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2" r:id="rId2"/>
    <p:sldId id="256" r:id="rId3"/>
    <p:sldId id="257" r:id="rId4"/>
    <p:sldId id="258" r:id="rId5"/>
    <p:sldId id="259" r:id="rId6"/>
    <p:sldId id="260" r:id="rId7"/>
    <p:sldId id="261" r:id="rId8"/>
    <p:sldId id="413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ccard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0000"/>
    <a:srgbClr val="000066"/>
    <a:srgbClr val="0066CC"/>
    <a:srgbClr val="2A8DBA"/>
    <a:srgbClr val="F6C02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58" autoAdjust="0"/>
    <p:restoredTop sz="98377" autoAdjust="0"/>
  </p:normalViewPr>
  <p:slideViewPr>
    <p:cSldViewPr>
      <p:cViewPr>
        <p:scale>
          <a:sx n="88" d="100"/>
          <a:sy n="88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64477-462E-4BD5-AC41-D8F03247A0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A81AD8-921F-4F7C-B363-AFDA8157A9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80DBF-D86D-4A61-9367-FC3A3BD9FEC2}" type="slidenum">
              <a:rPr lang="en-US"/>
              <a:pPr/>
              <a:t>3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100BE-7BC0-4ECD-A7A5-24A948189251}" type="slidenum">
              <a:rPr lang="en-US"/>
              <a:pPr/>
              <a:t>4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ABF0F-8736-42A8-AFD8-B17BB0065E44}" type="slidenum">
              <a:rPr lang="en-US"/>
              <a:pPr/>
              <a:t>5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7FC8E-B111-468F-94FF-3B3CA364E810}" type="slidenum">
              <a:rPr lang="en-US"/>
              <a:pPr/>
              <a:t>6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1CEE7-DB35-423B-84B8-64872040287A}" type="slidenum">
              <a:rPr lang="en-US"/>
              <a:pPr/>
              <a:t>7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25A00-8299-43FC-8F8D-F6ACDC58D5C6}" type="slidenum">
              <a:rPr lang="en-US"/>
              <a:pPr/>
              <a:t>9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F3C1F-862E-40F2-ADAD-357F67F14F79}" type="slidenum">
              <a:rPr lang="en-US"/>
              <a:pPr/>
              <a:t>10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APOC_EUT_PPT_Title_v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1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33800" y="2209800"/>
            <a:ext cx="4953000" cy="1143000"/>
          </a:xfrm>
        </p:spPr>
        <p:txBody>
          <a:bodyPr/>
          <a:lstStyle>
            <a:lvl1pPr algn="r">
              <a:lnSpc>
                <a:spcPct val="80000"/>
              </a:lnSpc>
              <a:defRPr sz="36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352800"/>
            <a:ext cx="4953000" cy="68580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pic>
        <p:nvPicPr>
          <p:cNvPr id="591878" name="Picture 6" descr="i-STAT_LS_Logo_i-STAT_LS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69875"/>
            <a:ext cx="4191000" cy="554038"/>
          </a:xfrm>
          <a:prstGeom prst="rect">
            <a:avLst/>
          </a:prstGeom>
          <a:noFill/>
        </p:spPr>
      </p:pic>
      <p:pic>
        <p:nvPicPr>
          <p:cNvPr id="591879" name="Picture 7" descr="Abbott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sp>
        <p:nvSpPr>
          <p:cNvPr id="5918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15200" y="6324600"/>
            <a:ext cx="533400" cy="3048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AFEF840B-FD6D-4E6D-B048-E70CE63ED1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91881" name="Picture 9" descr="i-STAT_LS_Logo_i-STAT_LS_blu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EE90FC-3E60-49DA-93CC-EAD448A4E2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7D0B44-3437-4142-AA20-5FDC209490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1663" y="6408738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6E56F0BA-52C8-4E63-80A8-EB65E43272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37300"/>
            <a:ext cx="68580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D9F31-D761-4DEA-8ABC-BE7DF383A0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A3682D-ED92-4486-A626-F7026213FF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28A2D2-B842-4687-A32D-A52C8E153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F72BA5-F66E-492B-A7E3-97805B8767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1DFDBB-CC11-4796-BBC2-0404EB92B6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217323-ADDF-4380-9D27-712D2B5D6B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6F58B6-A316-43CE-B381-5ADA32DCE1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15F6B-D92A-4A28-8217-D40D459E1D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Picture 2" descr="APOC_EUT_PPT_Content_v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0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08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663" y="64087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7133544A-6AFA-45A1-ADB4-A4809C681A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90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37300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pic>
        <p:nvPicPr>
          <p:cNvPr id="590855" name="Picture 7" descr="i-STAT_LS_Logo_i-STAT_LS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  <p:pic>
        <p:nvPicPr>
          <p:cNvPr id="590856" name="Picture 8" descr="Abbott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sp>
        <p:nvSpPr>
          <p:cNvPr id="590857" name="Rectangle 9"/>
          <p:cNvSpPr>
            <a:spLocks noChangeArrowheads="1"/>
          </p:cNvSpPr>
          <p:nvPr/>
        </p:nvSpPr>
        <p:spPr bwMode="auto">
          <a:xfrm>
            <a:off x="73152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F940BAB4-6951-4FAA-A321-43B4A9FB7F07}" type="slidenum">
              <a:rPr lang="en-US" sz="1000" b="1">
                <a:solidFill>
                  <a:srgbClr val="000066"/>
                </a:solidFill>
              </a:rPr>
              <a:pPr algn="ctr"/>
              <a:t>‹#›</a:t>
            </a:fld>
            <a:endParaRPr lang="en-US" sz="1000" b="1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3E461-32B5-4438-95CB-E3388450B95A}" type="slidenum">
              <a:rPr lang="en-US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	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the i-STAT System</a:t>
            </a:r>
          </a:p>
          <a:p>
            <a:r>
              <a:rPr lang="en-US"/>
              <a:t>i-STAT System Orientation</a:t>
            </a:r>
          </a:p>
          <a:p>
            <a:r>
              <a:rPr lang="en-US"/>
              <a:t>Sample Collection and Handling</a:t>
            </a:r>
          </a:p>
          <a:p>
            <a:r>
              <a:rPr lang="en-US"/>
              <a:t>Performing a Patient Test</a:t>
            </a:r>
          </a:p>
          <a:p>
            <a:r>
              <a:rPr lang="en-US"/>
              <a:t>Quality Control</a:t>
            </a:r>
          </a:p>
          <a:p>
            <a:r>
              <a:rPr lang="en-US"/>
              <a:t>Troubleshooting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6480C-040D-4E2B-B052-D2B8C109E9D4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 i-STAT System Training Program 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In subsequent lessons of this training program, you will learn about:</a:t>
            </a:r>
          </a:p>
          <a:p>
            <a:r>
              <a:rPr lang="en-US" sz="2000"/>
              <a:t>The i-STAT System features</a:t>
            </a:r>
          </a:p>
          <a:p>
            <a:r>
              <a:rPr lang="en-US" sz="2000"/>
              <a:t>Sample Collection and Handling</a:t>
            </a:r>
          </a:p>
          <a:p>
            <a:r>
              <a:rPr lang="en-US" sz="2000"/>
              <a:t>Performing Patient Tests</a:t>
            </a:r>
          </a:p>
          <a:p>
            <a:r>
              <a:rPr lang="en-US" sz="2000"/>
              <a:t>Quality Control, if applicable</a:t>
            </a:r>
          </a:p>
          <a:p>
            <a:r>
              <a:rPr lang="en-US" sz="2000"/>
              <a:t>Troubleshooting</a:t>
            </a:r>
          </a:p>
        </p:txBody>
      </p:sp>
      <p:pic>
        <p:nvPicPr>
          <p:cNvPr id="64523" name="Picture 11" descr="01_02_02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27188"/>
            <a:ext cx="4038600" cy="3983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A3FE497-F869-443E-ACA7-31E63B022E2E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Lesson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Introduction to the i-STAT System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D14F0-4633-4B19-B88A-0FB66E480D5B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the i-STAT System </a:t>
            </a:r>
          </a:p>
        </p:txBody>
      </p:sp>
      <p:pic>
        <p:nvPicPr>
          <p:cNvPr id="5131" name="Picture 11" descr="01_01_02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3581400" cy="3490913"/>
          </a:xfrm>
          <a:prstGeom prst="rect">
            <a:avLst/>
          </a:prstGeom>
          <a:noFill/>
        </p:spPr>
      </p:pic>
      <p:pic>
        <p:nvPicPr>
          <p:cNvPr id="5132" name="Picture 12" descr="01_01_02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3582988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B248-3070-487F-A661-7EF4B677F770}" type="slidenum">
              <a:rPr lang="en-US"/>
              <a:pPr/>
              <a:t>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i-STAT System Bedside Testing – Imagine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Results </a:t>
            </a:r>
          </a:p>
          <a:p>
            <a:r>
              <a:rPr lang="en-US" sz="2000"/>
              <a:t>Accurate and reliable</a:t>
            </a:r>
          </a:p>
          <a:p>
            <a:r>
              <a:rPr lang="en-US" sz="2000"/>
              <a:t>Lab-quality </a:t>
            </a:r>
          </a:p>
          <a:p>
            <a:pPr>
              <a:buFontTx/>
              <a:buNone/>
            </a:pPr>
            <a:r>
              <a:rPr lang="en-US" sz="2000"/>
              <a:t> </a:t>
            </a:r>
          </a:p>
          <a:p>
            <a:pPr>
              <a:buFontTx/>
              <a:buNone/>
            </a:pPr>
            <a:r>
              <a:rPr lang="en-US"/>
              <a:t>i-STAT System</a:t>
            </a:r>
          </a:p>
          <a:p>
            <a:r>
              <a:rPr lang="en-US" sz="2000"/>
              <a:t>Easy to use</a:t>
            </a:r>
          </a:p>
          <a:p>
            <a:r>
              <a:rPr lang="en-US" sz="2000"/>
              <a:t>Provides results within minutes</a:t>
            </a:r>
          </a:p>
          <a:p>
            <a:r>
              <a:rPr lang="en-US" sz="2000"/>
              <a:t>Requires only a few drops of blood</a:t>
            </a:r>
          </a:p>
        </p:txBody>
      </p:sp>
      <p:pic>
        <p:nvPicPr>
          <p:cNvPr id="49166" name="Picture 14" descr="01_01_02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13" y="3536950"/>
            <a:ext cx="2312987" cy="2254250"/>
          </a:xfrm>
          <a:prstGeom prst="rect">
            <a:avLst/>
          </a:prstGeom>
          <a:noFill/>
        </p:spPr>
      </p:pic>
      <p:pic>
        <p:nvPicPr>
          <p:cNvPr id="49167" name="Picture 15" descr="01_01_02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36950"/>
            <a:ext cx="2312988" cy="2254250"/>
          </a:xfrm>
          <a:prstGeom prst="rect">
            <a:avLst/>
          </a:prstGeom>
          <a:noFill/>
        </p:spPr>
      </p:pic>
      <p:pic>
        <p:nvPicPr>
          <p:cNvPr id="49168" name="Picture 16" descr="cl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447800"/>
            <a:ext cx="180022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C68E2-F2B7-436E-AA4B-D92D76A0E8B1}" type="slidenum">
              <a:rPr lang="en-US"/>
              <a:pPr/>
              <a:t>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the i-STAT System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467600" cy="1600200"/>
          </a:xfrm>
        </p:spPr>
        <p:txBody>
          <a:bodyPr/>
          <a:lstStyle/>
          <a:p>
            <a:pPr marL="347663" indent="-347663">
              <a:buFontTx/>
              <a:buNone/>
              <a:tabLst>
                <a:tab pos="53975" algn="l"/>
                <a:tab pos="347663" algn="l"/>
              </a:tabLst>
            </a:pPr>
            <a:r>
              <a:rPr lang="en-US"/>
              <a:t>Primary System Components</a:t>
            </a:r>
          </a:p>
          <a:p>
            <a:pPr marL="347663" indent="-347663">
              <a:tabLst>
                <a:tab pos="53975" algn="l"/>
                <a:tab pos="347663" algn="l"/>
              </a:tabLst>
            </a:pPr>
            <a:endParaRPr lang="en-US"/>
          </a:p>
        </p:txBody>
      </p:sp>
      <p:pic>
        <p:nvPicPr>
          <p:cNvPr id="52240" name="Picture 16" descr="01_01_040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610600" cy="4419600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52438" y="5405438"/>
            <a:ext cx="177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Cartridge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420938" y="5405438"/>
            <a:ext cx="177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Handheld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4586288" y="5410200"/>
            <a:ext cx="177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Downloader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6848475" y="5410200"/>
            <a:ext cx="1771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Printer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E1382-F691-4BBD-AF48-2CD88B8CBD15}" type="slidenum">
              <a:rPr lang="en-US"/>
              <a:pPr/>
              <a:t>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i-STAT System Testing Process 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/>
              <a:t>Enter information into handheld</a:t>
            </a:r>
          </a:p>
          <a:p>
            <a:pPr marL="457200" indent="-457200">
              <a:buFontTx/>
              <a:buAutoNum type="arabicPeriod"/>
            </a:pPr>
            <a:r>
              <a:rPr lang="en-US"/>
              <a:t>Obtain the blood specimen and fill cartridge</a:t>
            </a:r>
          </a:p>
          <a:p>
            <a:pPr marL="457200" indent="-457200">
              <a:buFontTx/>
              <a:buAutoNum type="arabicPeriod"/>
            </a:pPr>
            <a:r>
              <a:rPr lang="en-US"/>
              <a:t>Insert cartridge; results will appear within minutes</a:t>
            </a:r>
          </a:p>
          <a:p>
            <a:pPr marL="457200" indent="-457200">
              <a:buFontTx/>
              <a:buAutoNum type="arabicPeriod"/>
            </a:pPr>
            <a:r>
              <a:rPr lang="en-US"/>
              <a:t>Download results </a:t>
            </a:r>
          </a:p>
        </p:txBody>
      </p:sp>
      <p:pic>
        <p:nvPicPr>
          <p:cNvPr id="55302" name="Picture 6" descr="01_01_0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392238"/>
            <a:ext cx="1243013" cy="1882775"/>
          </a:xfrm>
        </p:spPr>
      </p:pic>
      <p:pic>
        <p:nvPicPr>
          <p:cNvPr id="55303" name="Picture 7" descr="01_01_05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8225" y="1544638"/>
            <a:ext cx="1755775" cy="1731962"/>
          </a:xfrm>
          <a:prstGeom prst="rect">
            <a:avLst/>
          </a:prstGeom>
          <a:noFill/>
        </p:spPr>
      </p:pic>
      <p:pic>
        <p:nvPicPr>
          <p:cNvPr id="55305" name="Picture 9" descr="01_01_050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2057400" cy="2028825"/>
          </a:xfrm>
          <a:prstGeom prst="rect">
            <a:avLst/>
          </a:prstGeom>
          <a:noFill/>
        </p:spPr>
      </p:pic>
      <p:pic>
        <p:nvPicPr>
          <p:cNvPr id="55307" name="Picture 11" descr="01_01_050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44638"/>
            <a:ext cx="1752600" cy="1728787"/>
          </a:xfrm>
          <a:prstGeom prst="rect">
            <a:avLst/>
          </a:prstGeom>
          <a:noFill/>
        </p:spPr>
      </p:pic>
      <p:pic>
        <p:nvPicPr>
          <p:cNvPr id="55304" name="Picture 8" descr="01_01_050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733800"/>
            <a:ext cx="1905000" cy="187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87FB4-C175-4976-9881-D8C1F8231D17}" type="slidenum">
              <a:rPr lang="en-US"/>
              <a:pPr/>
              <a:t>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Lab Process vs i-STAT System Process</a:t>
            </a:r>
            <a:r>
              <a:rPr lang="en-US" sz="2000"/>
              <a:t> 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Lab Process</a:t>
            </a:r>
          </a:p>
          <a:p>
            <a:pPr>
              <a:lnSpc>
                <a:spcPct val="80000"/>
              </a:lnSpc>
            </a:pPr>
            <a:r>
              <a:rPr lang="en-US" sz="2000"/>
              <a:t>Many steps and handoffs</a:t>
            </a:r>
          </a:p>
          <a:p>
            <a:pPr>
              <a:lnSpc>
                <a:spcPct val="80000"/>
              </a:lnSpc>
            </a:pPr>
            <a:r>
              <a:rPr lang="en-US" sz="2000"/>
              <a:t>Variability in turnaround time for results </a:t>
            </a:r>
          </a:p>
          <a:p>
            <a:pPr>
              <a:lnSpc>
                <a:spcPct val="80000"/>
              </a:lnSpc>
            </a:pPr>
            <a:r>
              <a:rPr lang="en-US" sz="2000"/>
              <a:t>Testing is not performed at the patient’s bedside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019800" y="10668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66"/>
                </a:solidFill>
              </a:rPr>
              <a:t>Traditional Blood Analysis Process</a:t>
            </a:r>
          </a:p>
        </p:txBody>
      </p:sp>
      <p:pic>
        <p:nvPicPr>
          <p:cNvPr id="57358" name="Picture 14" descr="01_01_060_1"/>
          <p:cNvPicPr>
            <a:picLocks noChangeAspect="1" noChangeArrowheads="1"/>
          </p:cNvPicPr>
          <p:nvPr/>
        </p:nvPicPr>
        <p:blipFill>
          <a:blip r:embed="rId3" cstate="print"/>
          <a:srcRect l="16949" r="15254"/>
          <a:stretch>
            <a:fillRect/>
          </a:stretch>
        </p:blipFill>
        <p:spPr bwMode="auto">
          <a:xfrm>
            <a:off x="5791200" y="990600"/>
            <a:ext cx="3048000" cy="4433888"/>
          </a:xfrm>
          <a:prstGeom prst="rect">
            <a:avLst/>
          </a:prstGeom>
          <a:noFill/>
        </p:spPr>
      </p:pic>
      <p:pic>
        <p:nvPicPr>
          <p:cNvPr id="57359" name="Picture 15" descr="01_01_060_1_key"/>
          <p:cNvPicPr>
            <a:picLocks noChangeAspect="1" noChangeArrowheads="1"/>
          </p:cNvPicPr>
          <p:nvPr/>
        </p:nvPicPr>
        <p:blipFill>
          <a:blip r:embed="rId4" cstate="print"/>
          <a:srcRect l="7373" t="19626" r="9677" b="20561"/>
          <a:stretch>
            <a:fillRect/>
          </a:stretch>
        </p:blipFill>
        <p:spPr bwMode="auto">
          <a:xfrm>
            <a:off x="3886200" y="4267200"/>
            <a:ext cx="2667000" cy="189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8BC3-A510-4F87-AE77-1FF0330DFACA}" type="slidenum">
              <a:rPr lang="en-US"/>
              <a:pPr/>
              <a:t>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Lab Process vs i-STAT System Process</a:t>
            </a:r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i-STAT System Process</a:t>
            </a:r>
          </a:p>
          <a:p>
            <a:r>
              <a:rPr lang="en-US" sz="2000"/>
              <a:t>Fewer steps</a:t>
            </a:r>
          </a:p>
          <a:p>
            <a:r>
              <a:rPr lang="en-US" sz="2000"/>
              <a:t>Faster results</a:t>
            </a:r>
          </a:p>
          <a:p>
            <a:r>
              <a:rPr lang="en-US" sz="2000"/>
              <a:t>Entire process managed by a single person at the patient’s bedside</a:t>
            </a:r>
          </a:p>
          <a:p>
            <a:pPr>
              <a:buFontTx/>
              <a:buNone/>
            </a:pPr>
            <a:endParaRPr lang="en-US" sz="2000"/>
          </a:p>
          <a:p>
            <a:endParaRPr lang="en-US" sz="2000"/>
          </a:p>
        </p:txBody>
      </p:sp>
      <p:pic>
        <p:nvPicPr>
          <p:cNvPr id="540679" name="Picture 7" descr="01_01_060_2"/>
          <p:cNvPicPr>
            <a:picLocks noChangeAspect="1" noChangeArrowheads="1"/>
          </p:cNvPicPr>
          <p:nvPr/>
        </p:nvPicPr>
        <p:blipFill>
          <a:blip r:embed="rId2" cstate="print"/>
          <a:srcRect l="18033" r="14754"/>
          <a:stretch>
            <a:fillRect/>
          </a:stretch>
        </p:blipFill>
        <p:spPr bwMode="auto">
          <a:xfrm>
            <a:off x="6019800" y="1371600"/>
            <a:ext cx="3124200" cy="4584700"/>
          </a:xfrm>
          <a:prstGeom prst="rect">
            <a:avLst/>
          </a:prstGeom>
          <a:noFill/>
        </p:spPr>
      </p:pic>
      <p:sp>
        <p:nvSpPr>
          <p:cNvPr id="540681" name="Text Box 9"/>
          <p:cNvSpPr txBox="1">
            <a:spLocks noChangeArrowheads="1"/>
          </p:cNvSpPr>
          <p:nvPr/>
        </p:nvSpPr>
        <p:spPr bwMode="auto">
          <a:xfrm>
            <a:off x="6096000" y="1173163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0066"/>
                </a:solidFill>
              </a:rPr>
              <a:t>i-STAT System Process</a:t>
            </a:r>
          </a:p>
        </p:txBody>
      </p:sp>
      <p:pic>
        <p:nvPicPr>
          <p:cNvPr id="540682" name="Picture 10" descr="01_01_060_1_key"/>
          <p:cNvPicPr>
            <a:picLocks noChangeAspect="1" noChangeArrowheads="1"/>
          </p:cNvPicPr>
          <p:nvPr/>
        </p:nvPicPr>
        <p:blipFill>
          <a:blip r:embed="rId3" cstate="print"/>
          <a:srcRect l="7373" t="19626" r="9677" b="20561"/>
          <a:stretch>
            <a:fillRect/>
          </a:stretch>
        </p:blipFill>
        <p:spPr bwMode="auto">
          <a:xfrm>
            <a:off x="3810000" y="4114800"/>
            <a:ext cx="2667000" cy="189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0F571-74B1-4742-94E5-674AFD87D6C4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1 726364-00A Rev Date 11-MAR-2011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You Care About Switching to the </a:t>
            </a:r>
            <a:br>
              <a:rPr lang="en-US"/>
            </a:br>
            <a:r>
              <a:rPr lang="en-US"/>
              <a:t>i-STAT System? 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The i-STAT System </a:t>
            </a:r>
          </a:p>
          <a:p>
            <a:pPr>
              <a:lnSpc>
                <a:spcPct val="80000"/>
              </a:lnSpc>
            </a:pPr>
            <a:r>
              <a:rPr lang="en-US" sz="2000"/>
              <a:t>Expedites the delivery of information when every minute counts</a:t>
            </a:r>
          </a:p>
          <a:p>
            <a:pPr>
              <a:lnSpc>
                <a:spcPct val="80000"/>
              </a:lnSpc>
            </a:pPr>
            <a:r>
              <a:rPr lang="en-US" sz="2000"/>
              <a:t>Reduces the number of steps required to obtain lab results</a:t>
            </a:r>
          </a:p>
          <a:p>
            <a:pPr>
              <a:lnSpc>
                <a:spcPct val="80000"/>
              </a:lnSpc>
            </a:pPr>
            <a:r>
              <a:rPr lang="en-US" sz="2000"/>
              <a:t>Brings testing to the bedside</a:t>
            </a:r>
          </a:p>
          <a:p>
            <a:pPr>
              <a:lnSpc>
                <a:spcPct val="80000"/>
              </a:lnSpc>
            </a:pPr>
            <a:r>
              <a:rPr lang="en-US" sz="2000"/>
              <a:t>Requires smaller sample size</a:t>
            </a:r>
          </a:p>
          <a:p>
            <a:pPr>
              <a:lnSpc>
                <a:spcPct val="80000"/>
              </a:lnSpc>
            </a:pPr>
            <a:r>
              <a:rPr lang="en-US" sz="2000"/>
              <a:t>Decreases wait time for lab-quality results</a:t>
            </a:r>
            <a:r>
              <a:rPr lang="en-US" sz="1800"/>
              <a:t> </a:t>
            </a:r>
          </a:p>
        </p:txBody>
      </p:sp>
      <p:pic>
        <p:nvPicPr>
          <p:cNvPr id="61446" name="Picture 6" descr="01_01_070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3581400"/>
            <a:ext cx="2778125" cy="2740025"/>
          </a:xfrm>
        </p:spPr>
      </p:pic>
      <p:pic>
        <p:nvPicPr>
          <p:cNvPr id="61447" name="Picture 7" descr="01_01_07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2778125" cy="273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POC_EUT_PPT_Template">
  <a:themeElements>
    <a:clrScheme name="1_APOC_EU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POC_EU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POC_EU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POC_EU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POC_EU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POC_EU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POC_EU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POC_EU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POC_EU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POC_EU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POC_EU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POC_EU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POC_EU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POC_EU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2319</TotalTime>
  <Words>427</Words>
  <Application>Microsoft Office PowerPoint</Application>
  <PresentationFormat>On-screen Show (4:3)</PresentationFormat>
  <Paragraphs>93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Arial Unicode MS</vt:lpstr>
      <vt:lpstr>1_APOC_EUT_PPT_Template</vt:lpstr>
      <vt:lpstr>Lessons </vt:lpstr>
      <vt:lpstr>Lesson 1</vt:lpstr>
      <vt:lpstr>Introduction to the i-STAT System </vt:lpstr>
      <vt:lpstr> i-STAT System Bedside Testing – Imagine </vt:lpstr>
      <vt:lpstr>Components of the i-STAT System </vt:lpstr>
      <vt:lpstr>The i-STAT System Testing Process </vt:lpstr>
      <vt:lpstr>Traditional Lab Process vs i-STAT System Process </vt:lpstr>
      <vt:lpstr>Traditional Lab Process vs i-STAT System Process</vt:lpstr>
      <vt:lpstr>Why Should You Care About Switching to the  i-STAT System? </vt:lpstr>
      <vt:lpstr>Goals of the i-STAT System Training Program </vt:lpstr>
    </vt:vector>
  </TitlesOfParts>
  <Company>Accelera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asergio</dc:creator>
  <cp:lastModifiedBy>dethatch</cp:lastModifiedBy>
  <cp:revision>44</cp:revision>
  <dcterms:created xsi:type="dcterms:W3CDTF">2010-04-27T20:06:42Z</dcterms:created>
  <dcterms:modified xsi:type="dcterms:W3CDTF">2017-04-05T18:01:22Z</dcterms:modified>
</cp:coreProperties>
</file>