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4"/>
  </p:notesMasterIdLst>
  <p:handoutMasterIdLst>
    <p:handoutMasterId r:id="rId35"/>
  </p:handoutMasterIdLst>
  <p:sldIdLst>
    <p:sldId id="326" r:id="rId2"/>
    <p:sldId id="327" r:id="rId3"/>
    <p:sldId id="328" r:id="rId4"/>
    <p:sldId id="329" r:id="rId5"/>
    <p:sldId id="331" r:id="rId6"/>
    <p:sldId id="333" r:id="rId7"/>
    <p:sldId id="334" r:id="rId8"/>
    <p:sldId id="335" r:id="rId9"/>
    <p:sldId id="336" r:id="rId10"/>
    <p:sldId id="420" r:id="rId11"/>
    <p:sldId id="339" r:id="rId12"/>
    <p:sldId id="342" r:id="rId13"/>
    <p:sldId id="344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4" r:id="rId22"/>
    <p:sldId id="355" r:id="rId23"/>
    <p:sldId id="357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8" r:id="rId32"/>
    <p:sldId id="36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ccard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FF0000"/>
    <a:srgbClr val="000066"/>
    <a:srgbClr val="0066CC"/>
    <a:srgbClr val="2A8DBA"/>
    <a:srgbClr val="F6C028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2" autoAdjust="0"/>
    <p:restoredTop sz="98377" autoAdjust="0"/>
  </p:normalViewPr>
  <p:slideViewPr>
    <p:cSldViewPr>
      <p:cViewPr>
        <p:scale>
          <a:sx n="88" d="100"/>
          <a:sy n="88" d="100"/>
        </p:scale>
        <p:origin x="-5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174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0B108D-32B4-491F-9353-F65DBDBF816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02D56F-21A6-465E-A1D6-DA5DF831F2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D5FE5-32DD-46F7-894E-CAD4AEF710B7}" type="slidenum">
              <a:rPr lang="en-US"/>
              <a:pPr/>
              <a:t>1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ED9895-222D-40CA-B3A5-DC86EF90AA0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9C7A3-FEE1-464B-9337-3BAEF988DCD4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0C8BD-48D3-45C6-A2AD-51FEBFF7C70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986C59-D822-4F6E-B29F-AD0FD0E8D73C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608DB-10BD-4FB4-9384-036676738CFB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5C4F9-DFFA-4ADD-A679-17F736FF9654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E0FFC-6B66-4597-AFC7-A8A561976AC9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C744D-DF03-42E9-93FA-5399C3CCD6B2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040D81-E752-43ED-8E86-8AF5E905EBFF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9519D-E5C3-4C14-9C25-D6DB6B49EEA7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11AFC-54D6-4B0A-AD54-E4E8CE6D0DDF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F92B8-91AE-4817-B448-E470F10628ED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3D676B-063B-47F8-A188-5F1005C9D023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48710-DF17-4C24-AF55-D43302995AE5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F769C7-6282-42A2-9D63-A16B9D22C5AE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48454-15F4-454B-94C5-2C15773BAA2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C7DDA-B811-4A8D-8324-3281C4EE2BD8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D22B6-53EB-45D7-AF62-039250D7A2CD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B1557A-4847-48F4-9901-FC246567D551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D8386-6947-4509-B407-B37016A46234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6A987-D6F1-4179-8DCF-4D9139AE926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17AD3-9160-4A1A-ABD1-8165AD3A3657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30AB96-A99F-4BA9-B1BF-E5F230542D6C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957D2-C1DE-48FE-A00A-9362EC36A1C1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88650-F660-4208-A6DB-E1806A1CA7A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68870-34EF-4347-B9AD-63639D160B54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96D7E-3436-4864-BD8F-74506A555918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12064-F8CB-4DF3-91B7-BFCF3A7B619B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7EE12-2A9E-415C-8D27-FE4BB6DECEE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0FD3A-614E-4D21-A132-0D7548C98EC5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APOC_EUT_PPT_Title_v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5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733800" y="2209800"/>
            <a:ext cx="4953000" cy="1143000"/>
          </a:xfrm>
        </p:spPr>
        <p:txBody>
          <a:bodyPr/>
          <a:lstStyle>
            <a:lvl1pPr algn="r">
              <a:lnSpc>
                <a:spcPct val="80000"/>
              </a:lnSpc>
              <a:defRPr sz="3600">
                <a:solidFill>
                  <a:srgbClr val="2A8D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5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3352800"/>
            <a:ext cx="4953000" cy="685800"/>
          </a:xfrm>
        </p:spPr>
        <p:txBody>
          <a:bodyPr/>
          <a:lstStyle>
            <a:lvl1pPr marL="0" indent="0" algn="r">
              <a:buFontTx/>
              <a:buNone/>
              <a:defRPr sz="1800">
                <a:solidFill>
                  <a:srgbClr val="2A8DBA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652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565254" name="Picture 6" descr="i-STAT_LS_Logo_i-STAT_LS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69875"/>
            <a:ext cx="4191000" cy="554038"/>
          </a:xfrm>
          <a:prstGeom prst="rect">
            <a:avLst/>
          </a:prstGeom>
          <a:noFill/>
        </p:spPr>
      </p:pic>
      <p:pic>
        <p:nvPicPr>
          <p:cNvPr id="565255" name="Picture 7" descr="Abbott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9388" y="6427788"/>
            <a:ext cx="887412" cy="228600"/>
          </a:xfrm>
          <a:prstGeom prst="rect">
            <a:avLst/>
          </a:prstGeom>
          <a:noFill/>
        </p:spPr>
      </p:pic>
      <p:pic>
        <p:nvPicPr>
          <p:cNvPr id="565256" name="Picture 8" descr="i-STAT_LS_Logo_i-STAT_LS_blue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</p:spPr>
      </p:pic>
      <p:sp>
        <p:nvSpPr>
          <p:cNvPr id="565257" name="Rectangle 9"/>
          <p:cNvSpPr>
            <a:spLocks noChangeArrowheads="1"/>
          </p:cNvSpPr>
          <p:nvPr userDrawn="1"/>
        </p:nvSpPr>
        <p:spPr bwMode="auto">
          <a:xfrm>
            <a:off x="73152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fld id="{C8807184-CE3A-4425-974A-5588C4637A13}" type="slidenum">
              <a:rPr lang="en-US" sz="1000" b="1">
                <a:solidFill>
                  <a:srgbClr val="000066"/>
                </a:solidFill>
              </a:rPr>
              <a:pPr algn="ctr"/>
              <a:t>‹#›</a:t>
            </a:fld>
            <a:endParaRPr lang="en-US" sz="1000" b="1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446006-BDF3-426F-8BF8-BB74B0E512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662A47-8475-454A-AF32-31253AFC1AA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348B21C2-1963-4849-A98A-F4EB846517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85157-8FE8-4C7E-B29F-B4F2A86636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4DF988-F5E2-4745-B2DA-73D63FEC83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71DF20-B3E2-4B51-B7B9-7915F548870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71A045-FDC5-484F-80C7-8BAF60C658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5A30DB-59CF-4841-A750-E289E865B36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2B540C-789D-4628-AD36-DB8A6F42D6C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8C8906-1D03-45F9-8F77-37018F5E43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20B84F-95D1-488F-BB3C-E571C19BE0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APOC_EUT_PPT_Content_v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1663" y="64087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0B562281-DAD3-4F50-B57C-90BEAA07BF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42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337300"/>
            <a:ext cx="685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564231" name="Picture 7" descr="i-STAT_LS_Logo_i-STAT_LS_blu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</p:spPr>
      </p:pic>
      <p:pic>
        <p:nvPicPr>
          <p:cNvPr id="564232" name="Picture 8" descr="Abbott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99388" y="6427788"/>
            <a:ext cx="887412" cy="228600"/>
          </a:xfrm>
          <a:prstGeom prst="rect">
            <a:avLst/>
          </a:prstGeom>
          <a:noFill/>
        </p:spPr>
      </p:pic>
      <p:sp>
        <p:nvSpPr>
          <p:cNvPr id="564233" name="Rectangle 9"/>
          <p:cNvSpPr>
            <a:spLocks noChangeArrowheads="1"/>
          </p:cNvSpPr>
          <p:nvPr userDrawn="1"/>
        </p:nvSpPr>
        <p:spPr bwMode="auto">
          <a:xfrm>
            <a:off x="7315200" y="6324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fld id="{E8816DF6-2447-4A5A-A9E1-C916BE84BA5E}" type="slidenum">
              <a:rPr lang="en-US" sz="1000" b="1">
                <a:solidFill>
                  <a:srgbClr val="000066"/>
                </a:solidFill>
              </a:rPr>
              <a:pPr algn="ctr"/>
              <a:t>‹#›</a:t>
            </a:fld>
            <a:endParaRPr lang="en-US" sz="1000" b="1">
              <a:solidFill>
                <a:srgbClr val="00006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24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Unicode MS" pitchFamily="34" charset="-128"/>
              </a:rPr>
              <a:t>Lesson 4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/>
              <a:t>Performing a Patient Test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A9AC9-0CCC-4DF2-8FD6-6798D1662A91}" type="slidenum">
              <a:rPr lang="en-US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/>
              <a:t>If the cartridge is not sealed, the handheld will return an </a:t>
            </a:r>
            <a:r>
              <a:rPr lang="en-US" i="1"/>
              <a:t>Unable to Position Sample</a:t>
            </a:r>
            <a:r>
              <a:rPr lang="en-US"/>
              <a:t> Quality Check Code</a:t>
            </a:r>
            <a:r>
              <a:rPr lang="en-US" sz="200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36C69-2A94-491B-A78A-3BFA25E5DB56}" type="slidenum">
              <a:rPr lang="en-US"/>
              <a:pPr/>
              <a:t>11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Chemistry Cartridges 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Chemistry Cartridges</a:t>
            </a:r>
          </a:p>
          <a:p>
            <a:r>
              <a:rPr lang="en-US" sz="2000"/>
              <a:t>Whole blood sample</a:t>
            </a:r>
          </a:p>
          <a:p>
            <a:pPr lvl="1">
              <a:buFontTx/>
              <a:buNone/>
            </a:pPr>
            <a:r>
              <a:rPr lang="en-US" sz="1800"/>
              <a:t>a. green-top tube</a:t>
            </a:r>
          </a:p>
          <a:p>
            <a:pPr lvl="1">
              <a:buFontTx/>
              <a:buNone/>
            </a:pPr>
            <a:r>
              <a:rPr lang="en-US" sz="1800"/>
              <a:t>b. heparinized syringe</a:t>
            </a:r>
          </a:p>
          <a:p>
            <a:pPr lvl="1">
              <a:buFontTx/>
              <a:buNone/>
            </a:pPr>
            <a:r>
              <a:rPr lang="en-US" sz="1800"/>
              <a:t>c. non-heparinized syringe</a:t>
            </a:r>
            <a:endParaRPr lang="en-US"/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Time to test:</a:t>
            </a:r>
          </a:p>
          <a:p>
            <a:r>
              <a:rPr lang="en-US" sz="2000"/>
              <a:t>For heparinized samples, test within 30 minutes </a:t>
            </a:r>
          </a:p>
          <a:p>
            <a:r>
              <a:rPr lang="en-US" sz="2000"/>
              <a:t>For non-heparinized samples, test Immediately </a:t>
            </a:r>
          </a:p>
        </p:txBody>
      </p:sp>
      <p:pic>
        <p:nvPicPr>
          <p:cNvPr id="232453" name="Picture 5" descr="01_04_12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1524000"/>
            <a:ext cx="2312987" cy="2281238"/>
          </a:xfrm>
          <a:prstGeom prst="rect">
            <a:avLst/>
          </a:prstGeom>
          <a:noFill/>
        </p:spPr>
      </p:pic>
      <p:pic>
        <p:nvPicPr>
          <p:cNvPr id="232458" name="Picture 10" descr="01_04_120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013" y="3662363"/>
            <a:ext cx="2312987" cy="2281237"/>
          </a:xfrm>
          <a:prstGeom prst="rect">
            <a:avLst/>
          </a:prstGeom>
          <a:noFill/>
        </p:spPr>
      </p:pic>
      <p:pic>
        <p:nvPicPr>
          <p:cNvPr id="232459" name="Picture 11" descr="01_04_120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</p:spPr>
      </p:pic>
      <p:pic>
        <p:nvPicPr>
          <p:cNvPr id="232460" name="Picture 12" descr="30_m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481388"/>
            <a:ext cx="914400" cy="701675"/>
          </a:xfrm>
          <a:prstGeom prst="rect">
            <a:avLst/>
          </a:prstGeom>
          <a:noFill/>
        </p:spPr>
      </p:pic>
      <p:pic>
        <p:nvPicPr>
          <p:cNvPr id="232461" name="Picture 13" descr="test_immediate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62971-FD5D-4C88-B549-24396112CC37}" type="slidenum">
              <a:rPr lang="en-US"/>
              <a:pPr/>
              <a:t>12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Arterial Blood Gas (ABG) Cartridges 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3733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ABG Cartridges</a:t>
            </a:r>
          </a:p>
          <a:p>
            <a:r>
              <a:rPr lang="en-US" sz="2000"/>
              <a:t>Whole blood sample</a:t>
            </a:r>
          </a:p>
          <a:p>
            <a:r>
              <a:rPr lang="en-US" sz="2000"/>
              <a:t>Use a syringe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Time to test</a:t>
            </a:r>
          </a:p>
          <a:p>
            <a:r>
              <a:rPr lang="en-US" sz="2000"/>
              <a:t>For heparinized samples, test within 10 minutes </a:t>
            </a:r>
          </a:p>
          <a:p>
            <a:r>
              <a:rPr lang="en-US" sz="2000"/>
              <a:t>For non-heparinized samples, test immediately </a:t>
            </a:r>
            <a:endParaRPr lang="en-US" sz="2000" b="1" i="1"/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953000"/>
            <a:ext cx="4029075" cy="857250"/>
          </a:xfrm>
          <a:prstGeom prst="rect">
            <a:avLst/>
          </a:prstGeom>
          <a:noFill/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066800"/>
            <a:ext cx="1984375" cy="1957388"/>
          </a:xfrm>
          <a:prstGeom prst="rect">
            <a:avLst/>
          </a:prstGeom>
          <a:noFill/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8425" y="1066800"/>
            <a:ext cx="1984375" cy="1957388"/>
          </a:xfrm>
          <a:prstGeom prst="rect">
            <a:avLst/>
          </a:prstGeom>
          <a:noFill/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066800"/>
            <a:ext cx="685800" cy="685800"/>
          </a:xfrm>
          <a:prstGeom prst="rect">
            <a:avLst/>
          </a:prstGeom>
          <a:noFill/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065213"/>
            <a:ext cx="895350" cy="687387"/>
          </a:xfrm>
          <a:prstGeom prst="rect">
            <a:avLst/>
          </a:prstGeom>
          <a:noFill/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 cstate="print"/>
          <a:srcRect l="9468" t="4800" r="11636" b="18401"/>
          <a:stretch>
            <a:fillRect/>
          </a:stretch>
        </p:blipFill>
        <p:spPr bwMode="auto">
          <a:xfrm>
            <a:off x="5105400" y="2590800"/>
            <a:ext cx="3810000" cy="3657600"/>
          </a:xfrm>
          <a:prstGeom prst="rect">
            <a:avLst/>
          </a:prstGeom>
          <a:noFill/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876800"/>
            <a:ext cx="503238" cy="533400"/>
          </a:xfrm>
          <a:prstGeom prst="rect">
            <a:avLst/>
          </a:prstGeom>
          <a:noFill/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0" y="2895600"/>
            <a:ext cx="503238" cy="533400"/>
          </a:xfrm>
          <a:prstGeom prst="rect">
            <a:avLst/>
          </a:prstGeom>
          <a:noFill/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895600"/>
            <a:ext cx="503238" cy="5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AE3EC-DE2C-4FA1-BDB2-CC81018B3031}" type="slidenum">
              <a:rPr lang="en-US"/>
              <a:pPr/>
              <a:t>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 Cartridges 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ACT Cartridges</a:t>
            </a:r>
          </a:p>
          <a:p>
            <a:r>
              <a:rPr lang="en-US" sz="2000"/>
              <a:t>Whole blood sample</a:t>
            </a:r>
          </a:p>
          <a:p>
            <a:r>
              <a:rPr lang="en-US" sz="2000"/>
              <a:t>Use a plain, plastic syringe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Time to test</a:t>
            </a:r>
          </a:p>
          <a:p>
            <a:r>
              <a:rPr lang="en-US" sz="2000"/>
              <a:t>Test Immediately!</a:t>
            </a:r>
          </a:p>
        </p:txBody>
      </p:sp>
      <p:pic>
        <p:nvPicPr>
          <p:cNvPr id="242692" name="Picture 4" descr="01_04_15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225" y="1547813"/>
            <a:ext cx="1984375" cy="1957387"/>
          </a:xfrm>
          <a:prstGeom prst="rect">
            <a:avLst/>
          </a:prstGeom>
          <a:noFill/>
        </p:spPr>
      </p:pic>
      <p:pic>
        <p:nvPicPr>
          <p:cNvPr id="242693" name="Picture 5" descr="test_immediate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447800"/>
            <a:ext cx="685800" cy="685800"/>
          </a:xfrm>
          <a:prstGeom prst="rect">
            <a:avLst/>
          </a:prstGeom>
          <a:noFill/>
        </p:spPr>
      </p:pic>
      <p:pic>
        <p:nvPicPr>
          <p:cNvPr id="242695" name="Picture 7" descr="01_03_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81600" y="1447800"/>
            <a:ext cx="1287463" cy="1990725"/>
          </a:xfrm>
        </p:spPr>
      </p:pic>
      <p:pic>
        <p:nvPicPr>
          <p:cNvPr id="242696" name="Picture 8" descr="01_04_170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3875" y="3352800"/>
            <a:ext cx="2778125" cy="2740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2251-E70D-470A-A60D-512483A8ABEB}" type="slidenum">
              <a:rPr lang="en-US"/>
              <a:pPr/>
              <a:t>14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an Evacuated Tube to Fill a Cartridge 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Using an evacuated tube</a:t>
            </a:r>
          </a:p>
          <a:p>
            <a:pPr>
              <a:lnSpc>
                <a:spcPct val="90000"/>
              </a:lnSpc>
            </a:pPr>
            <a:r>
              <a:rPr lang="en-US" sz="2000"/>
              <a:t>Gently invert the tube end-to-end a minimum of 10 times</a:t>
            </a:r>
          </a:p>
          <a:p>
            <a:pPr>
              <a:lnSpc>
                <a:spcPct val="90000"/>
              </a:lnSpc>
            </a:pPr>
            <a:r>
              <a:rPr lang="en-US" sz="2000"/>
              <a:t>Draw sample into a syringe or pipette</a:t>
            </a:r>
          </a:p>
          <a:p>
            <a:pPr>
              <a:lnSpc>
                <a:spcPct val="90000"/>
              </a:lnSpc>
            </a:pPr>
            <a:r>
              <a:rPr lang="en-US" sz="2000"/>
              <a:t>When using a syringe, vigorously roll the syringe between the palms for at least 5 seconds, invert, and repeat</a:t>
            </a:r>
          </a:p>
        </p:txBody>
      </p:sp>
      <p:pic>
        <p:nvPicPr>
          <p:cNvPr id="246788" name="Picture 4" descr="01_04_19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1143000"/>
            <a:ext cx="1905000" cy="1878013"/>
          </a:xfrm>
        </p:spPr>
      </p:pic>
      <p:pic>
        <p:nvPicPr>
          <p:cNvPr id="246789" name="Picture 5" descr="01_04_190_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770188"/>
            <a:ext cx="1905000" cy="1878012"/>
          </a:xfrm>
          <a:prstGeom prst="rect">
            <a:avLst/>
          </a:prstGeom>
          <a:noFill/>
        </p:spPr>
      </p:pic>
      <p:pic>
        <p:nvPicPr>
          <p:cNvPr id="246790" name="Picture 6" descr="01_04_190_2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770188"/>
            <a:ext cx="1905000" cy="1878012"/>
          </a:xfrm>
          <a:prstGeom prst="rect">
            <a:avLst/>
          </a:prstGeom>
          <a:noFill/>
        </p:spPr>
      </p:pic>
      <p:pic>
        <p:nvPicPr>
          <p:cNvPr id="246791" name="Picture 7" descr="01_04_190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522788"/>
            <a:ext cx="1905000" cy="1878012"/>
          </a:xfrm>
          <a:prstGeom prst="rect">
            <a:avLst/>
          </a:prstGeom>
          <a:noFill/>
        </p:spPr>
      </p:pic>
      <p:pic>
        <p:nvPicPr>
          <p:cNvPr id="246794" name="Picture 10" descr="5_sec_red_arrow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5410200"/>
            <a:ext cx="606425" cy="815975"/>
          </a:xfrm>
          <a:prstGeom prst="rect">
            <a:avLst/>
          </a:prstGeom>
          <a:noFill/>
        </p:spPr>
      </p:pic>
      <p:pic>
        <p:nvPicPr>
          <p:cNvPr id="246795" name="Picture 11" descr="01_04_100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4522788"/>
            <a:ext cx="1905000" cy="1878012"/>
          </a:xfrm>
          <a:prstGeom prst="rect">
            <a:avLst/>
          </a:prstGeom>
          <a:noFill/>
        </p:spPr>
      </p:pic>
      <p:pic>
        <p:nvPicPr>
          <p:cNvPr id="246799" name="Picture 15" descr="invert_ic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5410200"/>
            <a:ext cx="739775" cy="739775"/>
          </a:xfrm>
          <a:prstGeom prst="rect">
            <a:avLst/>
          </a:prstGeom>
          <a:noFill/>
        </p:spPr>
      </p:pic>
      <p:pic>
        <p:nvPicPr>
          <p:cNvPr id="246800" name="Picture 16" descr="Ten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3505200"/>
            <a:ext cx="1270000" cy="64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DCF6-07EF-415D-BFB0-B61EEDF4304A}" type="slidenum">
              <a:rPr lang="en-US"/>
              <a:pPr/>
              <a:t>15</a:t>
            </a:fld>
            <a:endParaRPr lang="en-US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an Evacuated Tube to Fill a Cartridge (cont.)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Discard first few drops</a:t>
            </a:r>
          </a:p>
          <a:p>
            <a:r>
              <a:rPr lang="en-US" sz="2000"/>
              <a:t>Place hub of syringe on top of sample well</a:t>
            </a:r>
          </a:p>
          <a:p>
            <a:r>
              <a:rPr lang="en-US" sz="2000"/>
              <a:t>Apply gentle downward pressure</a:t>
            </a:r>
          </a:p>
          <a:p>
            <a:r>
              <a:rPr lang="en-US" sz="2000"/>
              <a:t>Fill to fill mark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/>
              <a:t>Close the cartridge:</a:t>
            </a:r>
          </a:p>
          <a:p>
            <a:r>
              <a:rPr lang="en-US" sz="2000"/>
              <a:t>Close the closure to seal</a:t>
            </a:r>
          </a:p>
          <a:p>
            <a:endParaRPr lang="en-US" sz="2000"/>
          </a:p>
        </p:txBody>
      </p:sp>
      <p:grpSp>
        <p:nvGrpSpPr>
          <p:cNvPr id="248847" name="Group 15"/>
          <p:cNvGrpSpPr>
            <a:grpSpLocks/>
          </p:cNvGrpSpPr>
          <p:nvPr/>
        </p:nvGrpSpPr>
        <p:grpSpPr bwMode="auto">
          <a:xfrm>
            <a:off x="4114800" y="1981200"/>
            <a:ext cx="4471988" cy="2982913"/>
            <a:chOff x="2544" y="857"/>
            <a:chExt cx="2817" cy="1879"/>
          </a:xfrm>
        </p:grpSpPr>
        <p:pic>
          <p:nvPicPr>
            <p:cNvPr id="248837" name="Picture 5" descr="01_04_100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857"/>
              <a:ext cx="1905" cy="1879"/>
            </a:xfrm>
            <a:prstGeom prst="rect">
              <a:avLst/>
            </a:prstGeom>
            <a:noFill/>
          </p:spPr>
        </p:pic>
        <p:sp>
          <p:nvSpPr>
            <p:cNvPr id="248838" name="Line 6"/>
            <p:cNvSpPr>
              <a:spLocks noChangeShapeType="1"/>
            </p:cNvSpPr>
            <p:nvPr/>
          </p:nvSpPr>
          <p:spPr bwMode="auto">
            <a:xfrm>
              <a:off x="3312" y="235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839" name="Line 7"/>
            <p:cNvSpPr>
              <a:spLocks noChangeShapeType="1"/>
            </p:cNvSpPr>
            <p:nvPr/>
          </p:nvSpPr>
          <p:spPr bwMode="auto">
            <a:xfrm flipV="1">
              <a:off x="4128" y="220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840" name="Line 8"/>
            <p:cNvSpPr>
              <a:spLocks noChangeShapeType="1"/>
            </p:cNvSpPr>
            <p:nvPr/>
          </p:nvSpPr>
          <p:spPr bwMode="auto">
            <a:xfrm>
              <a:off x="3312" y="2400"/>
              <a:ext cx="1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841" name="Line 9"/>
            <p:cNvSpPr>
              <a:spLocks noChangeShapeType="1"/>
            </p:cNvSpPr>
            <p:nvPr/>
          </p:nvSpPr>
          <p:spPr bwMode="auto">
            <a:xfrm flipV="1">
              <a:off x="5088" y="225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842" name="Text Box 10"/>
            <p:cNvSpPr txBox="1">
              <a:spLocks noChangeArrowheads="1"/>
            </p:cNvSpPr>
            <p:nvPr/>
          </p:nvSpPr>
          <p:spPr bwMode="auto">
            <a:xfrm>
              <a:off x="2544" y="2284"/>
              <a:ext cx="100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/>
                <a:t>closure is closed</a:t>
              </a:r>
            </a:p>
          </p:txBody>
        </p:sp>
      </p:grpSp>
      <p:grpSp>
        <p:nvGrpSpPr>
          <p:cNvPr id="248848" name="Group 16"/>
          <p:cNvGrpSpPr>
            <a:grpSpLocks/>
          </p:cNvGrpSpPr>
          <p:nvPr/>
        </p:nvGrpSpPr>
        <p:grpSpPr bwMode="auto">
          <a:xfrm>
            <a:off x="5410200" y="1066800"/>
            <a:ext cx="3279775" cy="1581150"/>
            <a:chOff x="3312" y="768"/>
            <a:chExt cx="2066" cy="996"/>
          </a:xfrm>
        </p:grpSpPr>
        <p:pic>
          <p:nvPicPr>
            <p:cNvPr id="248843" name="Picture 11" descr="01_04_190_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768"/>
              <a:ext cx="1008" cy="994"/>
            </a:xfrm>
            <a:prstGeom prst="rect">
              <a:avLst/>
            </a:prstGeom>
            <a:noFill/>
          </p:spPr>
        </p:pic>
        <p:pic>
          <p:nvPicPr>
            <p:cNvPr id="248844" name="Picture 12" descr="01_04_190_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68" y="768"/>
              <a:ext cx="1010" cy="996"/>
            </a:xfrm>
            <a:prstGeom prst="rect">
              <a:avLst/>
            </a:prstGeom>
            <a:noFill/>
          </p:spPr>
        </p:pic>
        <p:sp>
          <p:nvSpPr>
            <p:cNvPr id="248845" name="Line 13"/>
            <p:cNvSpPr>
              <a:spLocks noChangeShapeType="1"/>
            </p:cNvSpPr>
            <p:nvPr/>
          </p:nvSpPr>
          <p:spPr bwMode="auto">
            <a:xfrm>
              <a:off x="4800" y="110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846" name="Text Box 14"/>
            <p:cNvSpPr txBox="1">
              <a:spLocks noChangeArrowheads="1"/>
            </p:cNvSpPr>
            <p:nvPr/>
          </p:nvSpPr>
          <p:spPr bwMode="auto">
            <a:xfrm>
              <a:off x="4416" y="960"/>
              <a:ext cx="6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Fill mark</a:t>
              </a:r>
            </a:p>
          </p:txBody>
        </p:sp>
      </p:grpSp>
      <p:pic>
        <p:nvPicPr>
          <p:cNvPr id="248849" name="Picture 17" descr="01_04_190_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724400"/>
            <a:ext cx="1603375" cy="1581150"/>
          </a:xfrm>
          <a:prstGeom prst="rect">
            <a:avLst/>
          </a:prstGeom>
          <a:noFill/>
        </p:spPr>
      </p:pic>
      <p:sp>
        <p:nvSpPr>
          <p:cNvPr id="248850" name="Text Box 18"/>
          <p:cNvSpPr txBox="1">
            <a:spLocks noChangeArrowheads="1"/>
          </p:cNvSpPr>
          <p:nvPr/>
        </p:nvSpPr>
        <p:spPr bwMode="auto">
          <a:xfrm>
            <a:off x="609600" y="4800600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sz="2000" i="1">
                <a:solidFill>
                  <a:srgbClr val="000066"/>
                </a:solidFill>
              </a:rPr>
              <a:t>Unable to Position Sample</a:t>
            </a:r>
            <a:r>
              <a:rPr lang="en-US" sz="2000">
                <a:solidFill>
                  <a:srgbClr val="000066"/>
                </a:solidFill>
              </a:rPr>
              <a:t> Quality Check Code.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865-A77E-437E-BBED-1231400815A6}" type="slidenum">
              <a:rPr lang="en-US"/>
              <a:pPr/>
              <a:t>16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250893" name="Picture 13" descr="Poster2_image_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95600"/>
            <a:ext cx="2057400" cy="1368425"/>
          </a:xfrm>
          <a:prstGeom prst="rect">
            <a:avLst/>
          </a:prstGeom>
          <a:noFill/>
        </p:spPr>
      </p:pic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Syringe to Fill a Cartridge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Using a syringe</a:t>
            </a:r>
          </a:p>
          <a:p>
            <a:r>
              <a:rPr lang="en-US" sz="2000"/>
              <a:t>Vigorously roll the syringe between the palms for at least 5 seconds, invert, and repeat</a:t>
            </a:r>
          </a:p>
          <a:p>
            <a:r>
              <a:rPr lang="en-US" sz="2000"/>
              <a:t>Discard first few drops</a:t>
            </a:r>
          </a:p>
          <a:p>
            <a:endParaRPr lang="en-US" sz="2000"/>
          </a:p>
        </p:txBody>
      </p:sp>
      <p:pic>
        <p:nvPicPr>
          <p:cNvPr id="250886" name="Picture 6" descr="5_sec_red_arr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05200"/>
            <a:ext cx="509588" cy="685800"/>
          </a:xfrm>
          <a:prstGeom prst="rect">
            <a:avLst/>
          </a:prstGeom>
          <a:noFill/>
        </p:spPr>
      </p:pic>
      <p:pic>
        <p:nvPicPr>
          <p:cNvPr id="250889" name="Picture 9" descr="01_04_190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371975"/>
            <a:ext cx="1981200" cy="1952625"/>
          </a:xfrm>
          <a:prstGeom prst="rect">
            <a:avLst/>
          </a:prstGeom>
          <a:noFill/>
        </p:spPr>
      </p:pic>
      <p:pic>
        <p:nvPicPr>
          <p:cNvPr id="250894" name="Picture 14" descr="Poster2_image_3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895600"/>
            <a:ext cx="2057400" cy="1368425"/>
          </a:xfrm>
          <a:prstGeom prst="rect">
            <a:avLst/>
          </a:prstGeom>
          <a:noFill/>
        </p:spPr>
      </p:pic>
      <p:pic>
        <p:nvPicPr>
          <p:cNvPr id="250888" name="Picture 8" descr="invert_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429000"/>
            <a:ext cx="685800" cy="685800"/>
          </a:xfrm>
          <a:prstGeom prst="rect">
            <a:avLst/>
          </a:prstGeom>
          <a:noFill/>
        </p:spPr>
      </p:pic>
      <p:pic>
        <p:nvPicPr>
          <p:cNvPr id="250895" name="Picture 15" descr="Poster2_image_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1371600"/>
            <a:ext cx="2057400" cy="1368425"/>
          </a:xfrm>
          <a:prstGeom prst="rect">
            <a:avLst/>
          </a:prstGeom>
          <a:noFill/>
        </p:spPr>
      </p:pic>
      <p:pic>
        <p:nvPicPr>
          <p:cNvPr id="250897" name="Picture 17" descr="5_sec_red_arr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3505200"/>
            <a:ext cx="509588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55B2F-55B9-4859-8D37-372CE8EC764B}" type="slidenum">
              <a:rPr lang="en-US"/>
              <a:pPr/>
              <a:t>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Syringe to Fill a Cartridge (cont.)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Place hub of syringe on top of sample well</a:t>
            </a:r>
          </a:p>
          <a:p>
            <a:r>
              <a:rPr lang="en-US" sz="2000"/>
              <a:t>Apply gentle downward pressure</a:t>
            </a:r>
          </a:p>
          <a:p>
            <a:r>
              <a:rPr lang="en-US" sz="2000"/>
              <a:t>Fill to fill mark </a:t>
            </a:r>
          </a:p>
          <a:p>
            <a:endParaRPr lang="en-US" sz="2000"/>
          </a:p>
          <a:p>
            <a:pPr>
              <a:buFontTx/>
              <a:buNone/>
            </a:pPr>
            <a:r>
              <a:rPr lang="en-US"/>
              <a:t>Close the cartridge:</a:t>
            </a:r>
          </a:p>
          <a:p>
            <a:r>
              <a:rPr lang="en-US" sz="2000"/>
              <a:t>Close the closure to seal</a:t>
            </a:r>
          </a:p>
          <a:p>
            <a:endParaRPr lang="en-US" sz="2000"/>
          </a:p>
        </p:txBody>
      </p:sp>
      <p:pic>
        <p:nvPicPr>
          <p:cNvPr id="252932" name="Picture 4" descr="01_04_190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648200"/>
            <a:ext cx="1782763" cy="1757363"/>
          </a:xfrm>
          <a:prstGeom prst="rect">
            <a:avLst/>
          </a:prstGeom>
          <a:noFill/>
        </p:spPr>
      </p:pic>
      <p:grpSp>
        <p:nvGrpSpPr>
          <p:cNvPr id="252942" name="Group 14"/>
          <p:cNvGrpSpPr>
            <a:grpSpLocks/>
          </p:cNvGrpSpPr>
          <p:nvPr/>
        </p:nvGrpSpPr>
        <p:grpSpPr bwMode="auto">
          <a:xfrm>
            <a:off x="4038600" y="2057400"/>
            <a:ext cx="4548188" cy="2982913"/>
            <a:chOff x="2688" y="720"/>
            <a:chExt cx="2865" cy="1879"/>
          </a:xfrm>
        </p:grpSpPr>
        <p:pic>
          <p:nvPicPr>
            <p:cNvPr id="252933" name="Picture 5" descr="01_04_100_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8" y="720"/>
              <a:ext cx="1905" cy="1879"/>
            </a:xfrm>
            <a:prstGeom prst="rect">
              <a:avLst/>
            </a:prstGeom>
            <a:noFill/>
          </p:spPr>
        </p:pic>
        <p:sp>
          <p:nvSpPr>
            <p:cNvPr id="252934" name="Line 6"/>
            <p:cNvSpPr>
              <a:spLocks noChangeShapeType="1"/>
            </p:cNvSpPr>
            <p:nvPr/>
          </p:nvSpPr>
          <p:spPr bwMode="auto">
            <a:xfrm>
              <a:off x="3504" y="2215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5" name="Line 7"/>
            <p:cNvSpPr>
              <a:spLocks noChangeShapeType="1"/>
            </p:cNvSpPr>
            <p:nvPr/>
          </p:nvSpPr>
          <p:spPr bwMode="auto">
            <a:xfrm flipV="1">
              <a:off x="4320" y="2071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6" name="Line 8"/>
            <p:cNvSpPr>
              <a:spLocks noChangeShapeType="1"/>
            </p:cNvSpPr>
            <p:nvPr/>
          </p:nvSpPr>
          <p:spPr bwMode="auto">
            <a:xfrm>
              <a:off x="3504" y="2263"/>
              <a:ext cx="1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7" name="Line 9"/>
            <p:cNvSpPr>
              <a:spLocks noChangeShapeType="1"/>
            </p:cNvSpPr>
            <p:nvPr/>
          </p:nvSpPr>
          <p:spPr bwMode="auto">
            <a:xfrm flipV="1">
              <a:off x="5280" y="211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38" name="Text Box 10"/>
            <p:cNvSpPr txBox="1">
              <a:spLocks noChangeArrowheads="1"/>
            </p:cNvSpPr>
            <p:nvPr/>
          </p:nvSpPr>
          <p:spPr bwMode="auto">
            <a:xfrm>
              <a:off x="2688" y="2160"/>
              <a:ext cx="100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/>
                <a:t>closure is closed</a:t>
              </a:r>
            </a:p>
          </p:txBody>
        </p:sp>
      </p:grpSp>
      <p:grpSp>
        <p:nvGrpSpPr>
          <p:cNvPr id="252943" name="Group 15"/>
          <p:cNvGrpSpPr>
            <a:grpSpLocks/>
          </p:cNvGrpSpPr>
          <p:nvPr/>
        </p:nvGrpSpPr>
        <p:grpSpPr bwMode="auto">
          <a:xfrm>
            <a:off x="6096000" y="1066800"/>
            <a:ext cx="1981200" cy="1752600"/>
            <a:chOff x="3936" y="864"/>
            <a:chExt cx="1010" cy="996"/>
          </a:xfrm>
        </p:grpSpPr>
        <p:pic>
          <p:nvPicPr>
            <p:cNvPr id="252939" name="Picture 11" descr="01_04_190_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864"/>
              <a:ext cx="1010" cy="996"/>
            </a:xfrm>
            <a:prstGeom prst="rect">
              <a:avLst/>
            </a:prstGeom>
            <a:noFill/>
          </p:spPr>
        </p:pic>
        <p:sp>
          <p:nvSpPr>
            <p:cNvPr id="252940" name="Line 12"/>
            <p:cNvSpPr>
              <a:spLocks noChangeShapeType="1"/>
            </p:cNvSpPr>
            <p:nvPr/>
          </p:nvSpPr>
          <p:spPr bwMode="auto">
            <a:xfrm>
              <a:off x="4368" y="120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2941" name="Text Box 13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Fill mark</a:t>
              </a:r>
            </a:p>
          </p:txBody>
        </p:sp>
      </p:grpSp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609600" y="4800600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sz="2000" i="1">
                <a:solidFill>
                  <a:srgbClr val="000066"/>
                </a:solidFill>
              </a:rPr>
              <a:t>Unable to Position Sample</a:t>
            </a:r>
            <a:r>
              <a:rPr lang="en-US" sz="2000">
                <a:solidFill>
                  <a:srgbClr val="000066"/>
                </a:solidFill>
              </a:rPr>
              <a:t> Quality Check Code.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FACFA-86CF-4AD0-958D-6F2316FB0783}" type="slidenum">
              <a:rPr lang="en-US"/>
              <a:pPr/>
              <a:t>18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Capillary Tube to Fill a Cartridge 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Using a capillary tube</a:t>
            </a:r>
          </a:p>
          <a:p>
            <a:r>
              <a:rPr lang="en-US" sz="2000"/>
              <a:t>Test Immediately!</a:t>
            </a:r>
          </a:p>
          <a:p>
            <a:r>
              <a:rPr lang="en-US" sz="2000"/>
              <a:t>Direct one end of capillary tube into sample well</a:t>
            </a:r>
          </a:p>
          <a:p>
            <a:r>
              <a:rPr lang="en-US" sz="2000"/>
              <a:t>Fill to fill mark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Close the cartridge:</a:t>
            </a:r>
          </a:p>
          <a:p>
            <a:r>
              <a:rPr lang="en-US" sz="2000"/>
              <a:t>Close the closure</a:t>
            </a:r>
          </a:p>
          <a:p>
            <a:endParaRPr lang="en-US" sz="2000"/>
          </a:p>
        </p:txBody>
      </p:sp>
      <p:pic>
        <p:nvPicPr>
          <p:cNvPr id="254980" name="Picture 4" descr="01_04_21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025" y="1471613"/>
            <a:ext cx="1984375" cy="1957387"/>
          </a:xfrm>
          <a:prstGeom prst="rect">
            <a:avLst/>
          </a:prstGeom>
          <a:noFill/>
        </p:spPr>
      </p:pic>
      <p:pic>
        <p:nvPicPr>
          <p:cNvPr id="254982" name="Picture 6" descr="01_04_190_6"/>
          <p:cNvPicPr>
            <a:picLocks noChangeAspect="1" noChangeArrowheads="1"/>
          </p:cNvPicPr>
          <p:nvPr/>
        </p:nvPicPr>
        <p:blipFill>
          <a:blip r:embed="rId4" cstate="print"/>
          <a:srcRect l="24615" t="9077" r="19441" b="18298"/>
          <a:stretch>
            <a:fillRect/>
          </a:stretch>
        </p:blipFill>
        <p:spPr bwMode="auto">
          <a:xfrm>
            <a:off x="5084763" y="3657600"/>
            <a:ext cx="1409700" cy="1831975"/>
          </a:xfrm>
          <a:prstGeom prst="rect">
            <a:avLst/>
          </a:prstGeom>
          <a:noFill/>
        </p:spPr>
      </p:pic>
      <p:sp>
        <p:nvSpPr>
          <p:cNvPr id="254987" name="Line 11"/>
          <p:cNvSpPr>
            <a:spLocks noChangeShapeType="1"/>
          </p:cNvSpPr>
          <p:nvPr/>
        </p:nvSpPr>
        <p:spPr bwMode="auto">
          <a:xfrm flipH="1" flipV="1">
            <a:off x="5427663" y="5902325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 flipH="1" flipV="1">
            <a:off x="6056313" y="5334000"/>
            <a:ext cx="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3962400" y="57150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closure is closed</a:t>
            </a: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>
            <a:off x="80010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>
            <a:off x="76962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7159625" y="1584325"/>
            <a:ext cx="114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Fill mark</a:t>
            </a:r>
          </a:p>
        </p:txBody>
      </p:sp>
      <p:pic>
        <p:nvPicPr>
          <p:cNvPr id="254997" name="Picture 21" descr="01_04_190_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376613"/>
            <a:ext cx="1984375" cy="1957387"/>
          </a:xfrm>
          <a:prstGeom prst="rect">
            <a:avLst/>
          </a:prstGeom>
          <a:noFill/>
        </p:spPr>
      </p:pic>
      <p:pic>
        <p:nvPicPr>
          <p:cNvPr id="254999" name="Picture 23" descr="Poster3_image_2"/>
          <p:cNvPicPr>
            <a:picLocks noChangeAspect="1" noChangeArrowheads="1"/>
          </p:cNvPicPr>
          <p:nvPr/>
        </p:nvPicPr>
        <p:blipFill>
          <a:blip r:embed="rId6" cstate="print"/>
          <a:srcRect l="18936" t="7520" r="8600" b="7520"/>
          <a:stretch>
            <a:fillRect/>
          </a:stretch>
        </p:blipFill>
        <p:spPr bwMode="auto">
          <a:xfrm>
            <a:off x="4724400" y="1577975"/>
            <a:ext cx="1981200" cy="1546225"/>
          </a:xfrm>
          <a:prstGeom prst="rect">
            <a:avLst/>
          </a:prstGeom>
          <a:noFill/>
        </p:spPr>
      </p:pic>
      <p:pic>
        <p:nvPicPr>
          <p:cNvPr id="254993" name="Picture 17" descr="test_immediate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47800"/>
            <a:ext cx="685800" cy="685800"/>
          </a:xfrm>
          <a:prstGeom prst="rect">
            <a:avLst/>
          </a:prstGeom>
          <a:noFill/>
        </p:spPr>
      </p:pic>
      <p:sp>
        <p:nvSpPr>
          <p:cNvPr id="255000" name="Text Box 24"/>
          <p:cNvSpPr txBox="1">
            <a:spLocks noChangeArrowheads="1"/>
          </p:cNvSpPr>
          <p:nvPr/>
        </p:nvSpPr>
        <p:spPr bwMode="auto">
          <a:xfrm>
            <a:off x="609600" y="4800600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sz="2000" i="1">
                <a:solidFill>
                  <a:srgbClr val="000066"/>
                </a:solidFill>
              </a:rPr>
              <a:t>Unable to Position Sample</a:t>
            </a:r>
            <a:r>
              <a:rPr lang="en-US" sz="2000">
                <a:solidFill>
                  <a:srgbClr val="000066"/>
                </a:solidFill>
              </a:rPr>
              <a:t> Quality Check Code.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71EC-80BE-406B-AC15-B86651B759F2}" type="slidenum">
              <a:rPr lang="en-US"/>
              <a:pPr/>
              <a:t>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</a:t>
            </a:r>
            <a:br>
              <a:rPr lang="en-US"/>
            </a:br>
            <a:r>
              <a:rPr 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4038600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sz="2000"/>
              <a:t>Place handheld on a level,       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sz="2000"/>
              <a:t>The message “</a:t>
            </a:r>
            <a:r>
              <a:rPr lang="en-US" sz="2000" i="1"/>
              <a:t>Cartridge Locked”</a:t>
            </a:r>
            <a:r>
              <a:rPr lang="en-US" sz="2000"/>
              <a:t> will display</a:t>
            </a:r>
          </a:p>
          <a:p>
            <a:pPr>
              <a:lnSpc>
                <a:spcPct val="90000"/>
              </a:lnSpc>
            </a:pPr>
            <a:r>
              <a:rPr lang="en-US" sz="2000"/>
              <a:t>Do not attempt to remove the cartridge when the “</a:t>
            </a:r>
            <a:r>
              <a:rPr lang="en-US" sz="2000" i="1"/>
              <a:t>Cartridge Locked”</a:t>
            </a:r>
            <a:r>
              <a:rPr lang="en-US" sz="200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sz="200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sz="2000" i="1"/>
              <a:t>“Cartridge Locked”</a:t>
            </a:r>
            <a:r>
              <a:rPr lang="en-US" sz="200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sz="200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FFD3-2C70-4C64-B0D7-BA68149E0085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Learning Objectives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At the end of this lesson you will be able to:</a:t>
            </a:r>
          </a:p>
          <a:p>
            <a:r>
              <a:rPr lang="en-US" sz="2000"/>
              <a:t>Prepare the i-STAT 1 handheld</a:t>
            </a:r>
          </a:p>
          <a:p>
            <a:r>
              <a:rPr lang="en-US" sz="2000"/>
              <a:t>Fill, close, and insert a cartridge</a:t>
            </a:r>
          </a:p>
          <a:p>
            <a:r>
              <a:rPr lang="en-US" sz="2000"/>
              <a:t>Enter chart page data</a:t>
            </a:r>
          </a:p>
          <a:p>
            <a:r>
              <a:rPr lang="en-US" sz="2000"/>
              <a:t>View test results</a:t>
            </a:r>
          </a:p>
          <a:p>
            <a:r>
              <a:rPr lang="en-US" sz="2000"/>
              <a:t>Transmit and print test results</a:t>
            </a:r>
          </a:p>
        </p:txBody>
      </p:sp>
      <p:pic>
        <p:nvPicPr>
          <p:cNvPr id="207876" name="Picture 4" descr="01_02_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8291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0055A-EE33-49D9-87BC-49FE3E3A0FE8}" type="slidenum">
              <a:rPr lang="en-US"/>
              <a:pPr/>
              <a:t>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Customizable Test Settings 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Handheld Customization Options</a:t>
            </a:r>
          </a:p>
          <a:p>
            <a:pPr>
              <a:lnSpc>
                <a:spcPct val="90000"/>
              </a:lnSpc>
            </a:pPr>
            <a:r>
              <a:rPr lang="en-US" sz="2000"/>
              <a:t>Test Select </a:t>
            </a:r>
          </a:p>
          <a:p>
            <a:pPr>
              <a:lnSpc>
                <a:spcPct val="90000"/>
              </a:lnSpc>
            </a:pPr>
            <a:r>
              <a:rPr lang="en-US" sz="2000"/>
              <a:t>Chart Pages</a:t>
            </a:r>
          </a:p>
          <a:p>
            <a:pPr>
              <a:lnSpc>
                <a:spcPct val="90000"/>
              </a:lnSpc>
            </a:pPr>
            <a:r>
              <a:rPr lang="en-US" sz="2000"/>
              <a:t>Mandatory fields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Designated by facility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Must be completed before test results will be displayed or before next test can begin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If not entered in allotted time = </a:t>
            </a:r>
            <a:r>
              <a:rPr lang="en-US" sz="1800" i="1"/>
              <a:t>Test Cancelled by Operator</a:t>
            </a:r>
            <a:r>
              <a:rPr lang="en-US" sz="1800"/>
              <a:t> </a:t>
            </a:r>
          </a:p>
        </p:txBody>
      </p:sp>
      <p:pic>
        <p:nvPicPr>
          <p:cNvPr id="259076" name="Picture 4" descr="01_04_240_4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275" y="1900238"/>
            <a:ext cx="2193925" cy="3322637"/>
          </a:xfrm>
          <a:prstGeom prst="rect">
            <a:avLst/>
          </a:prstGeom>
          <a:noFill/>
        </p:spPr>
      </p:pic>
      <p:pic>
        <p:nvPicPr>
          <p:cNvPr id="259077" name="Picture 5" descr="01_04_240_3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900238"/>
            <a:ext cx="2187575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30F2A-A8C4-466F-83AD-CF80296EFB89}" type="slidenum">
              <a:rPr lang="en-US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Overview of the Chart Page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Chart Page</a:t>
            </a:r>
          </a:p>
          <a:p>
            <a:pPr>
              <a:lnSpc>
                <a:spcPct val="90000"/>
              </a:lnSpc>
            </a:pPr>
            <a:r>
              <a:rPr lang="en-US" sz="2000"/>
              <a:t>Can be programmed to automatically display </a:t>
            </a:r>
          </a:p>
          <a:p>
            <a:pPr>
              <a:lnSpc>
                <a:spcPct val="90000"/>
              </a:lnSpc>
            </a:pPr>
            <a:r>
              <a:rPr lang="en-US" sz="2000"/>
              <a:t>Allows entry of patient data</a:t>
            </a:r>
          </a:p>
          <a:p>
            <a:pPr lvl="1">
              <a:lnSpc>
                <a:spcPct val="90000"/>
              </a:lnSpc>
            </a:pPr>
            <a:r>
              <a:rPr lang="en-US"/>
              <a:t>Sample type</a:t>
            </a:r>
          </a:p>
          <a:p>
            <a:pPr lvl="1">
              <a:lnSpc>
                <a:spcPct val="90000"/>
              </a:lnSpc>
            </a:pPr>
            <a:r>
              <a:rPr lang="en-US"/>
              <a:t>Patient temperature</a:t>
            </a:r>
          </a:p>
          <a:p>
            <a:pPr lvl="1">
              <a:lnSpc>
                <a:spcPct val="90000"/>
              </a:lnSpc>
            </a:pPr>
            <a:r>
              <a:rPr lang="en-US"/>
              <a:t>FIO</a:t>
            </a:r>
            <a:r>
              <a:rPr lang="en-US" baseline="-25000"/>
              <a:t>2</a:t>
            </a:r>
          </a:p>
          <a:p>
            <a:pPr lvl="1">
              <a:lnSpc>
                <a:spcPct val="90000"/>
              </a:lnSpc>
            </a:pPr>
            <a:r>
              <a:rPr lang="en-US"/>
              <a:t>Free fields for additional info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To enter data on the Chart Page:</a:t>
            </a:r>
          </a:p>
          <a:p>
            <a:pPr>
              <a:lnSpc>
                <a:spcPct val="90000"/>
              </a:lnSpc>
            </a:pPr>
            <a:r>
              <a:rPr lang="en-US" sz="2000"/>
              <a:t>Use the keypad to enter data</a:t>
            </a:r>
          </a:p>
          <a:p>
            <a:pPr>
              <a:lnSpc>
                <a:spcPct val="90000"/>
              </a:lnSpc>
            </a:pPr>
            <a:r>
              <a:rPr lang="en-US" sz="2000"/>
              <a:t>Use the ENT key to navigate to the next field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263172" name="Picture 4" descr="01_04_26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E6D18-FFD7-4791-B567-729C91D8E7C5}" type="slidenum">
              <a:rPr lang="en-US"/>
              <a:pPr/>
              <a:t>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Chart Page: Entering Sample Type 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403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To enter sample type</a:t>
            </a:r>
          </a:p>
          <a:p>
            <a:r>
              <a:rPr lang="en-US" sz="2000"/>
              <a:t>Refer to the menu at the bottom of the screen</a:t>
            </a:r>
          </a:p>
          <a:p>
            <a:r>
              <a:rPr lang="en-US" sz="2000"/>
              <a:t>Enter the code for the sample type</a:t>
            </a:r>
          </a:p>
          <a:p>
            <a:r>
              <a:rPr lang="en-US" sz="2000"/>
              <a:t>Press the ENT key </a:t>
            </a:r>
          </a:p>
        </p:txBody>
      </p:sp>
      <p:pic>
        <p:nvPicPr>
          <p:cNvPr id="265220" name="Picture 4" descr="01_04_270_1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09800"/>
            <a:ext cx="1985963" cy="3009900"/>
          </a:xfrm>
          <a:prstGeom prst="rect">
            <a:avLst/>
          </a:prstGeom>
          <a:noFill/>
        </p:spPr>
      </p:pic>
      <p:pic>
        <p:nvPicPr>
          <p:cNvPr id="265221" name="Picture 5" descr="01_04_270_2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0838" y="2209800"/>
            <a:ext cx="1984375" cy="3006725"/>
          </a:xfrm>
          <a:prstGeom prst="rect">
            <a:avLst/>
          </a:prstGeom>
          <a:noFill/>
        </p:spPr>
      </p:pic>
      <p:pic>
        <p:nvPicPr>
          <p:cNvPr id="265222" name="Picture 6" descr="01_04_270_3_z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625" y="2209800"/>
            <a:ext cx="1984375" cy="3003550"/>
          </a:xfrm>
          <a:prstGeom prst="rect">
            <a:avLst/>
          </a:prstGeom>
          <a:noFill/>
        </p:spPr>
      </p:pic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4267200" y="3886200"/>
            <a:ext cx="914400" cy="3810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DA018-4B28-421F-BF6E-9E21BAAD041B}" type="slidenum">
              <a:rPr lang="en-US"/>
              <a:pPr/>
              <a:t>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Chart Page: Entering FIO</a:t>
            </a:r>
            <a:r>
              <a:rPr lang="en-US" baseline="-25000"/>
              <a:t>2</a:t>
            </a:r>
            <a:r>
              <a:rPr lang="en-US"/>
              <a:t>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To enter FIO</a:t>
            </a:r>
            <a:r>
              <a:rPr lang="en-US" baseline="-25000"/>
              <a:t>2</a:t>
            </a:r>
          </a:p>
          <a:p>
            <a:r>
              <a:rPr lang="en-US" sz="2000"/>
              <a:t>Use the Number keys</a:t>
            </a:r>
          </a:p>
          <a:p>
            <a:r>
              <a:rPr lang="en-US" sz="2000"/>
              <a:t>Press the ENT key </a:t>
            </a:r>
          </a:p>
        </p:txBody>
      </p:sp>
      <p:pic>
        <p:nvPicPr>
          <p:cNvPr id="269316" name="Picture 4" descr="01_04_290_2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</p:spPr>
      </p:pic>
      <p:pic>
        <p:nvPicPr>
          <p:cNvPr id="269317" name="Picture 5" descr="01_04_290_1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900238"/>
            <a:ext cx="2193925" cy="3324225"/>
          </a:xfrm>
          <a:prstGeom prst="rect">
            <a:avLst/>
          </a:prstGeom>
          <a:noFill/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5181600" y="3581400"/>
            <a:ext cx="10668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9F5C-89AD-41E3-B8FB-50178252F29E}" type="slidenum">
              <a:rPr lang="en-US"/>
              <a:pPr/>
              <a:t>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Results screen</a:t>
            </a:r>
          </a:p>
          <a:p>
            <a:r>
              <a:rPr lang="en-US" sz="2000"/>
              <a:t>Patient ID</a:t>
            </a:r>
          </a:p>
          <a:p>
            <a:r>
              <a:rPr lang="en-US" sz="2000"/>
              <a:t>Time and date of test</a:t>
            </a:r>
          </a:p>
          <a:p>
            <a:r>
              <a:rPr lang="en-US" sz="2000"/>
              <a:t>Type of cartridge</a:t>
            </a:r>
          </a:p>
          <a:p>
            <a:r>
              <a:rPr lang="en-US" sz="2000"/>
              <a:t>Test results</a:t>
            </a:r>
          </a:p>
          <a:p>
            <a:pPr lvl="1"/>
            <a:r>
              <a:rPr lang="en-US" sz="1800"/>
              <a:t>May display on 2 pages</a:t>
            </a:r>
          </a:p>
          <a:p>
            <a:pPr lvl="1"/>
            <a:r>
              <a:rPr lang="en-US" sz="1800"/>
              <a:t>Use right Arrow key to navigate</a:t>
            </a:r>
          </a:p>
          <a:p>
            <a:endParaRPr 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A0FD6-4A88-469E-93E0-26243000FC2F}" type="slidenum">
              <a:rPr lang="en-US"/>
              <a:pPr/>
              <a:t>25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Test Results: Reference Range Graphs 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Reference ranges</a:t>
            </a:r>
          </a:p>
          <a:p>
            <a:r>
              <a:rPr lang="en-US" sz="2000"/>
              <a:t>Reference Ranges are indicated by a bar graph with “tic” marks</a:t>
            </a:r>
          </a:p>
          <a:p>
            <a:r>
              <a:rPr lang="en-US"/>
              <a:t>Bar graph</a:t>
            </a:r>
          </a:p>
          <a:p>
            <a:pPr lvl="1"/>
            <a:r>
              <a:rPr lang="en-US"/>
              <a:t>Before first tic mark = low result</a:t>
            </a:r>
          </a:p>
          <a:p>
            <a:pPr lvl="1"/>
            <a:r>
              <a:rPr lang="en-US"/>
              <a:t>After last tic mark = high result</a:t>
            </a:r>
          </a:p>
          <a:p>
            <a:pPr lvl="1"/>
            <a:r>
              <a:rPr lang="en-US"/>
              <a:t>Between tic marks = result in range</a:t>
            </a:r>
          </a:p>
          <a:p>
            <a:endParaRPr lang="en-US" sz="2000"/>
          </a:p>
        </p:txBody>
      </p:sp>
      <p:pic>
        <p:nvPicPr>
          <p:cNvPr id="275460" name="Picture 4" descr="01_04_320_1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50" y="1257300"/>
            <a:ext cx="3143250" cy="4762500"/>
          </a:xfrm>
          <a:prstGeom prst="rect">
            <a:avLst/>
          </a:prstGeom>
          <a:noFill/>
        </p:spPr>
      </p:pic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6457950" y="3810000"/>
            <a:ext cx="533400" cy="152400"/>
          </a:xfrm>
          <a:prstGeom prst="rect">
            <a:avLst/>
          </a:prstGeom>
          <a:solidFill>
            <a:srgbClr val="FFFF99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5462" name="Rectangle 6"/>
          <p:cNvSpPr>
            <a:spLocks noChangeArrowheads="1"/>
          </p:cNvSpPr>
          <p:nvPr/>
        </p:nvSpPr>
        <p:spPr bwMode="auto">
          <a:xfrm>
            <a:off x="6457950" y="3581400"/>
            <a:ext cx="762000" cy="152400"/>
          </a:xfrm>
          <a:prstGeom prst="rect">
            <a:avLst/>
          </a:prstGeom>
          <a:solidFill>
            <a:srgbClr val="FFFF99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6457950" y="2971800"/>
            <a:ext cx="914400" cy="152400"/>
          </a:xfrm>
          <a:prstGeom prst="rect">
            <a:avLst/>
          </a:prstGeom>
          <a:solidFill>
            <a:srgbClr val="FFFF99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5464" name="Line 8"/>
          <p:cNvSpPr>
            <a:spLocks noChangeShapeType="1"/>
          </p:cNvSpPr>
          <p:nvPr/>
        </p:nvSpPr>
        <p:spPr bwMode="auto">
          <a:xfrm flipH="1">
            <a:off x="5543550" y="3048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465" name="Line 9"/>
          <p:cNvSpPr>
            <a:spLocks noChangeShapeType="1"/>
          </p:cNvSpPr>
          <p:nvPr/>
        </p:nvSpPr>
        <p:spPr bwMode="auto">
          <a:xfrm flipH="1">
            <a:off x="5562600" y="3657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466" name="Line 10"/>
          <p:cNvSpPr>
            <a:spLocks noChangeShapeType="1"/>
          </p:cNvSpPr>
          <p:nvPr/>
        </p:nvSpPr>
        <p:spPr bwMode="auto">
          <a:xfrm flipH="1">
            <a:off x="5562600" y="3886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5468" name="Rectangle 12"/>
          <p:cNvSpPr>
            <a:spLocks noChangeArrowheads="1"/>
          </p:cNvSpPr>
          <p:nvPr/>
        </p:nvSpPr>
        <p:spPr bwMode="auto">
          <a:xfrm>
            <a:off x="4171950" y="3733800"/>
            <a:ext cx="1449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1400">
                <a:solidFill>
                  <a:srgbClr val="000066"/>
                </a:solidFill>
              </a:rPr>
              <a:t>Low result</a:t>
            </a:r>
          </a:p>
        </p:txBody>
      </p:sp>
      <p:sp>
        <p:nvSpPr>
          <p:cNvPr id="275469" name="Rectangle 13"/>
          <p:cNvSpPr>
            <a:spLocks noChangeArrowheads="1"/>
          </p:cNvSpPr>
          <p:nvPr/>
        </p:nvSpPr>
        <p:spPr bwMode="auto">
          <a:xfrm>
            <a:off x="4095750" y="3505200"/>
            <a:ext cx="1489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1400">
                <a:solidFill>
                  <a:srgbClr val="000066"/>
                </a:solidFill>
              </a:rPr>
              <a:t>High result</a:t>
            </a:r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4095750" y="3124200"/>
            <a:ext cx="183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1400">
                <a:solidFill>
                  <a:srgbClr val="000066"/>
                </a:solidFill>
              </a:rPr>
              <a:t>Result in range</a:t>
            </a:r>
          </a:p>
        </p:txBody>
      </p:sp>
      <p:sp>
        <p:nvSpPr>
          <p:cNvPr id="275471" name="Line 15"/>
          <p:cNvSpPr>
            <a:spLocks noChangeShapeType="1"/>
          </p:cNvSpPr>
          <p:nvPr/>
        </p:nvSpPr>
        <p:spPr bwMode="auto">
          <a:xfrm flipH="1" flipV="1">
            <a:off x="554355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63812-91D2-44C7-B44A-6718949095C3}" type="slidenum">
              <a:rPr lang="en-US"/>
              <a:pPr/>
              <a:t>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Critical value alert</a:t>
            </a:r>
          </a:p>
          <a:p>
            <a:r>
              <a:rPr lang="en-US" sz="2000"/>
              <a:t>Indicated by </a:t>
            </a:r>
            <a:r>
              <a:rPr lang="en-US" sz="2000" b="1"/>
              <a:t>   </a:t>
            </a:r>
            <a:r>
              <a:rPr lang="en-US" sz="2000"/>
              <a:t>up or     down arrows</a:t>
            </a:r>
          </a:p>
          <a:p>
            <a:r>
              <a:rPr lang="en-US" sz="2000"/>
              <a:t>Follow your facility's policy for handling critical results</a:t>
            </a:r>
            <a:r>
              <a:rPr lang="en-US" sz="160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860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2004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0B7D-0E78-468C-A1ED-C2ED2E78BBBB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Out of Reportable Range flag</a:t>
            </a:r>
          </a:p>
          <a:p>
            <a:r>
              <a:rPr lang="en-US" sz="2000"/>
              <a:t>Indicated with a &lt; or &gt; flag </a:t>
            </a:r>
          </a:p>
          <a:p>
            <a:r>
              <a:rPr lang="en-US" sz="200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/>
              <a:t>Suppressed Result Flag</a:t>
            </a:r>
          </a:p>
          <a:p>
            <a:r>
              <a:rPr lang="en-US" sz="2000"/>
              <a:t>Indicated with a “&lt;&gt;” flag</a:t>
            </a:r>
          </a:p>
          <a:p>
            <a:r>
              <a:rPr lang="en-US" sz="2000"/>
              <a:t>Result was dependent on the result that was flagged as      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0CD-8CA0-45E8-85CC-F85BC6ACACD2}" type="slidenum">
              <a:rPr lang="en-US"/>
              <a:pPr/>
              <a:t>28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Star outs</a:t>
            </a:r>
          </a:p>
          <a:p>
            <a:r>
              <a:rPr lang="en-US" sz="2000"/>
              <a:t>*** appears in place of the test result </a:t>
            </a:r>
          </a:p>
          <a:p>
            <a:r>
              <a:rPr lang="en-US" sz="2000"/>
              <a:t>Indicates that a sensor on the cartridge is unable to report a result</a:t>
            </a:r>
          </a:p>
          <a:p>
            <a:r>
              <a:rPr 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99569-83E1-4F2A-8100-0DB57A068AF1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Example comment codes</a:t>
            </a:r>
          </a:p>
          <a:p>
            <a:pPr>
              <a:lnSpc>
                <a:spcPct val="80000"/>
              </a:lnSpc>
            </a:pPr>
            <a:r>
              <a:rPr lang="en-US" sz="2000"/>
              <a:t>Numeric codes that represent responses to patient test</a:t>
            </a:r>
          </a:p>
          <a:p>
            <a:pPr>
              <a:lnSpc>
                <a:spcPct val="80000"/>
              </a:lnSpc>
            </a:pPr>
            <a:r>
              <a:rPr lang="en-US" sz="2000"/>
              <a:t>Examples: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1800"/>
              <a:t>1= critical value acknowledged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1800"/>
              <a:t>2 = physician notified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1800"/>
              <a:t>99 = repeat test</a:t>
            </a:r>
          </a:p>
          <a:p>
            <a:pPr>
              <a:lnSpc>
                <a:spcPct val="80000"/>
              </a:lnSpc>
            </a:pPr>
            <a:r>
              <a:rPr lang="en-US" sz="2000"/>
              <a:t>Comments 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sz="200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180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sz="200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sz="200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0E82-C0CB-4A4A-8DF2-0B76B6B54E5E}" type="slidenum">
              <a:rPr lang="en-US"/>
              <a:pPr/>
              <a:t>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Turn on the handheld</a:t>
            </a:r>
          </a:p>
          <a:p>
            <a:r>
              <a:rPr lang="en-US" sz="2000"/>
              <a:t>Press the Power key</a:t>
            </a:r>
          </a:p>
          <a:p>
            <a:r>
              <a:rPr lang="en-US" sz="2000"/>
              <a:t>Test Menu will be displayed 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/>
              <a:t>Patient Test option</a:t>
            </a:r>
          </a:p>
          <a:p>
            <a:r>
              <a:rPr lang="en-US" sz="2000"/>
              <a:t>Option 2- i-STAT Cartridge</a:t>
            </a:r>
          </a:p>
          <a:p>
            <a:r>
              <a:rPr lang="en-US" sz="2000"/>
              <a:t>Press 2 on the keypad</a:t>
            </a:r>
          </a:p>
          <a:p>
            <a:endParaRPr lang="en-US" sz="200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 cstate="print"/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C068A-D336-4FBF-AC1E-FF6F8703BA47}" type="slidenum">
              <a:rPr lang="en-US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To transmit results:</a:t>
            </a:r>
          </a:p>
          <a:p>
            <a:r>
              <a:rPr lang="en-US" sz="2000"/>
              <a:t>Turn handheld off</a:t>
            </a:r>
          </a:p>
          <a:p>
            <a:r>
              <a:rPr lang="en-US" sz="2000"/>
              <a:t>Place handheld in the Downloader</a:t>
            </a:r>
          </a:p>
          <a:p>
            <a:r>
              <a:rPr lang="en-US" sz="2000"/>
              <a:t>Look for display screen to show arrows and the message “</a:t>
            </a:r>
            <a:r>
              <a:rPr lang="en-US" sz="2000" i="1"/>
              <a:t>Communication in Progress”</a:t>
            </a:r>
            <a:endParaRPr lang="en-US" sz="2000"/>
          </a:p>
          <a:p>
            <a:pPr>
              <a:buFontTx/>
              <a:buNone/>
            </a:pPr>
            <a:r>
              <a:rPr lang="en-US"/>
              <a:t>When transmission is complete:</a:t>
            </a:r>
          </a:p>
          <a:p>
            <a:r>
              <a:rPr lang="en-US" sz="2000"/>
              <a:t>Screen goes blank</a:t>
            </a:r>
          </a:p>
          <a:p>
            <a:r>
              <a:rPr 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277C6-E507-4D41-83EA-608A154DF051}" type="slidenum">
              <a:rPr lang="en-US"/>
              <a:pPr/>
              <a:t>31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To view the last result:</a:t>
            </a:r>
          </a:p>
          <a:p>
            <a:r>
              <a:rPr lang="en-US" sz="2000"/>
              <a:t>Go to the Test Menu</a:t>
            </a:r>
          </a:p>
          <a:p>
            <a:r>
              <a:rPr 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93584-DAF0-49C1-8D70-BD1C5E9CE171}" type="slidenum">
              <a:rPr lang="en-US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You should be able to:</a:t>
            </a:r>
          </a:p>
          <a:p>
            <a:r>
              <a:rPr lang="en-US" sz="2000"/>
              <a:t>Prepare the handheld</a:t>
            </a:r>
          </a:p>
          <a:p>
            <a:r>
              <a:rPr lang="en-US" sz="2000"/>
              <a:t>Fill, close, and insert a cartridge</a:t>
            </a:r>
          </a:p>
          <a:p>
            <a:r>
              <a:rPr lang="en-US" sz="2000"/>
              <a:t>Enter Chart Page data</a:t>
            </a:r>
          </a:p>
          <a:p>
            <a:r>
              <a:rPr lang="en-US" sz="2000"/>
              <a:t>View test results </a:t>
            </a:r>
          </a:p>
          <a:p>
            <a:r>
              <a:rPr lang="en-US" sz="2000"/>
              <a:t>Transmit and print test results</a:t>
            </a:r>
          </a:p>
        </p:txBody>
      </p:sp>
      <p:pic>
        <p:nvPicPr>
          <p:cNvPr id="293892" name="Picture 4" descr="01_02_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82917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F437-346A-46A5-8C27-4DC66139B8BF}" type="slidenum">
              <a:rPr lang="en-US"/>
              <a:pPr/>
              <a:t>4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81400"/>
            <a:ext cx="241935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the Handheld: </a:t>
            </a:r>
            <a:br>
              <a:rPr lang="en-US"/>
            </a:br>
            <a:r>
              <a:rPr 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Scan Operator ID</a:t>
            </a:r>
          </a:p>
          <a:p>
            <a:r>
              <a:rPr lang="en-US" sz="2000"/>
              <a:t>Hold the handheld 3 to 12 inches away from the barcode</a:t>
            </a:r>
          </a:p>
          <a:p>
            <a:r>
              <a:rPr lang="en-US" sz="2000"/>
              <a:t>Press and hold down the SCAN key</a:t>
            </a:r>
          </a:p>
          <a:p>
            <a:r>
              <a:rPr lang="en-US" sz="2000"/>
              <a:t>Laser beam must cover the entire length of the barcode</a:t>
            </a:r>
          </a:p>
          <a:p>
            <a:r>
              <a:rPr lang="en-US" sz="2000"/>
              <a:t>Wait for the beep or for laser beam to disappear</a:t>
            </a:r>
          </a:p>
          <a:p>
            <a:r>
              <a:rPr lang="en-US" sz="2000"/>
              <a:t>Release the SCAN key</a:t>
            </a:r>
          </a:p>
          <a:p>
            <a:r>
              <a:rPr lang="en-US" sz="2000"/>
              <a:t>Repeat if prompted</a:t>
            </a:r>
          </a:p>
          <a:p>
            <a:endParaRPr lang="en-US" sz="2000"/>
          </a:p>
        </p:txBody>
      </p:sp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771775" cy="2733675"/>
          </a:xfrm>
          <a:prstGeom prst="rect">
            <a:avLst/>
          </a:prstGeom>
          <a:noFill/>
        </p:spPr>
      </p:pic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4495800" y="2514600"/>
            <a:ext cx="1371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3 – 12 inches</a:t>
            </a:r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6019800" y="2667000"/>
            <a:ext cx="457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V="1">
            <a:off x="60198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 flipV="1">
            <a:off x="64770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 flipV="1">
            <a:off x="5105400" y="2819400"/>
            <a:ext cx="106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 flipV="1">
            <a:off x="6172200" y="26670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6400800" y="5410200"/>
            <a:ext cx="99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82" name="Line 14"/>
          <p:cNvSpPr>
            <a:spLocks noChangeShapeType="1"/>
          </p:cNvSpPr>
          <p:nvPr/>
        </p:nvSpPr>
        <p:spPr bwMode="auto">
          <a:xfrm flipV="1">
            <a:off x="64008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 flipV="1">
            <a:off x="6934200" y="5410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6400800" y="5715000"/>
            <a:ext cx="1371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3 – 12 inches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F2032-4C72-4204-AEE9-8B92F71FA2D5}" type="slidenum">
              <a:rPr lang="en-US"/>
              <a:pPr/>
              <a:t>5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the Handheld: </a:t>
            </a:r>
            <a:br>
              <a:rPr lang="en-US"/>
            </a:br>
            <a:r>
              <a:rPr 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Scan Patient ID</a:t>
            </a:r>
          </a:p>
          <a:p>
            <a:r>
              <a:rPr 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3 – 12 inches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A61EE-14A5-4764-9802-E43DC23B3FD2}" type="slidenum">
              <a:rPr lang="en-US"/>
              <a:pPr/>
              <a:t>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/>
          <a:lstStyle/>
          <a:p>
            <a:r>
              <a:rPr 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 cstate="print"/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457200" y="4800600"/>
            <a:ext cx="38100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0066"/>
                </a:solidFill>
              </a:rPr>
              <a:t>Very Important Reminder: </a:t>
            </a:r>
            <a:endParaRPr lang="en-US" altLang="ko-KR" b="1" i="1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8F333-5CF9-4749-81CF-5AF1DE360A2F}" type="slidenum">
              <a:rPr lang="en-US"/>
              <a:pPr/>
              <a:t>7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pic>
        <p:nvPicPr>
          <p:cNvPr id="222210" name="Picture 2" descr="01_03_051_1"/>
          <p:cNvPicPr>
            <a:picLocks noChangeAspect="1" noChangeArrowheads="1"/>
          </p:cNvPicPr>
          <p:nvPr/>
        </p:nvPicPr>
        <p:blipFill>
          <a:blip r:embed="rId3" cstate="print"/>
          <a:srcRect l="4733" t="13600" r="3748" b="33600"/>
          <a:stretch>
            <a:fillRect/>
          </a:stretch>
        </p:blipFill>
        <p:spPr bwMode="auto">
          <a:xfrm>
            <a:off x="5334000" y="4343400"/>
            <a:ext cx="3200400" cy="1820863"/>
          </a:xfrm>
          <a:prstGeom prst="rect">
            <a:avLst/>
          </a:prstGeom>
          <a:noFill/>
        </p:spPr>
      </p:pic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the Handheld: Entering Cartridge Lot Number 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Scan cartridge lot number</a:t>
            </a:r>
          </a:p>
          <a:p>
            <a:r>
              <a:rPr lang="en-US" sz="2000"/>
              <a:t>Hold the handheld 3 to 12 inches away from the barcode</a:t>
            </a:r>
          </a:p>
          <a:p>
            <a:r>
              <a:rPr lang="en-US" sz="2000"/>
              <a:t>Press and hold down the SCAN key</a:t>
            </a:r>
          </a:p>
          <a:p>
            <a:r>
              <a:rPr lang="en-US" sz="2000"/>
              <a:t>Laser beam must cover the entire length of the barcode</a:t>
            </a:r>
          </a:p>
          <a:p>
            <a:r>
              <a:rPr lang="en-US" sz="2000"/>
              <a:t>Wait for the beep or for laser beam to disappear</a:t>
            </a:r>
          </a:p>
          <a:p>
            <a:r>
              <a:rPr lang="en-US" sz="2000"/>
              <a:t>Release the SCAN key</a:t>
            </a:r>
          </a:p>
          <a:p>
            <a:r>
              <a:rPr lang="en-US" sz="2000"/>
              <a:t>Repeat if prompted</a:t>
            </a:r>
          </a:p>
          <a:p>
            <a:pPr>
              <a:buFontTx/>
              <a:buNone/>
            </a:pPr>
            <a:endParaRPr lang="en-US" sz="2000"/>
          </a:p>
        </p:txBody>
      </p:sp>
      <p:pic>
        <p:nvPicPr>
          <p:cNvPr id="222213" name="Picture 5" descr="01_04_08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1143000"/>
            <a:ext cx="2895600" cy="2854325"/>
          </a:xfrm>
        </p:spPr>
      </p:pic>
      <p:sp>
        <p:nvSpPr>
          <p:cNvPr id="222214" name="Line 6"/>
          <p:cNvSpPr>
            <a:spLocks noChangeShapeType="1"/>
          </p:cNvSpPr>
          <p:nvPr/>
        </p:nvSpPr>
        <p:spPr bwMode="auto">
          <a:xfrm flipV="1">
            <a:off x="6477000" y="17526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5791200" y="2362200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</a:rPr>
              <a:t>3 – 12 inches</a:t>
            </a:r>
          </a:p>
        </p:txBody>
      </p:sp>
      <p:sp>
        <p:nvSpPr>
          <p:cNvPr id="222216" name="Line 8"/>
          <p:cNvSpPr>
            <a:spLocks noChangeShapeType="1"/>
          </p:cNvSpPr>
          <p:nvPr/>
        </p:nvSpPr>
        <p:spPr bwMode="auto">
          <a:xfrm flipH="1" flipV="1">
            <a:off x="6477000" y="17526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2217" name="Line 9"/>
          <p:cNvSpPr>
            <a:spLocks noChangeShapeType="1"/>
          </p:cNvSpPr>
          <p:nvPr/>
        </p:nvSpPr>
        <p:spPr bwMode="auto">
          <a:xfrm flipH="1" flipV="1">
            <a:off x="6477000" y="23622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2218" name="Line 10"/>
          <p:cNvSpPr>
            <a:spLocks noChangeShapeType="1"/>
          </p:cNvSpPr>
          <p:nvPr/>
        </p:nvSpPr>
        <p:spPr bwMode="auto">
          <a:xfrm flipV="1">
            <a:off x="6096000" y="1981200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2219" name="Line 11"/>
          <p:cNvSpPr>
            <a:spLocks noChangeShapeType="1"/>
          </p:cNvSpPr>
          <p:nvPr/>
        </p:nvSpPr>
        <p:spPr bwMode="auto">
          <a:xfrm>
            <a:off x="6096000" y="19812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22220" name="Picture 12" descr="01_04_060_2"/>
          <p:cNvPicPr>
            <a:picLocks noChangeAspect="1" noChangeArrowheads="1"/>
          </p:cNvPicPr>
          <p:nvPr/>
        </p:nvPicPr>
        <p:blipFill>
          <a:blip r:embed="rId5" cstate="print"/>
          <a:srcRect l="6444" t="58089" r="49641" b="22549"/>
          <a:stretch>
            <a:fillRect/>
          </a:stretch>
        </p:blipFill>
        <p:spPr bwMode="auto">
          <a:xfrm>
            <a:off x="6248400" y="3657600"/>
            <a:ext cx="1219200" cy="530225"/>
          </a:xfrm>
          <a:prstGeom prst="rect">
            <a:avLst/>
          </a:prstGeom>
          <a:noFill/>
        </p:spPr>
      </p:pic>
      <p:pic>
        <p:nvPicPr>
          <p:cNvPr id="222221" name="Picture 13" descr="red_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105400"/>
            <a:ext cx="808038" cy="857250"/>
          </a:xfrm>
          <a:prstGeom prst="rect">
            <a:avLst/>
          </a:prstGeom>
          <a:noFill/>
        </p:spPr>
      </p:pic>
      <p:sp>
        <p:nvSpPr>
          <p:cNvPr id="222222" name="Text Box 14"/>
          <p:cNvSpPr txBox="1">
            <a:spLocks noChangeArrowheads="1"/>
          </p:cNvSpPr>
          <p:nvPr/>
        </p:nvSpPr>
        <p:spPr bwMode="auto">
          <a:xfrm>
            <a:off x="304800" y="4953000"/>
            <a:ext cx="403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0066"/>
                </a:solidFill>
              </a:rPr>
              <a:t>Very Important Reminder: </a:t>
            </a:r>
            <a:endParaRPr lang="en-US" altLang="ko-KR" b="1" i="1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endParaRPr lang="en-US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383E4-D222-4E4C-84F1-A63713501FFA}" type="slidenum">
              <a:rPr lang="en-US"/>
              <a:pPr/>
              <a:t>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From the</a:t>
            </a:r>
            <a:r>
              <a:rPr lang="en-US" i="1"/>
              <a:t> Insert Cartridge</a:t>
            </a:r>
            <a:r>
              <a:rPr lang="en-US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sz="2000"/>
              <a:t>Open cartridge pouch</a:t>
            </a:r>
          </a:p>
          <a:p>
            <a:pPr>
              <a:lnSpc>
                <a:spcPct val="80000"/>
              </a:lnSpc>
            </a:pPr>
            <a:r>
              <a:rPr lang="en-US" sz="2000"/>
              <a:t>Obtain sample</a:t>
            </a:r>
          </a:p>
          <a:p>
            <a:pPr>
              <a:lnSpc>
                <a:spcPct val="80000"/>
              </a:lnSpc>
            </a:pPr>
            <a:r>
              <a:rPr lang="en-US" sz="2000"/>
              <a:t>Fill cartridge</a:t>
            </a:r>
          </a:p>
          <a:p>
            <a:pPr>
              <a:lnSpc>
                <a:spcPct val="80000"/>
              </a:lnSpc>
            </a:pPr>
            <a:r>
              <a:rPr lang="en-US" sz="200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sz="200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/>
              <a:t>Label facing up</a:t>
            </a:r>
          </a:p>
          <a:p>
            <a:pPr>
              <a:lnSpc>
                <a:spcPct val="80000"/>
              </a:lnSpc>
            </a:pPr>
            <a:r>
              <a:rPr lang="en-US" sz="2000"/>
              <a:t>Note: After 15 minutes the handheld will turn off and require re-entry of information to perform a test.</a:t>
            </a:r>
            <a:endParaRPr lang="en-US" sz="2000" b="1" i="1"/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F1DFB-8C7A-4108-8C5E-74ED7FAB6A86}" type="slidenum">
              <a:rPr lang="en-US"/>
              <a:pPr/>
              <a:t>9</a:t>
            </a:fld>
            <a:endParaRPr lang="en-US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i="1"/>
              <a:t>in vitro</a:t>
            </a:r>
            <a:r>
              <a:rPr lang="en-US"/>
              <a:t> diagnostic use.</a:t>
            </a:r>
          </a:p>
          <a:p>
            <a:r>
              <a:rPr lang="en-US"/>
              <a:t>i-STAT Learning System Power Point Chapter 4 726367-00A Rev Date 11-MAR-2011</a:t>
            </a:r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Avoid Quality Check Codes!</a:t>
            </a:r>
          </a:p>
          <a:p>
            <a:r>
              <a:rPr lang="en-US" sz="2000"/>
              <a:t>Mix the sample thoroughly and gently</a:t>
            </a:r>
          </a:p>
          <a:p>
            <a:r>
              <a:rPr lang="en-US" sz="2000"/>
              <a:t>Discard first few drops</a:t>
            </a:r>
          </a:p>
          <a:p>
            <a:r>
              <a:rPr lang="en-US" sz="2000"/>
              <a:t>Fill to the fill mark</a:t>
            </a:r>
          </a:p>
          <a:p>
            <a:r>
              <a:rPr lang="en-US" sz="2000"/>
              <a:t>Close the closure to seal</a:t>
            </a:r>
          </a:p>
          <a:p>
            <a:pPr>
              <a:buFontTx/>
              <a:buNone/>
            </a:pPr>
            <a:endParaRPr lang="en-US" sz="2000"/>
          </a:p>
        </p:txBody>
      </p:sp>
      <p:pic>
        <p:nvPicPr>
          <p:cNvPr id="226308" name="Picture 4" descr="01_04_10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1984375" cy="1957388"/>
          </a:xfrm>
          <a:prstGeom prst="rect">
            <a:avLst/>
          </a:prstGeom>
          <a:noFill/>
        </p:spPr>
      </p:pic>
      <p:pic>
        <p:nvPicPr>
          <p:cNvPr id="226309" name="Picture 5" descr="5_sec_red_arr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581025" cy="781050"/>
          </a:xfrm>
          <a:prstGeom prst="rect">
            <a:avLst/>
          </a:prstGeom>
          <a:noFill/>
        </p:spPr>
      </p:pic>
      <p:pic>
        <p:nvPicPr>
          <p:cNvPr id="226310" name="Picture 6" descr="01_04_100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990600"/>
            <a:ext cx="1984375" cy="1957388"/>
          </a:xfrm>
          <a:prstGeom prst="rect">
            <a:avLst/>
          </a:prstGeom>
          <a:noFill/>
        </p:spPr>
      </p:pic>
      <p:pic>
        <p:nvPicPr>
          <p:cNvPr id="226311" name="Picture 7" descr="invert_ic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981200"/>
            <a:ext cx="776288" cy="776288"/>
          </a:xfrm>
          <a:prstGeom prst="rect">
            <a:avLst/>
          </a:prstGeom>
          <a:noFill/>
        </p:spPr>
      </p:pic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Fill 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2743200"/>
            <a:ext cx="1984375" cy="1957388"/>
          </a:xfrm>
          <a:prstGeom prst="rect">
            <a:avLst/>
          </a:prstGeom>
          <a:noFill/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OC_EUT_PPT_Template">
  <a:themeElements>
    <a:clrScheme name="APOC_EUT_PP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POC_EUT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OC_EUT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OC_EUT_PP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OC_EUT_PP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2314</TotalTime>
  <Words>2070</Words>
  <Application>Microsoft Office PowerPoint</Application>
  <PresentationFormat>On-screen Show (4:3)</PresentationFormat>
  <Paragraphs>377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APOC_EUT_PPT_Template</vt:lpstr>
      <vt:lpstr>Lesson 4</vt:lpstr>
      <vt:lpstr>Welcome and Learning Objectives </vt:lpstr>
      <vt:lpstr>Preparing the Handheld: Turning the Handheld On and Selecting Patient Test </vt:lpstr>
      <vt:lpstr>Preparing the Handheld:  Entering Operator ID via Barcode Scan </vt:lpstr>
      <vt:lpstr>Preparing the Handheld:  Entering Patient ID via Barcode Scan </vt:lpstr>
      <vt:lpstr>Preparing the Handheld: Scanning Cartridge Lot Number </vt:lpstr>
      <vt:lpstr>Preparing the Handheld: Entering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Chemistry Cartridges </vt:lpstr>
      <vt:lpstr>Arterial Blood Gas (ABG) Cartridges </vt:lpstr>
      <vt:lpstr>ACT Cartridges </vt:lpstr>
      <vt:lpstr>Using an Evacuated Tube to Fill a Cartridge </vt:lpstr>
      <vt:lpstr>Using an Evacuated Tube to Fill a Cartridge (cont.)</vt:lpstr>
      <vt:lpstr>Using a Syringe to Fill a Cartridge </vt:lpstr>
      <vt:lpstr>Using a Syringe to Fill a Cartridge (cont.)</vt:lpstr>
      <vt:lpstr>Using a Capillary Tube to Fill a Cartridge </vt:lpstr>
      <vt:lpstr>Running a Patient Test:  Immediately after Inserting the Cartridge </vt:lpstr>
      <vt:lpstr>Running a Patient Test: Customizable Test Settings </vt:lpstr>
      <vt:lpstr>Running a Patient Test: Overview of the Chart Page </vt:lpstr>
      <vt:lpstr>Chart Page: Entering Sample Type </vt:lpstr>
      <vt:lpstr>Chart Page: Entering FIO2 </vt:lpstr>
      <vt:lpstr>Interpreting Test Results: The Results Screen </vt:lpstr>
      <vt:lpstr>Interpreting Test Results: Reference Range Graphs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Summary </vt:lpstr>
    </vt:vector>
  </TitlesOfParts>
  <Company>Accelera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asergio</dc:creator>
  <cp:lastModifiedBy>dethatch</cp:lastModifiedBy>
  <cp:revision>48</cp:revision>
  <dcterms:created xsi:type="dcterms:W3CDTF">2010-04-27T20:06:42Z</dcterms:created>
  <dcterms:modified xsi:type="dcterms:W3CDTF">2017-06-01T12:47:33Z</dcterms:modified>
</cp:coreProperties>
</file>