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ccard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00"/>
    <a:srgbClr val="000066"/>
    <a:srgbClr val="0066CC"/>
    <a:srgbClr val="2A8DBA"/>
    <a:srgbClr val="F6C02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2" autoAdjust="0"/>
    <p:restoredTop sz="98377" autoAdjust="0"/>
  </p:normalViewPr>
  <p:slideViewPr>
    <p:cSldViewPr>
      <p:cViewPr>
        <p:scale>
          <a:sx n="88" d="100"/>
          <a:sy n="88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6F267-31CA-41BF-8827-7527254E32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2BBEF6-43F6-4B12-8B69-D253C6DDB6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F8D2D-7428-4F39-A9A7-7388F60B7C1B}" type="slidenum">
              <a:rPr lang="en-US"/>
              <a:pPr/>
              <a:t>1</a:t>
            </a:fld>
            <a:endParaRPr lang="en-US"/>
          </a:p>
        </p:txBody>
      </p:sp>
      <p:sp>
        <p:nvSpPr>
          <p:cNvPr id="538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4E2BE-7D88-444F-8D33-997200E5620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27D30-30D8-4F7F-BDF8-307F3EBD1A4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4256F-E764-4DCE-B91B-C7434B869063}" type="slidenum">
              <a:rPr lang="en-US"/>
              <a:pPr/>
              <a:t>12</a:t>
            </a:fld>
            <a:endParaRPr lang="en-US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EFE60-ADB5-4FCF-AE26-15E4D2DDE739}" type="slidenum">
              <a:rPr lang="en-US"/>
              <a:pPr/>
              <a:t>13</a:t>
            </a:fld>
            <a:endParaRPr lang="en-US"/>
          </a:p>
        </p:txBody>
      </p:sp>
      <p:sp>
        <p:nvSpPr>
          <p:cNvPr id="376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AD2C9-33AA-48E6-B8CF-308BB0146940}" type="slidenum">
              <a:rPr lang="en-US"/>
              <a:pPr/>
              <a:t>14</a:t>
            </a:fld>
            <a:endParaRPr lang="en-US"/>
          </a:p>
        </p:txBody>
      </p:sp>
      <p:sp>
        <p:nvSpPr>
          <p:cNvPr id="539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3C04-36D7-433E-ABE9-346779DB22D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CF7D0-2607-4AD5-A199-53673AE5034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4FD76-F2D2-48F5-BE50-7DED4AC3EBA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99323-93FD-4CBA-A8AB-D1895A71F3C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E494A-ACBF-4BCD-906E-84ED9643453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2434B-88AC-4123-9C3B-1674036B1CA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83771-4E9C-4F57-BEE1-60C5FE2BA3D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052E9-5C02-474F-B3F6-032422AFAA0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2" descr="APOC_EUT_PPT_Title_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5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4953000" cy="1143000"/>
          </a:xfr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352800"/>
            <a:ext cx="4953000" cy="68580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pic>
        <p:nvPicPr>
          <p:cNvPr id="565254" name="Picture 6" descr="i-STAT_LS_Logo_i-STAT_LS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69875"/>
            <a:ext cx="4191000" cy="554038"/>
          </a:xfrm>
          <a:prstGeom prst="rect">
            <a:avLst/>
          </a:prstGeom>
          <a:noFill/>
        </p:spPr>
      </p:pic>
      <p:pic>
        <p:nvPicPr>
          <p:cNvPr id="565255" name="Picture 7" descr="Abbot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pic>
        <p:nvPicPr>
          <p:cNvPr id="565256" name="Picture 8" descr="i-STAT_LS_Logo_i-STAT_LS_blu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sp>
        <p:nvSpPr>
          <p:cNvPr id="565257" name="Rectangle 9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33259821-6EE2-4956-AD29-7B331CD98D52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44B7F9-8C21-42BD-B15D-2CA148259A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5D414-8DE5-4E68-A652-982F91D011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1663" y="6408738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A02CAD46-4969-4DE9-8709-5B2A338BA0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37300"/>
            <a:ext cx="68580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9956C-D5F3-484B-838C-B47CD3F721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C99A7-A4EF-4BDF-9523-E68B2290C7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562C1-6EFF-484D-854E-C23695ED97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F7946-7096-4F15-A0E2-12DCBF2E95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F13B4-57BF-4121-9865-31FB5B0307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8A26AD-7723-4942-B286-B18FDF25A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802B18-BF69-4338-B2B9-5CC8115C99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69BA1-9526-434A-AFDA-CE1B672055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APOC_EUT_PPT_Content_v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663" y="6408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2B5E5F2-1D86-4C54-BB81-32B1EB8ACE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37300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pic>
        <p:nvPicPr>
          <p:cNvPr id="564231" name="Picture 7" descr="i-STAT_LS_Logo_i-STAT_L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pic>
        <p:nvPicPr>
          <p:cNvPr id="564232" name="Picture 8" descr="Abbot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sp>
        <p:nvSpPr>
          <p:cNvPr id="564233" name="Rectangle 9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C1C10BE1-CF22-4324-9C3B-2B05B53CC42B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6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Troubleshooting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6605B-E6F5-44D1-B7ED-8255A3698D3E}" type="slidenum">
              <a:rPr lang="en-US"/>
              <a:pPr/>
              <a:t>10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Cartridge Type Not Recognized / Use Another Cartridge</a:t>
            </a:r>
            <a:r>
              <a:rPr lang="en-US" sz="2400"/>
              <a:t> 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Indicates</a:t>
            </a:r>
          </a:p>
          <a:p>
            <a:r>
              <a:rPr lang="en-US" sz="2000"/>
              <a:t>Incorrect information was entered in response to the “</a:t>
            </a:r>
            <a:r>
              <a:rPr lang="en-US" sz="2000" i="1"/>
              <a:t>Scan or</a:t>
            </a:r>
            <a:r>
              <a:rPr lang="en-US" sz="2000"/>
              <a:t> </a:t>
            </a:r>
            <a:r>
              <a:rPr lang="en-US" sz="2000" i="1"/>
              <a:t>Enter  Cartridge Lot Number”</a:t>
            </a:r>
            <a:r>
              <a:rPr lang="en-US" sz="2000"/>
              <a:t> prompt</a:t>
            </a:r>
          </a:p>
          <a:p>
            <a:r>
              <a:rPr lang="en-US" sz="2000"/>
              <a:t>Barcode on cartridge pouch may not have been scanned correctly</a:t>
            </a:r>
            <a:r>
              <a:rPr lang="en-US" sz="1600"/>
              <a:t> </a:t>
            </a:r>
          </a:p>
          <a:p>
            <a:pPr>
              <a:buFontTx/>
              <a:buNone/>
            </a:pPr>
            <a:r>
              <a:rPr lang="en-US"/>
              <a:t>To resolve,</a:t>
            </a:r>
            <a:r>
              <a:rPr lang="en-US" sz="1800"/>
              <a:t> </a:t>
            </a:r>
          </a:p>
          <a:p>
            <a:r>
              <a:rPr lang="en-US" sz="2000"/>
              <a:t>Use new cartridge</a:t>
            </a:r>
          </a:p>
          <a:p>
            <a:r>
              <a:rPr lang="en-US" sz="2000"/>
              <a:t>Scan barcode on cartridge pouch when prompted</a:t>
            </a:r>
          </a:p>
          <a:p>
            <a:endParaRPr lang="en-US" sz="2000"/>
          </a:p>
        </p:txBody>
      </p:sp>
      <p:pic>
        <p:nvPicPr>
          <p:cNvPr id="369668" name="Picture 4" descr="01_06_090_1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1066800"/>
            <a:ext cx="1809750" cy="2741613"/>
          </a:xfrm>
          <a:prstGeom prst="rect">
            <a:avLst/>
          </a:prstGeom>
          <a:noFill/>
        </p:spPr>
      </p:pic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6705600" y="1981200"/>
            <a:ext cx="5334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4800600" y="3733800"/>
            <a:ext cx="1828800" cy="2373313"/>
            <a:chOff x="3024" y="2400"/>
            <a:chExt cx="1152" cy="1495"/>
          </a:xfrm>
        </p:grpSpPr>
        <p:pic>
          <p:nvPicPr>
            <p:cNvPr id="369671" name="Picture 7" descr="01_06_091_cart_pouch"/>
            <p:cNvPicPr>
              <a:picLocks noChangeAspect="1" noChangeArrowheads="1"/>
            </p:cNvPicPr>
            <p:nvPr/>
          </p:nvPicPr>
          <p:blipFill>
            <a:blip r:embed="rId4" cstate="print"/>
            <a:srcRect l="20512" t="25600" r="17949" b="31200"/>
            <a:stretch>
              <a:fillRect/>
            </a:stretch>
          </p:blipFill>
          <p:spPr bwMode="auto">
            <a:xfrm>
              <a:off x="3072" y="2400"/>
              <a:ext cx="1056" cy="732"/>
            </a:xfrm>
            <a:prstGeom prst="rect">
              <a:avLst/>
            </a:prstGeom>
            <a:noFill/>
          </p:spPr>
        </p:pic>
        <p:pic>
          <p:nvPicPr>
            <p:cNvPr id="369672" name="Picture 8" descr="01_06_091_pack"/>
            <p:cNvPicPr>
              <a:picLocks noChangeAspect="1" noChangeArrowheads="1"/>
            </p:cNvPicPr>
            <p:nvPr/>
          </p:nvPicPr>
          <p:blipFill>
            <a:blip r:embed="rId5" cstate="print"/>
            <a:srcRect l="31558" t="51199" r="2170" b="12000"/>
            <a:stretch>
              <a:fillRect/>
            </a:stretch>
          </p:blipFill>
          <p:spPr bwMode="auto">
            <a:xfrm>
              <a:off x="3024" y="3264"/>
              <a:ext cx="1152" cy="631"/>
            </a:xfrm>
            <a:prstGeom prst="rect">
              <a:avLst/>
            </a:prstGeom>
            <a:noFill/>
          </p:spPr>
        </p:pic>
      </p:grp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6172200" y="3886200"/>
            <a:ext cx="304800" cy="990600"/>
          </a:xfrm>
          <a:prstGeom prst="rect">
            <a:avLst/>
          </a:prstGeom>
          <a:solidFill>
            <a:srgbClr val="FFFF99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 rot="5400000">
            <a:off x="5791200" y="5257800"/>
            <a:ext cx="304800" cy="1219200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9675" name="Picture 11" descr="01_06_091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733800"/>
            <a:ext cx="2395538" cy="236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C018-D471-43D1-9F67-ADA4FE3D9D3B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Cartridge Error/Use Another Cartridge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What it indicates</a:t>
            </a:r>
          </a:p>
          <a:p>
            <a:pPr>
              <a:lnSpc>
                <a:spcPct val="80000"/>
              </a:lnSpc>
            </a:pPr>
            <a:r>
              <a:rPr lang="en-US" sz="2000"/>
              <a:t>Handheld could not complete test</a:t>
            </a:r>
          </a:p>
          <a:p>
            <a:pPr>
              <a:lnSpc>
                <a:spcPct val="80000"/>
              </a:lnSpc>
            </a:pPr>
            <a:r>
              <a:rPr lang="en-US" sz="2000"/>
              <a:t>Various causes: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Clots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Air bubbles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Failure to seal the cartridge using the snap closure</a:t>
            </a:r>
          </a:p>
          <a:p>
            <a:pPr>
              <a:lnSpc>
                <a:spcPct val="80000"/>
              </a:lnSpc>
            </a:pPr>
            <a:r>
              <a:rPr lang="en-US" sz="2000"/>
              <a:t>Most often caused by issues in sample handling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/>
              <a:t>To troubleshoot,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sz="2000"/>
              <a:t>Refer to i-STAT 1 System Manual </a:t>
            </a:r>
          </a:p>
          <a:p>
            <a:pPr>
              <a:lnSpc>
                <a:spcPct val="80000"/>
              </a:lnSpc>
            </a:pPr>
            <a:r>
              <a:rPr lang="en-US" sz="2000"/>
              <a:t>Follow your facility’s policy for  troubleshooting information </a:t>
            </a:r>
          </a:p>
        </p:txBody>
      </p:sp>
      <p:pic>
        <p:nvPicPr>
          <p:cNvPr id="371716" name="Picture 4" descr="01_06_100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1066800"/>
            <a:ext cx="1809750" cy="2741613"/>
          </a:xfrm>
          <a:prstGeom prst="rect">
            <a:avLst/>
          </a:prstGeom>
          <a:noFill/>
        </p:spPr>
      </p:pic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6705600" y="1981200"/>
            <a:ext cx="5334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1718" name="Picture 6" descr="01_06_10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62375"/>
            <a:ext cx="2289175" cy="2257425"/>
          </a:xfrm>
          <a:prstGeom prst="rect">
            <a:avLst/>
          </a:prstGeom>
          <a:noFill/>
        </p:spPr>
      </p:pic>
      <p:pic>
        <p:nvPicPr>
          <p:cNvPr id="371719" name="Picture 7" descr="01_06_100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2286000" cy="22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13CE1-C2D6-4312-B4A3-7DC0BE8E714D}" type="slidenum">
              <a:rPr lang="en-US"/>
              <a:pPr/>
              <a:t>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To resolve Quality Check Codes</a:t>
            </a:r>
          </a:p>
          <a:p>
            <a:r>
              <a:rPr lang="en-US" sz="2000"/>
              <a:t>Follow information presented on screen</a:t>
            </a:r>
          </a:p>
          <a:p>
            <a:r>
              <a:rPr lang="en-US" sz="2000"/>
              <a:t>Refer to i-STAT 1 System Manual</a:t>
            </a:r>
          </a:p>
          <a:p>
            <a:r>
              <a:rPr lang="en-US" sz="2000"/>
              <a:t>Contact your POCC</a:t>
            </a:r>
          </a:p>
        </p:txBody>
      </p:sp>
      <p:pic>
        <p:nvPicPr>
          <p:cNvPr id="373764" name="Picture 4" descr="01_06_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219200"/>
            <a:ext cx="1847850" cy="4762500"/>
          </a:xfrm>
          <a:prstGeom prst="rect">
            <a:avLst/>
          </a:prstGeom>
          <a:noFill/>
        </p:spPr>
      </p:pic>
      <p:pic>
        <p:nvPicPr>
          <p:cNvPr id="373765" name="Picture 5" descr="info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33600"/>
            <a:ext cx="838200" cy="838200"/>
          </a:xfrm>
          <a:prstGeom prst="rect">
            <a:avLst/>
          </a:prstGeom>
          <a:noFill/>
        </p:spPr>
      </p:pic>
      <p:pic>
        <p:nvPicPr>
          <p:cNvPr id="373766" name="Picture 6" descr="01_06_100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5875" y="2514600"/>
            <a:ext cx="2778125" cy="274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7A5-95FE-4C82-AB1F-2BF3FDECA774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You should be able to:</a:t>
            </a:r>
          </a:p>
          <a:p>
            <a:r>
              <a:rPr lang="en-US" sz="2000"/>
              <a:t>Define the term “Quality Check Code”</a:t>
            </a:r>
          </a:p>
          <a:p>
            <a:r>
              <a:rPr lang="en-US" sz="2000"/>
              <a:t>Explain how to proceed when a Quality Check Code appears on the handheld’s screen</a:t>
            </a:r>
          </a:p>
        </p:txBody>
      </p:sp>
      <p:pic>
        <p:nvPicPr>
          <p:cNvPr id="375812" name="Picture 4" descr="01_02_02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627188"/>
            <a:ext cx="4267200" cy="4208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E06DA-464C-4C95-81DD-6CC7145905E0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	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Ensure a quality sample is obtained: </a:t>
            </a:r>
          </a:p>
          <a:p>
            <a:r>
              <a:rPr lang="en-US" sz="2000"/>
              <a:t>Failure to handle the cartridge properly may cause Quality Check Codes</a:t>
            </a:r>
          </a:p>
          <a:p>
            <a:r>
              <a:rPr lang="en-US" sz="2000"/>
              <a:t>MIX, MIX, MIX……Always mix properly and test promptly!</a:t>
            </a:r>
          </a:p>
          <a:p>
            <a:r>
              <a:rPr lang="en-US" sz="2000"/>
              <a:t>Place handheld on a level, nonvibrating surface or in the downloader</a:t>
            </a:r>
          </a:p>
          <a:p>
            <a:r>
              <a:rPr lang="en-US" sz="2000"/>
              <a:t>Always correlate results with the status of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DEB2-CD44-4F7C-A43A-E9D6F1506D68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and Learning Objectives 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At the end of this lesson, you will be able to:</a:t>
            </a:r>
          </a:p>
          <a:p>
            <a:r>
              <a:rPr lang="en-US" sz="2000"/>
              <a:t>Define the term “Quality Check Code”</a:t>
            </a:r>
          </a:p>
          <a:p>
            <a:r>
              <a:rPr lang="en-US" sz="2000"/>
              <a:t>Explain how to proceed when a Quality Check Code appears on the handheld’s screen</a:t>
            </a:r>
          </a:p>
        </p:txBody>
      </p:sp>
      <p:pic>
        <p:nvPicPr>
          <p:cNvPr id="353284" name="Picture 4" descr="01_02_02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27188"/>
            <a:ext cx="4038600" cy="3983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AFF54-F8A8-4E17-83D9-F01F8007BB6C}" type="slidenum">
              <a:rPr lang="en-US"/>
              <a:pPr/>
              <a:t>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System Troubleshooting Overview 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i-STAT Quality System</a:t>
            </a:r>
          </a:p>
          <a:p>
            <a:r>
              <a:rPr lang="en-US" sz="2000"/>
              <a:t>Performs numerous quality checks during patient test cycle</a:t>
            </a:r>
          </a:p>
          <a:p>
            <a:r>
              <a:rPr lang="en-US" sz="2000"/>
              <a:t>Failed quality check</a:t>
            </a:r>
          </a:p>
          <a:p>
            <a:pPr lvl="1"/>
            <a:r>
              <a:rPr lang="en-US"/>
              <a:t>Cause message</a:t>
            </a:r>
          </a:p>
          <a:p>
            <a:pPr lvl="1"/>
            <a:r>
              <a:rPr lang="en-US"/>
              <a:t>Action message</a:t>
            </a:r>
          </a:p>
          <a:p>
            <a:pPr lvl="1"/>
            <a:r>
              <a:rPr lang="en-US"/>
              <a:t>Quality Check Code</a:t>
            </a:r>
          </a:p>
          <a:p>
            <a:endParaRPr lang="en-US" sz="2000"/>
          </a:p>
        </p:txBody>
      </p:sp>
      <p:pic>
        <p:nvPicPr>
          <p:cNvPr id="355332" name="Picture 4" descr="01_05_085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2244725" cy="2214563"/>
          </a:xfrm>
          <a:prstGeom prst="rect">
            <a:avLst/>
          </a:prstGeom>
          <a:noFill/>
        </p:spPr>
      </p:pic>
      <p:pic>
        <p:nvPicPr>
          <p:cNvPr id="355333" name="Picture 5" descr="01_06_030_2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675" y="1781175"/>
            <a:ext cx="2193925" cy="3324225"/>
          </a:xfrm>
          <a:prstGeom prst="rect">
            <a:avLst/>
          </a:prstGeom>
          <a:noFill/>
        </p:spPr>
      </p:pic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7620000" y="2895600"/>
            <a:ext cx="609600" cy="3048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7620000" y="2590800"/>
            <a:ext cx="609600" cy="1524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7620000" y="3276600"/>
            <a:ext cx="609600" cy="228600"/>
          </a:xfrm>
          <a:prstGeom prst="rect">
            <a:avLst/>
          </a:prstGeom>
          <a:solidFill>
            <a:srgbClr val="FF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6904-9AB5-4763-BF10-4A4775039721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Batteries/Replace Batteries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Indicates insufficient battery power to complete test cycle</a:t>
            </a:r>
          </a:p>
          <a:p>
            <a:r>
              <a:rPr lang="en-US" sz="2000"/>
              <a:t>To resolve, replace or recharge batteries</a:t>
            </a:r>
          </a:p>
        </p:txBody>
      </p:sp>
      <p:pic>
        <p:nvPicPr>
          <p:cNvPr id="357380" name="Picture 4" descr="01_06_040_z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3975" y="1295400"/>
            <a:ext cx="3067050" cy="4648200"/>
          </a:xfrm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324600" y="2819400"/>
            <a:ext cx="685800" cy="7620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D40DC-B60F-4CC5-8A4C-8032A2FC71CB}" type="slidenum">
              <a:rPr lang="en-US"/>
              <a:pPr/>
              <a:t>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Cartridge Preburst/Use Another Cartridge</a:t>
            </a:r>
            <a:r>
              <a:rPr lang="en-US" sz="2200"/>
              <a:t>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Indicates</a:t>
            </a:r>
          </a:p>
          <a:p>
            <a:r>
              <a:rPr lang="en-US" sz="2000"/>
              <a:t>Handheld detected fluid on sensors too early</a:t>
            </a:r>
          </a:p>
          <a:p>
            <a:r>
              <a:rPr lang="en-US" sz="2000"/>
              <a:t>Calibration pack burst prior to inserting cartridge</a:t>
            </a:r>
          </a:p>
          <a:p>
            <a:r>
              <a:rPr lang="en-US" sz="2000"/>
              <a:t>Caused by excessive pressure on center of cartridge</a:t>
            </a:r>
          </a:p>
          <a:p>
            <a:pPr>
              <a:buFontTx/>
              <a:buNone/>
            </a:pPr>
            <a:r>
              <a:rPr lang="en-US"/>
              <a:t>To resolve, repeat test with new cartridge. </a:t>
            </a:r>
          </a:p>
        </p:txBody>
      </p:sp>
      <p:pic>
        <p:nvPicPr>
          <p:cNvPr id="359429" name="Picture 5" descr="01_03_050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75" y="2362200"/>
            <a:ext cx="2778125" cy="2740025"/>
          </a:xfrm>
          <a:prstGeom prst="rect">
            <a:avLst/>
          </a:prstGeom>
          <a:noFill/>
        </p:spPr>
      </p:pic>
      <p:pic>
        <p:nvPicPr>
          <p:cNvPr id="359430" name="Picture 6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790575" cy="838200"/>
          </a:xfrm>
          <a:prstGeom prst="rect">
            <a:avLst/>
          </a:prstGeom>
          <a:noFill/>
        </p:spPr>
      </p:pic>
      <p:pic>
        <p:nvPicPr>
          <p:cNvPr id="359431" name="Picture 7" descr="01_06_050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81200"/>
            <a:ext cx="2193925" cy="3324225"/>
          </a:xfrm>
          <a:prstGeom prst="rect">
            <a:avLst/>
          </a:prstGeom>
          <a:noFill/>
        </p:spPr>
      </p:pic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5105400" y="3048000"/>
            <a:ext cx="6858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9D539-15B9-4DB0-B4F1-965241F69D47}" type="slidenum">
              <a:rPr lang="en-US"/>
              <a:pPr/>
              <a:t>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pic>
        <p:nvPicPr>
          <p:cNvPr id="361484" name="Picture 12" descr="01_06_030_2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8388"/>
            <a:ext cx="1809750" cy="2741612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Unable to Position Sample/Use Another Cartridge</a:t>
            </a:r>
            <a:r>
              <a:rPr lang="en-US" sz="2400"/>
              <a:t> 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Indicates</a:t>
            </a:r>
          </a:p>
          <a:p>
            <a:r>
              <a:rPr lang="en-US" sz="2000"/>
              <a:t>Handheld did not detect movement of the sample across sensors.</a:t>
            </a:r>
          </a:p>
          <a:p>
            <a:r>
              <a:rPr lang="en-US" sz="2000"/>
              <a:t>May be the result of:</a:t>
            </a:r>
          </a:p>
          <a:p>
            <a:pPr lvl="1"/>
            <a:r>
              <a:rPr lang="en-US"/>
              <a:t>Clot in sample</a:t>
            </a:r>
          </a:p>
          <a:p>
            <a:pPr lvl="1"/>
            <a:r>
              <a:rPr lang="en-US"/>
              <a:t>Snap closure not closed</a:t>
            </a:r>
          </a:p>
          <a:p>
            <a:pPr lvl="1"/>
            <a:r>
              <a:rPr lang="en-US"/>
              <a:t>Aberrant cartridge</a:t>
            </a:r>
          </a:p>
          <a:p>
            <a:pPr>
              <a:buFontTx/>
              <a:buNone/>
            </a:pPr>
            <a:r>
              <a:rPr lang="en-US"/>
              <a:t>To resolve,</a:t>
            </a:r>
          </a:p>
          <a:p>
            <a:r>
              <a:rPr lang="en-US" sz="2000"/>
              <a:t>Use another cartridge</a:t>
            </a:r>
          </a:p>
          <a:p>
            <a:r>
              <a:rPr lang="en-US" sz="2000"/>
              <a:t>If you suspect clotted sample, draw new sample </a:t>
            </a:r>
          </a:p>
        </p:txBody>
      </p:sp>
      <p:pic>
        <p:nvPicPr>
          <p:cNvPr id="361477" name="Picture 5" descr="01_06_060_f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48050"/>
            <a:ext cx="3457575" cy="3409950"/>
          </a:xfrm>
          <a:prstGeom prst="rect">
            <a:avLst/>
          </a:prstGeom>
          <a:noFill/>
        </p:spPr>
      </p:pic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6781800" y="1981200"/>
            <a:ext cx="476250" cy="5334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rect">
            <a:avLst/>
          </a:prstGeom>
          <a:solidFill>
            <a:srgbClr val="FFFF99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61722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>
            <a:off x="61722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4953000" y="5715000"/>
            <a:ext cx="1600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Snap closure not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16A7-8798-41DC-A5A6-6D70E9CD0E49}" type="slidenum">
              <a:rPr lang="en-US"/>
              <a:pPr/>
              <a:t>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Positioned Short of Fill Mark/Use Another Cartridge</a:t>
            </a:r>
            <a:r>
              <a:rPr lang="en-US" sz="2400"/>
              <a:t> </a:t>
            </a:r>
          </a:p>
        </p:txBody>
      </p:sp>
      <p:grpSp>
        <p:nvGrpSpPr>
          <p:cNvPr id="363523" name="Group 3"/>
          <p:cNvGrpSpPr>
            <a:grpSpLocks/>
          </p:cNvGrpSpPr>
          <p:nvPr/>
        </p:nvGrpSpPr>
        <p:grpSpPr bwMode="auto">
          <a:xfrm>
            <a:off x="4267200" y="3505200"/>
            <a:ext cx="5334000" cy="3408363"/>
            <a:chOff x="2688" y="2208"/>
            <a:chExt cx="3360" cy="2147"/>
          </a:xfrm>
        </p:grpSpPr>
        <p:grpSp>
          <p:nvGrpSpPr>
            <p:cNvPr id="363524" name="Group 4"/>
            <p:cNvGrpSpPr>
              <a:grpSpLocks/>
            </p:cNvGrpSpPr>
            <p:nvPr/>
          </p:nvGrpSpPr>
          <p:grpSpPr bwMode="auto">
            <a:xfrm>
              <a:off x="3871" y="2208"/>
              <a:ext cx="2177" cy="2147"/>
              <a:chOff x="2623" y="2173"/>
              <a:chExt cx="2177" cy="2147"/>
            </a:xfrm>
          </p:grpSpPr>
          <p:pic>
            <p:nvPicPr>
              <p:cNvPr id="363525" name="Picture 5" descr="01_06_070_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3" y="2173"/>
                <a:ext cx="2177" cy="2147"/>
              </a:xfrm>
              <a:prstGeom prst="rect">
                <a:avLst/>
              </a:prstGeom>
              <a:noFill/>
            </p:spPr>
          </p:pic>
          <p:sp>
            <p:nvSpPr>
              <p:cNvPr id="363526" name="Line 6"/>
              <p:cNvSpPr>
                <a:spLocks noChangeShapeType="1"/>
              </p:cNvSpPr>
              <p:nvPr/>
            </p:nvSpPr>
            <p:spPr bwMode="auto">
              <a:xfrm>
                <a:off x="408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27" name="Text Box 7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5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Fill mark</a:t>
                </a:r>
              </a:p>
            </p:txBody>
          </p:sp>
        </p:grpSp>
        <p:grpSp>
          <p:nvGrpSpPr>
            <p:cNvPr id="363528" name="Group 8"/>
            <p:cNvGrpSpPr>
              <a:grpSpLocks/>
            </p:cNvGrpSpPr>
            <p:nvPr/>
          </p:nvGrpSpPr>
          <p:grpSpPr bwMode="auto">
            <a:xfrm>
              <a:off x="2688" y="2208"/>
              <a:ext cx="2177" cy="2147"/>
              <a:chOff x="3823" y="2160"/>
              <a:chExt cx="2177" cy="2147"/>
            </a:xfrm>
          </p:grpSpPr>
          <p:pic>
            <p:nvPicPr>
              <p:cNvPr id="363529" name="Picture 9" descr="01_06_070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23" y="2160"/>
                <a:ext cx="2177" cy="2147"/>
              </a:xfrm>
              <a:prstGeom prst="rect">
                <a:avLst/>
              </a:prstGeom>
              <a:noFill/>
            </p:spPr>
          </p:pic>
          <p:sp>
            <p:nvSpPr>
              <p:cNvPr id="363530" name="Line 10"/>
              <p:cNvSpPr>
                <a:spLocks noChangeShapeType="1"/>
              </p:cNvSpPr>
              <p:nvPr/>
            </p:nvSpPr>
            <p:spPr bwMode="auto">
              <a:xfrm>
                <a:off x="528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31" name="Text Box 11"/>
              <p:cNvSpPr txBox="1">
                <a:spLocks noChangeArrowheads="1"/>
              </p:cNvSpPr>
              <p:nvPr/>
            </p:nvSpPr>
            <p:spPr bwMode="auto">
              <a:xfrm>
                <a:off x="5328" y="2832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Fill mark</a:t>
                </a:r>
              </a:p>
            </p:txBody>
          </p:sp>
        </p:grpSp>
      </p:grpSp>
      <p:sp>
        <p:nvSpPr>
          <p:cNvPr id="363532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Indicates the sample did not reach fill mark </a:t>
            </a:r>
          </a:p>
          <a:p>
            <a:pPr>
              <a:buFontTx/>
              <a:buNone/>
            </a:pPr>
            <a:r>
              <a:rPr lang="en-US"/>
              <a:t>To resolve,</a:t>
            </a:r>
            <a:r>
              <a:rPr lang="en-US" sz="2000"/>
              <a:t> </a:t>
            </a:r>
          </a:p>
          <a:p>
            <a:r>
              <a:rPr lang="en-US" sz="2000"/>
              <a:t>Use new cartridge</a:t>
            </a:r>
          </a:p>
          <a:p>
            <a:r>
              <a:rPr lang="en-US" sz="2000"/>
              <a:t>Make sure sample reaches fill mark </a:t>
            </a:r>
          </a:p>
        </p:txBody>
      </p:sp>
      <p:pic>
        <p:nvPicPr>
          <p:cNvPr id="363533" name="Picture 13" descr="01_06_070_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1066800"/>
            <a:ext cx="1809750" cy="2744788"/>
          </a:xfrm>
          <a:prstGeom prst="rect">
            <a:avLst/>
          </a:prstGeom>
          <a:noFill/>
        </p:spPr>
      </p:pic>
      <p:sp>
        <p:nvSpPr>
          <p:cNvPr id="363534" name="Rectangle 14"/>
          <p:cNvSpPr>
            <a:spLocks noChangeArrowheads="1"/>
          </p:cNvSpPr>
          <p:nvPr/>
        </p:nvSpPr>
        <p:spPr bwMode="auto">
          <a:xfrm>
            <a:off x="6781800" y="1981200"/>
            <a:ext cx="5334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2DA26-87B3-4AAE-811A-CC8C1043371F}" type="slidenum">
              <a:rPr lang="en-US"/>
              <a:pPr/>
              <a:t>8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Positioned Beyond Fill Mark/Use Another Cartridge</a:t>
            </a:r>
            <a:r>
              <a:rPr lang="en-US" sz="2400"/>
              <a:t> 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Indicates the sample extended past fill mark </a:t>
            </a:r>
          </a:p>
          <a:p>
            <a:pPr>
              <a:buFontTx/>
              <a:buNone/>
            </a:pPr>
            <a:r>
              <a:rPr lang="en-US"/>
              <a:t>To resolve,</a:t>
            </a:r>
          </a:p>
          <a:p>
            <a:r>
              <a:rPr lang="en-US" sz="2000"/>
              <a:t>Use another cartridge</a:t>
            </a:r>
          </a:p>
          <a:p>
            <a:r>
              <a:rPr lang="en-US" sz="2000"/>
              <a:t>Ensure sample does not extend beyond fill mark </a:t>
            </a:r>
          </a:p>
        </p:txBody>
      </p:sp>
      <p:pic>
        <p:nvPicPr>
          <p:cNvPr id="365572" name="Picture 4" descr="01_06_080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1066800"/>
            <a:ext cx="1809750" cy="2741613"/>
          </a:xfrm>
          <a:prstGeom prst="rect">
            <a:avLst/>
          </a:prstGeom>
          <a:noFill/>
        </p:spPr>
      </p:pic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6781800" y="1981200"/>
            <a:ext cx="5334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5574" name="Group 6"/>
          <p:cNvGrpSpPr>
            <a:grpSpLocks/>
          </p:cNvGrpSpPr>
          <p:nvPr/>
        </p:nvGrpSpPr>
        <p:grpSpPr bwMode="auto">
          <a:xfrm>
            <a:off x="4268788" y="3500438"/>
            <a:ext cx="5360987" cy="3408362"/>
            <a:chOff x="2640" y="2173"/>
            <a:chExt cx="3377" cy="2147"/>
          </a:xfrm>
        </p:grpSpPr>
        <p:pic>
          <p:nvPicPr>
            <p:cNvPr id="365575" name="Picture 7" descr="01_06_080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2173"/>
              <a:ext cx="2177" cy="2147"/>
            </a:xfrm>
            <a:prstGeom prst="rect">
              <a:avLst/>
            </a:prstGeom>
            <a:noFill/>
          </p:spPr>
        </p:pic>
        <p:pic>
          <p:nvPicPr>
            <p:cNvPr id="365576" name="Picture 8" descr="01_06_080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2173"/>
              <a:ext cx="2177" cy="2147"/>
            </a:xfrm>
            <a:prstGeom prst="rect">
              <a:avLst/>
            </a:prstGeom>
            <a:noFill/>
          </p:spPr>
        </p:pic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>
              <a:off x="4080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578" name="Text Box 10"/>
            <p:cNvSpPr txBox="1">
              <a:spLocks noChangeArrowheads="1"/>
            </p:cNvSpPr>
            <p:nvPr/>
          </p:nvSpPr>
          <p:spPr bwMode="auto">
            <a:xfrm>
              <a:off x="4128" y="2832"/>
              <a:ext cx="5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Fill mark</a:t>
              </a:r>
            </a:p>
          </p:txBody>
        </p:sp>
        <p:sp>
          <p:nvSpPr>
            <p:cNvPr id="365579" name="Line 11"/>
            <p:cNvSpPr>
              <a:spLocks noChangeShapeType="1"/>
            </p:cNvSpPr>
            <p:nvPr/>
          </p:nvSpPr>
          <p:spPr bwMode="auto">
            <a:xfrm>
              <a:off x="5280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580" name="Text Box 12"/>
            <p:cNvSpPr txBox="1">
              <a:spLocks noChangeArrowheads="1"/>
            </p:cNvSpPr>
            <p:nvPr/>
          </p:nvSpPr>
          <p:spPr bwMode="auto">
            <a:xfrm>
              <a:off x="5328" y="2832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Fill mark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A6AB-2D09-4AE7-86AB-11B893660C67}" type="slidenum">
              <a:rPr lang="en-US"/>
              <a:pPr/>
              <a:t>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6 726369-00A Rev Date 11-MAR-2011</a:t>
            </a: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r>
              <a:rPr lang="en-US"/>
              <a:t>Cartridge Type Not Recognized / Use Another Cartridge</a:t>
            </a:r>
            <a:r>
              <a:rPr lang="en-US" sz="2400"/>
              <a:t> 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Indicates</a:t>
            </a:r>
          </a:p>
          <a:p>
            <a:r>
              <a:rPr lang="en-US" sz="2000"/>
              <a:t>Incorrect information was entered in response to the “</a:t>
            </a:r>
            <a:r>
              <a:rPr lang="en-US" sz="2000" i="1"/>
              <a:t>Scan or</a:t>
            </a:r>
            <a:r>
              <a:rPr lang="en-US" sz="2000"/>
              <a:t> </a:t>
            </a:r>
            <a:r>
              <a:rPr lang="en-US" sz="2000" i="1"/>
              <a:t>Enter  Cartridge Lot Number”</a:t>
            </a:r>
            <a:r>
              <a:rPr lang="en-US" sz="2000"/>
              <a:t> prompt</a:t>
            </a:r>
          </a:p>
          <a:p>
            <a:r>
              <a:rPr lang="en-US" sz="2000"/>
              <a:t>Barcode on cartridge pouch may not have been scanned correctly</a:t>
            </a:r>
            <a:r>
              <a:rPr lang="en-US" sz="1800"/>
              <a:t> </a:t>
            </a:r>
          </a:p>
          <a:p>
            <a:pPr>
              <a:buFontTx/>
              <a:buNone/>
            </a:pPr>
            <a:r>
              <a:rPr lang="en-US"/>
              <a:t>To resolve,</a:t>
            </a:r>
            <a:r>
              <a:rPr lang="en-US" sz="1800"/>
              <a:t> </a:t>
            </a:r>
          </a:p>
          <a:p>
            <a:r>
              <a:rPr lang="en-US" sz="2000"/>
              <a:t>Use new cartridge</a:t>
            </a:r>
          </a:p>
          <a:p>
            <a:r>
              <a:rPr lang="en-US" sz="2000"/>
              <a:t>Scan barcode on cartridge pouch when prompted</a:t>
            </a:r>
          </a:p>
          <a:p>
            <a:endParaRPr lang="en-US" sz="2000"/>
          </a:p>
        </p:txBody>
      </p:sp>
      <p:pic>
        <p:nvPicPr>
          <p:cNvPr id="367620" name="Picture 4" descr="01_06_090_1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1066800"/>
            <a:ext cx="1809750" cy="2741613"/>
          </a:xfrm>
          <a:prstGeom prst="rect">
            <a:avLst/>
          </a:prstGeom>
          <a:noFill/>
        </p:spPr>
      </p:pic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6705600" y="1981200"/>
            <a:ext cx="533400" cy="609600"/>
          </a:xfrm>
          <a:prstGeom prst="rect">
            <a:avLst/>
          </a:prstGeom>
          <a:solidFill>
            <a:srgbClr val="FFFF99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7622" name="Picture 6" descr="01_06_09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2778125" cy="2740025"/>
          </a:xfrm>
          <a:prstGeom prst="rect">
            <a:avLst/>
          </a:prstGeom>
          <a:noFill/>
        </p:spPr>
      </p:pic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6172200" y="3810000"/>
            <a:ext cx="304800" cy="1066800"/>
          </a:xfrm>
          <a:prstGeom prst="rect">
            <a:avLst/>
          </a:prstGeom>
          <a:solidFill>
            <a:srgbClr val="FFFF99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 rot="5400000">
            <a:off x="5791200" y="5181600"/>
            <a:ext cx="304800" cy="1219200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7627" name="Picture 11" descr="01_02_080_4_with_be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733800"/>
            <a:ext cx="218598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C_EUT_PPT_Template">
  <a:themeElements>
    <a:clrScheme name="APOC_EU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OC_EU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OC_EU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2301</TotalTime>
  <Words>754</Words>
  <Application>Microsoft Office PowerPoint</Application>
  <PresentationFormat>On-screen Show (4:3)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APOC_EUT_PPT_Template</vt:lpstr>
      <vt:lpstr>Lesson 6</vt:lpstr>
      <vt:lpstr>Welcome and Learning Objectives </vt:lpstr>
      <vt:lpstr>i-STAT System Troubleshooting Overview </vt:lpstr>
      <vt:lpstr>Dead Batteries/Replace Batteries </vt:lpstr>
      <vt:lpstr>Cartridge Preburst/Use Another Cartridge </vt:lpstr>
      <vt:lpstr>Unable to Position Sample/Use Another Cartridge </vt:lpstr>
      <vt:lpstr>Sample Positioned Short of Fill Mark/Use Another Cartridge </vt:lpstr>
      <vt:lpstr>Sample Positioned Beyond Fill Mark/Use Another Cartridge </vt:lpstr>
      <vt:lpstr>Cartridge Type Not Recognized / Use Another Cartridge </vt:lpstr>
      <vt:lpstr>Cartridge Type Not Recognized / Use Another Cartridge </vt:lpstr>
      <vt:lpstr>Cartridge Error/Use Another Cartridge </vt:lpstr>
      <vt:lpstr>Final Thoughts </vt:lpstr>
      <vt:lpstr>Summary </vt:lpstr>
      <vt:lpstr>Summary </vt:lpstr>
    </vt:vector>
  </TitlesOfParts>
  <Company>Accelera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asergio</dc:creator>
  <cp:lastModifiedBy>dethatch</cp:lastModifiedBy>
  <cp:revision>45</cp:revision>
  <dcterms:created xsi:type="dcterms:W3CDTF">2010-04-27T20:06:42Z</dcterms:created>
  <dcterms:modified xsi:type="dcterms:W3CDTF">2017-04-05T18:42:46Z</dcterms:modified>
</cp:coreProperties>
</file>