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1"/>
  </p:notesMasterIdLst>
  <p:handoutMasterIdLst>
    <p:handoutMasterId r:id="rId32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414" r:id="rId11"/>
    <p:sldId id="273" r:id="rId12"/>
    <p:sldId id="274" r:id="rId13"/>
    <p:sldId id="415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ccard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FF0000"/>
    <a:srgbClr val="000066"/>
    <a:srgbClr val="0066CC"/>
    <a:srgbClr val="2A8DBA"/>
    <a:srgbClr val="F6C028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2" autoAdjust="0"/>
    <p:restoredTop sz="98377" autoAdjust="0"/>
  </p:normalViewPr>
  <p:slideViewPr>
    <p:cSldViewPr>
      <p:cViewPr>
        <p:scale>
          <a:sx n="88" d="100"/>
          <a:sy n="88" d="100"/>
        </p:scale>
        <p:origin x="-120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174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58632B-AD40-4CF3-8427-1113B760AB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A2B1C3-4D6A-4E21-B813-BEBCA0B24DE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E944A-AA92-4868-AFDD-969B7A8396C1}" type="slidenum">
              <a:rPr lang="en-US"/>
              <a:pPr/>
              <a:t>2</a:t>
            </a:fld>
            <a:endParaRPr lang="en-US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61715-32BD-4A64-B704-7BC3713F4A7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CC059-92E7-4023-97DD-10FF94D94E6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5A0BE-EA37-4275-A941-BD145BC0648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A9547-2BA5-4C12-A26A-A87DE862A64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2DEC5-4A6A-4192-91D3-4CE17BFF85B6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1E0DC-3073-4BA1-B865-59DC3DBF47C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E76A85-F9F5-4B9B-8127-FDCF865E2C11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E844D-1E59-4681-886B-3BAFE9DB9DBF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47892-F38E-4336-8FFD-08EF97DF5B94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0683F-9885-4426-81AE-52B0371ED8F3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C3866-E8FF-4729-BB77-11056B46E5B2}" type="slidenum">
              <a:rPr lang="en-US"/>
              <a:pPr/>
              <a:t>3</a:t>
            </a:fld>
            <a:endParaRPr lang="en-US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D2EDC-3D04-4E0F-B689-7118CBD0F5B4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F95E8-B03D-4AC6-B5AE-E9D22D99BFCB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5EDBA-F022-4EA1-80C9-44DB6AE87B0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8F3AB-3CE1-4EBA-AFE5-E9B6225225C5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21364-C294-44E4-962C-2498EDC3288D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D2AA5-4ECF-42FC-9D23-BA915FEA1841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1607A9-C641-495D-9031-7B520947DC6F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378AA-838B-4F65-BEAD-6A9B43B9B907}" type="slidenum">
              <a:rPr lang="en-US"/>
              <a:pPr/>
              <a:t>4</a:t>
            </a:fld>
            <a:endParaRPr lang="en-US"/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5E841-1D97-4051-9310-E732FE875BB6}" type="slidenum">
              <a:rPr lang="en-US"/>
              <a:pPr/>
              <a:t>5</a:t>
            </a:fld>
            <a:endParaRPr lang="en-US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3C97D-9C62-451E-9BC2-5B4938E118AF}" type="slidenum">
              <a:rPr lang="en-US"/>
              <a:pPr/>
              <a:t>6</a:t>
            </a:fld>
            <a:endParaRPr lang="en-US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8E9CF-1827-4D8B-9F4A-7C67696B2E49}" type="slidenum">
              <a:rPr lang="en-US"/>
              <a:pPr/>
              <a:t>7</a:t>
            </a:fld>
            <a:endParaRPr lang="en-US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91841-1A1C-40C0-8DA6-3279BE6E8700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1E2C8-1529-4161-BD02-336C666A333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05654-F5F1-4349-A218-3AACD54236DC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 descr="APOC_EUT_PPT_Title_v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73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733800" y="2209800"/>
            <a:ext cx="4953000" cy="1143000"/>
          </a:xfrm>
        </p:spPr>
        <p:txBody>
          <a:bodyPr/>
          <a:lstStyle>
            <a:lvl1pPr algn="r">
              <a:lnSpc>
                <a:spcPct val="80000"/>
              </a:lnSpc>
              <a:defRPr sz="3600">
                <a:solidFill>
                  <a:srgbClr val="2A8D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3352800"/>
            <a:ext cx="4953000" cy="685800"/>
          </a:xfrm>
        </p:spPr>
        <p:txBody>
          <a:bodyPr/>
          <a:lstStyle>
            <a:lvl1pPr marL="0" indent="0" algn="r">
              <a:buFontTx/>
              <a:buNone/>
              <a:defRPr sz="1800">
                <a:solidFill>
                  <a:srgbClr val="2A8DBA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734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pic>
        <p:nvPicPr>
          <p:cNvPr id="573446" name="Picture 6" descr="i-STAT_LS_Logo_i-STAT_LS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69875"/>
            <a:ext cx="4191000" cy="554038"/>
          </a:xfrm>
          <a:prstGeom prst="rect">
            <a:avLst/>
          </a:prstGeom>
          <a:noFill/>
        </p:spPr>
      </p:pic>
      <p:pic>
        <p:nvPicPr>
          <p:cNvPr id="573447" name="Picture 7" descr="Abbott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9388" y="6427788"/>
            <a:ext cx="887412" cy="228600"/>
          </a:xfrm>
          <a:prstGeom prst="rect">
            <a:avLst/>
          </a:prstGeom>
          <a:noFill/>
        </p:spPr>
      </p:pic>
      <p:sp>
        <p:nvSpPr>
          <p:cNvPr id="573448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15200" y="6324600"/>
            <a:ext cx="533400" cy="30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fld id="{E4D95A60-D917-48FC-8E29-A0C7811A553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73449" name="Picture 9" descr="i-STAT_LS_Logo_i-STAT_LS_blue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FE9939-3BB4-44D1-A309-064BA96E49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CF9C9F-28AA-48BB-B9E0-01B15235E8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18DF6F74-C490-45FE-BD95-19DE01AB24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D2A7B0-91A9-42F6-B284-A1AE1C0CCD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E1ECD7-741E-4142-B5CC-8903D26CBE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BC7331-144A-43DE-97FE-72550B548F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101E9F-270C-4A30-A9B5-0E6724EA98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D5D588-DB74-46CA-BB56-F29EF59C51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FBE882-ADF4-4EB7-84B9-3D0F0A921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61FB4A-F16F-4029-A376-8C160B8EAB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94D61D-B340-49A9-9694-F08C7FE92F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APOC_EUT_PPT_Content_v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724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2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1663" y="64087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D3CF544-2D8A-4AAD-981A-C8895846BC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724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337300"/>
            <a:ext cx="685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pic>
        <p:nvPicPr>
          <p:cNvPr id="572423" name="Picture 7" descr="i-STAT_LS_Logo_i-STAT_LS_blu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</p:spPr>
      </p:pic>
      <p:pic>
        <p:nvPicPr>
          <p:cNvPr id="572424" name="Picture 8" descr="Abbott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99388" y="6427788"/>
            <a:ext cx="887412" cy="228600"/>
          </a:xfrm>
          <a:prstGeom prst="rect">
            <a:avLst/>
          </a:prstGeom>
          <a:noFill/>
        </p:spPr>
      </p:pic>
      <p:sp>
        <p:nvSpPr>
          <p:cNvPr id="572425" name="Rectangle 9"/>
          <p:cNvSpPr>
            <a:spLocks noChangeArrowheads="1"/>
          </p:cNvSpPr>
          <p:nvPr/>
        </p:nvSpPr>
        <p:spPr bwMode="auto">
          <a:xfrm>
            <a:off x="73152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fld id="{42F45B4C-5CEE-4E35-9792-6566A492D0E0}" type="slidenum">
              <a:rPr lang="en-US" sz="1000" b="1">
                <a:solidFill>
                  <a:srgbClr val="000066"/>
                </a:solidFill>
              </a:rPr>
              <a:pPr algn="ctr"/>
              <a:t>‹#›</a:t>
            </a:fld>
            <a:endParaRPr lang="en-US" sz="1000" b="1">
              <a:solidFill>
                <a:srgbClr val="00006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6F700D0F-D9BE-4586-A2BA-77374C8E930E}" type="slidenum">
              <a:rPr lang="en-US"/>
              <a:pPr/>
              <a:t>1</a:t>
            </a:fld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Unicode MS" pitchFamily="34" charset="-128"/>
              </a:rPr>
              <a:t>Lesson 2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/>
              <a:t>i-STAT System Orientation 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6450E-FDE6-4016-9493-8198A434EC45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5427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Rechargeable Battery Pack (cont.)</a:t>
            </a:r>
          </a:p>
        </p:txBody>
      </p:sp>
      <p:sp>
        <p:nvSpPr>
          <p:cNvPr id="54272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Recharging in the Downloader/Recharger</a:t>
            </a:r>
            <a:r>
              <a:rPr lang="en-US" sz="1600"/>
              <a:t> </a:t>
            </a:r>
          </a:p>
          <a:p>
            <a:r>
              <a:rPr lang="en-US" sz="2000"/>
              <a:t>Use the spare battery compartment </a:t>
            </a:r>
          </a:p>
          <a:p>
            <a:r>
              <a:rPr lang="en-US" sz="2000"/>
              <a:t>Red dot facing up; gold contact pads facing the foot </a:t>
            </a:r>
          </a:p>
          <a:p>
            <a:r>
              <a:rPr lang="en-US" sz="2000"/>
              <a:t>Green light near the battery compartment illuminates when charging</a:t>
            </a:r>
            <a:endParaRPr lang="en-US" sz="2000" b="1" i="1"/>
          </a:p>
          <a:p>
            <a:pPr>
              <a:buFontTx/>
              <a:buNone/>
            </a:pPr>
            <a:endParaRPr lang="en-US" sz="2000"/>
          </a:p>
        </p:txBody>
      </p:sp>
      <p:pic>
        <p:nvPicPr>
          <p:cNvPr id="542731" name="Picture 11" descr="batt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257800"/>
            <a:ext cx="3714750" cy="704850"/>
          </a:xfrm>
          <a:prstGeom prst="rect">
            <a:avLst/>
          </a:prstGeom>
          <a:noFill/>
        </p:spPr>
      </p:pic>
      <p:pic>
        <p:nvPicPr>
          <p:cNvPr id="542732" name="Picture 12" descr="01_02_060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066800"/>
            <a:ext cx="2778125" cy="2738438"/>
          </a:xfrm>
          <a:prstGeom prst="rect">
            <a:avLst/>
          </a:prstGeom>
          <a:noFill/>
        </p:spPr>
      </p:pic>
      <p:pic>
        <p:nvPicPr>
          <p:cNvPr id="542733" name="Picture 13" descr="01_02_060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81400"/>
            <a:ext cx="2778125" cy="274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C603A-E871-4080-8A4D-901EEAD42E5B}" type="slidenum">
              <a:rPr lang="en-US"/>
              <a:pPr/>
              <a:t>11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pic>
        <p:nvPicPr>
          <p:cNvPr id="99330" name="Picture 2" descr="01_02_070_4_with_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191000"/>
            <a:ext cx="2028825" cy="1727200"/>
          </a:xfrm>
          <a:prstGeom prst="rect">
            <a:avLst/>
          </a:prstGeom>
          <a:noFill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Infrared Communication Window 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Infrared communication window</a:t>
            </a:r>
          </a:p>
          <a:p>
            <a:r>
              <a:rPr lang="en-US" sz="2000"/>
              <a:t>Designed for communication</a:t>
            </a:r>
          </a:p>
          <a:p>
            <a:pPr lvl="1"/>
            <a:r>
              <a:rPr lang="en-US" sz="1800"/>
              <a:t>Downloaders</a:t>
            </a:r>
          </a:p>
          <a:p>
            <a:pPr lvl="1"/>
            <a:r>
              <a:rPr lang="en-US" sz="1800"/>
              <a:t>Printers</a:t>
            </a:r>
          </a:p>
          <a:p>
            <a:r>
              <a:rPr lang="en-US" sz="2000"/>
              <a:t>Accomplished by aligning infrared communication windows </a:t>
            </a:r>
          </a:p>
        </p:txBody>
      </p:sp>
      <p:pic>
        <p:nvPicPr>
          <p:cNvPr id="99333" name="Picture 5" descr="01_02_07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3100388" cy="3057525"/>
          </a:xfrm>
          <a:prstGeom prst="rect">
            <a:avLst/>
          </a:prstGeom>
          <a:noFill/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6172200" y="2514600"/>
            <a:ext cx="1295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Infrared communication window</a:t>
            </a: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V="1">
            <a:off x="6629400" y="1752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V="1">
            <a:off x="67818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V="1">
            <a:off x="67818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6248400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V="1">
            <a:off x="62484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9340" name="Picture 12" descr="01_02_070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343400"/>
            <a:ext cx="1755775" cy="1731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1BB2-9190-4D50-AEE0-29B1FD7DBFAA}" type="slidenum">
              <a:rPr lang="en-US"/>
              <a:pPr/>
              <a:t>12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110F-E82B-4403-8157-34E1A11AEA92}" type="slidenum">
              <a:rPr lang="en-US"/>
              <a:pPr/>
              <a:t>13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If the scan is unsuccessful, try again.</a:t>
            </a:r>
          </a:p>
          <a:p>
            <a:r>
              <a:rPr lang="en-US" sz="2000"/>
              <a:t>Make sure the barcode is completely covered by the red beam</a:t>
            </a:r>
          </a:p>
          <a:p>
            <a:r>
              <a:rPr lang="en-US" sz="2000"/>
              <a:t>Press and HOLD the SCAN key </a:t>
            </a:r>
          </a:p>
          <a:p>
            <a:r>
              <a:rPr lang="en-US" sz="2000"/>
              <a:t>Tilt the barcode away from strong light</a:t>
            </a:r>
          </a:p>
          <a:p>
            <a:endParaRPr 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609600" y="4572000"/>
            <a:ext cx="32766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 cstate="print"/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456AC-39AE-49A6-AF0B-E245E9526CB2}" type="slidenum">
              <a:rPr lang="en-US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Display Screen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Display screen</a:t>
            </a:r>
          </a:p>
          <a:p>
            <a:r>
              <a:rPr lang="en-US" sz="2000"/>
              <a:t>Test results</a:t>
            </a:r>
          </a:p>
          <a:p>
            <a:r>
              <a:rPr lang="en-US" sz="2000"/>
              <a:t>Entry prompts</a:t>
            </a:r>
          </a:p>
          <a:p>
            <a:r>
              <a:rPr lang="en-US" sz="2000"/>
              <a:t>Troubleshooting guidance </a:t>
            </a:r>
          </a:p>
        </p:txBody>
      </p:sp>
      <p:pic>
        <p:nvPicPr>
          <p:cNvPr id="103428" name="Picture 4" descr="01_02_09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95400"/>
            <a:ext cx="29241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D51C9-EC02-4532-A9C3-8BDED4873C24}" type="slidenum">
              <a:rPr lang="en-US"/>
              <a:pPr/>
              <a:t>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Arrow keys</a:t>
            </a:r>
          </a:p>
          <a:p>
            <a:r>
              <a:rPr lang="en-US" sz="2000"/>
              <a:t>Right Arrow key is for navigating pages within a test result</a:t>
            </a:r>
          </a:p>
          <a:p>
            <a:r>
              <a:rPr 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 cstate="print"/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 cstate="print"/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 cstate="print"/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 cstate="print"/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31AC2-F2A2-4CEB-BD9D-85BA97420D2B}" type="slidenum">
              <a:rPr lang="en-US"/>
              <a:pPr/>
              <a:t>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Keys: ABC Key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ABC key</a:t>
            </a:r>
            <a:r>
              <a:rPr lang="en-US" sz="1800"/>
              <a:t>  </a:t>
            </a:r>
          </a:p>
          <a:p>
            <a:r>
              <a:rPr lang="en-US" sz="2000"/>
              <a:t>Press ABC to enter letter mode</a:t>
            </a:r>
          </a:p>
          <a:p>
            <a:r>
              <a:rPr lang="en-US" sz="2000"/>
              <a:t>Use the Arrow keys to scroll through the list</a:t>
            </a:r>
          </a:p>
          <a:p>
            <a:r>
              <a:rPr lang="en-US" sz="2000"/>
              <a:t>Select the letter by pressing ABC key again</a:t>
            </a:r>
          </a:p>
          <a:p>
            <a:r>
              <a:rPr lang="en-US" sz="2000"/>
              <a:t>If another letter is required, press ABC again to re-enter letter mode</a:t>
            </a:r>
          </a:p>
        </p:txBody>
      </p:sp>
      <p:pic>
        <p:nvPicPr>
          <p:cNvPr id="107527" name="Picture 7" descr="01_02_110_1"/>
          <p:cNvPicPr>
            <a:picLocks noChangeAspect="1" noChangeArrowheads="1"/>
          </p:cNvPicPr>
          <p:nvPr/>
        </p:nvPicPr>
        <p:blipFill>
          <a:blip r:embed="rId3" cstate="print"/>
          <a:srcRect t="54401"/>
          <a:stretch>
            <a:fillRect/>
          </a:stretch>
        </p:blipFill>
        <p:spPr bwMode="auto">
          <a:xfrm>
            <a:off x="5330825" y="2230438"/>
            <a:ext cx="2693988" cy="3086100"/>
          </a:xfrm>
          <a:prstGeom prst="rect">
            <a:avLst/>
          </a:prstGeom>
          <a:noFill/>
        </p:spPr>
      </p:pic>
      <p:sp>
        <p:nvSpPr>
          <p:cNvPr id="107528" name="Oval 8"/>
          <p:cNvSpPr>
            <a:spLocks noChangeArrowheads="1"/>
          </p:cNvSpPr>
          <p:nvPr/>
        </p:nvSpPr>
        <p:spPr bwMode="auto">
          <a:xfrm>
            <a:off x="6477000" y="2819400"/>
            <a:ext cx="381000" cy="325438"/>
          </a:xfrm>
          <a:prstGeom prst="ellipse">
            <a:avLst/>
          </a:prstGeom>
          <a:solidFill>
            <a:srgbClr val="FFFF99">
              <a:alpha val="56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E605-C3D8-4197-ABAE-6E5A2EA46CC3}" type="slidenum">
              <a:rPr lang="en-US"/>
              <a:pPr/>
              <a:t>17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Keys: Numeric Keys and Decimal Point Key 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Numeric keys and Decimal Point key</a:t>
            </a:r>
          </a:p>
          <a:p>
            <a:pPr>
              <a:lnSpc>
                <a:spcPct val="80000"/>
              </a:lnSpc>
            </a:pPr>
            <a:r>
              <a:rPr lang="en-US" sz="2000"/>
              <a:t>Used to enter numbers and decimal points</a:t>
            </a:r>
          </a:p>
          <a:p>
            <a:pPr>
              <a:lnSpc>
                <a:spcPct val="80000"/>
              </a:lnSpc>
            </a:pPr>
            <a:r>
              <a:rPr lang="en-US" sz="2000"/>
              <a:t>Press desired number to enter</a:t>
            </a:r>
          </a:p>
          <a:p>
            <a:pPr>
              <a:lnSpc>
                <a:spcPct val="80000"/>
              </a:lnSpc>
            </a:pPr>
            <a:r>
              <a:rPr lang="en-US" sz="2000"/>
              <a:t>Pressing and holding “0" key will enable backlight</a:t>
            </a:r>
            <a:endParaRPr lang="en-US" sz="2000" b="1" i="1"/>
          </a:p>
          <a:p>
            <a:pPr>
              <a:lnSpc>
                <a:spcPct val="80000"/>
              </a:lnSpc>
              <a:buFontTx/>
              <a:buNone/>
            </a:pPr>
            <a:endParaRPr lang="en-US" sz="2000" b="1" i="1"/>
          </a:p>
          <a:p>
            <a:pPr>
              <a:lnSpc>
                <a:spcPct val="80000"/>
              </a:lnSpc>
              <a:buFontTx/>
              <a:buNone/>
            </a:pPr>
            <a:endParaRPr lang="en-US" sz="2000" b="1" i="1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i="1"/>
              <a:t>Important note: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i="1"/>
              <a:t>Data entry is only possible when prompted.</a:t>
            </a:r>
            <a:r>
              <a:rPr lang="en-US" sz="1800"/>
              <a:t> </a:t>
            </a:r>
          </a:p>
        </p:txBody>
      </p:sp>
      <p:pic>
        <p:nvPicPr>
          <p:cNvPr id="109572" name="Picture 4" descr="01_02_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1258888" cy="3162300"/>
          </a:xfrm>
          <a:prstGeom prst="rect">
            <a:avLst/>
          </a:prstGeom>
          <a:noFill/>
        </p:spPr>
      </p:pic>
      <p:pic>
        <p:nvPicPr>
          <p:cNvPr id="109573" name="Picture 5" descr="01_02_12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133600"/>
            <a:ext cx="1262063" cy="3170238"/>
          </a:xfrm>
          <a:prstGeom prst="rect">
            <a:avLst/>
          </a:prstGeom>
          <a:noFill/>
        </p:spPr>
      </p:pic>
      <p:pic>
        <p:nvPicPr>
          <p:cNvPr id="109574" name="Picture 6" descr="01_02_120_zoom"/>
          <p:cNvPicPr>
            <a:picLocks noChangeAspect="1" noChangeArrowheads="1"/>
          </p:cNvPicPr>
          <p:nvPr/>
        </p:nvPicPr>
        <p:blipFill>
          <a:blip r:embed="rId5" cstate="print"/>
          <a:srcRect t="24692" b="20987"/>
          <a:stretch>
            <a:fillRect/>
          </a:stretch>
        </p:blipFill>
        <p:spPr bwMode="auto">
          <a:xfrm>
            <a:off x="5791200" y="2590800"/>
            <a:ext cx="1895475" cy="1676400"/>
          </a:xfrm>
          <a:prstGeom prst="rect">
            <a:avLst/>
          </a:prstGeom>
          <a:noFill/>
        </p:spPr>
      </p:pic>
      <p:sp>
        <p:nvSpPr>
          <p:cNvPr id="109575" name="Oval 7"/>
          <p:cNvSpPr>
            <a:spLocks noChangeArrowheads="1"/>
          </p:cNvSpPr>
          <p:nvPr/>
        </p:nvSpPr>
        <p:spPr bwMode="auto">
          <a:xfrm>
            <a:off x="6553200" y="3733800"/>
            <a:ext cx="381000" cy="381000"/>
          </a:xfrm>
          <a:prstGeom prst="ellipse">
            <a:avLst/>
          </a:prstGeom>
          <a:solidFill>
            <a:srgbClr val="FFFF99">
              <a:alpha val="56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386B-C92E-4E26-91E7-253D680ADD38}" type="slidenum">
              <a:rPr lang="en-US"/>
              <a:pPr/>
              <a:t>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Menu key</a:t>
            </a:r>
          </a:p>
          <a:p>
            <a:r>
              <a:rPr lang="en-US" sz="2000"/>
              <a:t>Toggles between the Administration and Test menus</a:t>
            </a:r>
          </a:p>
          <a:p>
            <a:r>
              <a:rPr 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487F-5212-42C4-8F73-F2FB30D4350B}" type="slidenum">
              <a:rPr lang="en-US"/>
              <a:pPr/>
              <a:t>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Keys: Power Key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Power key</a:t>
            </a:r>
          </a:p>
          <a:p>
            <a:r>
              <a:rPr lang="en-US" sz="2000"/>
              <a:t>Press to turn on the handheld</a:t>
            </a:r>
          </a:p>
          <a:p>
            <a:r>
              <a:rPr lang="en-US" sz="2000"/>
              <a:t>Press and hold to turn off the handheld</a:t>
            </a:r>
            <a:r>
              <a:rPr lang="en-US" sz="1800"/>
              <a:t> </a:t>
            </a:r>
          </a:p>
        </p:txBody>
      </p:sp>
      <p:pic>
        <p:nvPicPr>
          <p:cNvPr id="113668" name="Picture 4" descr="01_02_130_zoom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4800" y="1600200"/>
            <a:ext cx="2489200" cy="3771900"/>
          </a:xfrm>
          <a:prstGeom prst="rect">
            <a:avLst/>
          </a:prstGeom>
          <a:noFill/>
        </p:spPr>
      </p:pic>
      <p:pic>
        <p:nvPicPr>
          <p:cNvPr id="113669" name="Picture 5" descr="01_02_130_pow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</p:spPr>
      </p:pic>
      <p:sp>
        <p:nvSpPr>
          <p:cNvPr id="113670" name="Oval 6"/>
          <p:cNvSpPr>
            <a:spLocks noChangeArrowheads="1"/>
          </p:cNvSpPr>
          <p:nvPr/>
        </p:nvSpPr>
        <p:spPr bwMode="auto">
          <a:xfrm>
            <a:off x="6019800" y="5486400"/>
            <a:ext cx="228600" cy="228600"/>
          </a:xfrm>
          <a:prstGeom prst="ellipse">
            <a:avLst/>
          </a:prstGeom>
          <a:solidFill>
            <a:srgbClr val="FFFF99">
              <a:alpha val="4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71924-D056-4764-B1ED-A39E4782F15C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Learning Objectives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At the end of this lesson, you will be able to:</a:t>
            </a:r>
          </a:p>
          <a:p>
            <a:r>
              <a:rPr lang="en-US" sz="2000"/>
              <a:t>Identify the features and components of the                   i-STAT System</a:t>
            </a:r>
          </a:p>
          <a:p>
            <a:r>
              <a:rPr lang="en-US" sz="2000"/>
              <a:t>Explain the basic operational process</a:t>
            </a:r>
          </a:p>
          <a:p>
            <a:r>
              <a:rPr lang="en-US" sz="2000"/>
              <a:t>Explain routine care of the handheld </a:t>
            </a:r>
          </a:p>
        </p:txBody>
      </p:sp>
      <p:pic>
        <p:nvPicPr>
          <p:cNvPr id="82948" name="Picture 4" descr="01_02_020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600200"/>
            <a:ext cx="4191000" cy="4133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9AD52-2784-4C2E-A90D-B48533AF36C1}" type="slidenum">
              <a:rPr lang="en-US"/>
              <a:pPr/>
              <a:t>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Cartridge Port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Cartridge port</a:t>
            </a:r>
          </a:p>
          <a:p>
            <a:r>
              <a:rPr lang="en-US" sz="2000"/>
              <a:t>i-STAT Cartridges</a:t>
            </a:r>
          </a:p>
          <a:p>
            <a:r>
              <a:rPr lang="en-US" sz="2000"/>
              <a:t>Electronic Simulator</a:t>
            </a:r>
          </a:p>
        </p:txBody>
      </p:sp>
      <p:pic>
        <p:nvPicPr>
          <p:cNvPr id="115716" name="Picture 4" descr="01_02_15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276600"/>
            <a:ext cx="2971800" cy="2930525"/>
          </a:xfrm>
          <a:prstGeom prst="rect">
            <a:avLst/>
          </a:prstGeom>
          <a:noFill/>
        </p:spPr>
      </p:pic>
      <p:pic>
        <p:nvPicPr>
          <p:cNvPr id="115717" name="Picture 5" descr="01_01_050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75" y="1295400"/>
            <a:ext cx="2778125" cy="274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8B26-E68E-4ABA-B532-A1AFA865989B}" type="slidenum">
              <a:rPr lang="en-US"/>
              <a:pPr/>
              <a:t>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Test Menu</a:t>
            </a:r>
          </a:p>
          <a:p>
            <a:r>
              <a:rPr lang="en-US" sz="2000"/>
              <a:t>First menu to appear</a:t>
            </a:r>
            <a:endParaRPr lang="en-US" sz="2000" b="1" i="1"/>
          </a:p>
          <a:p>
            <a:pPr>
              <a:buFontTx/>
              <a:buNone/>
            </a:pPr>
            <a:endParaRPr lang="en-US" sz="2000" b="1" i="1"/>
          </a:p>
          <a:p>
            <a:pPr>
              <a:buFontTx/>
              <a:buNone/>
            </a:pPr>
            <a:r>
              <a:rPr lang="en-US" sz="2000" b="1" i="1"/>
              <a:t>Important Note: </a:t>
            </a:r>
          </a:p>
          <a:p>
            <a:pPr>
              <a:buFontTx/>
              <a:buNone/>
            </a:pPr>
            <a:r>
              <a:rPr 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/>
              <a:t>Cartridge Test Menu options</a:t>
            </a:r>
          </a:p>
          <a:p>
            <a:r>
              <a:rPr lang="en-US" sz="2000"/>
              <a:t>1 = Last Result</a:t>
            </a:r>
          </a:p>
          <a:p>
            <a:r>
              <a:rPr 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C90F-8B2F-4BA8-B354-F012D843BA3B}" type="slidenum">
              <a:rPr lang="en-US"/>
              <a:pPr/>
              <a:t>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Administration Menu</a:t>
            </a:r>
          </a:p>
          <a:p>
            <a:r>
              <a:rPr lang="en-US" sz="2000"/>
              <a:t>Analyzer Status</a:t>
            </a:r>
          </a:p>
          <a:p>
            <a:pPr>
              <a:buFontTx/>
              <a:buNone/>
            </a:pPr>
            <a:r>
              <a:rPr lang="en-US"/>
              <a:t>Analyzer Status screen</a:t>
            </a:r>
          </a:p>
          <a:p>
            <a:r>
              <a:rPr lang="en-US" sz="2000"/>
              <a:t>Press MENU to get to the Administration Menu</a:t>
            </a:r>
          </a:p>
          <a:p>
            <a:r>
              <a:rPr lang="en-US" sz="2000"/>
              <a:t>Press 1 for Analyzer Status</a:t>
            </a:r>
          </a:p>
          <a:p>
            <a:pPr>
              <a:buFontTx/>
              <a:buNone/>
            </a:pPr>
            <a:r>
              <a:rPr lang="en-US"/>
              <a:t>Information includes:</a:t>
            </a:r>
          </a:p>
          <a:p>
            <a:r>
              <a:rPr lang="en-US" sz="2000"/>
              <a:t>Total records</a:t>
            </a:r>
          </a:p>
          <a:p>
            <a:r>
              <a:rPr lang="en-US" sz="2000"/>
              <a:t>Unsent records</a:t>
            </a:r>
          </a:p>
          <a:p>
            <a:pPr>
              <a:buFontTx/>
              <a:buNone/>
            </a:pPr>
            <a:r>
              <a:rPr 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0E162-98CE-473C-9105-B9CCE178F8E2}" type="slidenum">
              <a:rPr lang="en-US"/>
              <a:pPr/>
              <a:t>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Data Review </a:t>
            </a:r>
          </a:p>
          <a:p>
            <a:r>
              <a:rPr lang="en-US" sz="2000"/>
              <a:t>Press MENU to get to the Administration Menu</a:t>
            </a:r>
          </a:p>
          <a:p>
            <a:r>
              <a:rPr lang="en-US" sz="2000"/>
              <a:t>Press 2 for Data Review</a:t>
            </a:r>
          </a:p>
          <a:p>
            <a:r>
              <a:rPr lang="en-US" sz="2000"/>
              <a:t>7 options for grouping or filtering stored data</a:t>
            </a:r>
          </a:p>
          <a:p>
            <a:r>
              <a:rPr 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FCEBB-8BD4-4B80-82C5-0D32EBA78D38}" type="slidenum">
              <a:rPr lang="en-US"/>
              <a:pPr/>
              <a:t>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i-STAT Cartridges</a:t>
            </a:r>
          </a:p>
          <a:p>
            <a:r>
              <a:rPr lang="en-US" sz="2000"/>
              <a:t>Single use</a:t>
            </a:r>
          </a:p>
          <a:p>
            <a:r>
              <a:rPr lang="en-US" sz="2000"/>
              <a:t>Packaged in boxes of 24 or 25</a:t>
            </a:r>
          </a:p>
          <a:p>
            <a:r>
              <a:rPr lang="en-US" sz="2000"/>
              <a:t>Require only a few drops of blood</a:t>
            </a:r>
          </a:p>
        </p:txBody>
      </p:sp>
      <p:pic>
        <p:nvPicPr>
          <p:cNvPr id="123908" name="Picture 4" descr="01_02_19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509" r="24615" b="26112"/>
          <a:stretch>
            <a:fillRect/>
          </a:stretch>
        </p:blipFill>
        <p:spPr>
          <a:xfrm>
            <a:off x="6172200" y="838200"/>
            <a:ext cx="1846263" cy="2752725"/>
          </a:xfrm>
        </p:spPr>
      </p:pic>
      <p:pic>
        <p:nvPicPr>
          <p:cNvPr id="123909" name="Picture 5" descr="01_02_19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</p:spPr>
      </p:pic>
      <p:sp>
        <p:nvSpPr>
          <p:cNvPr id="123910" name="Oval 6"/>
          <p:cNvSpPr>
            <a:spLocks noChangeArrowheads="1"/>
          </p:cNvSpPr>
          <p:nvPr/>
        </p:nvSpPr>
        <p:spPr bwMode="auto">
          <a:xfrm>
            <a:off x="7086600" y="4419600"/>
            <a:ext cx="3810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92D5D-6723-44FA-92BB-4FEB817381DF}" type="slidenum">
              <a:rPr lang="en-US"/>
              <a:pPr/>
              <a:t>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sz="200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sz="1800"/>
              <a:t>PDI</a:t>
            </a:r>
            <a:r>
              <a:rPr lang="en-US" sz="1800" baseline="30000"/>
              <a:t>®</a:t>
            </a:r>
            <a:r>
              <a:rPr lang="en-US" sz="1800"/>
              <a:t> Super Sani-Cloth</a:t>
            </a:r>
            <a:r>
              <a:rPr lang="en-US" sz="1800" baseline="30000"/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sz="200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sz="200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sz="200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3ACB-9C2B-41F0-8A38-30FB109E6D25}" type="slidenum">
              <a:rPr lang="en-US"/>
              <a:pPr/>
              <a:t>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pic>
        <p:nvPicPr>
          <p:cNvPr id="128004" name="Picture 4" descr="01_02_200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09600"/>
            <a:ext cx="3616325" cy="3567113"/>
          </a:xfrm>
          <a:prstGeom prst="rect">
            <a:avLst/>
          </a:prstGeom>
          <a:noFill/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the Handheld (cont.)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176213" indent="-176213">
              <a:lnSpc>
                <a:spcPct val="80000"/>
              </a:lnSpc>
              <a:buFontTx/>
              <a:buNone/>
            </a:pPr>
            <a:r>
              <a:rPr lang="en-US"/>
              <a:t>Decontaminating the handheld</a:t>
            </a:r>
          </a:p>
          <a:p>
            <a:pPr marL="633413" lvl="1" indent="-293688">
              <a:lnSpc>
                <a:spcPct val="80000"/>
              </a:lnSpc>
              <a:buFontTx/>
              <a:buAutoNum type="arabicPeriod"/>
            </a:pPr>
            <a:r>
              <a:rPr lang="en-US"/>
              <a:t>Use 1:10 bleach solution</a:t>
            </a:r>
          </a:p>
          <a:p>
            <a:pPr marL="633413" lvl="1" indent="-293688">
              <a:lnSpc>
                <a:spcPct val="80000"/>
              </a:lnSpc>
              <a:buFontTx/>
              <a:buAutoNum type="arabicPeriod"/>
            </a:pPr>
            <a:r>
              <a:rPr lang="en-US"/>
              <a:t>Soak gauze pads, remove excess solution</a:t>
            </a:r>
          </a:p>
          <a:p>
            <a:pPr marL="633413" lvl="1" indent="-293688">
              <a:lnSpc>
                <a:spcPct val="80000"/>
              </a:lnSpc>
              <a:buFontTx/>
              <a:buAutoNum type="arabicPeriod"/>
            </a:pPr>
            <a:r>
              <a:rPr lang="en-US"/>
              <a:t>Soften, then remove dried blood; do not scrape</a:t>
            </a:r>
          </a:p>
          <a:p>
            <a:pPr marL="633413" lvl="1" indent="-293688">
              <a:lnSpc>
                <a:spcPct val="80000"/>
              </a:lnSpc>
              <a:buFontTx/>
              <a:buAutoNum type="arabicPeriod"/>
            </a:pPr>
            <a:r>
              <a:rPr lang="en-US"/>
              <a:t>Clean entire surface twice</a:t>
            </a:r>
          </a:p>
          <a:p>
            <a:pPr marL="633413" lvl="1" indent="-293688">
              <a:lnSpc>
                <a:spcPct val="80000"/>
              </a:lnSpc>
              <a:buFontTx/>
              <a:buAutoNum type="arabicPeriod"/>
            </a:pPr>
            <a:r>
              <a:rPr lang="en-US"/>
              <a:t>Rinse with gauze pad moistened with tap water</a:t>
            </a:r>
          </a:p>
          <a:p>
            <a:pPr marL="633413" lvl="1" indent="-293688">
              <a:lnSpc>
                <a:spcPct val="80000"/>
              </a:lnSpc>
              <a:buFontTx/>
              <a:buNone/>
            </a:pPr>
            <a:endParaRPr lang="en-US"/>
          </a:p>
          <a:p>
            <a:pPr marL="176213" indent="-176213">
              <a:lnSpc>
                <a:spcPct val="80000"/>
              </a:lnSpc>
              <a:buFontTx/>
              <a:buNone/>
            </a:pPr>
            <a:r>
              <a:rPr lang="en-US" sz="2000" b="1" i="1"/>
              <a:t>Important note: </a:t>
            </a:r>
          </a:p>
          <a:p>
            <a:pPr marL="176213" indent="-176213">
              <a:lnSpc>
                <a:spcPct val="80000"/>
              </a:lnSpc>
              <a:buFontTx/>
              <a:buNone/>
            </a:pPr>
            <a:r>
              <a:rPr lang="en-US" sz="2000" b="1" i="1"/>
              <a:t>Do NOT let liquid enter the cartridge port or battery compartment.</a:t>
            </a:r>
            <a:r>
              <a:rPr lang="en-US" sz="2000"/>
              <a:t> </a:t>
            </a:r>
          </a:p>
        </p:txBody>
      </p:sp>
      <p:pic>
        <p:nvPicPr>
          <p:cNvPr id="128005" name="Picture 5" descr="01_02_200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840038"/>
            <a:ext cx="4073525" cy="4017962"/>
          </a:xfrm>
          <a:prstGeom prst="rect">
            <a:avLst/>
          </a:prstGeom>
          <a:noFill/>
        </p:spPr>
      </p:pic>
      <p:pic>
        <p:nvPicPr>
          <p:cNvPr id="128006" name="Picture 6" descr="red_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238" y="5105400"/>
            <a:ext cx="868362" cy="922338"/>
          </a:xfrm>
          <a:prstGeom prst="rect">
            <a:avLst/>
          </a:prstGeom>
          <a:noFill/>
        </p:spPr>
      </p:pic>
      <p:pic>
        <p:nvPicPr>
          <p:cNvPr id="128007" name="Picture 7" descr="red_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3338" y="5097463"/>
            <a:ext cx="868362" cy="922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3356-752D-43D3-AB6E-548AE6C3D322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Internal Electronic Simulator</a:t>
            </a:r>
          </a:p>
          <a:p>
            <a:pPr>
              <a:lnSpc>
                <a:spcPct val="80000"/>
              </a:lnSpc>
            </a:pPr>
            <a:r>
              <a:rPr lang="en-US" sz="2000"/>
              <a:t>Performs internal checks to ensure proper and accurate functioning</a:t>
            </a:r>
          </a:p>
          <a:p>
            <a:pPr>
              <a:lnSpc>
                <a:spcPct val="80000"/>
              </a:lnSpc>
            </a:pPr>
            <a:r>
              <a:rPr lang="en-US" sz="2000"/>
              <a:t>Provides independent check on the handheld’s ability to take accurate and sensitive readings</a:t>
            </a:r>
          </a:p>
          <a:p>
            <a:pPr>
              <a:lnSpc>
                <a:spcPct val="80000"/>
              </a:lnSpc>
            </a:pPr>
            <a:r>
              <a:rPr lang="en-US" sz="2000"/>
              <a:t>Performs test at specified intervals</a:t>
            </a:r>
          </a:p>
          <a:p>
            <a:pPr>
              <a:lnSpc>
                <a:spcPct val="80000"/>
              </a:lnSpc>
            </a:pPr>
            <a:r>
              <a:rPr lang="en-US" sz="2000"/>
              <a:t>Checks whether test needs to be performed each time cartridge is inserted</a:t>
            </a:r>
          </a:p>
          <a:p>
            <a:pPr>
              <a:lnSpc>
                <a:spcPct val="80000"/>
              </a:lnSpc>
            </a:pPr>
            <a:r>
              <a:rPr lang="en-US" sz="2000"/>
              <a:t>Performed automatically when needed before the sample is tested</a:t>
            </a:r>
          </a:p>
          <a:p>
            <a:pPr>
              <a:lnSpc>
                <a:spcPct val="80000"/>
              </a:lnSpc>
            </a:pPr>
            <a:r>
              <a:rPr lang="en-US" sz="2000"/>
              <a:t>Adds 20 seconds to testing cycle</a:t>
            </a:r>
            <a:r>
              <a:rPr lang="en-US" sz="1000"/>
              <a:t> </a:t>
            </a:r>
          </a:p>
        </p:txBody>
      </p:sp>
      <p:pic>
        <p:nvPicPr>
          <p:cNvPr id="130053" name="Picture 5" descr="01_02_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143000"/>
            <a:ext cx="1828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371600"/>
            <a:ext cx="1460500" cy="112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ED3F-3CAE-4152-9D0B-EC504C3C26C3}" type="slidenum">
              <a:rPr lang="en-US"/>
              <a:pPr/>
              <a:t>28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Electronic Simulator 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External Electronic Simulator is performed if:</a:t>
            </a:r>
          </a:p>
          <a:p>
            <a:r>
              <a:rPr lang="en-US" sz="2000"/>
              <a:t>Required by facility</a:t>
            </a:r>
          </a:p>
          <a:p>
            <a:r>
              <a:rPr lang="en-US" sz="2000"/>
              <a:t>Handheld is dropped or damaged</a:t>
            </a:r>
          </a:p>
          <a:p>
            <a:r>
              <a:rPr lang="en-US" sz="2000"/>
              <a:t>There is an Internal Electronic Simulator failure</a:t>
            </a:r>
          </a:p>
          <a:p>
            <a:pPr>
              <a:buFontTx/>
              <a:buNone/>
            </a:pPr>
            <a:r>
              <a:rPr lang="en-US"/>
              <a:t>Test takes approximately 60 seconds</a:t>
            </a:r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8302"/>
          <a:stretch>
            <a:fillRect/>
          </a:stretch>
        </p:blipFill>
        <p:spPr>
          <a:xfrm>
            <a:off x="5251450" y="1219200"/>
            <a:ext cx="3359150" cy="4621213"/>
          </a:xfrm>
        </p:spPr>
      </p:pic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5105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4343400" y="4419600"/>
            <a:ext cx="914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External Electronic Simulator</a:t>
            </a:r>
          </a:p>
        </p:txBody>
      </p:sp>
      <p:pic>
        <p:nvPicPr>
          <p:cNvPr id="132105" name="Picture 9" descr="60_secs_t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5300" y="1866900"/>
            <a:ext cx="10541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8EC-D4EF-4707-B6CE-248D53A7CA09}" type="slidenum">
              <a:rPr lang="en-US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Now that you have completed this lesson, you should be able to:</a:t>
            </a:r>
          </a:p>
          <a:p>
            <a:r>
              <a:rPr lang="en-US" sz="2000"/>
              <a:t>Identify the features and components of the                   i-STAT System</a:t>
            </a:r>
          </a:p>
          <a:p>
            <a:r>
              <a:rPr lang="en-US" sz="2000"/>
              <a:t>Explain the basic operational process</a:t>
            </a:r>
          </a:p>
          <a:p>
            <a:r>
              <a:rPr lang="en-US" sz="2000"/>
              <a:t>Explain routine care of the handheld</a:t>
            </a:r>
            <a:r>
              <a:rPr lang="en-US" sz="1800"/>
              <a:t> </a:t>
            </a:r>
          </a:p>
        </p:txBody>
      </p:sp>
      <p:pic>
        <p:nvPicPr>
          <p:cNvPr id="134148" name="Picture 4" descr="01_02_020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27188"/>
            <a:ext cx="4038600" cy="39830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18B01-3834-41D6-8C2F-F26FB7B6642C}" type="slidenum">
              <a:rPr lang="en-US"/>
              <a:pPr/>
              <a:t>3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Handheld: Top</a:t>
            </a:r>
          </a:p>
          <a:p>
            <a:r>
              <a:rPr lang="en-US" sz="2000"/>
              <a:t>Battery compartment</a:t>
            </a:r>
          </a:p>
          <a:p>
            <a:r>
              <a:rPr lang="en-US" sz="2000"/>
              <a:t>Infrared eye</a:t>
            </a:r>
          </a:p>
          <a:p>
            <a:r>
              <a:rPr lang="en-US" sz="2000"/>
              <a:t>Barcode scanner </a:t>
            </a:r>
          </a:p>
          <a:p>
            <a:pPr>
              <a:buFontTx/>
              <a:buNone/>
            </a:pPr>
            <a:endParaRPr 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Barcode scanner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C3268-BE50-4B88-8D6A-454F2A62B948}" type="slidenum">
              <a:rPr lang="en-US"/>
              <a:pPr/>
              <a:t>4</a:t>
            </a:fld>
            <a:endParaRPr lang="en-US"/>
          </a:p>
        </p:txBody>
      </p:sp>
      <p:sp>
        <p:nvSpPr>
          <p:cNvPr id="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F929-28B2-4CB4-B53B-1148D7CA9DA0}" type="slidenum">
              <a:rPr lang="en-US"/>
              <a:pPr/>
              <a:t>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Handheld: Bottom</a:t>
            </a:r>
          </a:p>
          <a:p>
            <a:r>
              <a:rPr lang="en-US" sz="2000"/>
              <a:t>Cartridge port</a:t>
            </a:r>
          </a:p>
          <a:p>
            <a:endParaRPr 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 cstate="print"/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Cartridge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8BD5D-EFCD-46C2-BCF6-E7487B8EFB25}" type="slidenum">
              <a:rPr lang="en-US"/>
              <a:pPr/>
              <a:t>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sz="2000"/>
              <a:t>9-volt lithium disposable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sz="200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sz="200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sz="200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295400"/>
            <a:ext cx="2667000" cy="2632075"/>
          </a:xfrm>
          <a:prstGeom prst="rect">
            <a:avLst/>
          </a:prstGeom>
          <a:noFill/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sz="1200"/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6248400" y="1752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620000" y="1752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3E3D9-8AAC-498A-B01D-F4E7A4A26B43}" type="slidenum">
              <a:rPr lang="en-US"/>
              <a:pPr/>
              <a:t>7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Batteries: Disposable 9 Volt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  <a:buFontTx/>
              <a:buNone/>
            </a:pPr>
            <a:r>
              <a:rPr lang="en-US"/>
              <a:t>For 9-volt batteries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Slide open the battery compartment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Tilt the handheld to slide out the battery carrier 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Remove the batteries by pushing sideways with thumb 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Insert new batteries into the carrier 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Replace the carrier with gold dots facing down and red dot facing the screen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Slide battery compartment cover back into place </a:t>
            </a:r>
          </a:p>
          <a:p>
            <a:pPr marL="381000" indent="-381000">
              <a:lnSpc>
                <a:spcPct val="90000"/>
              </a:lnSpc>
            </a:pPr>
            <a:endParaRPr lang="en-US" sz="2000"/>
          </a:p>
        </p:txBody>
      </p:sp>
      <p:pic>
        <p:nvPicPr>
          <p:cNvPr id="93188" name="Picture 4" descr="01_02_040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1755775" cy="1730375"/>
          </a:xfrm>
          <a:prstGeom prst="rect">
            <a:avLst/>
          </a:prstGeom>
          <a:noFill/>
        </p:spPr>
      </p:pic>
      <p:pic>
        <p:nvPicPr>
          <p:cNvPr id="93189" name="Picture 5" descr="01_02_040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1755775" cy="1730375"/>
          </a:xfrm>
          <a:prstGeom prst="rect">
            <a:avLst/>
          </a:prstGeom>
          <a:noFill/>
        </p:spPr>
      </p:pic>
      <p:pic>
        <p:nvPicPr>
          <p:cNvPr id="93190" name="Picture 6" descr="01_02_040_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295400"/>
            <a:ext cx="1752600" cy="1728788"/>
          </a:xfrm>
          <a:prstGeom prst="rect">
            <a:avLst/>
          </a:prstGeom>
          <a:noFill/>
        </p:spPr>
      </p:pic>
      <p:pic>
        <p:nvPicPr>
          <p:cNvPr id="93191" name="Picture 7" descr="01_02_040_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971800"/>
            <a:ext cx="1755775" cy="1733550"/>
          </a:xfrm>
          <a:prstGeom prst="rect">
            <a:avLst/>
          </a:prstGeom>
          <a:noFill/>
        </p:spPr>
      </p:pic>
      <p:pic>
        <p:nvPicPr>
          <p:cNvPr id="93192" name="Picture 8" descr="01_02_040_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2971800"/>
            <a:ext cx="1752600" cy="1728788"/>
          </a:xfrm>
          <a:prstGeom prst="rect">
            <a:avLst/>
          </a:prstGeom>
          <a:noFill/>
        </p:spPr>
      </p:pic>
      <p:pic>
        <p:nvPicPr>
          <p:cNvPr id="93193" name="Picture 9" descr="01_02_040_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572000"/>
            <a:ext cx="1755775" cy="1731963"/>
          </a:xfrm>
          <a:prstGeom prst="rect">
            <a:avLst/>
          </a:prstGeom>
          <a:noFill/>
        </p:spPr>
      </p:pic>
      <p:pic>
        <p:nvPicPr>
          <p:cNvPr id="93194" name="Picture 10" descr="01_02_050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4724400"/>
            <a:ext cx="1219200" cy="1203325"/>
          </a:xfrm>
          <a:prstGeom prst="rect">
            <a:avLst/>
          </a:prstGeom>
          <a:noFill/>
        </p:spPr>
      </p:pic>
      <p:sp>
        <p:nvSpPr>
          <p:cNvPr id="93195" name="AutoShape 11"/>
          <p:cNvSpPr>
            <a:spLocks noChangeArrowheads="1"/>
          </p:cNvSpPr>
          <p:nvPr/>
        </p:nvSpPr>
        <p:spPr bwMode="auto">
          <a:xfrm rot="-1719133">
            <a:off x="7467600" y="1600200"/>
            <a:ext cx="838200" cy="685800"/>
          </a:xfrm>
          <a:prstGeom prst="leftArrow">
            <a:avLst>
              <a:gd name="adj1" fmla="val 50000"/>
              <a:gd name="adj2" fmla="val 30556"/>
            </a:avLst>
          </a:prstGeom>
          <a:solidFill>
            <a:srgbClr val="FFFF99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AutoShape 12"/>
          <p:cNvSpPr>
            <a:spLocks noChangeArrowheads="1"/>
          </p:cNvSpPr>
          <p:nvPr/>
        </p:nvSpPr>
        <p:spPr bwMode="auto">
          <a:xfrm rot="13584033">
            <a:off x="6629400" y="4876800"/>
            <a:ext cx="838200" cy="685800"/>
          </a:xfrm>
          <a:prstGeom prst="leftArrow">
            <a:avLst>
              <a:gd name="adj1" fmla="val 50000"/>
              <a:gd name="adj2" fmla="val 30556"/>
            </a:avLst>
          </a:prstGeom>
          <a:solidFill>
            <a:srgbClr val="FFFF99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E8AA-D5C6-4CDA-ACF7-8CA436849FB9}" type="slidenum">
              <a:rPr lang="en-US"/>
              <a:pPr/>
              <a:t>8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Batteries: Rechargeable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0386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None/>
            </a:pPr>
            <a:r>
              <a:rPr lang="en-US"/>
              <a:t>For rechargeable batteries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2000"/>
              <a:t>Slide open the battery compartment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2000"/>
              <a:t>Tilt the handheld to slide out the battery pack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2000"/>
              <a:t>Insert new battery pack with gold dots facing down and red dot facing the screen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2000"/>
              <a:t>Slide the battery compartment cover back into place</a:t>
            </a:r>
          </a:p>
          <a:p>
            <a:pPr marL="381000" indent="-381000">
              <a:lnSpc>
                <a:spcPct val="80000"/>
              </a:lnSpc>
              <a:buFontTx/>
              <a:buNone/>
            </a:pPr>
            <a:endParaRPr lang="en-US" sz="2000" b="1" i="1"/>
          </a:p>
          <a:p>
            <a:pPr marL="381000" indent="-381000">
              <a:lnSpc>
                <a:spcPct val="80000"/>
              </a:lnSpc>
              <a:buFontTx/>
              <a:buNone/>
            </a:pPr>
            <a:endParaRPr lang="en-US" sz="1800" b="1" i="1"/>
          </a:p>
          <a:p>
            <a:pPr marL="381000" indent="-381000">
              <a:lnSpc>
                <a:spcPct val="80000"/>
              </a:lnSpc>
              <a:buFontTx/>
              <a:buNone/>
            </a:pPr>
            <a:endParaRPr lang="en-US" sz="1600" b="1" i="1"/>
          </a:p>
        </p:txBody>
      </p:sp>
      <p:pic>
        <p:nvPicPr>
          <p:cNvPr id="95236" name="Picture 4" descr="01_02_05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19200"/>
            <a:ext cx="1755775" cy="1731963"/>
          </a:xfrm>
          <a:prstGeom prst="rect">
            <a:avLst/>
          </a:prstGeom>
          <a:noFill/>
        </p:spPr>
      </p:pic>
      <p:pic>
        <p:nvPicPr>
          <p:cNvPr id="95237" name="Picture 5" descr="01_02_05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267200"/>
            <a:ext cx="1755775" cy="1731963"/>
          </a:xfrm>
          <a:prstGeom prst="rect">
            <a:avLst/>
          </a:prstGeom>
          <a:noFill/>
        </p:spPr>
      </p:pic>
      <p:pic>
        <p:nvPicPr>
          <p:cNvPr id="95238" name="Picture 6" descr="01_02_050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219200"/>
            <a:ext cx="1752600" cy="1728788"/>
          </a:xfrm>
          <a:prstGeom prst="rect">
            <a:avLst/>
          </a:prstGeom>
          <a:noFill/>
        </p:spPr>
      </p:pic>
      <p:pic>
        <p:nvPicPr>
          <p:cNvPr id="95239" name="Picture 7" descr="01_02_050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895600"/>
            <a:ext cx="1755775" cy="1730375"/>
          </a:xfrm>
          <a:prstGeom prst="rect">
            <a:avLst/>
          </a:prstGeom>
          <a:noFill/>
        </p:spPr>
      </p:pic>
      <p:pic>
        <p:nvPicPr>
          <p:cNvPr id="95240" name="Picture 8" descr="01_02_050_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419600"/>
            <a:ext cx="1755775" cy="1731963"/>
          </a:xfrm>
          <a:prstGeom prst="rect">
            <a:avLst/>
          </a:prstGeom>
          <a:noFill/>
        </p:spPr>
      </p:pic>
      <p:pic>
        <p:nvPicPr>
          <p:cNvPr id="95241" name="Picture 9" descr="01_02_05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743200"/>
            <a:ext cx="1755775" cy="1731963"/>
          </a:xfrm>
          <a:prstGeom prst="rect">
            <a:avLst/>
          </a:prstGeom>
          <a:noFill/>
        </p:spPr>
      </p:pic>
      <p:sp>
        <p:nvSpPr>
          <p:cNvPr id="95242" name="AutoShape 10"/>
          <p:cNvSpPr>
            <a:spLocks noChangeArrowheads="1"/>
          </p:cNvSpPr>
          <p:nvPr/>
        </p:nvSpPr>
        <p:spPr bwMode="auto">
          <a:xfrm rot="-4587003">
            <a:off x="5486400" y="3276600"/>
            <a:ext cx="838200" cy="685800"/>
          </a:xfrm>
          <a:prstGeom prst="leftArrow">
            <a:avLst>
              <a:gd name="adj1" fmla="val 50000"/>
              <a:gd name="adj2" fmla="val 30556"/>
            </a:avLst>
          </a:prstGeom>
          <a:solidFill>
            <a:srgbClr val="FFFF99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 rot="-4587003">
            <a:off x="5486400" y="4953000"/>
            <a:ext cx="838200" cy="685800"/>
          </a:xfrm>
          <a:prstGeom prst="leftArrow">
            <a:avLst>
              <a:gd name="adj1" fmla="val 50000"/>
              <a:gd name="adj2" fmla="val 30556"/>
            </a:avLst>
          </a:prstGeom>
          <a:solidFill>
            <a:srgbClr val="FFFF99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 rot="-24454958">
            <a:off x="7543800" y="3200401"/>
            <a:ext cx="465137" cy="328612"/>
          </a:xfrm>
          <a:prstGeom prst="rect">
            <a:avLst/>
          </a:prstGeom>
          <a:solidFill>
            <a:srgbClr val="FFFF99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381000" y="4191000"/>
            <a:ext cx="42672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0066"/>
                </a:solidFill>
              </a:rPr>
              <a:t>Important notes: </a:t>
            </a:r>
          </a:p>
          <a:p>
            <a:r>
              <a:rPr lang="en-US" b="1" i="1">
                <a:solidFill>
                  <a:srgbClr val="000066"/>
                </a:solidFill>
              </a:rPr>
              <a:t>Rechargeable batteries are NOT disposable. The battery pack can be recharged and reused.</a:t>
            </a:r>
          </a:p>
          <a:p>
            <a:endParaRPr lang="en-US" b="1" i="1">
              <a:solidFill>
                <a:srgbClr val="000066"/>
              </a:solidFill>
            </a:endParaRPr>
          </a:p>
          <a:p>
            <a:r>
              <a:rPr lang="en-US" b="1" i="1">
                <a:solidFill>
                  <a:srgbClr val="000066"/>
                </a:solidFill>
              </a:rPr>
              <a:t>Use only a rechargeable battery pack purchased from Abbott Point of Care.</a:t>
            </a:r>
            <a:r>
              <a:rPr lang="en-US">
                <a:solidFill>
                  <a:srgbClr val="000066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E1F7-888B-4B21-8A58-D3F87ECBF851}" type="slidenum">
              <a:rPr lang="en-US"/>
              <a:pPr/>
              <a:t>9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2 726365-00A Rev Date 11-MAR-2011</a:t>
            </a: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sz="200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sz="2000"/>
              <a:t>In the Downloader/Recharger battery compartment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/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sz="200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sz="200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i="1"/>
          </a:p>
          <a:p>
            <a:pPr>
              <a:lnSpc>
                <a:spcPct val="80000"/>
              </a:lnSpc>
              <a:buFontTx/>
              <a:buNone/>
            </a:pPr>
            <a:endParaRPr lang="en-US" sz="1400" b="1" i="1"/>
          </a:p>
          <a:p>
            <a:pPr>
              <a:lnSpc>
                <a:spcPct val="80000"/>
              </a:lnSpc>
              <a:buFontTx/>
              <a:buNone/>
            </a:pPr>
            <a:endParaRPr lang="en-US" sz="1200" b="1" i="1"/>
          </a:p>
          <a:p>
            <a:pPr>
              <a:lnSpc>
                <a:spcPct val="80000"/>
              </a:lnSpc>
              <a:buFontTx/>
              <a:buNone/>
            </a:pPr>
            <a:endParaRPr lang="en-US" sz="1200" b="1" i="1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257800"/>
            <a:ext cx="3714750" cy="70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OC_EUT_PPT_Template">
  <a:themeElements>
    <a:clrScheme name="APOC_EUT_PP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POC_EUT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OC_EUT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2315</TotalTime>
  <Words>1627</Words>
  <Application>Microsoft Office PowerPoint</Application>
  <PresentationFormat>On-screen Show (4:3)</PresentationFormat>
  <Paragraphs>336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Arial Unicode MS</vt:lpstr>
      <vt:lpstr>APOC_EUT_PPT_Template</vt:lpstr>
      <vt:lpstr>Lesson 2</vt:lpstr>
      <vt:lpstr>Welcome and Learning Objectives </vt:lpstr>
      <vt:lpstr>Handheld External Components </vt:lpstr>
      <vt:lpstr>Handheld External Components (cont.)</vt:lpstr>
      <vt:lpstr>Handheld External Components (cont.)</vt:lpstr>
      <vt:lpstr>Batteries: 9 Volt </vt:lpstr>
      <vt:lpstr>Batteries: Disposable 9 Volt </vt:lpstr>
      <vt:lpstr>Batteries: Rechargeable</vt:lpstr>
      <vt:lpstr>The Rechargeable Battery Pack </vt:lpstr>
      <vt:lpstr>The Rechargeable Battery Pack (cont.)</vt:lpstr>
      <vt:lpstr>The Infrared Communication Window </vt:lpstr>
      <vt:lpstr>The Barcode Scanner </vt:lpstr>
      <vt:lpstr>The Barcode Scanner (cont.)</vt:lpstr>
      <vt:lpstr>Handheld Display Screen </vt:lpstr>
      <vt:lpstr>Handheld Keys: Arrow Keys </vt:lpstr>
      <vt:lpstr>Handheld Keys: ABC Key </vt:lpstr>
      <vt:lpstr>Handheld Keys: Numeric Keys and Decimal Point Key </vt:lpstr>
      <vt:lpstr>Handheld Keys: MENU Key </vt:lpstr>
      <vt:lpstr>Handheld Keys: Power Key </vt:lpstr>
      <vt:lpstr>Handheld Cartridge Port </vt:lpstr>
      <vt:lpstr>Handheld Test Menu </vt:lpstr>
      <vt:lpstr>Administration Menu: Analyzer Status </vt:lpstr>
      <vt:lpstr>Administration Menu: Data Review </vt:lpstr>
      <vt:lpstr>General Cartridge Information </vt:lpstr>
      <vt:lpstr>Cleaning the Handheld </vt:lpstr>
      <vt:lpstr>Cleaning the Handheld (cont.)</vt:lpstr>
      <vt:lpstr>Internal Electronic Simulator </vt:lpstr>
      <vt:lpstr>External Electronic Simulator </vt:lpstr>
      <vt:lpstr>Summary </vt:lpstr>
    </vt:vector>
  </TitlesOfParts>
  <Company>Accelera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asergio</dc:creator>
  <cp:lastModifiedBy>dethatch</cp:lastModifiedBy>
  <cp:revision>45</cp:revision>
  <dcterms:created xsi:type="dcterms:W3CDTF">2010-04-27T20:06:42Z</dcterms:created>
  <dcterms:modified xsi:type="dcterms:W3CDTF">2017-04-05T18:40:07Z</dcterms:modified>
</cp:coreProperties>
</file>