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31"/>
  </p:notesMasterIdLst>
  <p:handoutMasterIdLst>
    <p:handoutMasterId r:id="rId32"/>
  </p:handoutMasterIdLst>
  <p:sldIdLst>
    <p:sldId id="291" r:id="rId2"/>
    <p:sldId id="292" r:id="rId3"/>
    <p:sldId id="293" r:id="rId4"/>
    <p:sldId id="416" r:id="rId5"/>
    <p:sldId id="294" r:id="rId6"/>
    <p:sldId id="417" r:id="rId7"/>
    <p:sldId id="295" r:id="rId8"/>
    <p:sldId id="296" r:id="rId9"/>
    <p:sldId id="297" r:id="rId10"/>
    <p:sldId id="298" r:id="rId11"/>
    <p:sldId id="299" r:id="rId12"/>
    <p:sldId id="418" r:id="rId13"/>
    <p:sldId id="300" r:id="rId14"/>
    <p:sldId id="301" r:id="rId15"/>
    <p:sldId id="302" r:id="rId16"/>
    <p:sldId id="303" r:id="rId17"/>
    <p:sldId id="304" r:id="rId18"/>
    <p:sldId id="305" r:id="rId19"/>
    <p:sldId id="419" r:id="rId20"/>
    <p:sldId id="306" r:id="rId21"/>
    <p:sldId id="307" r:id="rId22"/>
    <p:sldId id="308" r:id="rId23"/>
    <p:sldId id="312" r:id="rId24"/>
    <p:sldId id="316" r:id="rId25"/>
    <p:sldId id="317" r:id="rId26"/>
    <p:sldId id="320" r:id="rId27"/>
    <p:sldId id="322" r:id="rId28"/>
    <p:sldId id="323" r:id="rId29"/>
    <p:sldId id="325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ccard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FF0000"/>
    <a:srgbClr val="000066"/>
    <a:srgbClr val="0066CC"/>
    <a:srgbClr val="2A8DBA"/>
    <a:srgbClr val="F6C028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2" autoAdjust="0"/>
    <p:restoredTop sz="98377" autoAdjust="0"/>
  </p:normalViewPr>
  <p:slideViewPr>
    <p:cSldViewPr>
      <p:cViewPr>
        <p:scale>
          <a:sx n="88" d="100"/>
          <a:sy n="88" d="100"/>
        </p:scale>
        <p:origin x="-5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17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5C769C-7529-44FF-AA6E-3C41F2A6044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FBB9AF-9C21-499E-8371-AC012A35139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724759-C219-4896-9C61-9D6FC297833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FFAB7-2064-4B64-AA79-886024773329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1F76D9-0DC4-46A7-BCF5-6F6DF94A63BC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0A83B7-821A-4ECF-962D-5CCE44AA44A3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84BA0-61E0-4AA7-9EA4-6C4CDA84BE63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E1DCFC-F2AF-4ADC-AB55-92AC724AC526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DA5826-D766-47CB-B6D6-6D128C9AADD0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4DF39-C05A-49A5-AA23-8E1E50A859E3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0BC694-54DF-42FD-AA7B-1DF0877F20CB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C9D55D-8380-4ECE-8749-9D6A27B81DDE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438271-85C0-4C55-97E3-EFF16238B27C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A7D7CC-7D6F-46D4-BF9F-47D89F40A0D7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A4E429-9C52-4543-8289-28C07B7794C2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26C853-668B-419E-A699-743EDB413715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B9F1DF-F4CC-4268-948B-3B6989988D0E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83BFA7-EF1D-4DC1-A12B-AEF76C2F590F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1C7FF2-B6A5-4D42-A63E-ACBE36BFC801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2C934F-3E09-470B-A698-1E396B827F2A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8A0EF9-C81A-49F8-87EE-EE0C39673495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25A95-EABA-4201-A06E-D9266FF26937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1DE310-30C2-473A-A831-6BC31A0E118A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E219AC-72A3-43FC-ADBF-CA80BD20EB98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9FC76C-F359-4E53-90DF-C88C53F9CDCD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3637A-A2C8-453E-A71A-A45830C6B50A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250" name="Picture 2" descr="APOC_EUT_PPT_Title_v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65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733800" y="2209800"/>
            <a:ext cx="4953000" cy="1143000"/>
          </a:xfrm>
        </p:spPr>
        <p:txBody>
          <a:bodyPr/>
          <a:lstStyle>
            <a:lvl1pPr algn="r">
              <a:lnSpc>
                <a:spcPct val="80000"/>
              </a:lnSpc>
              <a:defRPr sz="3600">
                <a:solidFill>
                  <a:srgbClr val="2A8D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52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3352800"/>
            <a:ext cx="4953000" cy="685800"/>
          </a:xfrm>
        </p:spPr>
        <p:txBody>
          <a:bodyPr/>
          <a:lstStyle>
            <a:lvl1pPr marL="0" indent="0" algn="r">
              <a:buFontTx/>
              <a:buNone/>
              <a:defRPr sz="1800">
                <a:solidFill>
                  <a:srgbClr val="2A8DBA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652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  <p:pic>
        <p:nvPicPr>
          <p:cNvPr id="565254" name="Picture 6" descr="i-STAT_LS_Logo_i-STAT_LS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269875"/>
            <a:ext cx="4191000" cy="554038"/>
          </a:xfrm>
          <a:prstGeom prst="rect">
            <a:avLst/>
          </a:prstGeom>
          <a:noFill/>
        </p:spPr>
      </p:pic>
      <p:pic>
        <p:nvPicPr>
          <p:cNvPr id="565255" name="Picture 7" descr="Abbott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9388" y="6427788"/>
            <a:ext cx="887412" cy="228600"/>
          </a:xfrm>
          <a:prstGeom prst="rect">
            <a:avLst/>
          </a:prstGeom>
          <a:noFill/>
        </p:spPr>
      </p:pic>
      <p:pic>
        <p:nvPicPr>
          <p:cNvPr id="565256" name="Picture 8" descr="i-STAT_LS_Logo_i-STAT_LS_blu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6388100"/>
            <a:ext cx="2362200" cy="309563"/>
          </a:xfrm>
          <a:prstGeom prst="rect">
            <a:avLst/>
          </a:prstGeom>
          <a:noFill/>
        </p:spPr>
      </p:pic>
      <p:sp>
        <p:nvSpPr>
          <p:cNvPr id="565257" name="Rectangle 9"/>
          <p:cNvSpPr>
            <a:spLocks noChangeArrowheads="1"/>
          </p:cNvSpPr>
          <p:nvPr userDrawn="1"/>
        </p:nvSpPr>
        <p:spPr bwMode="auto">
          <a:xfrm>
            <a:off x="7315200" y="63246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fld id="{9D3ADA2C-F036-4F35-8A44-E58E466C08ED}" type="slidenum">
              <a:rPr lang="en-US" sz="1000" b="1">
                <a:solidFill>
                  <a:srgbClr val="000066"/>
                </a:solidFill>
              </a:rPr>
              <a:pPr algn="ctr"/>
              <a:t>‹#›</a:t>
            </a:fld>
            <a:endParaRPr lang="en-US" sz="1000" b="1">
              <a:solidFill>
                <a:srgbClr val="000066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A9EC3A-90CB-4DC7-BD53-4105D30C2D6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1CF5AA-595E-4BA6-87B4-D84C4F37C8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221663" y="6408738"/>
            <a:ext cx="381000" cy="304800"/>
          </a:xfrm>
        </p:spPr>
        <p:txBody>
          <a:bodyPr/>
          <a:lstStyle>
            <a:lvl1pPr>
              <a:defRPr/>
            </a:lvl1pPr>
          </a:lstStyle>
          <a:p>
            <a:fld id="{B483300E-839F-484A-B29B-047A97B7486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337300"/>
            <a:ext cx="6858000" cy="3079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15ED14-2256-4F79-B2B9-6F5479B386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6F791B-FDFB-47EE-96F1-9BB884865D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357DA9-29BF-458E-9C89-ED295B3C937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E6FD8C-B292-4403-A72D-F3DC3C92454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13D31A-21EF-4718-8ACF-2532DB6531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FE374F-FDF2-427E-BA00-5F1DFEF14D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567052-0CE2-4678-90A8-0A8AD809A4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8EFFDD-AFD6-468D-B255-82932E573B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226" name="Picture 2" descr="APOC_EUT_PPT_Content_v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642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42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42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1663" y="640873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B7E4D17-C328-4EEB-BCC9-98453271AD6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64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337300"/>
            <a:ext cx="6858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  <p:pic>
        <p:nvPicPr>
          <p:cNvPr id="564231" name="Picture 7" descr="i-STAT_LS_Logo_i-STAT_LS_blu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53000" y="6388100"/>
            <a:ext cx="2362200" cy="309563"/>
          </a:xfrm>
          <a:prstGeom prst="rect">
            <a:avLst/>
          </a:prstGeom>
          <a:noFill/>
        </p:spPr>
      </p:pic>
      <p:pic>
        <p:nvPicPr>
          <p:cNvPr id="564232" name="Picture 8" descr="Abbott_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99388" y="6427788"/>
            <a:ext cx="887412" cy="228600"/>
          </a:xfrm>
          <a:prstGeom prst="rect">
            <a:avLst/>
          </a:prstGeom>
          <a:noFill/>
        </p:spPr>
      </p:pic>
      <p:sp>
        <p:nvSpPr>
          <p:cNvPr id="564233" name="Rectangle 9"/>
          <p:cNvSpPr>
            <a:spLocks noChangeArrowheads="1"/>
          </p:cNvSpPr>
          <p:nvPr userDrawn="1"/>
        </p:nvSpPr>
        <p:spPr bwMode="auto">
          <a:xfrm>
            <a:off x="7315200" y="63246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fld id="{13CFD3A7-D3A3-4679-91A1-A4B062430BAB}" type="slidenum">
              <a:rPr lang="en-US" sz="1000" b="1">
                <a:solidFill>
                  <a:srgbClr val="000066"/>
                </a:solidFill>
              </a:rPr>
              <a:pPr algn="ctr"/>
              <a:t>‹#›</a:t>
            </a:fld>
            <a:endParaRPr lang="en-US" sz="1000" b="1">
              <a:solidFill>
                <a:srgbClr val="00006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00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bottpointofcare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27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27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27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 Unicode MS" pitchFamily="34" charset="-128"/>
              </a:rPr>
              <a:t>Lesson 3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/>
              <a:t>Sample Collection and Handling</a:t>
            </a:r>
          </a:p>
          <a:p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4603-38D7-407A-86B9-E4EC99A8E0B6}" type="slidenum">
              <a:rPr lang="en-US"/>
              <a:pPr/>
              <a:t>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i-STAT Cartridge Overview 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i-STAT Cartridges</a:t>
            </a:r>
          </a:p>
          <a:p>
            <a:pPr>
              <a:lnSpc>
                <a:spcPct val="90000"/>
              </a:lnSpc>
            </a:pPr>
            <a:r>
              <a:rPr lang="en-US" sz="2000"/>
              <a:t>Self-contained lab analyzers</a:t>
            </a:r>
          </a:p>
          <a:p>
            <a:pPr>
              <a:lnSpc>
                <a:spcPct val="90000"/>
              </a:lnSpc>
            </a:pPr>
            <a:r>
              <a:rPr lang="en-US" sz="2000"/>
              <a:t>Analysis, sample manipulation, and waste are confined within the cartridge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Refrigerated storage</a:t>
            </a:r>
          </a:p>
          <a:p>
            <a:pPr>
              <a:lnSpc>
                <a:spcPct val="90000"/>
              </a:lnSpc>
            </a:pPr>
            <a:r>
              <a:rPr lang="en-US" sz="2000"/>
              <a:t>May be used until the expiration date</a:t>
            </a:r>
          </a:p>
          <a:p>
            <a:pPr>
              <a:lnSpc>
                <a:spcPct val="90000"/>
              </a:lnSpc>
            </a:pPr>
            <a:r>
              <a:rPr lang="en-US" sz="2000"/>
              <a:t>Storage range is 2°C - 8°C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Room temperature storage</a:t>
            </a:r>
            <a:r>
              <a:rPr lang="en-US" sz="1600"/>
              <a:t> </a:t>
            </a:r>
          </a:p>
          <a:p>
            <a:pPr>
              <a:lnSpc>
                <a:spcPct val="90000"/>
              </a:lnSpc>
            </a:pPr>
            <a:r>
              <a:rPr lang="en-US" sz="2000"/>
              <a:t>14 days </a:t>
            </a:r>
          </a:p>
          <a:p>
            <a:pPr>
              <a:lnSpc>
                <a:spcPct val="90000"/>
              </a:lnSpc>
            </a:pPr>
            <a:r>
              <a:rPr lang="en-US" sz="2000"/>
              <a:t>Storage range is 18°C - 30°C</a:t>
            </a:r>
          </a:p>
          <a:p>
            <a:pPr>
              <a:lnSpc>
                <a:spcPct val="90000"/>
              </a:lnSpc>
            </a:pPr>
            <a:endParaRPr lang="en-US" sz="1600"/>
          </a:p>
        </p:txBody>
      </p:sp>
      <p:grpSp>
        <p:nvGrpSpPr>
          <p:cNvPr id="149508" name="Group 4"/>
          <p:cNvGrpSpPr>
            <a:grpSpLocks/>
          </p:cNvGrpSpPr>
          <p:nvPr/>
        </p:nvGrpSpPr>
        <p:grpSpPr bwMode="auto">
          <a:xfrm>
            <a:off x="4419600" y="1104900"/>
            <a:ext cx="4448175" cy="4381500"/>
            <a:chOff x="2640" y="672"/>
            <a:chExt cx="3042" cy="3000"/>
          </a:xfrm>
        </p:grpSpPr>
        <p:pic>
          <p:nvPicPr>
            <p:cNvPr id="149509" name="Picture 5" descr="01_03_051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0" y="672"/>
              <a:ext cx="3042" cy="3000"/>
            </a:xfrm>
            <a:prstGeom prst="rect">
              <a:avLst/>
            </a:prstGeom>
            <a:noFill/>
          </p:spPr>
        </p:pic>
        <p:pic>
          <p:nvPicPr>
            <p:cNvPr id="149510" name="Picture 6" descr="01_03_051_3"/>
            <p:cNvPicPr>
              <a:picLocks noChangeAspect="1" noChangeArrowheads="1"/>
            </p:cNvPicPr>
            <p:nvPr/>
          </p:nvPicPr>
          <p:blipFill>
            <a:blip r:embed="rId4" cstate="print"/>
            <a:srcRect t="41600"/>
            <a:stretch>
              <a:fillRect/>
            </a:stretch>
          </p:blipFill>
          <p:spPr bwMode="auto">
            <a:xfrm>
              <a:off x="2640" y="1920"/>
              <a:ext cx="3042" cy="175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2EA0-0D94-4DE7-8BF6-8EE1DC9A3A5F}" type="slidenum">
              <a:rPr lang="en-US"/>
              <a:pPr/>
              <a:t>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i-STAT Cartridge Overview (cont.) 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038600" cy="5410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Cartridges MUST be brought to room temperature before use</a:t>
            </a:r>
          </a:p>
          <a:p>
            <a:pPr>
              <a:lnSpc>
                <a:spcPct val="80000"/>
              </a:lnSpc>
            </a:pPr>
            <a:r>
              <a:rPr lang="en-US" sz="2000"/>
              <a:t>5 minutes for a single cartridge</a:t>
            </a:r>
          </a:p>
          <a:p>
            <a:pPr>
              <a:lnSpc>
                <a:spcPct val="80000"/>
              </a:lnSpc>
            </a:pPr>
            <a:r>
              <a:rPr lang="en-US" sz="2000"/>
              <a:t>1 hour for a box of cartridges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 i="1"/>
          </a:p>
          <a:p>
            <a:pPr>
              <a:lnSpc>
                <a:spcPct val="80000"/>
              </a:lnSpc>
              <a:buFontTx/>
              <a:buNone/>
            </a:pPr>
            <a:endParaRPr lang="en-US" sz="2000" b="1" i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i="1"/>
              <a:t>Do NOT manipulate the cartridge in any way to bring it to room temperature more quickly.</a:t>
            </a:r>
            <a:endParaRPr lang="en-US" sz="2000"/>
          </a:p>
        </p:txBody>
      </p:sp>
      <p:pic>
        <p:nvPicPr>
          <p:cNvPr id="151556" name="Picture 4" descr="01_03_052_1"/>
          <p:cNvPicPr>
            <a:picLocks noChangeAspect="1" noChangeArrowheads="1"/>
          </p:cNvPicPr>
          <p:nvPr/>
        </p:nvPicPr>
        <p:blipFill>
          <a:blip r:embed="rId3" cstate="print"/>
          <a:srcRect t="11713" b="18240"/>
          <a:stretch>
            <a:fillRect/>
          </a:stretch>
        </p:blipFill>
        <p:spPr bwMode="auto">
          <a:xfrm>
            <a:off x="5334000" y="1524000"/>
            <a:ext cx="2667000" cy="1844675"/>
          </a:xfrm>
          <a:prstGeom prst="rect">
            <a:avLst/>
          </a:prstGeom>
          <a:noFill/>
        </p:spPr>
      </p:pic>
      <p:pic>
        <p:nvPicPr>
          <p:cNvPr id="151557" name="Picture 5" descr="01_03_052_2"/>
          <p:cNvPicPr>
            <a:picLocks noChangeAspect="1" noChangeArrowheads="1"/>
          </p:cNvPicPr>
          <p:nvPr/>
        </p:nvPicPr>
        <p:blipFill>
          <a:blip r:embed="rId4" cstate="print"/>
          <a:srcRect l="15337" t="15552" r="15527" b="22079"/>
          <a:stretch>
            <a:fillRect/>
          </a:stretch>
        </p:blipFill>
        <p:spPr bwMode="auto">
          <a:xfrm>
            <a:off x="5275263" y="3668713"/>
            <a:ext cx="2725737" cy="2427287"/>
          </a:xfrm>
          <a:prstGeom prst="rect">
            <a:avLst/>
          </a:prstGeom>
          <a:noFill/>
        </p:spPr>
      </p:pic>
      <p:pic>
        <p:nvPicPr>
          <p:cNvPr id="151560" name="Picture 8" descr="5_m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295400"/>
            <a:ext cx="1011238" cy="776288"/>
          </a:xfrm>
          <a:prstGeom prst="rect">
            <a:avLst/>
          </a:prstGeom>
          <a:noFill/>
        </p:spPr>
      </p:pic>
      <p:pic>
        <p:nvPicPr>
          <p:cNvPr id="151561" name="Picture 9" descr="60_m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657600"/>
            <a:ext cx="906463" cy="900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DE45B-F09F-4A6C-BE2C-CCD1B1A02680}" type="slidenum">
              <a:rPr lang="en-US"/>
              <a:pPr/>
              <a:t>12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  <p:sp>
        <p:nvSpPr>
          <p:cNvPr id="552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i-STAT Cartridge Overview (cont.)</a:t>
            </a:r>
          </a:p>
        </p:txBody>
      </p:sp>
      <p:sp>
        <p:nvSpPr>
          <p:cNvPr id="5529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038600" cy="4876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After removing cartridge(s) from refrigeration</a:t>
            </a:r>
          </a:p>
          <a:p>
            <a:pPr>
              <a:lnSpc>
                <a:spcPct val="90000"/>
              </a:lnSpc>
            </a:pPr>
            <a:r>
              <a:rPr lang="en-US" sz="2000"/>
              <a:t>The room temperature expiration date must be written on the box or individual cartridge pouch</a:t>
            </a:r>
          </a:p>
          <a:p>
            <a:pPr>
              <a:lnSpc>
                <a:spcPct val="90000"/>
              </a:lnSpc>
            </a:pPr>
            <a:r>
              <a:rPr lang="en-US" sz="2000"/>
              <a:t>They CANNOT be put back into the refrigerator</a:t>
            </a:r>
          </a:p>
          <a:p>
            <a:pPr>
              <a:lnSpc>
                <a:spcPct val="90000"/>
              </a:lnSpc>
            </a:pPr>
            <a:r>
              <a:rPr lang="en-US" sz="2000"/>
              <a:t>If the box is marked, cartridges must remain in the box until used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Cartridge disposal</a:t>
            </a:r>
          </a:p>
          <a:p>
            <a:pPr>
              <a:lnSpc>
                <a:spcPct val="90000"/>
              </a:lnSpc>
            </a:pPr>
            <a:r>
              <a:rPr lang="en-US" sz="2000"/>
              <a:t>Follow your hospital’s disposal guidelines for products used with blood 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  <p:pic>
        <p:nvPicPr>
          <p:cNvPr id="552967" name="Picture 7" descr="01_03_052_3"/>
          <p:cNvPicPr>
            <a:picLocks noChangeAspect="1" noChangeArrowheads="1"/>
          </p:cNvPicPr>
          <p:nvPr/>
        </p:nvPicPr>
        <p:blipFill>
          <a:blip r:embed="rId2" cstate="print"/>
          <a:srcRect t="11713" b="10561"/>
          <a:stretch>
            <a:fillRect/>
          </a:stretch>
        </p:blipFill>
        <p:spPr bwMode="auto">
          <a:xfrm>
            <a:off x="5486400" y="1219200"/>
            <a:ext cx="2743200" cy="2105025"/>
          </a:xfrm>
          <a:prstGeom prst="rect">
            <a:avLst/>
          </a:prstGeom>
          <a:noFill/>
        </p:spPr>
      </p:pic>
      <p:pic>
        <p:nvPicPr>
          <p:cNvPr id="552968" name="Picture 8" descr="01_03_052_4"/>
          <p:cNvPicPr>
            <a:picLocks noChangeAspect="1" noChangeArrowheads="1"/>
          </p:cNvPicPr>
          <p:nvPr/>
        </p:nvPicPr>
        <p:blipFill>
          <a:blip r:embed="rId3" cstate="print"/>
          <a:srcRect l="15337" t="15552" r="11740" b="22079"/>
          <a:stretch>
            <a:fillRect/>
          </a:stretch>
        </p:blipFill>
        <p:spPr bwMode="auto">
          <a:xfrm>
            <a:off x="5562600" y="3500438"/>
            <a:ext cx="2895600" cy="2443162"/>
          </a:xfrm>
          <a:prstGeom prst="rect">
            <a:avLst/>
          </a:prstGeom>
          <a:noFill/>
        </p:spPr>
      </p:pic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7543800" y="35814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2970" name="Text Box 10"/>
          <p:cNvSpPr txBox="1">
            <a:spLocks noChangeArrowheads="1"/>
          </p:cNvSpPr>
          <p:nvPr/>
        </p:nvSpPr>
        <p:spPr bwMode="auto">
          <a:xfrm>
            <a:off x="5867400" y="3276600"/>
            <a:ext cx="2068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0000"/>
                </a:solidFill>
              </a:rPr>
              <a:t>Put room temperature expiration date HERE</a:t>
            </a:r>
          </a:p>
        </p:txBody>
      </p:sp>
      <p:sp>
        <p:nvSpPr>
          <p:cNvPr id="552971" name="Rectangle 11"/>
          <p:cNvSpPr>
            <a:spLocks noChangeArrowheads="1"/>
          </p:cNvSpPr>
          <p:nvPr/>
        </p:nvSpPr>
        <p:spPr bwMode="auto">
          <a:xfrm>
            <a:off x="5715000" y="1371600"/>
            <a:ext cx="7620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72" name="Rectangle 12"/>
          <p:cNvSpPr>
            <a:spLocks noChangeArrowheads="1"/>
          </p:cNvSpPr>
          <p:nvPr/>
        </p:nvSpPr>
        <p:spPr bwMode="auto">
          <a:xfrm>
            <a:off x="7162800" y="5181600"/>
            <a:ext cx="762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73" name="Line 13"/>
          <p:cNvSpPr>
            <a:spLocks noChangeShapeType="1"/>
          </p:cNvSpPr>
          <p:nvPr/>
        </p:nvSpPr>
        <p:spPr bwMode="auto">
          <a:xfrm>
            <a:off x="6248400" y="16002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2974" name="Line 14"/>
          <p:cNvSpPr>
            <a:spLocks noChangeShapeType="1"/>
          </p:cNvSpPr>
          <p:nvPr/>
        </p:nvSpPr>
        <p:spPr bwMode="auto">
          <a:xfrm flipH="1">
            <a:off x="73914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61583-329F-4161-B3CA-D9140881E0A9}" type="slidenum">
              <a:rPr lang="en-US"/>
              <a:pPr/>
              <a:t>13</a:t>
            </a:fld>
            <a:endParaRPr lang="en-US"/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i-STAT Cartridge Overview (cont.) 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Pouch labeling</a:t>
            </a:r>
          </a:p>
          <a:p>
            <a:r>
              <a:rPr lang="en-US" sz="2000"/>
              <a:t>Panel name</a:t>
            </a:r>
          </a:p>
          <a:p>
            <a:r>
              <a:rPr lang="en-US" sz="2000"/>
              <a:t>Analyte(s)  </a:t>
            </a:r>
          </a:p>
          <a:p>
            <a:r>
              <a:rPr lang="en-US" sz="2000"/>
              <a:t>Lot number</a:t>
            </a:r>
          </a:p>
          <a:p>
            <a:r>
              <a:rPr lang="en-US" sz="2000"/>
              <a:t>Cartridge barcode</a:t>
            </a:r>
          </a:p>
          <a:p>
            <a:r>
              <a:rPr lang="en-US" sz="2000"/>
              <a:t>Refrigerated expiration date</a:t>
            </a:r>
          </a:p>
          <a:p>
            <a:r>
              <a:rPr lang="en-US" sz="2000"/>
              <a:t>Room temperature storage range</a:t>
            </a:r>
          </a:p>
          <a:p>
            <a:endParaRPr lang="en-US" sz="1800"/>
          </a:p>
        </p:txBody>
      </p:sp>
      <p:grpSp>
        <p:nvGrpSpPr>
          <p:cNvPr id="153620" name="Group 20"/>
          <p:cNvGrpSpPr>
            <a:grpSpLocks/>
          </p:cNvGrpSpPr>
          <p:nvPr/>
        </p:nvGrpSpPr>
        <p:grpSpPr bwMode="auto">
          <a:xfrm>
            <a:off x="3352800" y="1981200"/>
            <a:ext cx="5867400" cy="3429000"/>
            <a:chOff x="2064" y="1200"/>
            <a:chExt cx="3696" cy="2160"/>
          </a:xfrm>
        </p:grpSpPr>
        <p:pic>
          <p:nvPicPr>
            <p:cNvPr id="153604" name="Picture 4" descr="01_03_053_1"/>
            <p:cNvPicPr>
              <a:picLocks noChangeAspect="1" noChangeArrowheads="1"/>
            </p:cNvPicPr>
            <p:nvPr/>
          </p:nvPicPr>
          <p:blipFill>
            <a:blip r:embed="rId3" cstate="print"/>
            <a:srcRect l="17357" t="25600" r="19527" b="31200"/>
            <a:stretch>
              <a:fillRect/>
            </a:stretch>
          </p:blipFill>
          <p:spPr bwMode="auto">
            <a:xfrm>
              <a:off x="3168" y="1536"/>
              <a:ext cx="1920" cy="1296"/>
            </a:xfrm>
            <a:prstGeom prst="rect">
              <a:avLst/>
            </a:prstGeom>
            <a:noFill/>
          </p:spPr>
        </p:pic>
        <p:sp>
          <p:nvSpPr>
            <p:cNvPr id="153605" name="Line 5"/>
            <p:cNvSpPr>
              <a:spLocks noChangeShapeType="1"/>
            </p:cNvSpPr>
            <p:nvPr/>
          </p:nvSpPr>
          <p:spPr bwMode="auto">
            <a:xfrm flipH="1">
              <a:off x="4704" y="129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606" name="Line 6"/>
            <p:cNvSpPr>
              <a:spLocks noChangeShapeType="1"/>
            </p:cNvSpPr>
            <p:nvPr/>
          </p:nvSpPr>
          <p:spPr bwMode="auto">
            <a:xfrm>
              <a:off x="3024" y="218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607" name="Line 7"/>
            <p:cNvSpPr>
              <a:spLocks noChangeShapeType="1"/>
            </p:cNvSpPr>
            <p:nvPr/>
          </p:nvSpPr>
          <p:spPr bwMode="auto">
            <a:xfrm>
              <a:off x="3024" y="235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608" name="Line 8"/>
            <p:cNvSpPr>
              <a:spLocks noChangeShapeType="1"/>
            </p:cNvSpPr>
            <p:nvPr/>
          </p:nvSpPr>
          <p:spPr bwMode="auto">
            <a:xfrm>
              <a:off x="3072" y="302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609" name="Line 9"/>
            <p:cNvSpPr>
              <a:spLocks noChangeShapeType="1"/>
            </p:cNvSpPr>
            <p:nvPr/>
          </p:nvSpPr>
          <p:spPr bwMode="auto">
            <a:xfrm flipV="1">
              <a:off x="4704" y="129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610" name="Line 10"/>
            <p:cNvSpPr>
              <a:spLocks noChangeShapeType="1"/>
            </p:cNvSpPr>
            <p:nvPr/>
          </p:nvSpPr>
          <p:spPr bwMode="auto">
            <a:xfrm flipH="1">
              <a:off x="4848" y="18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611" name="Line 11"/>
            <p:cNvSpPr>
              <a:spLocks noChangeShapeType="1"/>
            </p:cNvSpPr>
            <p:nvPr/>
          </p:nvSpPr>
          <p:spPr bwMode="auto">
            <a:xfrm flipH="1">
              <a:off x="4704" y="321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612" name="Line 12"/>
            <p:cNvSpPr>
              <a:spLocks noChangeShapeType="1"/>
            </p:cNvSpPr>
            <p:nvPr/>
          </p:nvSpPr>
          <p:spPr bwMode="auto">
            <a:xfrm>
              <a:off x="4704" y="27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613" name="Text Box 13"/>
            <p:cNvSpPr txBox="1">
              <a:spLocks noChangeArrowheads="1"/>
            </p:cNvSpPr>
            <p:nvPr/>
          </p:nvSpPr>
          <p:spPr bwMode="auto">
            <a:xfrm>
              <a:off x="2448" y="2092"/>
              <a:ext cx="672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100"/>
                <a:t>Panel name</a:t>
              </a:r>
            </a:p>
          </p:txBody>
        </p:sp>
        <p:sp>
          <p:nvSpPr>
            <p:cNvPr id="153614" name="Text Box 14"/>
            <p:cNvSpPr txBox="1">
              <a:spLocks noChangeArrowheads="1"/>
            </p:cNvSpPr>
            <p:nvPr/>
          </p:nvSpPr>
          <p:spPr bwMode="auto">
            <a:xfrm>
              <a:off x="2592" y="2256"/>
              <a:ext cx="57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100"/>
                <a:t>Analytes</a:t>
              </a:r>
            </a:p>
          </p:txBody>
        </p:sp>
        <p:sp>
          <p:nvSpPr>
            <p:cNvPr id="153615" name="Text Box 15"/>
            <p:cNvSpPr txBox="1">
              <a:spLocks noChangeArrowheads="1"/>
            </p:cNvSpPr>
            <p:nvPr/>
          </p:nvSpPr>
          <p:spPr bwMode="auto">
            <a:xfrm>
              <a:off x="2064" y="2880"/>
              <a:ext cx="1008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100"/>
                <a:t>Room temperature storage range</a:t>
              </a:r>
            </a:p>
          </p:txBody>
        </p:sp>
        <p:sp>
          <p:nvSpPr>
            <p:cNvPr id="153616" name="Text Box 16"/>
            <p:cNvSpPr txBox="1">
              <a:spLocks noChangeArrowheads="1"/>
            </p:cNvSpPr>
            <p:nvPr/>
          </p:nvSpPr>
          <p:spPr bwMode="auto">
            <a:xfrm>
              <a:off x="4896" y="3072"/>
              <a:ext cx="86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100"/>
                <a:t>Refrigerated expiration icon</a:t>
              </a:r>
            </a:p>
          </p:txBody>
        </p:sp>
        <p:sp>
          <p:nvSpPr>
            <p:cNvPr id="153617" name="Text Box 17"/>
            <p:cNvSpPr txBox="1">
              <a:spLocks noChangeArrowheads="1"/>
            </p:cNvSpPr>
            <p:nvPr/>
          </p:nvSpPr>
          <p:spPr bwMode="auto">
            <a:xfrm>
              <a:off x="4944" y="1200"/>
              <a:ext cx="672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100"/>
                <a:t>Lot number</a:t>
              </a:r>
            </a:p>
          </p:txBody>
        </p:sp>
        <p:sp>
          <p:nvSpPr>
            <p:cNvPr id="153618" name="Text Box 18"/>
            <p:cNvSpPr txBox="1">
              <a:spLocks noChangeArrowheads="1"/>
            </p:cNvSpPr>
            <p:nvPr/>
          </p:nvSpPr>
          <p:spPr bwMode="auto">
            <a:xfrm>
              <a:off x="5232" y="1680"/>
              <a:ext cx="528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100"/>
                <a:t>Cartridge barcode</a:t>
              </a:r>
            </a:p>
          </p:txBody>
        </p:sp>
        <p:pic>
          <p:nvPicPr>
            <p:cNvPr id="153619" name="Picture 19" descr="01_03_053_roomTe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52" y="2688"/>
              <a:ext cx="672" cy="67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C6F4-7A29-42E6-BD42-ACCA610FF888}" type="slidenum">
              <a:rPr lang="en-US"/>
              <a:pPr/>
              <a:t>14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i-STAT Cartridge Overview (cont.) 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Measured and calculated results</a:t>
            </a:r>
          </a:p>
          <a:p>
            <a:r>
              <a:rPr lang="en-US" sz="2000"/>
              <a:t>Analytes above the line are measured</a:t>
            </a:r>
          </a:p>
          <a:p>
            <a:r>
              <a:rPr lang="en-US" sz="2000"/>
              <a:t>Analytes below the line are calculated</a:t>
            </a:r>
          </a:p>
          <a:p>
            <a:endParaRPr lang="en-US" sz="2000"/>
          </a:p>
        </p:txBody>
      </p:sp>
      <p:pic>
        <p:nvPicPr>
          <p:cNvPr id="155652" name="Picture 4" descr="01_03_053_1"/>
          <p:cNvPicPr>
            <a:picLocks noChangeAspect="1" noChangeArrowheads="1"/>
          </p:cNvPicPr>
          <p:nvPr/>
        </p:nvPicPr>
        <p:blipFill>
          <a:blip r:embed="rId3" cstate="print"/>
          <a:srcRect l="17357" t="25600" r="19527" b="31200"/>
          <a:stretch>
            <a:fillRect/>
          </a:stretch>
        </p:blipFill>
        <p:spPr bwMode="auto">
          <a:xfrm>
            <a:off x="5029200" y="2438400"/>
            <a:ext cx="3048000" cy="2057400"/>
          </a:xfrm>
          <a:prstGeom prst="rect">
            <a:avLst/>
          </a:prstGeom>
          <a:noFill/>
        </p:spPr>
      </p:pic>
      <p:sp>
        <p:nvSpPr>
          <p:cNvPr id="155653" name="Line 5"/>
          <p:cNvSpPr>
            <a:spLocks noChangeShapeType="1"/>
          </p:cNvSpPr>
          <p:nvPr/>
        </p:nvSpPr>
        <p:spPr bwMode="auto">
          <a:xfrm>
            <a:off x="5181600" y="3505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4343400" y="3352800"/>
            <a:ext cx="914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/>
              <a:t>Measured</a:t>
            </a:r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4343400" y="3886200"/>
            <a:ext cx="914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/>
              <a:t>Calculated</a:t>
            </a:r>
          </a:p>
        </p:txBody>
      </p:sp>
      <p:sp>
        <p:nvSpPr>
          <p:cNvPr id="155656" name="Line 8"/>
          <p:cNvSpPr>
            <a:spLocks noChangeShapeType="1"/>
          </p:cNvSpPr>
          <p:nvPr/>
        </p:nvSpPr>
        <p:spPr bwMode="auto">
          <a:xfrm>
            <a:off x="5638800" y="3505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5657" name="Line 9"/>
          <p:cNvSpPr>
            <a:spLocks noChangeShapeType="1"/>
          </p:cNvSpPr>
          <p:nvPr/>
        </p:nvSpPr>
        <p:spPr bwMode="auto">
          <a:xfrm>
            <a:off x="5181600" y="4038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5658" name="Line 10"/>
          <p:cNvSpPr>
            <a:spLocks noChangeShapeType="1"/>
          </p:cNvSpPr>
          <p:nvPr/>
        </p:nvSpPr>
        <p:spPr bwMode="auto">
          <a:xfrm flipV="1">
            <a:off x="5638800" y="3886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7F90F-88EC-48BF-8D0F-1861DE24032E}" type="slidenum">
              <a:rPr lang="en-US"/>
              <a:pPr/>
              <a:t>15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i-STAT Cartridge Overview (cont.)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191000" cy="2743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Handling cartridges</a:t>
            </a:r>
          </a:p>
          <a:p>
            <a:pPr>
              <a:lnSpc>
                <a:spcPct val="90000"/>
              </a:lnSpc>
            </a:pPr>
            <a:r>
              <a:rPr lang="en-US" sz="2000"/>
              <a:t>Carefully tear open the cartridge pouch where indicated</a:t>
            </a:r>
          </a:p>
          <a:p>
            <a:pPr>
              <a:lnSpc>
                <a:spcPct val="90000"/>
              </a:lnSpc>
            </a:pPr>
            <a:r>
              <a:rPr lang="en-US" sz="2000"/>
              <a:t>Hold the cartridge by the sides or the bottom</a:t>
            </a:r>
          </a:p>
          <a:p>
            <a:pPr>
              <a:lnSpc>
                <a:spcPct val="90000"/>
              </a:lnSpc>
            </a:pPr>
            <a:r>
              <a:rPr lang="en-US" sz="2000"/>
              <a:t>Do not touch the sensors or apply pressure to the center of the cartridge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  <a:buFontTx/>
              <a:buNone/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1600"/>
          </a:p>
        </p:txBody>
      </p:sp>
      <p:pic>
        <p:nvPicPr>
          <p:cNvPr id="157700" name="Picture 4" descr="01_03_050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24000"/>
            <a:ext cx="1984375" cy="1957388"/>
          </a:xfrm>
          <a:prstGeom prst="rect">
            <a:avLst/>
          </a:prstGeom>
          <a:noFill/>
        </p:spPr>
      </p:pic>
      <p:pic>
        <p:nvPicPr>
          <p:cNvPr id="157701" name="Picture 5" descr="01_03_050_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3425" y="1524000"/>
            <a:ext cx="1984375" cy="1957388"/>
          </a:xfrm>
          <a:prstGeom prst="rect">
            <a:avLst/>
          </a:prstGeom>
          <a:noFill/>
        </p:spPr>
      </p:pic>
      <p:pic>
        <p:nvPicPr>
          <p:cNvPr id="157702" name="Picture 6" descr="01_03_050_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605213"/>
            <a:ext cx="1984375" cy="1957387"/>
          </a:xfrm>
          <a:prstGeom prst="rect">
            <a:avLst/>
          </a:prstGeom>
          <a:noFill/>
        </p:spPr>
      </p:pic>
      <p:pic>
        <p:nvPicPr>
          <p:cNvPr id="157703" name="Picture 7" descr="red_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1905000"/>
            <a:ext cx="431800" cy="457200"/>
          </a:xfrm>
          <a:prstGeom prst="rect">
            <a:avLst/>
          </a:prstGeom>
          <a:noFill/>
        </p:spPr>
      </p:pic>
      <p:pic>
        <p:nvPicPr>
          <p:cNvPr id="157704" name="Picture 8" descr="red_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886200"/>
            <a:ext cx="431800" cy="457200"/>
          </a:xfrm>
          <a:prstGeom prst="rect">
            <a:avLst/>
          </a:prstGeom>
          <a:noFill/>
        </p:spPr>
      </p:pic>
      <p:pic>
        <p:nvPicPr>
          <p:cNvPr id="157705" name="Picture 9" descr="avoid_quality_chec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657600"/>
            <a:ext cx="3552825" cy="723900"/>
          </a:xfrm>
          <a:prstGeom prst="rect">
            <a:avLst/>
          </a:prstGeom>
          <a:noFill/>
        </p:spPr>
      </p:pic>
      <p:pic>
        <p:nvPicPr>
          <p:cNvPr id="157706" name="Picture 10" descr="01_03_050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581400"/>
            <a:ext cx="1984375" cy="1957388"/>
          </a:xfrm>
          <a:prstGeom prst="rect">
            <a:avLst/>
          </a:prstGeom>
          <a:noFill/>
        </p:spPr>
      </p:pic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457200" y="4419600"/>
            <a:ext cx="411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7663" indent="-347663"/>
            <a:r>
              <a:rPr lang="en-US" sz="2400">
                <a:solidFill>
                  <a:srgbClr val="000066"/>
                </a:solidFill>
              </a:rPr>
              <a:t>Prior to testing</a:t>
            </a:r>
          </a:p>
          <a:p>
            <a:pPr marL="347663" indent="-347663">
              <a:buFontTx/>
              <a:buChar char="•"/>
            </a:pPr>
            <a:r>
              <a:rPr lang="en-US" sz="2000">
                <a:solidFill>
                  <a:srgbClr val="000066"/>
                </a:solidFill>
              </a:rPr>
              <a:t>The handheld will perform quality checks</a:t>
            </a:r>
          </a:p>
          <a:p>
            <a:pPr marL="347663" indent="-347663">
              <a:buFontTx/>
              <a:buChar char="•"/>
            </a:pPr>
            <a:r>
              <a:rPr lang="en-US" sz="2000">
                <a:solidFill>
                  <a:srgbClr val="000066"/>
                </a:solidFill>
              </a:rPr>
              <a:t>Failure of a quality check will result in a Quality Check Code </a:t>
            </a:r>
          </a:p>
          <a:p>
            <a:pPr marL="347663" indent="-347663">
              <a:spcBef>
                <a:spcPct val="50000"/>
              </a:spcBef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44379-DEE7-4B16-9512-6C9C31E667C5}" type="slidenum">
              <a:rPr lang="en-US"/>
              <a:pPr/>
              <a:t>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i-STAT Cartridge Components </a:t>
            </a:r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1371600"/>
            <a:ext cx="9063037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3986E-203C-4F26-99DC-E60FD4109A2F}" type="slidenum">
              <a:rPr lang="en-US"/>
              <a:pPr/>
              <a:t>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Collection Techniques 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038600" cy="3810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i-STAT System may be used with:</a:t>
            </a:r>
          </a:p>
          <a:p>
            <a:pPr>
              <a:lnSpc>
                <a:spcPct val="90000"/>
              </a:lnSpc>
            </a:pPr>
            <a:r>
              <a:rPr lang="en-US" sz="2000"/>
              <a:t>Arterial samples</a:t>
            </a:r>
          </a:p>
          <a:p>
            <a:pPr>
              <a:lnSpc>
                <a:spcPct val="90000"/>
              </a:lnSpc>
            </a:pPr>
            <a:r>
              <a:rPr lang="en-US" sz="2000"/>
              <a:t>Venous samples</a:t>
            </a:r>
          </a:p>
          <a:p>
            <a:pPr>
              <a:lnSpc>
                <a:spcPct val="90000"/>
              </a:lnSpc>
            </a:pPr>
            <a:r>
              <a:rPr lang="en-US" sz="2000"/>
              <a:t>Capillary samples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i="1"/>
              <a:t>Important notes:</a:t>
            </a:r>
          </a:p>
          <a:p>
            <a:pPr lvl="1">
              <a:lnSpc>
                <a:spcPct val="90000"/>
              </a:lnSpc>
            </a:pPr>
            <a:r>
              <a:rPr lang="en-US" sz="1800" b="1" i="1"/>
              <a:t>Make sure to follow your hospital’s procedures for proper sample collection.</a:t>
            </a:r>
          </a:p>
          <a:p>
            <a:pPr lvl="1">
              <a:lnSpc>
                <a:spcPct val="90000"/>
              </a:lnSpc>
            </a:pPr>
            <a:r>
              <a:rPr lang="en-US" sz="1800" b="1" i="1"/>
              <a:t>Always correlate results with the status of the patient!</a:t>
            </a:r>
          </a:p>
        </p:txBody>
      </p:sp>
      <p:pic>
        <p:nvPicPr>
          <p:cNvPr id="161797" name="Picture 5" descr="01_03_1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627188"/>
            <a:ext cx="4038600" cy="3983037"/>
          </a:xfrm>
        </p:spPr>
      </p:pic>
      <p:sp>
        <p:nvSpPr>
          <p:cNvPr id="161799" name="AutoShape 7"/>
          <p:cNvSpPr>
            <a:spLocks noChangeArrowheads="1"/>
          </p:cNvSpPr>
          <p:nvPr/>
        </p:nvSpPr>
        <p:spPr bwMode="auto">
          <a:xfrm>
            <a:off x="381000" y="4800600"/>
            <a:ext cx="3886200" cy="1447800"/>
          </a:xfrm>
          <a:prstGeom prst="roundRect">
            <a:avLst>
              <a:gd name="adj" fmla="val 16667"/>
            </a:avLst>
          </a:prstGeom>
          <a:solidFill>
            <a:srgbClr val="2A8DBA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Consult Intended Use Statements for 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APOC Products in the Cartridge 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and Test Information (CTI) sheets at:</a:t>
            </a:r>
          </a:p>
          <a:p>
            <a:pPr algn="ctr"/>
            <a:endParaRPr lang="en-US" sz="200">
              <a:solidFill>
                <a:schemeClr val="bg1"/>
              </a:solidFill>
            </a:endParaRPr>
          </a:p>
          <a:p>
            <a:pPr algn="ctr">
              <a:buFontTx/>
              <a:buChar char="•"/>
            </a:pPr>
            <a:r>
              <a:rPr lang="en-US" sz="1600">
                <a:solidFill>
                  <a:schemeClr val="bg1"/>
                </a:solidFill>
              </a:rPr>
              <a:t> www.abbottpointofcare.com</a:t>
            </a:r>
          </a:p>
          <a:p>
            <a:pPr algn="ctr">
              <a:buFontTx/>
              <a:buChar char="•"/>
            </a:pPr>
            <a:r>
              <a:rPr lang="en-US" sz="1600">
                <a:solidFill>
                  <a:schemeClr val="bg1"/>
                </a:solidFill>
              </a:rPr>
              <a:t> Within the i-STAT 1 System Manual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442A2-4E94-4070-BA01-179BF62A603C}" type="slidenum">
              <a:rPr lang="en-US"/>
              <a:pPr/>
              <a:t>18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Sample Collection Techniques 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3886200" cy="2133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Ensure a quality sample is obtained </a:t>
            </a:r>
          </a:p>
          <a:p>
            <a:pPr>
              <a:lnSpc>
                <a:spcPct val="90000"/>
              </a:lnSpc>
            </a:pPr>
            <a:r>
              <a:rPr lang="en-US"/>
              <a:t>IV line</a:t>
            </a:r>
          </a:p>
          <a:p>
            <a:pPr lvl="1">
              <a:lnSpc>
                <a:spcPct val="90000"/>
              </a:lnSpc>
            </a:pPr>
            <a:r>
              <a:rPr lang="en-US"/>
              <a:t>Avoid drawing from an arm with an IV line</a:t>
            </a:r>
          </a:p>
          <a:p>
            <a:pPr lvl="1">
              <a:lnSpc>
                <a:spcPct val="90000"/>
              </a:lnSpc>
            </a:pPr>
            <a:r>
              <a:rPr lang="en-US"/>
              <a:t>IV solutions dilute sample 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US"/>
          </a:p>
          <a:p>
            <a:pPr lvl="2">
              <a:lnSpc>
                <a:spcPct val="90000"/>
              </a:lnSpc>
              <a:buFontTx/>
              <a:buNone/>
            </a:pPr>
            <a:endParaRPr lang="en-US" sz="1800"/>
          </a:p>
          <a:p>
            <a:pPr lvl="2">
              <a:lnSpc>
                <a:spcPct val="90000"/>
              </a:lnSpc>
            </a:pPr>
            <a:endParaRPr lang="en-US" sz="1400"/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457200" y="3276600"/>
            <a:ext cx="3886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0066"/>
                </a:solidFill>
              </a:rPr>
              <a:t>Indwelling line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000066"/>
                </a:solidFill>
              </a:rPr>
              <a:t>Draw sufficient waste</a:t>
            </a:r>
            <a:r>
              <a:rPr lang="en-US" sz="1600">
                <a:solidFill>
                  <a:srgbClr val="000066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0066"/>
                </a:solidFill>
              </a:rPr>
              <a:t>Tourniquet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000066"/>
                </a:solidFill>
              </a:rPr>
              <a:t>If applied for more than 1 minute, release and reapply after 2 to 3 minutes to avoid hemolysis</a:t>
            </a:r>
          </a:p>
          <a:p>
            <a:pPr marL="1143000" lvl="2" indent="-228600">
              <a:spcBef>
                <a:spcPct val="20000"/>
              </a:spcBef>
            </a:pPr>
            <a:endParaRPr lang="en-US" sz="2000">
              <a:solidFill>
                <a:srgbClr val="000066"/>
              </a:solidFill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endParaRPr lang="en-US">
              <a:solidFill>
                <a:srgbClr val="000066"/>
              </a:solidFill>
            </a:endParaRPr>
          </a:p>
        </p:txBody>
      </p:sp>
      <p:pic>
        <p:nvPicPr>
          <p:cNvPr id="163845" name="Picture 5" descr="01_03_120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0" y="1066800"/>
            <a:ext cx="1908175" cy="1882775"/>
          </a:xfrm>
        </p:spPr>
      </p:pic>
      <p:pic>
        <p:nvPicPr>
          <p:cNvPr id="163846" name="Picture 6" descr="01_03_120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819400"/>
            <a:ext cx="1981200" cy="1954213"/>
          </a:xfrm>
          <a:prstGeom prst="rect">
            <a:avLst/>
          </a:prstGeom>
          <a:noFill/>
        </p:spPr>
      </p:pic>
      <p:pic>
        <p:nvPicPr>
          <p:cNvPr id="163847" name="Picture 7" descr="01_03_120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9025" y="4495800"/>
            <a:ext cx="1831975" cy="1806575"/>
          </a:xfrm>
          <a:prstGeom prst="rect">
            <a:avLst/>
          </a:prstGeom>
          <a:noFill/>
        </p:spPr>
      </p:pic>
      <p:pic>
        <p:nvPicPr>
          <p:cNvPr id="163852" name="Picture 12" descr="red_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1600200"/>
            <a:ext cx="703263" cy="744538"/>
          </a:xfrm>
          <a:prstGeom prst="rect">
            <a:avLst/>
          </a:prstGeom>
          <a:noFill/>
        </p:spPr>
      </p:pic>
      <p:pic>
        <p:nvPicPr>
          <p:cNvPr id="163854" name="Picture 14" descr="OnlyOneMinu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42200" y="5334000"/>
            <a:ext cx="555625" cy="55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59FC6-E3DB-4B05-9AEB-B5CE9905F8AA}" type="slidenum">
              <a:rPr lang="en-US"/>
              <a:pPr/>
              <a:t>19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  <p:sp>
        <p:nvSpPr>
          <p:cNvPr id="555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Sample Collection Techniques (cont.)</a:t>
            </a:r>
          </a:p>
        </p:txBody>
      </p:sp>
      <p:sp>
        <p:nvSpPr>
          <p:cNvPr id="55501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Avoid extra muscular activity:</a:t>
            </a:r>
          </a:p>
          <a:p>
            <a:pPr lvl="1"/>
            <a:r>
              <a:rPr lang="en-US"/>
              <a:t>Clenching and unclenching fist </a:t>
            </a:r>
          </a:p>
          <a:p>
            <a:r>
              <a:rPr lang="en-US"/>
              <a:t>Avoid Hemolysis:</a:t>
            </a:r>
          </a:p>
          <a:p>
            <a:pPr lvl="1"/>
            <a:r>
              <a:rPr lang="en-US"/>
              <a:t>Allow residual alcohol to dry</a:t>
            </a:r>
          </a:p>
          <a:p>
            <a:pPr lvl="1"/>
            <a:r>
              <a:rPr lang="en-US"/>
              <a:t>Discard sample from traumatic draw </a:t>
            </a:r>
          </a:p>
          <a:p>
            <a:pPr lvl="2">
              <a:buFontTx/>
              <a:buNone/>
            </a:pPr>
            <a:endParaRPr lang="en-US"/>
          </a:p>
          <a:p>
            <a:endParaRPr lang="en-US" sz="2000"/>
          </a:p>
        </p:txBody>
      </p:sp>
      <p:grpSp>
        <p:nvGrpSpPr>
          <p:cNvPr id="555015" name="Group 7"/>
          <p:cNvGrpSpPr>
            <a:grpSpLocks/>
          </p:cNvGrpSpPr>
          <p:nvPr/>
        </p:nvGrpSpPr>
        <p:grpSpPr bwMode="auto">
          <a:xfrm>
            <a:off x="4953000" y="1219200"/>
            <a:ext cx="3352800" cy="2667000"/>
            <a:chOff x="4320" y="1824"/>
            <a:chExt cx="1250" cy="1379"/>
          </a:xfrm>
        </p:grpSpPr>
        <p:pic>
          <p:nvPicPr>
            <p:cNvPr id="555016" name="Picture 8" descr="01_03_120_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64" y="2112"/>
              <a:ext cx="1106" cy="1091"/>
            </a:xfrm>
            <a:prstGeom prst="rect">
              <a:avLst/>
            </a:prstGeom>
            <a:noFill/>
          </p:spPr>
        </p:pic>
        <p:pic>
          <p:nvPicPr>
            <p:cNvPr id="555017" name="Picture 9" descr="01_03_120_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0" y="1824"/>
              <a:ext cx="1106" cy="1091"/>
            </a:xfrm>
            <a:prstGeom prst="rect">
              <a:avLst/>
            </a:prstGeom>
            <a:noFill/>
          </p:spPr>
        </p:pic>
      </p:grpSp>
      <p:pic>
        <p:nvPicPr>
          <p:cNvPr id="555018" name="Picture 10" descr="01_03_120_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657600"/>
            <a:ext cx="2514600" cy="2481263"/>
          </a:xfrm>
          <a:prstGeom prst="rect">
            <a:avLst/>
          </a:prstGeom>
          <a:noFill/>
        </p:spPr>
      </p:pic>
      <p:sp>
        <p:nvSpPr>
          <p:cNvPr id="555019" name="Text Box 11"/>
          <p:cNvSpPr txBox="1">
            <a:spLocks noChangeArrowheads="1"/>
          </p:cNvSpPr>
          <p:nvPr/>
        </p:nvSpPr>
        <p:spPr bwMode="auto">
          <a:xfrm>
            <a:off x="5943600" y="4267200"/>
            <a:ext cx="137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Allow to dry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57349-9590-4805-BC93-2DB8086B13F1}" type="slidenum">
              <a:rPr lang="en-US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Welcome 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0386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At the end of this lesson, you will be able to:</a:t>
            </a:r>
          </a:p>
          <a:p>
            <a:r>
              <a:rPr lang="en-US" sz="2000"/>
              <a:t>Describe the basic                   i-STAT Cartridge handling guidelines</a:t>
            </a:r>
          </a:p>
          <a:p>
            <a:r>
              <a:rPr lang="en-US" sz="2000"/>
              <a:t>Describe proper sample collection and handling practices</a:t>
            </a:r>
          </a:p>
          <a:p>
            <a:r>
              <a:rPr lang="en-US" sz="2000"/>
              <a:t>List factors that may affect the sample prior to analysis</a:t>
            </a:r>
          </a:p>
        </p:txBody>
      </p:sp>
      <p:pic>
        <p:nvPicPr>
          <p:cNvPr id="137220" name="Picture 4" descr="01_02_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4825" y="1371600"/>
            <a:ext cx="48291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D2CCB-A824-40D4-95FB-CDC8EB6FB832}" type="slidenum">
              <a:rPr lang="en-US"/>
              <a:pPr/>
              <a:t>20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Sample Collection Techniques </a:t>
            </a:r>
            <a:br>
              <a:rPr lang="en-US"/>
            </a:br>
            <a:r>
              <a:rPr lang="en-US"/>
              <a:t>Using Capillary Tubes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If using a capillary tube</a:t>
            </a:r>
          </a:p>
          <a:p>
            <a:r>
              <a:rPr lang="en-US" sz="2000"/>
              <a:t>Use a skin puncture device that provides free-flowing blood</a:t>
            </a:r>
          </a:p>
          <a:p>
            <a:r>
              <a:rPr lang="en-US" sz="2000"/>
              <a:t>Use a heparinized capillary tube </a:t>
            </a:r>
          </a:p>
        </p:txBody>
      </p:sp>
      <p:pic>
        <p:nvPicPr>
          <p:cNvPr id="165892" name="Picture 4" descr="01_03_130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371600"/>
            <a:ext cx="2403475" cy="2370138"/>
          </a:xfrm>
          <a:prstGeom prst="rect">
            <a:avLst/>
          </a:prstGeom>
          <a:noFill/>
        </p:spPr>
      </p:pic>
      <p:pic>
        <p:nvPicPr>
          <p:cNvPr id="165893" name="Picture 5" descr="01_03_130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657600"/>
            <a:ext cx="2365375" cy="2333625"/>
          </a:xfrm>
          <a:prstGeom prst="rect">
            <a:avLst/>
          </a:prstGeom>
          <a:noFill/>
        </p:spPr>
      </p:pic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5715000" y="1524000"/>
            <a:ext cx="259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Example of skin puncture device</a:t>
            </a: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4800600" y="47244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heparinized</a:t>
            </a:r>
          </a:p>
        </p:txBody>
      </p:sp>
      <p:sp>
        <p:nvSpPr>
          <p:cNvPr id="165896" name="Line 8"/>
          <p:cNvSpPr>
            <a:spLocks noChangeShapeType="1"/>
          </p:cNvSpPr>
          <p:nvPr/>
        </p:nvSpPr>
        <p:spPr bwMode="auto">
          <a:xfrm>
            <a:off x="5715000" y="4876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5B15E-CAC0-4829-BBAA-BFC955A48695}" type="slidenum">
              <a:rPr lang="en-US"/>
              <a:pPr/>
              <a:t>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Sample Collection Techniques </a:t>
            </a:r>
            <a:br>
              <a:rPr lang="en-US"/>
            </a:br>
            <a:r>
              <a:rPr lang="en-US"/>
              <a:t>Using a Fingerstick 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When performing a fingerstick</a:t>
            </a:r>
          </a:p>
          <a:p>
            <a:r>
              <a:rPr lang="en-US" sz="2000"/>
              <a:t>Use a skin puncture device that provides free-flowing blood</a:t>
            </a:r>
          </a:p>
          <a:p>
            <a:r>
              <a:rPr lang="en-US" sz="2000"/>
              <a:t>Gently squeeze the finger to produce a hanging drop of blood </a:t>
            </a:r>
          </a:p>
        </p:txBody>
      </p:sp>
      <p:pic>
        <p:nvPicPr>
          <p:cNvPr id="167940" name="Picture 4" descr="01_03_140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990600"/>
            <a:ext cx="2778125" cy="2740025"/>
          </a:xfrm>
          <a:prstGeom prst="rect">
            <a:avLst/>
          </a:prstGeom>
          <a:noFill/>
        </p:spPr>
      </p:pic>
      <p:pic>
        <p:nvPicPr>
          <p:cNvPr id="167941" name="Picture 5" descr="01_03_140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124200"/>
            <a:ext cx="2778125" cy="2741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E9A70-C851-48A6-A19B-581215FA4862}" type="slidenum">
              <a:rPr lang="en-US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Factors That May Affect Results 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3434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 i="1"/>
              <a:t>Avoid factors that may affect the sample prior to analysis.</a:t>
            </a:r>
          </a:p>
          <a:p>
            <a:pPr>
              <a:buFontTx/>
              <a:buNone/>
            </a:pPr>
            <a:r>
              <a:rPr lang="en-US" sz="2000" b="1" i="1"/>
              <a:t>Always correlate results with the status of the patient.</a:t>
            </a:r>
            <a:endParaRPr lang="en-US" sz="2000"/>
          </a:p>
          <a:p>
            <a:pPr>
              <a:buFontTx/>
              <a:buNone/>
            </a:pPr>
            <a:r>
              <a:rPr lang="en-US"/>
              <a:t>References:</a:t>
            </a:r>
          </a:p>
          <a:p>
            <a:r>
              <a:rPr lang="en-US" sz="2000"/>
              <a:t>Cartridge and Test Information Sheets (CTI Sheets) </a:t>
            </a:r>
          </a:p>
          <a:p>
            <a:pPr lvl="1"/>
            <a:r>
              <a:rPr lang="en-US" sz="1800"/>
              <a:t>i‑STAT 1 System Manual</a:t>
            </a:r>
          </a:p>
          <a:p>
            <a:pPr lvl="1"/>
            <a:r>
              <a:rPr lang="en-US" sz="1800">
                <a:hlinkClick r:id="rId3"/>
              </a:rPr>
              <a:t>www.abbottpointofcare.com</a:t>
            </a:r>
            <a:endParaRPr lang="en-US" sz="1800"/>
          </a:p>
          <a:p>
            <a:endParaRPr lang="en-US" sz="2000"/>
          </a:p>
        </p:txBody>
      </p:sp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4" cstate="print"/>
          <a:srcRect l="3340" t="4520" b="2824"/>
          <a:stretch>
            <a:fillRect/>
          </a:stretch>
        </p:blipFill>
        <p:spPr bwMode="auto">
          <a:xfrm>
            <a:off x="4724400" y="1905000"/>
            <a:ext cx="41814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A1F9C-8D47-4A73-B05F-C24227CA5805}" type="slidenum">
              <a:rPr lang="en-US"/>
              <a:pPr/>
              <a:t>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Factors That May Affect Creatinine Results 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Avoid affecting creatinine results:</a:t>
            </a:r>
          </a:p>
          <a:p>
            <a:r>
              <a:rPr lang="en-US" sz="2000"/>
              <a:t>Use another testing method if the patient has been administered hydroxyurea (Droxia</a:t>
            </a:r>
            <a:r>
              <a:rPr lang="en-US" sz="2000" baseline="30000"/>
              <a:t>®</a:t>
            </a:r>
            <a:r>
              <a:rPr lang="en-US" sz="2000"/>
              <a:t>, Hydrea</a:t>
            </a:r>
            <a:r>
              <a:rPr lang="en-US" sz="2000" baseline="30000"/>
              <a:t>®</a:t>
            </a:r>
            <a:r>
              <a:rPr lang="en-US" sz="2000"/>
              <a:t>)</a:t>
            </a:r>
          </a:p>
          <a:p>
            <a:pPr>
              <a:buFontTx/>
              <a:buNone/>
            </a:pPr>
            <a:endParaRPr lang="en-US" sz="2000"/>
          </a:p>
        </p:txBody>
      </p:sp>
      <p:pic>
        <p:nvPicPr>
          <p:cNvPr id="178181" name="Picture 5" descr="01_03_2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4825" y="1447800"/>
            <a:ext cx="4829175" cy="4762500"/>
          </a:xfrm>
          <a:prstGeom prst="rect">
            <a:avLst/>
          </a:prstGeom>
          <a:noFill/>
        </p:spPr>
      </p:pic>
      <p:pic>
        <p:nvPicPr>
          <p:cNvPr id="178182" name="Picture 6" descr="red_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3588" y="1981200"/>
            <a:ext cx="1077912" cy="1143000"/>
          </a:xfrm>
          <a:prstGeom prst="rect">
            <a:avLst/>
          </a:prstGeom>
          <a:noFill/>
        </p:spPr>
      </p:pic>
      <p:pic>
        <p:nvPicPr>
          <p:cNvPr id="178184" name="Picture 8" descr="mix_and_te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486400"/>
            <a:ext cx="4038600" cy="515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B91B4-54EB-4474-A932-C3E52A67E22A}" type="slidenum">
              <a:rPr lang="en-US"/>
              <a:pPr/>
              <a:t>24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Factors That May Affect pH Results 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Avoid affecting pH results:</a:t>
            </a:r>
          </a:p>
          <a:p>
            <a:r>
              <a:rPr lang="en-US" sz="2000"/>
              <a:t>Avoid extra muscular activity during sample collection</a:t>
            </a:r>
          </a:p>
          <a:p>
            <a:r>
              <a:rPr lang="en-US" sz="2000"/>
              <a:t>Do not expose to air</a:t>
            </a:r>
          </a:p>
          <a:p>
            <a:pPr>
              <a:buFontTx/>
              <a:buNone/>
            </a:pPr>
            <a:endParaRPr lang="en-US" sz="2000"/>
          </a:p>
        </p:txBody>
      </p:sp>
      <p:pic>
        <p:nvPicPr>
          <p:cNvPr id="186373" name="Picture 5" descr="01_03_270"/>
          <p:cNvPicPr>
            <a:picLocks noChangeAspect="1" noChangeArrowheads="1"/>
          </p:cNvPicPr>
          <p:nvPr/>
        </p:nvPicPr>
        <p:blipFill>
          <a:blip r:embed="rId3" cstate="print"/>
          <a:srcRect b="49600"/>
          <a:stretch>
            <a:fillRect/>
          </a:stretch>
        </p:blipFill>
        <p:spPr bwMode="auto">
          <a:xfrm>
            <a:off x="4314825" y="2095500"/>
            <a:ext cx="4829175" cy="2400300"/>
          </a:xfrm>
          <a:prstGeom prst="rect">
            <a:avLst/>
          </a:prstGeom>
          <a:noFill/>
        </p:spPr>
      </p:pic>
      <p:pic>
        <p:nvPicPr>
          <p:cNvPr id="186374" name="Picture 6" descr="red_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324100"/>
            <a:ext cx="719138" cy="762000"/>
          </a:xfrm>
          <a:prstGeom prst="rect">
            <a:avLst/>
          </a:prstGeom>
          <a:noFill/>
        </p:spPr>
      </p:pic>
      <p:pic>
        <p:nvPicPr>
          <p:cNvPr id="186375" name="Picture 7" descr="red_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2324100"/>
            <a:ext cx="719138" cy="762000"/>
          </a:xfrm>
          <a:prstGeom prst="rect">
            <a:avLst/>
          </a:prstGeom>
          <a:noFill/>
        </p:spPr>
      </p:pic>
      <p:pic>
        <p:nvPicPr>
          <p:cNvPr id="186376" name="Picture 8" descr="mix_and_te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486400"/>
            <a:ext cx="4038600" cy="515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7381C-F564-4671-B278-412F8507DC3C}" type="slidenum">
              <a:rPr lang="en-US"/>
              <a:pPr/>
              <a:t>25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Factors That May Affect PCO</a:t>
            </a:r>
            <a:r>
              <a:rPr lang="en-US" baseline="-25000"/>
              <a:t>2</a:t>
            </a:r>
            <a:r>
              <a:rPr lang="en-US"/>
              <a:t> Results</a:t>
            </a:r>
            <a:br>
              <a:rPr lang="en-US"/>
            </a:br>
            <a:r>
              <a:rPr lang="en-US"/>
              <a:t>When Using Blood Gas Cartridges 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Avoid affecting PCO</a:t>
            </a:r>
            <a:r>
              <a:rPr lang="en-US" baseline="-25000"/>
              <a:t>2</a:t>
            </a:r>
            <a:r>
              <a:rPr lang="en-US"/>
              <a:t> results:</a:t>
            </a:r>
          </a:p>
          <a:p>
            <a:r>
              <a:rPr lang="en-US" sz="2000"/>
              <a:t>Test promptly</a:t>
            </a:r>
          </a:p>
          <a:p>
            <a:r>
              <a:rPr lang="en-US" sz="2000"/>
              <a:t>Fill blood collection devices completely</a:t>
            </a:r>
          </a:p>
          <a:p>
            <a:r>
              <a:rPr lang="en-US" sz="2000"/>
              <a:t>Do not expose to air</a:t>
            </a:r>
          </a:p>
          <a:p>
            <a:pPr>
              <a:buFontTx/>
              <a:buNone/>
            </a:pPr>
            <a:endParaRPr lang="en-US" sz="2000"/>
          </a:p>
        </p:txBody>
      </p:sp>
      <p:pic>
        <p:nvPicPr>
          <p:cNvPr id="188421" name="Picture 5" descr="01_03_2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4825" y="1219200"/>
            <a:ext cx="4829175" cy="4762500"/>
          </a:xfrm>
          <a:prstGeom prst="rect">
            <a:avLst/>
          </a:prstGeom>
          <a:noFill/>
        </p:spPr>
      </p:pic>
      <p:pic>
        <p:nvPicPr>
          <p:cNvPr id="188422" name="Picture 6" descr="green_che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447800"/>
            <a:ext cx="649288" cy="688975"/>
          </a:xfrm>
          <a:prstGeom prst="rect">
            <a:avLst/>
          </a:prstGeom>
          <a:noFill/>
        </p:spPr>
      </p:pic>
      <p:pic>
        <p:nvPicPr>
          <p:cNvPr id="188423" name="Picture 7" descr="red_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3429000"/>
            <a:ext cx="649288" cy="687388"/>
          </a:xfrm>
          <a:prstGeom prst="rect">
            <a:avLst/>
          </a:prstGeom>
          <a:noFill/>
        </p:spPr>
      </p:pic>
      <p:pic>
        <p:nvPicPr>
          <p:cNvPr id="188424" name="Picture 8" descr="red_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505200"/>
            <a:ext cx="649288" cy="687388"/>
          </a:xfrm>
          <a:prstGeom prst="rect">
            <a:avLst/>
          </a:prstGeom>
          <a:noFill/>
        </p:spPr>
      </p:pic>
      <p:pic>
        <p:nvPicPr>
          <p:cNvPr id="188425" name="Picture 9" descr="green_che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1447800"/>
            <a:ext cx="649288" cy="688975"/>
          </a:xfrm>
          <a:prstGeom prst="rect">
            <a:avLst/>
          </a:prstGeom>
          <a:noFill/>
        </p:spPr>
      </p:pic>
      <p:pic>
        <p:nvPicPr>
          <p:cNvPr id="188427" name="Picture 11" descr="mix_and_tes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486400"/>
            <a:ext cx="4038600" cy="515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B119D-C054-421E-8779-EF29978C61DA}" type="slidenum">
              <a:rPr lang="en-US"/>
              <a:pPr/>
              <a:t>26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  <p:pic>
        <p:nvPicPr>
          <p:cNvPr id="194562" name="Picture 2" descr="01_03_2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4825" y="1333500"/>
            <a:ext cx="4829175" cy="4762500"/>
          </a:xfrm>
          <a:prstGeom prst="rect">
            <a:avLst/>
          </a:prstGeom>
          <a:noFill/>
        </p:spPr>
      </p:pic>
      <p:sp>
        <p:nvSpPr>
          <p:cNvPr id="194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Factors That May Affect PO</a:t>
            </a:r>
            <a:r>
              <a:rPr lang="en-US" baseline="-25000"/>
              <a:t>2</a:t>
            </a:r>
            <a:r>
              <a:rPr lang="en-US"/>
              <a:t> Results 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Avoid affecting PO</a:t>
            </a:r>
            <a:r>
              <a:rPr lang="en-US" baseline="-25000"/>
              <a:t>2</a:t>
            </a:r>
            <a:r>
              <a:rPr lang="en-US"/>
              <a:t> results:</a:t>
            </a:r>
          </a:p>
          <a:p>
            <a:r>
              <a:rPr lang="en-US" sz="2000"/>
              <a:t>Do not ice the sample</a:t>
            </a:r>
          </a:p>
          <a:p>
            <a:r>
              <a:rPr lang="en-US" sz="2000"/>
              <a:t>Ensure the cartridge is at room temperature </a:t>
            </a:r>
          </a:p>
          <a:p>
            <a:r>
              <a:rPr lang="en-US" sz="2000"/>
              <a:t>Do not expose to air</a:t>
            </a:r>
          </a:p>
          <a:p>
            <a:r>
              <a:rPr lang="en-US" sz="2000"/>
              <a:t>Test promptly</a:t>
            </a:r>
          </a:p>
          <a:p>
            <a:endParaRPr lang="en-US" sz="2000"/>
          </a:p>
        </p:txBody>
      </p:sp>
      <p:pic>
        <p:nvPicPr>
          <p:cNvPr id="194567" name="Picture 7" descr="green_che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219200"/>
            <a:ext cx="646113" cy="685800"/>
          </a:xfrm>
          <a:prstGeom prst="rect">
            <a:avLst/>
          </a:prstGeom>
          <a:noFill/>
        </p:spPr>
      </p:pic>
      <p:pic>
        <p:nvPicPr>
          <p:cNvPr id="194568" name="Picture 8" descr="red_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971800"/>
            <a:ext cx="649288" cy="688975"/>
          </a:xfrm>
          <a:prstGeom prst="rect">
            <a:avLst/>
          </a:prstGeom>
          <a:noFill/>
        </p:spPr>
      </p:pic>
      <p:pic>
        <p:nvPicPr>
          <p:cNvPr id="194569" name="Picture 9" descr="red_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2971800"/>
            <a:ext cx="649288" cy="688975"/>
          </a:xfrm>
          <a:prstGeom prst="rect">
            <a:avLst/>
          </a:prstGeom>
          <a:noFill/>
        </p:spPr>
      </p:pic>
      <p:pic>
        <p:nvPicPr>
          <p:cNvPr id="194571" name="Picture 11" descr="mix_and_tes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486400"/>
            <a:ext cx="4038600" cy="515938"/>
          </a:xfrm>
          <a:prstGeom prst="rect">
            <a:avLst/>
          </a:prstGeom>
          <a:noFill/>
        </p:spPr>
      </p:pic>
      <p:pic>
        <p:nvPicPr>
          <p:cNvPr id="194572" name="Picture 12" descr="red_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371600"/>
            <a:ext cx="649288" cy="688975"/>
          </a:xfrm>
          <a:prstGeom prst="rect">
            <a:avLst/>
          </a:prstGeom>
          <a:noFill/>
        </p:spPr>
      </p:pic>
      <p:pic>
        <p:nvPicPr>
          <p:cNvPr id="194573" name="Picture 13" descr="green_che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495800"/>
            <a:ext cx="646113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FBE17-3A36-4F09-9473-FAFF3D874BF0}" type="slidenum">
              <a:rPr lang="en-US"/>
              <a:pPr/>
              <a:t>27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Factors That May Affect ACT Results 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Avoid affecting ACT results:</a:t>
            </a:r>
          </a:p>
          <a:p>
            <a:r>
              <a:rPr lang="en-US" sz="2000"/>
              <a:t>Don’t use glass tubes </a:t>
            </a:r>
          </a:p>
          <a:p>
            <a:r>
              <a:rPr lang="en-US" sz="2000"/>
              <a:t>Level testing surface</a:t>
            </a:r>
          </a:p>
          <a:p>
            <a:r>
              <a:rPr lang="en-US" sz="2000"/>
              <a:t>Flush lines sufficiently</a:t>
            </a:r>
          </a:p>
          <a:p>
            <a:r>
              <a:rPr lang="en-US" sz="2000"/>
              <a:t>Ensure blood collection device does not contain anticoagulants</a:t>
            </a:r>
          </a:p>
        </p:txBody>
      </p:sp>
      <p:pic>
        <p:nvPicPr>
          <p:cNvPr id="198661" name="Picture 5" descr="01_03_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4825" y="1371600"/>
            <a:ext cx="4829175" cy="4762500"/>
          </a:xfrm>
          <a:prstGeom prst="rect">
            <a:avLst/>
          </a:prstGeom>
          <a:noFill/>
        </p:spPr>
      </p:pic>
      <p:pic>
        <p:nvPicPr>
          <p:cNvPr id="198662" name="Picture 6" descr="red_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600200"/>
            <a:ext cx="649288" cy="688975"/>
          </a:xfrm>
          <a:prstGeom prst="rect">
            <a:avLst/>
          </a:prstGeom>
          <a:noFill/>
        </p:spPr>
      </p:pic>
      <p:pic>
        <p:nvPicPr>
          <p:cNvPr id="198663" name="Picture 7" descr="green_che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581400"/>
            <a:ext cx="649288" cy="687388"/>
          </a:xfrm>
          <a:prstGeom prst="rect">
            <a:avLst/>
          </a:prstGeom>
          <a:noFill/>
        </p:spPr>
      </p:pic>
      <p:pic>
        <p:nvPicPr>
          <p:cNvPr id="198664" name="Picture 8" descr="red_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1600200"/>
            <a:ext cx="649288" cy="688975"/>
          </a:xfrm>
          <a:prstGeom prst="rect">
            <a:avLst/>
          </a:prstGeom>
          <a:noFill/>
        </p:spPr>
      </p:pic>
      <p:pic>
        <p:nvPicPr>
          <p:cNvPr id="198665" name="Picture 9" descr="red_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3581400"/>
            <a:ext cx="649288" cy="688975"/>
          </a:xfrm>
          <a:prstGeom prst="rect">
            <a:avLst/>
          </a:prstGeom>
          <a:noFill/>
        </p:spPr>
      </p:pic>
      <p:pic>
        <p:nvPicPr>
          <p:cNvPr id="198667" name="Picture 11" descr="mix_and_tes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486400"/>
            <a:ext cx="4038600" cy="515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FB337-71B5-4F24-AC79-7884FB2AD1A2}" type="slidenum">
              <a:rPr lang="en-US"/>
              <a:pPr/>
              <a:t>28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Factors That May Affect TCO</a:t>
            </a:r>
            <a:r>
              <a:rPr lang="en-US" baseline="-25000"/>
              <a:t>2</a:t>
            </a:r>
            <a:r>
              <a:rPr lang="en-US"/>
              <a:t> Results 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Avoid affecting TCO</a:t>
            </a:r>
            <a:r>
              <a:rPr lang="en-US" baseline="-25000"/>
              <a:t>2</a:t>
            </a:r>
            <a:r>
              <a:rPr lang="en-US"/>
              <a:t> results:</a:t>
            </a:r>
          </a:p>
          <a:p>
            <a:r>
              <a:rPr lang="en-US" sz="2000"/>
              <a:t>Don’t expose to air</a:t>
            </a:r>
          </a:p>
          <a:p>
            <a:r>
              <a:rPr lang="en-US" sz="2000"/>
              <a:t>Fill blood collection device completely</a:t>
            </a:r>
          </a:p>
          <a:p>
            <a:r>
              <a:rPr lang="en-US" sz="2000"/>
              <a:t>Test promptly</a:t>
            </a:r>
          </a:p>
          <a:p>
            <a:endParaRPr lang="en-US" sz="2000"/>
          </a:p>
        </p:txBody>
      </p:sp>
      <p:pic>
        <p:nvPicPr>
          <p:cNvPr id="200709" name="Picture 5" descr="01_03_3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4825" y="1333500"/>
            <a:ext cx="4829175" cy="4762500"/>
          </a:xfrm>
          <a:prstGeom prst="rect">
            <a:avLst/>
          </a:prstGeom>
          <a:noFill/>
        </p:spPr>
      </p:pic>
      <p:pic>
        <p:nvPicPr>
          <p:cNvPr id="200710" name="Picture 6" descr="green_che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659188"/>
            <a:ext cx="646113" cy="684212"/>
          </a:xfrm>
          <a:prstGeom prst="rect">
            <a:avLst/>
          </a:prstGeom>
          <a:noFill/>
        </p:spPr>
      </p:pic>
      <p:pic>
        <p:nvPicPr>
          <p:cNvPr id="200711" name="Picture 7" descr="red_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677988"/>
            <a:ext cx="649288" cy="688975"/>
          </a:xfrm>
          <a:prstGeom prst="rect">
            <a:avLst/>
          </a:prstGeom>
          <a:noFill/>
        </p:spPr>
      </p:pic>
      <p:pic>
        <p:nvPicPr>
          <p:cNvPr id="200713" name="Picture 9" descr="mix_and_tes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486400"/>
            <a:ext cx="4038600" cy="515938"/>
          </a:xfrm>
          <a:prstGeom prst="rect">
            <a:avLst/>
          </a:prstGeom>
          <a:noFill/>
        </p:spPr>
      </p:pic>
      <p:pic>
        <p:nvPicPr>
          <p:cNvPr id="200714" name="Picture 10" descr="green_che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1524000"/>
            <a:ext cx="646113" cy="684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F60B7-62DC-4F27-AC8B-E861F8C62FB2}" type="slidenum">
              <a:rPr lang="en-US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Now that you have completed this lesson, you should be able to:</a:t>
            </a:r>
          </a:p>
          <a:p>
            <a:r>
              <a:rPr lang="en-US" sz="2000"/>
              <a:t>Describe the basic i-STAT Cartridge handling guidelines</a:t>
            </a:r>
          </a:p>
          <a:p>
            <a:r>
              <a:rPr lang="en-US" sz="2000"/>
              <a:t>Describe proper sample collection and handling practices</a:t>
            </a:r>
          </a:p>
          <a:p>
            <a:r>
              <a:rPr lang="en-US" sz="2000"/>
              <a:t>List factors that may affect the sample prior to analysis</a:t>
            </a:r>
          </a:p>
        </p:txBody>
      </p:sp>
      <p:pic>
        <p:nvPicPr>
          <p:cNvPr id="204804" name="Picture 4" descr="01_02_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295400"/>
            <a:ext cx="48291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B5F07-7530-481F-970D-B6754909D3B1}" type="slidenum">
              <a:rPr lang="en-US"/>
              <a:pPr/>
              <a:t>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i-STAT Cartridge Overview 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0386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i-STAT Cartridges</a:t>
            </a:r>
          </a:p>
          <a:p>
            <a:r>
              <a:rPr lang="en-US" sz="2000"/>
              <a:t>Self-contained lab analyzers</a:t>
            </a:r>
          </a:p>
          <a:p>
            <a:r>
              <a:rPr lang="en-US" sz="2000"/>
              <a:t>Analysis, sample manipulation, and waste are confined within the cartridge</a:t>
            </a:r>
          </a:p>
          <a:p>
            <a:pPr>
              <a:buFontTx/>
              <a:buNone/>
            </a:pPr>
            <a:r>
              <a:rPr lang="en-US"/>
              <a:t>Refrigerated storage</a:t>
            </a:r>
          </a:p>
          <a:p>
            <a:r>
              <a:rPr lang="en-US" sz="2000"/>
              <a:t>May be used until the expiration date</a:t>
            </a:r>
          </a:p>
          <a:p>
            <a:r>
              <a:rPr lang="en-US" sz="2000"/>
              <a:t>Refrigerated storage range is 2°C - 8°C</a:t>
            </a:r>
          </a:p>
          <a:p>
            <a:endParaRPr lang="en-US" sz="2000"/>
          </a:p>
        </p:txBody>
      </p:sp>
      <p:pic>
        <p:nvPicPr>
          <p:cNvPr id="139268" name="Picture 4" descr="01_03_040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914400"/>
            <a:ext cx="2898775" cy="2859088"/>
          </a:xfrm>
        </p:spPr>
      </p:pic>
      <p:grpSp>
        <p:nvGrpSpPr>
          <p:cNvPr id="139269" name="Group 5"/>
          <p:cNvGrpSpPr>
            <a:grpSpLocks/>
          </p:cNvGrpSpPr>
          <p:nvPr/>
        </p:nvGrpSpPr>
        <p:grpSpPr bwMode="auto">
          <a:xfrm>
            <a:off x="5486400" y="3602038"/>
            <a:ext cx="2670175" cy="2570162"/>
            <a:chOff x="4320" y="672"/>
            <a:chExt cx="1106" cy="1091"/>
          </a:xfrm>
        </p:grpSpPr>
        <p:pic>
          <p:nvPicPr>
            <p:cNvPr id="139270" name="Picture 6" descr="01_03_040_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20" y="672"/>
              <a:ext cx="1106" cy="1091"/>
            </a:xfrm>
            <a:prstGeom prst="rect">
              <a:avLst/>
            </a:prstGeom>
            <a:noFill/>
          </p:spPr>
        </p:pic>
        <p:pic>
          <p:nvPicPr>
            <p:cNvPr id="139271" name="Picture 7" descr="01_03_040_2_zoom"/>
            <p:cNvPicPr>
              <a:picLocks noChangeAspect="1" noChangeArrowheads="1"/>
            </p:cNvPicPr>
            <p:nvPr/>
          </p:nvPicPr>
          <p:blipFill>
            <a:blip r:embed="rId5" cstate="print"/>
            <a:srcRect t="26398"/>
            <a:stretch>
              <a:fillRect/>
            </a:stretch>
          </p:blipFill>
          <p:spPr bwMode="auto">
            <a:xfrm>
              <a:off x="4320" y="960"/>
              <a:ext cx="1106" cy="80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8F3AB-B736-40B7-A575-07B3DC78AE28}" type="slidenum">
              <a:rPr lang="en-US"/>
              <a:pPr/>
              <a:t>4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  <p:sp>
        <p:nvSpPr>
          <p:cNvPr id="547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i-STAT Cartridge Overview (cont.)</a:t>
            </a:r>
          </a:p>
        </p:txBody>
      </p:sp>
      <p:sp>
        <p:nvSpPr>
          <p:cNvPr id="54784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Room temperature storage</a:t>
            </a:r>
            <a:r>
              <a:rPr lang="en-US" sz="1800"/>
              <a:t> </a:t>
            </a:r>
          </a:p>
          <a:p>
            <a:r>
              <a:rPr lang="en-US" sz="2000"/>
              <a:t>14d = 14 days </a:t>
            </a:r>
          </a:p>
          <a:p>
            <a:r>
              <a:rPr lang="en-US" sz="2000"/>
              <a:t>2m = 2 months</a:t>
            </a:r>
          </a:p>
          <a:p>
            <a:r>
              <a:rPr lang="en-US" sz="2000"/>
              <a:t>Room temperature storage range is 18°C - 30°C</a:t>
            </a:r>
          </a:p>
          <a:p>
            <a:endParaRPr lang="en-US" sz="2000"/>
          </a:p>
        </p:txBody>
      </p:sp>
      <p:grpSp>
        <p:nvGrpSpPr>
          <p:cNvPr id="547847" name="Group 7"/>
          <p:cNvGrpSpPr>
            <a:grpSpLocks/>
          </p:cNvGrpSpPr>
          <p:nvPr/>
        </p:nvGrpSpPr>
        <p:grpSpPr bwMode="auto">
          <a:xfrm>
            <a:off x="5181600" y="3810000"/>
            <a:ext cx="3048000" cy="2438400"/>
            <a:chOff x="3408" y="2688"/>
            <a:chExt cx="1490" cy="1187"/>
          </a:xfrm>
        </p:grpSpPr>
        <p:pic>
          <p:nvPicPr>
            <p:cNvPr id="547848" name="Picture 8" descr="01_03_040_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92" y="2688"/>
              <a:ext cx="1106" cy="1091"/>
            </a:xfrm>
            <a:prstGeom prst="rect">
              <a:avLst/>
            </a:prstGeom>
            <a:noFill/>
          </p:spPr>
        </p:pic>
        <p:pic>
          <p:nvPicPr>
            <p:cNvPr id="547849" name="Picture 9" descr="01_03_040_5_zoo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8" y="2784"/>
              <a:ext cx="1106" cy="1091"/>
            </a:xfrm>
            <a:prstGeom prst="rect">
              <a:avLst/>
            </a:prstGeom>
            <a:noFill/>
          </p:spPr>
        </p:pic>
      </p:grpSp>
      <p:pic>
        <p:nvPicPr>
          <p:cNvPr id="547850" name="Picture 10" descr="01_03_040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8050" y="1620838"/>
            <a:ext cx="2060575" cy="2032000"/>
          </a:xfrm>
          <a:prstGeom prst="rect">
            <a:avLst/>
          </a:prstGeom>
          <a:noFill/>
        </p:spPr>
      </p:pic>
      <p:pic>
        <p:nvPicPr>
          <p:cNvPr id="547851" name="Picture 11" descr="01_03_040_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8625" y="1468438"/>
            <a:ext cx="2060575" cy="2032000"/>
          </a:xfrm>
          <a:prstGeom prst="rect">
            <a:avLst/>
          </a:prstGeom>
          <a:noFill/>
        </p:spPr>
      </p:pic>
      <p:sp>
        <p:nvSpPr>
          <p:cNvPr id="547852" name="Rectangle 12"/>
          <p:cNvSpPr>
            <a:spLocks noChangeArrowheads="1"/>
          </p:cNvSpPr>
          <p:nvPr/>
        </p:nvSpPr>
        <p:spPr bwMode="auto">
          <a:xfrm>
            <a:off x="5619750" y="2936875"/>
            <a:ext cx="625475" cy="339725"/>
          </a:xfrm>
          <a:prstGeom prst="rect">
            <a:avLst/>
          </a:prstGeom>
          <a:solidFill>
            <a:srgbClr val="FFFF99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53" name="Rectangle 13"/>
          <p:cNvSpPr>
            <a:spLocks noChangeArrowheads="1"/>
          </p:cNvSpPr>
          <p:nvPr/>
        </p:nvSpPr>
        <p:spPr bwMode="auto">
          <a:xfrm>
            <a:off x="7677150" y="2784475"/>
            <a:ext cx="625475" cy="339725"/>
          </a:xfrm>
          <a:prstGeom prst="rect">
            <a:avLst/>
          </a:prstGeom>
          <a:solidFill>
            <a:srgbClr val="FFFF99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8755B-A46B-4A15-9E5E-14100D0F3030}" type="slidenum">
              <a:rPr lang="en-US"/>
              <a:pPr/>
              <a:t>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i-STAT Cartridge Overview (cont.) 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038600" cy="5257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Cartridges MUST be brought to room temperature before use</a:t>
            </a:r>
          </a:p>
          <a:p>
            <a:pPr>
              <a:lnSpc>
                <a:spcPct val="80000"/>
              </a:lnSpc>
            </a:pPr>
            <a:r>
              <a:rPr lang="en-US" sz="2000"/>
              <a:t>5 minutes for a single cartridge</a:t>
            </a:r>
          </a:p>
          <a:p>
            <a:pPr>
              <a:lnSpc>
                <a:spcPct val="80000"/>
              </a:lnSpc>
            </a:pPr>
            <a:r>
              <a:rPr lang="en-US" sz="2000"/>
              <a:t>1 hour for a box of cartridges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b="1" i="1"/>
          </a:p>
          <a:p>
            <a:pPr algn="ctr">
              <a:lnSpc>
                <a:spcPct val="80000"/>
              </a:lnSpc>
              <a:buFontTx/>
              <a:buNone/>
            </a:pPr>
            <a:endParaRPr lang="en-US" sz="2000" b="1" i="1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000" b="1" i="1"/>
              <a:t>Do NOT manipulate the cartridge in any way to bring it to room temperature more quickly.</a:t>
            </a:r>
            <a:endParaRPr lang="en-US" sz="2000"/>
          </a:p>
        </p:txBody>
      </p:sp>
      <p:pic>
        <p:nvPicPr>
          <p:cNvPr id="141316" name="Picture 4" descr="01_03_045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371600"/>
            <a:ext cx="2362200" cy="2328863"/>
          </a:xfrm>
          <a:prstGeom prst="rect">
            <a:avLst/>
          </a:prstGeom>
          <a:noFill/>
        </p:spPr>
      </p:pic>
      <p:pic>
        <p:nvPicPr>
          <p:cNvPr id="141317" name="Picture 5" descr="01_03_045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657600"/>
            <a:ext cx="2590800" cy="2555875"/>
          </a:xfrm>
          <a:prstGeom prst="rect">
            <a:avLst/>
          </a:prstGeom>
          <a:noFill/>
        </p:spPr>
      </p:pic>
      <p:pic>
        <p:nvPicPr>
          <p:cNvPr id="141320" name="Picture 8" descr="5_m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371600"/>
            <a:ext cx="1000125" cy="766763"/>
          </a:xfrm>
          <a:prstGeom prst="rect">
            <a:avLst/>
          </a:prstGeom>
          <a:noFill/>
        </p:spPr>
      </p:pic>
      <p:pic>
        <p:nvPicPr>
          <p:cNvPr id="141321" name="Picture 9" descr="60_m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4114800"/>
            <a:ext cx="841375" cy="835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338FB-E3D8-4065-A2A7-901957EE8ADA}" type="slidenum">
              <a:rPr lang="en-US"/>
              <a:pPr/>
              <a:t>6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  <p:sp>
        <p:nvSpPr>
          <p:cNvPr id="549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i-STAT Cartridge Overview (cont.) </a:t>
            </a:r>
          </a:p>
        </p:txBody>
      </p:sp>
      <p:sp>
        <p:nvSpPr>
          <p:cNvPr id="54989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After removing cartridge(s) from refrigeration</a:t>
            </a:r>
          </a:p>
          <a:p>
            <a:pPr>
              <a:lnSpc>
                <a:spcPct val="80000"/>
              </a:lnSpc>
            </a:pPr>
            <a:r>
              <a:rPr lang="en-US" sz="2000"/>
              <a:t>They CANNOT be put back into the refrigerator</a:t>
            </a:r>
          </a:p>
          <a:p>
            <a:pPr>
              <a:lnSpc>
                <a:spcPct val="80000"/>
              </a:lnSpc>
            </a:pPr>
            <a:r>
              <a:rPr lang="en-US" sz="2000"/>
              <a:t>The room temperature expiration date must be written on the box or individual cartridge pouch</a:t>
            </a:r>
          </a:p>
          <a:p>
            <a:pPr>
              <a:lnSpc>
                <a:spcPct val="80000"/>
              </a:lnSpc>
            </a:pPr>
            <a:r>
              <a:rPr lang="en-US" sz="2000"/>
              <a:t>If the box is marked, cartridges must remain in the box until used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/>
          </a:p>
          <a:p>
            <a:pPr>
              <a:lnSpc>
                <a:spcPct val="80000"/>
              </a:lnSpc>
              <a:buFontTx/>
              <a:buNone/>
            </a:pPr>
            <a:r>
              <a:rPr lang="en-US"/>
              <a:t>Cartridge disposal</a:t>
            </a:r>
          </a:p>
          <a:p>
            <a:pPr>
              <a:lnSpc>
                <a:spcPct val="80000"/>
              </a:lnSpc>
            </a:pPr>
            <a:r>
              <a:rPr lang="en-US" sz="2000"/>
              <a:t>Follow your hospital’s disposal guidelines for products used with blood </a:t>
            </a:r>
          </a:p>
          <a:p>
            <a:pPr>
              <a:lnSpc>
                <a:spcPct val="80000"/>
              </a:lnSpc>
            </a:pPr>
            <a:endParaRPr lang="en-US" sz="2000"/>
          </a:p>
        </p:txBody>
      </p:sp>
      <p:pic>
        <p:nvPicPr>
          <p:cNvPr id="549895" name="Picture 7" descr="01_03_045_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1066800"/>
            <a:ext cx="2635250" cy="2600325"/>
          </a:xfrm>
          <a:ln/>
        </p:spPr>
      </p:pic>
      <p:pic>
        <p:nvPicPr>
          <p:cNvPr id="549896" name="Picture 8" descr="01_03_045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581400"/>
            <a:ext cx="2590800" cy="2555875"/>
          </a:xfrm>
          <a:prstGeom prst="rect">
            <a:avLst/>
          </a:prstGeom>
          <a:noFill/>
        </p:spPr>
      </p:pic>
      <p:sp>
        <p:nvSpPr>
          <p:cNvPr id="549897" name="Rectangle 9"/>
          <p:cNvSpPr>
            <a:spLocks noChangeArrowheads="1"/>
          </p:cNvSpPr>
          <p:nvPr/>
        </p:nvSpPr>
        <p:spPr bwMode="auto">
          <a:xfrm>
            <a:off x="6248400" y="2509838"/>
            <a:ext cx="809625" cy="327025"/>
          </a:xfrm>
          <a:prstGeom prst="rect">
            <a:avLst/>
          </a:prstGeom>
          <a:solidFill>
            <a:srgbClr val="FFFF99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9898" name="Rectangle 10"/>
          <p:cNvSpPr>
            <a:spLocks noChangeArrowheads="1"/>
          </p:cNvSpPr>
          <p:nvPr/>
        </p:nvSpPr>
        <p:spPr bwMode="auto">
          <a:xfrm>
            <a:off x="6248400" y="2514600"/>
            <a:ext cx="609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9899" name="Line 11"/>
          <p:cNvSpPr>
            <a:spLocks noChangeShapeType="1"/>
          </p:cNvSpPr>
          <p:nvPr/>
        </p:nvSpPr>
        <p:spPr bwMode="auto">
          <a:xfrm>
            <a:off x="6477000" y="2819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9900" name="Line 12"/>
          <p:cNvSpPr>
            <a:spLocks noChangeShapeType="1"/>
          </p:cNvSpPr>
          <p:nvPr/>
        </p:nvSpPr>
        <p:spPr bwMode="auto">
          <a:xfrm>
            <a:off x="5257800" y="3124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9901" name="Rectangle 13"/>
          <p:cNvSpPr>
            <a:spLocks noChangeArrowheads="1"/>
          </p:cNvSpPr>
          <p:nvPr/>
        </p:nvSpPr>
        <p:spPr bwMode="auto">
          <a:xfrm>
            <a:off x="6324600" y="5257800"/>
            <a:ext cx="685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9903" name="Line 15"/>
          <p:cNvSpPr>
            <a:spLocks noChangeShapeType="1"/>
          </p:cNvSpPr>
          <p:nvPr/>
        </p:nvSpPr>
        <p:spPr bwMode="auto">
          <a:xfrm flipV="1">
            <a:off x="6477000" y="33528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9904" name="Rectangle 16"/>
          <p:cNvSpPr>
            <a:spLocks noChangeArrowheads="1"/>
          </p:cNvSpPr>
          <p:nvPr/>
        </p:nvSpPr>
        <p:spPr bwMode="auto">
          <a:xfrm>
            <a:off x="6324600" y="5257800"/>
            <a:ext cx="809625" cy="327025"/>
          </a:xfrm>
          <a:prstGeom prst="rect">
            <a:avLst/>
          </a:prstGeom>
          <a:solidFill>
            <a:srgbClr val="FFFF99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9905" name="Text Box 17"/>
          <p:cNvSpPr txBox="1">
            <a:spLocks noChangeArrowheads="1"/>
          </p:cNvSpPr>
          <p:nvPr/>
        </p:nvSpPr>
        <p:spPr bwMode="auto">
          <a:xfrm>
            <a:off x="4267200" y="32607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0000"/>
                </a:solidFill>
              </a:rPr>
              <a:t>Put room temperature expiration date here</a:t>
            </a:r>
          </a:p>
        </p:txBody>
      </p:sp>
      <p:sp>
        <p:nvSpPr>
          <p:cNvPr id="549906" name="Line 18"/>
          <p:cNvSpPr>
            <a:spLocks noChangeShapeType="1"/>
          </p:cNvSpPr>
          <p:nvPr/>
        </p:nvSpPr>
        <p:spPr bwMode="auto">
          <a:xfrm>
            <a:off x="5257800" y="3124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B350E-7C3D-4E05-8073-2967D30FB77A}" type="slidenum">
              <a:rPr lang="en-US"/>
              <a:pPr/>
              <a:t>7</a:t>
            </a:fld>
            <a:endParaRPr lang="en-US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i-STAT Cartridge Overview (cont.) 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Pouch labeling</a:t>
            </a:r>
          </a:p>
          <a:p>
            <a:r>
              <a:rPr lang="en-US" sz="2000"/>
              <a:t>Panel name</a:t>
            </a:r>
          </a:p>
          <a:p>
            <a:r>
              <a:rPr lang="en-US" sz="2000"/>
              <a:t>Analyte(s)  </a:t>
            </a:r>
          </a:p>
          <a:p>
            <a:r>
              <a:rPr lang="en-US" sz="2000"/>
              <a:t>Lot number</a:t>
            </a:r>
          </a:p>
          <a:p>
            <a:r>
              <a:rPr lang="en-US" sz="2000"/>
              <a:t>Cartridge barcode</a:t>
            </a:r>
          </a:p>
          <a:p>
            <a:r>
              <a:rPr lang="en-US" sz="2000"/>
              <a:t>Refrigerated expiration date</a:t>
            </a:r>
          </a:p>
          <a:p>
            <a:r>
              <a:rPr lang="en-US" sz="2000"/>
              <a:t>Room temperature storage expiration date</a:t>
            </a:r>
          </a:p>
          <a:p>
            <a:pPr>
              <a:buFontTx/>
              <a:buNone/>
            </a:pPr>
            <a:endParaRPr lang="en-US" sz="2000"/>
          </a:p>
        </p:txBody>
      </p:sp>
      <p:sp>
        <p:nvSpPr>
          <p:cNvPr id="143364" name="Line 4"/>
          <p:cNvSpPr>
            <a:spLocks noChangeShapeType="1"/>
          </p:cNvSpPr>
          <p:nvPr/>
        </p:nvSpPr>
        <p:spPr bwMode="auto">
          <a:xfrm flipH="1">
            <a:off x="7467600" y="2057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43365" name="Picture 5" descr="01_03_050_1"/>
          <p:cNvPicPr>
            <a:picLocks noChangeAspect="1" noChangeArrowheads="1"/>
          </p:cNvPicPr>
          <p:nvPr/>
        </p:nvPicPr>
        <p:blipFill>
          <a:blip r:embed="rId3" cstate="print"/>
          <a:srcRect l="18935" t="22400" r="19527" b="32800"/>
          <a:stretch>
            <a:fillRect/>
          </a:stretch>
        </p:blipFill>
        <p:spPr bwMode="auto">
          <a:xfrm>
            <a:off x="5105400" y="2514600"/>
            <a:ext cx="2971800" cy="2133600"/>
          </a:xfrm>
          <a:prstGeom prst="rect">
            <a:avLst/>
          </a:prstGeom>
          <a:noFill/>
        </p:spPr>
      </p:pic>
      <p:sp>
        <p:nvSpPr>
          <p:cNvPr id="143366" name="Line 6"/>
          <p:cNvSpPr>
            <a:spLocks noChangeShapeType="1"/>
          </p:cNvSpPr>
          <p:nvPr/>
        </p:nvSpPr>
        <p:spPr bwMode="auto">
          <a:xfrm>
            <a:off x="4800600" y="3200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367" name="Line 7"/>
          <p:cNvSpPr>
            <a:spLocks noChangeShapeType="1"/>
          </p:cNvSpPr>
          <p:nvPr/>
        </p:nvSpPr>
        <p:spPr bwMode="auto">
          <a:xfrm>
            <a:off x="4800600" y="3429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368" name="Line 8"/>
          <p:cNvSpPr>
            <a:spLocks noChangeShapeType="1"/>
          </p:cNvSpPr>
          <p:nvPr/>
        </p:nvSpPr>
        <p:spPr bwMode="auto">
          <a:xfrm>
            <a:off x="4876800" y="4800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369" name="Line 9"/>
          <p:cNvSpPr>
            <a:spLocks noChangeShapeType="1"/>
          </p:cNvSpPr>
          <p:nvPr/>
        </p:nvSpPr>
        <p:spPr bwMode="auto">
          <a:xfrm>
            <a:off x="6248400" y="4419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370" name="Line 10"/>
          <p:cNvSpPr>
            <a:spLocks noChangeShapeType="1"/>
          </p:cNvSpPr>
          <p:nvPr/>
        </p:nvSpPr>
        <p:spPr bwMode="auto">
          <a:xfrm flipV="1">
            <a:off x="7467600" y="2057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371" name="Line 11"/>
          <p:cNvSpPr>
            <a:spLocks noChangeShapeType="1"/>
          </p:cNvSpPr>
          <p:nvPr/>
        </p:nvSpPr>
        <p:spPr bwMode="auto">
          <a:xfrm flipH="1">
            <a:off x="7620000" y="2895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372" name="Line 12"/>
          <p:cNvSpPr>
            <a:spLocks noChangeShapeType="1"/>
          </p:cNvSpPr>
          <p:nvPr/>
        </p:nvSpPr>
        <p:spPr bwMode="auto">
          <a:xfrm flipH="1">
            <a:off x="7467600" y="5181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373" name="Line 13"/>
          <p:cNvSpPr>
            <a:spLocks noChangeShapeType="1"/>
          </p:cNvSpPr>
          <p:nvPr/>
        </p:nvSpPr>
        <p:spPr bwMode="auto">
          <a:xfrm>
            <a:off x="7467600" y="4419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374" name="Text Box 14"/>
          <p:cNvSpPr txBox="1">
            <a:spLocks noChangeArrowheads="1"/>
          </p:cNvSpPr>
          <p:nvPr/>
        </p:nvSpPr>
        <p:spPr bwMode="auto">
          <a:xfrm>
            <a:off x="3886200" y="3048000"/>
            <a:ext cx="1066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/>
              <a:t>Panel name</a:t>
            </a:r>
          </a:p>
        </p:txBody>
      </p:sp>
      <p:sp>
        <p:nvSpPr>
          <p:cNvPr id="143375" name="Text Box 15"/>
          <p:cNvSpPr txBox="1">
            <a:spLocks noChangeArrowheads="1"/>
          </p:cNvSpPr>
          <p:nvPr/>
        </p:nvSpPr>
        <p:spPr bwMode="auto">
          <a:xfrm>
            <a:off x="4114800" y="3276600"/>
            <a:ext cx="914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/>
              <a:t>Analytes</a:t>
            </a:r>
          </a:p>
        </p:txBody>
      </p:sp>
      <p:sp>
        <p:nvSpPr>
          <p:cNvPr id="143376" name="Text Box 16"/>
          <p:cNvSpPr txBox="1">
            <a:spLocks noChangeArrowheads="1"/>
          </p:cNvSpPr>
          <p:nvPr/>
        </p:nvSpPr>
        <p:spPr bwMode="auto">
          <a:xfrm>
            <a:off x="3962400" y="4800600"/>
            <a:ext cx="1600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/>
              <a:t>Room temperature storage expiration date</a:t>
            </a:r>
          </a:p>
        </p:txBody>
      </p:sp>
      <p:sp>
        <p:nvSpPr>
          <p:cNvPr id="143377" name="Text Box 17"/>
          <p:cNvSpPr txBox="1">
            <a:spLocks noChangeArrowheads="1"/>
          </p:cNvSpPr>
          <p:nvPr/>
        </p:nvSpPr>
        <p:spPr bwMode="auto">
          <a:xfrm>
            <a:off x="7772400" y="4953000"/>
            <a:ext cx="1371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/>
              <a:t>Refrigerated expiration date</a:t>
            </a:r>
          </a:p>
        </p:txBody>
      </p:sp>
      <p:sp>
        <p:nvSpPr>
          <p:cNvPr id="143378" name="Text Box 18"/>
          <p:cNvSpPr txBox="1">
            <a:spLocks noChangeArrowheads="1"/>
          </p:cNvSpPr>
          <p:nvPr/>
        </p:nvSpPr>
        <p:spPr bwMode="auto">
          <a:xfrm>
            <a:off x="7848600" y="1905000"/>
            <a:ext cx="1066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/>
              <a:t>Lot number</a:t>
            </a:r>
          </a:p>
        </p:txBody>
      </p:sp>
      <p:sp>
        <p:nvSpPr>
          <p:cNvPr id="143379" name="Text Box 19"/>
          <p:cNvSpPr txBox="1">
            <a:spLocks noChangeArrowheads="1"/>
          </p:cNvSpPr>
          <p:nvPr/>
        </p:nvSpPr>
        <p:spPr bwMode="auto">
          <a:xfrm>
            <a:off x="8305800" y="2667000"/>
            <a:ext cx="838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/>
              <a:t>Cartridge barcode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C23EC-6DE4-48F3-89E6-AA79AB888E58}" type="slidenum">
              <a:rPr lang="en-US"/>
              <a:pPr/>
              <a:t>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i-STAT Cartridge Overview (cont.)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/>
              <a:t>Measured and calculated results</a:t>
            </a:r>
          </a:p>
          <a:p>
            <a:r>
              <a:rPr lang="en-US" sz="2000"/>
              <a:t>Analytes above the line are measured</a:t>
            </a:r>
          </a:p>
          <a:p>
            <a:r>
              <a:rPr lang="en-US" sz="2000"/>
              <a:t>Analytes below the line are calculated</a:t>
            </a:r>
          </a:p>
          <a:p>
            <a:endParaRPr lang="en-US" sz="2000"/>
          </a:p>
        </p:txBody>
      </p:sp>
      <p:pic>
        <p:nvPicPr>
          <p:cNvPr id="145412" name="Picture 4" descr="01_03_050_1"/>
          <p:cNvPicPr>
            <a:picLocks noChangeAspect="1" noChangeArrowheads="1"/>
          </p:cNvPicPr>
          <p:nvPr/>
        </p:nvPicPr>
        <p:blipFill>
          <a:blip r:embed="rId3" cstate="print"/>
          <a:srcRect l="18935" t="22400" r="21104" b="32800"/>
          <a:stretch>
            <a:fillRect/>
          </a:stretch>
        </p:blipFill>
        <p:spPr bwMode="auto">
          <a:xfrm>
            <a:off x="5486400" y="2514600"/>
            <a:ext cx="2895600" cy="2133600"/>
          </a:xfrm>
          <a:prstGeom prst="rect">
            <a:avLst/>
          </a:prstGeom>
          <a:noFill/>
        </p:spPr>
      </p:pic>
      <p:sp>
        <p:nvSpPr>
          <p:cNvPr id="145413" name="Line 5"/>
          <p:cNvSpPr>
            <a:spLocks noChangeShapeType="1"/>
          </p:cNvSpPr>
          <p:nvPr/>
        </p:nvSpPr>
        <p:spPr bwMode="auto">
          <a:xfrm>
            <a:off x="5334000" y="3276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4495800" y="3124200"/>
            <a:ext cx="914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/>
              <a:t>Measured</a:t>
            </a: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4495800" y="3657600"/>
            <a:ext cx="914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/>
              <a:t>Calculated</a:t>
            </a:r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>
            <a:off x="5791200" y="3276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>
            <a:off x="5334000" y="3810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418" name="Line 10"/>
          <p:cNvSpPr>
            <a:spLocks noChangeShapeType="1"/>
          </p:cNvSpPr>
          <p:nvPr/>
        </p:nvSpPr>
        <p:spPr bwMode="auto">
          <a:xfrm flipV="1">
            <a:off x="5791200" y="3657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1086B-87D7-4E6D-89FE-B8237D8B3B98}" type="slidenum">
              <a:rPr lang="en-US"/>
              <a:pPr/>
              <a:t>9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</a:t>
            </a:r>
            <a:r>
              <a:rPr lang="en-US" i="1"/>
              <a:t>in vitro</a:t>
            </a:r>
            <a:r>
              <a:rPr lang="en-US"/>
              <a:t> diagnostic use.</a:t>
            </a:r>
          </a:p>
          <a:p>
            <a:r>
              <a:rPr lang="en-US"/>
              <a:t>i-STAT Learning System Power Point Chapter 3 726366-00A Rev Date 11-MAR-2011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i-STAT Cartridge Overview (cont.)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114800" cy="2819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Handling cartridges</a:t>
            </a:r>
          </a:p>
          <a:p>
            <a:pPr>
              <a:lnSpc>
                <a:spcPct val="80000"/>
              </a:lnSpc>
            </a:pPr>
            <a:r>
              <a:rPr lang="en-US" sz="2000"/>
              <a:t>Carefully tear open the cartridge pouch where indicated</a:t>
            </a:r>
          </a:p>
          <a:p>
            <a:pPr>
              <a:lnSpc>
                <a:spcPct val="80000"/>
              </a:lnSpc>
            </a:pPr>
            <a:r>
              <a:rPr lang="en-US" sz="2000"/>
              <a:t>Hold the cartridge by the sides or the bottom</a:t>
            </a:r>
          </a:p>
          <a:p>
            <a:pPr>
              <a:lnSpc>
                <a:spcPct val="80000"/>
              </a:lnSpc>
            </a:pPr>
            <a:r>
              <a:rPr lang="en-US" sz="2000"/>
              <a:t>Do not touch the sensors or apply pressure to the center of the cartridge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endParaRPr lang="en-US" sz="1400"/>
          </a:p>
          <a:p>
            <a:pPr>
              <a:lnSpc>
                <a:spcPct val="80000"/>
              </a:lnSpc>
              <a:buFontTx/>
              <a:buNone/>
            </a:pPr>
            <a:endParaRPr lang="en-US" sz="1600"/>
          </a:p>
          <a:p>
            <a:pPr>
              <a:lnSpc>
                <a:spcPct val="80000"/>
              </a:lnSpc>
              <a:buFontTx/>
              <a:buNone/>
            </a:pPr>
            <a:endParaRPr lang="en-US" sz="1600"/>
          </a:p>
          <a:p>
            <a:pPr>
              <a:lnSpc>
                <a:spcPct val="80000"/>
              </a:lnSpc>
              <a:buFontTx/>
              <a:buNone/>
            </a:pPr>
            <a:endParaRPr lang="en-US" sz="1600"/>
          </a:p>
        </p:txBody>
      </p:sp>
      <p:pic>
        <p:nvPicPr>
          <p:cNvPr id="147460" name="Picture 4" descr="01_03_050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2225" y="1219200"/>
            <a:ext cx="1755775" cy="1731963"/>
          </a:xfrm>
        </p:spPr>
      </p:pic>
      <p:pic>
        <p:nvPicPr>
          <p:cNvPr id="147461" name="Picture 5" descr="01_03_050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8625" y="1219200"/>
            <a:ext cx="1755775" cy="1731963"/>
          </a:xfrm>
          <a:prstGeom prst="rect">
            <a:avLst/>
          </a:prstGeom>
          <a:noFill/>
        </p:spPr>
      </p:pic>
      <p:pic>
        <p:nvPicPr>
          <p:cNvPr id="147462" name="Picture 6" descr="01_03_050_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2225" y="2743200"/>
            <a:ext cx="1755775" cy="1731963"/>
          </a:xfrm>
          <a:prstGeom prst="rect">
            <a:avLst/>
          </a:prstGeom>
          <a:noFill/>
        </p:spPr>
      </p:pic>
      <p:pic>
        <p:nvPicPr>
          <p:cNvPr id="147463" name="Picture 7" descr="01_03_050_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8625" y="2743200"/>
            <a:ext cx="1755775" cy="1731963"/>
          </a:xfrm>
          <a:prstGeom prst="rect">
            <a:avLst/>
          </a:prstGeom>
          <a:noFill/>
        </p:spPr>
      </p:pic>
      <p:pic>
        <p:nvPicPr>
          <p:cNvPr id="147464" name="Picture 8" descr="01_03_050_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2225" y="4343400"/>
            <a:ext cx="1755775" cy="1731963"/>
          </a:xfrm>
          <a:prstGeom prst="rect">
            <a:avLst/>
          </a:prstGeom>
          <a:noFill/>
        </p:spPr>
      </p:pic>
      <p:pic>
        <p:nvPicPr>
          <p:cNvPr id="147465" name="Picture 9" descr="01_03_050_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78625" y="4343400"/>
            <a:ext cx="1755775" cy="1731963"/>
          </a:xfrm>
          <a:prstGeom prst="rect">
            <a:avLst/>
          </a:prstGeom>
          <a:noFill/>
        </p:spPr>
      </p:pic>
      <p:pic>
        <p:nvPicPr>
          <p:cNvPr id="147466" name="Picture 10" descr="red_x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4495800"/>
            <a:ext cx="431800" cy="457200"/>
          </a:xfrm>
          <a:prstGeom prst="rect">
            <a:avLst/>
          </a:prstGeom>
          <a:noFill/>
        </p:spPr>
      </p:pic>
      <p:pic>
        <p:nvPicPr>
          <p:cNvPr id="147467" name="Picture 11" descr="red_x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5825" y="4724400"/>
            <a:ext cx="431800" cy="457200"/>
          </a:xfrm>
          <a:prstGeom prst="rect">
            <a:avLst/>
          </a:prstGeom>
          <a:noFill/>
        </p:spPr>
      </p:pic>
      <p:pic>
        <p:nvPicPr>
          <p:cNvPr id="147468" name="Picture 12" descr="avoid_quality_check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" y="3581400"/>
            <a:ext cx="3552825" cy="723900"/>
          </a:xfrm>
          <a:prstGeom prst="rect">
            <a:avLst/>
          </a:prstGeom>
          <a:noFill/>
        </p:spPr>
      </p:pic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57200" y="4343400"/>
            <a:ext cx="358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7663" indent="-347663"/>
            <a:r>
              <a:rPr lang="en-US" sz="2400">
                <a:solidFill>
                  <a:srgbClr val="000066"/>
                </a:solidFill>
              </a:rPr>
              <a:t>Prior to testing</a:t>
            </a:r>
          </a:p>
          <a:p>
            <a:pPr marL="347663" indent="-347663">
              <a:buFontTx/>
              <a:buChar char="•"/>
            </a:pPr>
            <a:r>
              <a:rPr lang="en-US" sz="2000">
                <a:solidFill>
                  <a:srgbClr val="000066"/>
                </a:solidFill>
              </a:rPr>
              <a:t>The handheld will perform quality checks</a:t>
            </a:r>
          </a:p>
          <a:p>
            <a:pPr marL="347663" indent="-347663">
              <a:buFontTx/>
              <a:buChar char="•"/>
            </a:pPr>
            <a:r>
              <a:rPr lang="en-US" sz="2000">
                <a:solidFill>
                  <a:srgbClr val="000066"/>
                </a:solidFill>
              </a:rPr>
              <a:t>Failure of a quality check will result in a Quality Check Code </a:t>
            </a:r>
          </a:p>
          <a:p>
            <a:pPr marL="347663" indent="-347663">
              <a:spcBef>
                <a:spcPct val="50000"/>
              </a:spcBef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OC_EUT_PPT_Template">
  <a:themeElements>
    <a:clrScheme name="APOC_EUT_PP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POC_EUT_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POC_EUT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OC_EUT_PP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OC_EUT_PP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OC_EUT_PP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OC_EUT_PP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OC_EUT_PP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OC_EUT_PP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OC_EUT_PP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OC_EUT_PP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OC_EUT_PP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OC_EUT_PP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OC_EUT_PP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2331</TotalTime>
  <Words>1613</Words>
  <Application>Microsoft Office PowerPoint</Application>
  <PresentationFormat>On-screen Show (4:3)</PresentationFormat>
  <Paragraphs>315</Paragraphs>
  <Slides>29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APOC_EUT_PPT_Template</vt:lpstr>
      <vt:lpstr>Lesson 3</vt:lpstr>
      <vt:lpstr> Welcome </vt:lpstr>
      <vt:lpstr>i-STAT Cartridge Overview </vt:lpstr>
      <vt:lpstr>i-STAT Cartridge Overview (cont.)</vt:lpstr>
      <vt:lpstr> i-STAT Cartridge Overview (cont.) </vt:lpstr>
      <vt:lpstr> i-STAT Cartridge Overview (cont.) </vt:lpstr>
      <vt:lpstr>i-STAT Cartridge Overview (cont.) </vt:lpstr>
      <vt:lpstr>i-STAT Cartridge Overview (cont.)</vt:lpstr>
      <vt:lpstr>i-STAT Cartridge Overview (cont.)</vt:lpstr>
      <vt:lpstr>i-STAT Cartridge Overview </vt:lpstr>
      <vt:lpstr>i-STAT Cartridge Overview (cont.) </vt:lpstr>
      <vt:lpstr>i-STAT Cartridge Overview (cont.)</vt:lpstr>
      <vt:lpstr>i-STAT Cartridge Overview (cont.) </vt:lpstr>
      <vt:lpstr>i-STAT Cartridge Overview (cont.) </vt:lpstr>
      <vt:lpstr>i-STAT Cartridge Overview (cont.)</vt:lpstr>
      <vt:lpstr>i-STAT Cartridge Components </vt:lpstr>
      <vt:lpstr>Sample Collection Techniques </vt:lpstr>
      <vt:lpstr>General Sample Collection Techniques </vt:lpstr>
      <vt:lpstr>General Sample Collection Techniques (cont.)</vt:lpstr>
      <vt:lpstr>Additional Sample Collection Techniques  Using Capillary Tubes</vt:lpstr>
      <vt:lpstr>Additional Sample Collection Techniques  Using a Fingerstick </vt:lpstr>
      <vt:lpstr>Factors That May Affect Results </vt:lpstr>
      <vt:lpstr>Factors That May Affect Creatinine Results </vt:lpstr>
      <vt:lpstr>Factors That May Affect pH Results </vt:lpstr>
      <vt:lpstr>Factors That May Affect PCO2 Results When Using Blood Gas Cartridges </vt:lpstr>
      <vt:lpstr>Factors That May Affect PO2 Results </vt:lpstr>
      <vt:lpstr>Factors That May Affect ACT Results </vt:lpstr>
      <vt:lpstr>Factors That May Affect TCO2 Results </vt:lpstr>
      <vt:lpstr>Summary </vt:lpstr>
    </vt:vector>
  </TitlesOfParts>
  <Company>Accelera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asergio</dc:creator>
  <cp:lastModifiedBy>dethatch</cp:lastModifiedBy>
  <cp:revision>47</cp:revision>
  <dcterms:created xsi:type="dcterms:W3CDTF">2010-04-27T20:06:42Z</dcterms:created>
  <dcterms:modified xsi:type="dcterms:W3CDTF">2017-04-17T13:36:49Z</dcterms:modified>
</cp:coreProperties>
</file>