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370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5" r:id="rId15"/>
    <p:sldId id="422" r:id="rId16"/>
    <p:sldId id="386" r:id="rId17"/>
    <p:sldId id="387" r:id="rId18"/>
    <p:sldId id="388" r:id="rId19"/>
    <p:sldId id="39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ccard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0000"/>
    <a:srgbClr val="000066"/>
    <a:srgbClr val="0066CC"/>
    <a:srgbClr val="2A8DBA"/>
    <a:srgbClr val="F6C02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2" autoAdjust="0"/>
    <p:restoredTop sz="98377" autoAdjust="0"/>
  </p:normalViewPr>
  <p:slideViewPr>
    <p:cSldViewPr>
      <p:cViewPr varScale="1">
        <p:scale>
          <a:sx n="75" d="100"/>
          <a:sy n="75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440E63-D7F9-4A71-B0C0-52D162565D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F67A14-6F72-4785-A750-CAE332B801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2B425-8C42-43DE-B224-02230202F021}" type="slidenum">
              <a:rPr lang="en-US"/>
              <a:pPr/>
              <a:t>1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E8D2F-A65C-48A7-8CC6-AB54D030E0B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9247B-F2EF-4758-8A33-83D92C171D8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0391D-22F2-47D5-8359-7403FF111DE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27732-3A5E-4285-BF73-4A9E9DBB0A3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85533-450A-4DDC-A7AA-39C73B44749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AD80F-B275-40F3-BDC5-C488AC77849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C0AE6-E993-4385-BDD4-E618213C8D3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29566-188D-4DC5-87DE-C2D6D1F3969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6688C-F4F9-4513-9FB9-360FB36488B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4630C-8235-4DCF-BE53-BF20EDB26A6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A55FD-6131-4A80-A2A3-71BF3AB162A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968A6-4564-4DC8-9901-E9FBB194971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7098A-1438-46BB-9E2D-5A46902A9C4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366EE-90B5-4866-BC69-58F4B0FE754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F9BF0-55FD-477D-8B77-41359331944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C7045-1D0C-4217-A2E1-0F91C7410E3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9108D-86AE-481D-A8A9-867E1583035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0" name="Picture 2" descr="APOC_EUT_PPT_Title_v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5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33800" y="2209800"/>
            <a:ext cx="4953000" cy="1143000"/>
          </a:xfrm>
        </p:spPr>
        <p:txBody>
          <a:bodyPr/>
          <a:lstStyle>
            <a:lvl1pPr algn="r">
              <a:lnSpc>
                <a:spcPct val="80000"/>
              </a:lnSpc>
              <a:defRPr sz="3600">
                <a:solidFill>
                  <a:srgbClr val="2A8D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352800"/>
            <a:ext cx="4953000" cy="685800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2A8DB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pic>
        <p:nvPicPr>
          <p:cNvPr id="565254" name="Picture 6" descr="i-STAT_LS_Logo_i-STAT_LS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69875"/>
            <a:ext cx="4191000" cy="554038"/>
          </a:xfrm>
          <a:prstGeom prst="rect">
            <a:avLst/>
          </a:prstGeom>
          <a:noFill/>
        </p:spPr>
      </p:pic>
      <p:pic>
        <p:nvPicPr>
          <p:cNvPr id="565255" name="Picture 7" descr="Abbott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388" y="6427788"/>
            <a:ext cx="887412" cy="228600"/>
          </a:xfrm>
          <a:prstGeom prst="rect">
            <a:avLst/>
          </a:prstGeom>
          <a:noFill/>
        </p:spPr>
      </p:pic>
      <p:pic>
        <p:nvPicPr>
          <p:cNvPr id="565256" name="Picture 8" descr="i-STAT_LS_Logo_i-STAT_LS_blu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388100"/>
            <a:ext cx="2362200" cy="309563"/>
          </a:xfrm>
          <a:prstGeom prst="rect">
            <a:avLst/>
          </a:prstGeom>
          <a:noFill/>
        </p:spPr>
      </p:pic>
      <p:sp>
        <p:nvSpPr>
          <p:cNvPr id="565257" name="Rectangle 9"/>
          <p:cNvSpPr>
            <a:spLocks noChangeArrowheads="1"/>
          </p:cNvSpPr>
          <p:nvPr userDrawn="1"/>
        </p:nvSpPr>
        <p:spPr bwMode="auto">
          <a:xfrm>
            <a:off x="7315200" y="6324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08740954-D02C-440F-81C5-EFAC3E503EF6}" type="slidenum">
              <a:rPr lang="en-US" sz="1000" b="1">
                <a:solidFill>
                  <a:srgbClr val="000066"/>
                </a:solidFill>
              </a:rPr>
              <a:pPr algn="ctr"/>
              <a:t>‹#›</a:t>
            </a:fld>
            <a:endParaRPr lang="en-US" sz="1000" b="1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D9F04F-CA51-45E2-A693-147F3184A0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CB4FBC-BBA7-4CF1-93C6-32EC8C84AB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1663" y="6408738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06846B30-2EE8-4C89-B980-DE0A70FC33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37300"/>
            <a:ext cx="68580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C51358-734A-4E18-A436-6452C56174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5F7A48-F3CC-4362-A3AC-A1EC1FB9FD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04C451-553E-4701-9D4E-C21E3ED902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EDD2D2-0E21-4AF0-B87F-9F6EF4B8D4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A7348E-1F7D-44C1-9CFA-70B0C05341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CDBC3-2FA9-4951-B9B4-6A5D3D7EF2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AF2842-2F1B-4A71-B980-65B6EEC4D5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44DB44-31D4-4460-A83D-908A7C83BB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 descr="APOC_EUT_PPT_Content_v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4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663" y="64087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703EDEC3-AF7E-422F-B455-017C5106C7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37300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pic>
        <p:nvPicPr>
          <p:cNvPr id="564231" name="Picture 7" descr="i-STAT_LS_Logo_i-STAT_LS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53000" y="6388100"/>
            <a:ext cx="2362200" cy="309563"/>
          </a:xfrm>
          <a:prstGeom prst="rect">
            <a:avLst/>
          </a:prstGeom>
          <a:noFill/>
        </p:spPr>
      </p:pic>
      <p:pic>
        <p:nvPicPr>
          <p:cNvPr id="564232" name="Picture 8" descr="Abbott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99388" y="6427788"/>
            <a:ext cx="887412" cy="228600"/>
          </a:xfrm>
          <a:prstGeom prst="rect">
            <a:avLst/>
          </a:prstGeom>
          <a:noFill/>
        </p:spPr>
      </p:pic>
      <p:sp>
        <p:nvSpPr>
          <p:cNvPr id="564234" name="Rectangle 10"/>
          <p:cNvSpPr>
            <a:spLocks noChangeArrowheads="1"/>
          </p:cNvSpPr>
          <p:nvPr userDrawn="1"/>
        </p:nvSpPr>
        <p:spPr bwMode="auto">
          <a:xfrm>
            <a:off x="7315200" y="6324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052FB2D3-023D-49CA-9018-18AE5CB06BDC}" type="slidenum">
              <a:rPr lang="en-US" sz="1000" b="1">
                <a:solidFill>
                  <a:srgbClr val="000066"/>
                </a:solidFill>
              </a:rPr>
              <a:pPr algn="ctr"/>
              <a:t>‹#›</a:t>
            </a:fld>
            <a:endParaRPr lang="en-US" sz="1000" b="1">
              <a:solidFill>
                <a:srgbClr val="00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5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Quality Control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6C69-63BA-4AD7-95CE-3D1085D23A6B}" type="slidenum">
              <a:rPr lang="en-US"/>
              <a:pPr/>
              <a:t>10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Control Using Liquid Controls for Blood Gas Cartridges 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Quality Control Using Liquid Controls</a:t>
            </a:r>
          </a:p>
          <a:p>
            <a:pPr>
              <a:lnSpc>
                <a:spcPct val="90000"/>
              </a:lnSpc>
            </a:pPr>
            <a:r>
              <a:rPr lang="en-US" sz="2000"/>
              <a:t>Provided in 3 levels</a:t>
            </a:r>
          </a:p>
          <a:p>
            <a:pPr>
              <a:lnSpc>
                <a:spcPct val="90000"/>
              </a:lnSpc>
            </a:pPr>
            <a:r>
              <a:rPr lang="en-US" sz="2000"/>
              <a:t>Used to monitor cartridge performance at different points within the clinical range</a:t>
            </a:r>
          </a:p>
          <a:p>
            <a:pPr>
              <a:lnSpc>
                <a:spcPct val="90000"/>
              </a:lnSpc>
            </a:pPr>
            <a:r>
              <a:rPr lang="en-US" sz="2000"/>
              <a:t>Can be used until expiration date when stored at 2°C to 8°C</a:t>
            </a:r>
          </a:p>
          <a:p>
            <a:pPr>
              <a:lnSpc>
                <a:spcPct val="90000"/>
              </a:lnSpc>
            </a:pPr>
            <a:r>
              <a:rPr lang="en-US" sz="2000"/>
              <a:t>Must be left at room temperature for 4 hours prior to use</a:t>
            </a:r>
          </a:p>
          <a:p>
            <a:pPr>
              <a:lnSpc>
                <a:spcPct val="90000"/>
              </a:lnSpc>
            </a:pPr>
            <a:r>
              <a:rPr lang="en-US" sz="2000"/>
              <a:t>Once removed from refrigerator, unopened control solutions must be used within 5 days </a:t>
            </a:r>
          </a:p>
        </p:txBody>
      </p:sp>
      <p:pic>
        <p:nvPicPr>
          <p:cNvPr id="313348" name="Picture 4" descr="01_05_070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225" y="3757613"/>
            <a:ext cx="1984375" cy="1957387"/>
          </a:xfrm>
          <a:prstGeom prst="rect">
            <a:avLst/>
          </a:prstGeom>
          <a:noFill/>
        </p:spPr>
      </p:pic>
      <p:pic>
        <p:nvPicPr>
          <p:cNvPr id="313349" name="Picture 5" descr="01_05_070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1984375" cy="1957388"/>
          </a:xfrm>
          <a:prstGeom prst="rect">
            <a:avLst/>
          </a:prstGeom>
          <a:noFill/>
        </p:spPr>
      </p:pic>
      <p:pic>
        <p:nvPicPr>
          <p:cNvPr id="313351" name="Picture 7" descr="01_05_070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33813"/>
            <a:ext cx="1984375" cy="1957387"/>
          </a:xfrm>
          <a:prstGeom prst="rect">
            <a:avLst/>
          </a:prstGeom>
          <a:noFill/>
        </p:spPr>
      </p:pic>
      <p:pic>
        <p:nvPicPr>
          <p:cNvPr id="313352" name="Picture 8" descr="4_h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733800"/>
            <a:ext cx="609600" cy="609600"/>
          </a:xfrm>
          <a:prstGeom prst="rect">
            <a:avLst/>
          </a:prstGeom>
          <a:noFill/>
        </p:spPr>
      </p:pic>
      <p:pic>
        <p:nvPicPr>
          <p:cNvPr id="313354" name="Picture 10" descr="01_05_070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1676400"/>
            <a:ext cx="1984375" cy="1957388"/>
          </a:xfrm>
          <a:prstGeom prst="rect">
            <a:avLst/>
          </a:prstGeom>
          <a:noFill/>
        </p:spPr>
      </p:pic>
      <p:sp>
        <p:nvSpPr>
          <p:cNvPr id="313355" name="Rectangle 11"/>
          <p:cNvSpPr>
            <a:spLocks noChangeArrowheads="1"/>
          </p:cNvSpPr>
          <p:nvPr/>
        </p:nvSpPr>
        <p:spPr bwMode="auto">
          <a:xfrm>
            <a:off x="7772400" y="2590800"/>
            <a:ext cx="609600" cy="228600"/>
          </a:xfrm>
          <a:prstGeom prst="rect">
            <a:avLst/>
          </a:prstGeom>
          <a:solidFill>
            <a:srgbClr val="FFFF99">
              <a:alpha val="3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 flipV="1">
            <a:off x="77724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7239000" y="1249363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Expiration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FBCA5-8EC2-4914-815B-0B3448AC14B7}" type="slidenum">
              <a:rPr lang="en-US"/>
              <a:pPr/>
              <a:t>11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Performing a Quality Control Test Using Liquid Controls 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/>
              <a:t>Prepare the handheld 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Turn on the handheld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Press the MENU key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Press 3 to select Quality Tests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Press 1 to select Control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Scan or manually enter Operator ID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Scan or manually enter Control Lot Number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Scan Cartridge Lot Number</a:t>
            </a:r>
          </a:p>
        </p:txBody>
      </p:sp>
      <p:pic>
        <p:nvPicPr>
          <p:cNvPr id="315396" name="Picture 4" descr="01_05_050_3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82725"/>
            <a:ext cx="1371600" cy="2078038"/>
          </a:xfrm>
          <a:prstGeom prst="rect">
            <a:avLst/>
          </a:prstGeom>
          <a:noFill/>
        </p:spPr>
      </p:pic>
      <p:pic>
        <p:nvPicPr>
          <p:cNvPr id="315398" name="Picture 6" descr="01_02_130_zoo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03363"/>
            <a:ext cx="1371600" cy="2078037"/>
          </a:xfrm>
          <a:prstGeom prst="rect">
            <a:avLst/>
          </a:prstGeom>
          <a:noFill/>
        </p:spPr>
      </p:pic>
      <p:pic>
        <p:nvPicPr>
          <p:cNvPr id="315399" name="Picture 7" descr="01_05_050_6_z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484563"/>
            <a:ext cx="1371600" cy="2078037"/>
          </a:xfrm>
          <a:prstGeom prst="rect">
            <a:avLst/>
          </a:prstGeom>
          <a:noFill/>
        </p:spPr>
      </p:pic>
      <p:pic>
        <p:nvPicPr>
          <p:cNvPr id="315400" name="Picture 8" descr="01_05_050_4_zo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484563"/>
            <a:ext cx="1371600" cy="2078037"/>
          </a:xfrm>
          <a:prstGeom prst="rect">
            <a:avLst/>
          </a:prstGeom>
          <a:noFill/>
        </p:spPr>
      </p:pic>
      <p:pic>
        <p:nvPicPr>
          <p:cNvPr id="315401" name="Picture 9" descr="01_05_050_5_zo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6788" y="1503363"/>
            <a:ext cx="1370012" cy="2076450"/>
          </a:xfrm>
          <a:prstGeom prst="rect">
            <a:avLst/>
          </a:prstGeom>
          <a:noFill/>
        </p:spPr>
      </p:pic>
      <p:sp>
        <p:nvSpPr>
          <p:cNvPr id="315403" name="Rectangle 11"/>
          <p:cNvSpPr>
            <a:spLocks noChangeArrowheads="1"/>
          </p:cNvSpPr>
          <p:nvPr/>
        </p:nvSpPr>
        <p:spPr bwMode="auto">
          <a:xfrm>
            <a:off x="6400800" y="2382838"/>
            <a:ext cx="639763" cy="762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Rectangle 12"/>
          <p:cNvSpPr>
            <a:spLocks noChangeArrowheads="1"/>
          </p:cNvSpPr>
          <p:nvPr/>
        </p:nvSpPr>
        <p:spPr bwMode="auto">
          <a:xfrm>
            <a:off x="7696200" y="2265363"/>
            <a:ext cx="639763" cy="762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5405" name="Picture 13" descr="01_02_080_4_with_be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3756025"/>
            <a:ext cx="1530350" cy="165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7000E-8609-4F76-BE4C-DA9F65BCA984}" type="slidenum">
              <a:rPr lang="en-US"/>
              <a:pPr/>
              <a:t>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Performing a Quality Control Test Using Liquid Controls (cont.)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/>
              <a:t>Fill the cartridge</a:t>
            </a:r>
            <a:r>
              <a:rPr lang="en-US" sz="1600"/>
              <a:t>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Remove cartridge from pouch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Vigorously shake ampule for 5 to 10 seconds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While protecting fingers, snap open the ampule at the neck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Slowly transfer solution from the ampule to the syringe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Immediately fill the cartridge with the control solution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Close cartridge and insert into handheld</a:t>
            </a:r>
          </a:p>
        </p:txBody>
      </p:sp>
      <p:pic>
        <p:nvPicPr>
          <p:cNvPr id="317444" name="Picture 4" descr="01_05_085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1984375" cy="1957388"/>
          </a:xfrm>
          <a:prstGeom prst="rect">
            <a:avLst/>
          </a:prstGeom>
          <a:noFill/>
        </p:spPr>
      </p:pic>
      <p:pic>
        <p:nvPicPr>
          <p:cNvPr id="317445" name="Picture 5" descr="01_05_085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425" y="1014413"/>
            <a:ext cx="1984375" cy="1957387"/>
          </a:xfrm>
          <a:prstGeom prst="rect">
            <a:avLst/>
          </a:prstGeom>
          <a:noFill/>
        </p:spPr>
      </p:pic>
      <p:pic>
        <p:nvPicPr>
          <p:cNvPr id="317446" name="Picture 6" descr="01_05_085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014413"/>
            <a:ext cx="1984375" cy="1957387"/>
          </a:xfrm>
          <a:prstGeom prst="rect">
            <a:avLst/>
          </a:prstGeom>
          <a:noFill/>
        </p:spPr>
      </p:pic>
      <p:pic>
        <p:nvPicPr>
          <p:cNvPr id="317447" name="Picture 7" descr="01_05_085_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667000"/>
            <a:ext cx="1984375" cy="1957388"/>
          </a:xfrm>
          <a:prstGeom prst="rect">
            <a:avLst/>
          </a:prstGeom>
          <a:noFill/>
        </p:spPr>
      </p:pic>
      <p:pic>
        <p:nvPicPr>
          <p:cNvPr id="317448" name="Picture 8" descr="01_05_085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667000"/>
            <a:ext cx="1984375" cy="1957388"/>
          </a:xfrm>
          <a:prstGeom prst="rect">
            <a:avLst/>
          </a:prstGeom>
          <a:noFill/>
        </p:spPr>
      </p:pic>
      <p:pic>
        <p:nvPicPr>
          <p:cNvPr id="317449" name="Picture 9" descr="01_05_085_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343400"/>
            <a:ext cx="1984375" cy="1957388"/>
          </a:xfrm>
          <a:prstGeom prst="rect">
            <a:avLst/>
          </a:prstGeom>
          <a:noFill/>
        </p:spPr>
      </p:pic>
      <p:pic>
        <p:nvPicPr>
          <p:cNvPr id="317450" name="Picture 10" descr="5-10_secs_red_arrow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1981200"/>
            <a:ext cx="933450" cy="70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33361-64DA-4A9D-91C0-EE5345D64934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Performing a Quality Control Test Using Liquid Controls (cont.)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/>
              <a:t>Review the results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Compare to VAS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If the results fall outside expected range, follow your facility’s policy</a:t>
            </a:r>
            <a:r>
              <a:rPr lang="en-US" sz="1800"/>
              <a:t> </a:t>
            </a:r>
          </a:p>
        </p:txBody>
      </p:sp>
      <p:pic>
        <p:nvPicPr>
          <p:cNvPr id="319492" name="Picture 4" descr="01_05_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81100"/>
            <a:ext cx="5105400" cy="5035550"/>
          </a:xfrm>
          <a:prstGeom prst="rect">
            <a:avLst/>
          </a:prstGeom>
          <a:noFill/>
        </p:spPr>
      </p:pic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7467600" y="1981200"/>
            <a:ext cx="762000" cy="3962400"/>
          </a:xfrm>
          <a:prstGeom prst="rect">
            <a:avLst/>
          </a:prstGeom>
          <a:solidFill>
            <a:srgbClr val="FFFF99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468E-2C7E-41C4-94AA-056141FC6673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Control Using Liquid Controls for Coagulation Cartridges 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Quality Control Using Liquid Controls</a:t>
            </a:r>
          </a:p>
          <a:p>
            <a:pPr>
              <a:lnSpc>
                <a:spcPct val="80000"/>
              </a:lnSpc>
            </a:pPr>
            <a:r>
              <a:rPr lang="en-US" sz="2000"/>
              <a:t>Provided in 2 levels</a:t>
            </a:r>
          </a:p>
          <a:p>
            <a:pPr>
              <a:lnSpc>
                <a:spcPct val="80000"/>
              </a:lnSpc>
            </a:pPr>
            <a:r>
              <a:rPr lang="en-US" sz="2000"/>
              <a:t>Used to monitor cartridge performance at different points within clinical range</a:t>
            </a:r>
          </a:p>
          <a:p>
            <a:pPr>
              <a:lnSpc>
                <a:spcPct val="80000"/>
              </a:lnSpc>
            </a:pPr>
            <a:r>
              <a:rPr lang="en-US" sz="2000"/>
              <a:t>Each level must be reconstituted from:</a:t>
            </a:r>
          </a:p>
          <a:p>
            <a:pPr lvl="1">
              <a:lnSpc>
                <a:spcPct val="80000"/>
              </a:lnSpc>
            </a:pPr>
            <a:r>
              <a:rPr lang="en-US"/>
              <a:t>One vial dry lyophilized human plasma</a:t>
            </a:r>
          </a:p>
          <a:p>
            <a:pPr lvl="1">
              <a:lnSpc>
                <a:spcPct val="80000"/>
              </a:lnSpc>
            </a:pPr>
            <a:r>
              <a:rPr lang="en-US"/>
              <a:t>One vial diluent</a:t>
            </a:r>
          </a:p>
          <a:p>
            <a:pPr>
              <a:lnSpc>
                <a:spcPct val="80000"/>
              </a:lnSpc>
            </a:pPr>
            <a:r>
              <a:rPr lang="en-US" sz="2000"/>
              <a:t>Test only one cartridge with reconstituted testing solution</a:t>
            </a:r>
          </a:p>
        </p:txBody>
      </p:sp>
      <p:pic>
        <p:nvPicPr>
          <p:cNvPr id="325636" name="Picture 4" descr="universal_precau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181600"/>
            <a:ext cx="3800475" cy="666750"/>
          </a:xfrm>
          <a:prstGeom prst="rect">
            <a:avLst/>
          </a:prstGeom>
          <a:noFill/>
        </p:spPr>
      </p:pic>
      <p:pic>
        <p:nvPicPr>
          <p:cNvPr id="325637" name="Picture 5" descr="01_05_110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082925" cy="304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48205-5DD7-40D9-832A-0A528857AB6F}" type="slidenum">
              <a:rPr lang="en-US"/>
              <a:pPr/>
              <a:t>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Control Using Liquid Controls for Coagulation Cartridges</a:t>
            </a:r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Storage Conditions</a:t>
            </a:r>
          </a:p>
          <a:p>
            <a:r>
              <a:rPr lang="en-US" sz="2000"/>
              <a:t>Can be used until expiration date when stored at 2°C  to 8°C</a:t>
            </a:r>
          </a:p>
          <a:p>
            <a:r>
              <a:rPr lang="en-US" sz="2000"/>
              <a:t>Must be left at room temperature for 45 minutes prior to use</a:t>
            </a:r>
          </a:p>
          <a:p>
            <a:r>
              <a:rPr lang="en-US" sz="2000"/>
              <a:t>Once at room temperature must be used within 4 hours</a:t>
            </a:r>
            <a:endParaRPr lang="en-US" sz="2000" b="1" i="1"/>
          </a:p>
          <a:p>
            <a:endParaRPr lang="en-US" sz="2000"/>
          </a:p>
        </p:txBody>
      </p:sp>
      <p:pic>
        <p:nvPicPr>
          <p:cNvPr id="561159" name="Picture 7" descr="01_05_070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65550"/>
            <a:ext cx="2362200" cy="2330450"/>
          </a:xfrm>
          <a:prstGeom prst="rect">
            <a:avLst/>
          </a:prstGeom>
          <a:noFill/>
        </p:spPr>
      </p:pic>
      <p:pic>
        <p:nvPicPr>
          <p:cNvPr id="561160" name="Picture 8" descr="01_05_070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23963"/>
            <a:ext cx="2289175" cy="2257425"/>
          </a:xfrm>
          <a:prstGeom prst="rect">
            <a:avLst/>
          </a:prstGeom>
          <a:noFill/>
        </p:spPr>
      </p:pic>
      <p:pic>
        <p:nvPicPr>
          <p:cNvPr id="561161" name="Picture 9" descr="45_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86200"/>
            <a:ext cx="762000" cy="762000"/>
          </a:xfrm>
          <a:prstGeom prst="rect">
            <a:avLst/>
          </a:prstGeom>
          <a:noFill/>
        </p:spPr>
      </p:pic>
      <p:pic>
        <p:nvPicPr>
          <p:cNvPr id="561162" name="Picture 10" descr="universal_precau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181600"/>
            <a:ext cx="3800475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A5941-0244-4C3A-8CA8-BBC059F8F8F6}" type="slidenum">
              <a:rPr lang="en-US"/>
              <a:pPr/>
              <a:t>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pic>
        <p:nvPicPr>
          <p:cNvPr id="327693" name="Picture 13" descr="01_02_080_4_with_b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713163"/>
            <a:ext cx="1401763" cy="1514475"/>
          </a:xfrm>
          <a:prstGeom prst="rect">
            <a:avLst/>
          </a:prstGeom>
          <a:noFill/>
        </p:spPr>
      </p:pic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Performing a Quality Control Test Using Liquid Controls for Coagulation Cartridges 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/>
              <a:t>Prepare the handheld 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Turn on handheld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Press MENU key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Press 3 to select Quality Tests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Press 1 to select Control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Scan or manually enter Operator ID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Scan or manually enter Control Lot Number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/>
              <a:t>Scan Cartridge Lot Number</a:t>
            </a:r>
          </a:p>
        </p:txBody>
      </p:sp>
      <p:pic>
        <p:nvPicPr>
          <p:cNvPr id="327684" name="Picture 4" descr="01_05_050_3_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06525"/>
            <a:ext cx="1371600" cy="2078038"/>
          </a:xfrm>
          <a:prstGeom prst="rect">
            <a:avLst/>
          </a:prstGeom>
          <a:noFill/>
        </p:spPr>
      </p:pic>
      <p:pic>
        <p:nvPicPr>
          <p:cNvPr id="327686" name="Picture 6" descr="01_02_130_zoom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427163"/>
            <a:ext cx="1371600" cy="2078037"/>
          </a:xfrm>
          <a:prstGeom prst="rect">
            <a:avLst/>
          </a:prstGeom>
          <a:noFill/>
        </p:spPr>
      </p:pic>
      <p:pic>
        <p:nvPicPr>
          <p:cNvPr id="327687" name="Picture 7" descr="01_05_050_6_zo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08363"/>
            <a:ext cx="1371600" cy="2078037"/>
          </a:xfrm>
          <a:prstGeom prst="rect">
            <a:avLst/>
          </a:prstGeom>
          <a:noFill/>
        </p:spPr>
      </p:pic>
      <p:pic>
        <p:nvPicPr>
          <p:cNvPr id="327688" name="Picture 8" descr="01_05_050_4_zo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408363"/>
            <a:ext cx="1371600" cy="2078037"/>
          </a:xfrm>
          <a:prstGeom prst="rect">
            <a:avLst/>
          </a:prstGeom>
          <a:noFill/>
        </p:spPr>
      </p:pic>
      <p:pic>
        <p:nvPicPr>
          <p:cNvPr id="327689" name="Picture 9" descr="01_05_050_5_zoo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2988" y="1408113"/>
            <a:ext cx="1370012" cy="2076450"/>
          </a:xfrm>
          <a:prstGeom prst="rect">
            <a:avLst/>
          </a:prstGeom>
          <a:noFill/>
        </p:spPr>
      </p:pic>
      <p:sp>
        <p:nvSpPr>
          <p:cNvPr id="327691" name="Rectangle 11"/>
          <p:cNvSpPr>
            <a:spLocks noChangeArrowheads="1"/>
          </p:cNvSpPr>
          <p:nvPr/>
        </p:nvSpPr>
        <p:spPr bwMode="auto">
          <a:xfrm>
            <a:off x="6477000" y="2287588"/>
            <a:ext cx="639763" cy="762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7772400" y="2160588"/>
            <a:ext cx="639763" cy="762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DD573-CF71-45DE-BF82-F3C81D38754A}" type="slidenum">
              <a:rPr lang="en-US"/>
              <a:pPr/>
              <a:t>17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Performing a Quality Control Test Using Liquid Controls for Coagulation Cartridges (cont.)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Fill the cartridge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/>
              <a:t>Remove cartridge from the pouch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/>
              <a:t>Remove cap and stopper from vials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/>
              <a:t>Pour entire contents of diluent into lyophilized plasma vial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/>
              <a:t>Replace stopper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/>
              <a:t>Allow vial to sit 1 minute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/>
              <a:t>Gently swirl vial for 1 minute, then gently invert for 30 seconds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/>
              <a:t>Use plastic pipette or plain plastic syringe to immediately transfer solution from vial into cartridge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/>
              <a:t>Immediately close cartridge and insert into handheld</a:t>
            </a:r>
          </a:p>
        </p:txBody>
      </p:sp>
      <p:pic>
        <p:nvPicPr>
          <p:cNvPr id="329735" name="Picture 7" descr="01_05_115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650" y="1144588"/>
            <a:ext cx="1784350" cy="1903412"/>
          </a:xfrm>
          <a:prstGeom prst="rect">
            <a:avLst/>
          </a:prstGeom>
          <a:noFill/>
        </p:spPr>
      </p:pic>
      <p:pic>
        <p:nvPicPr>
          <p:cNvPr id="329736" name="Picture 8" descr="01_05_115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45000"/>
            <a:ext cx="1673225" cy="1651000"/>
          </a:xfrm>
          <a:prstGeom prst="rect">
            <a:avLst/>
          </a:prstGeom>
          <a:noFill/>
        </p:spPr>
      </p:pic>
      <p:pic>
        <p:nvPicPr>
          <p:cNvPr id="329737" name="Picture 9" descr="01_05_085_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445000"/>
            <a:ext cx="1673225" cy="1651000"/>
          </a:xfrm>
          <a:prstGeom prst="rect">
            <a:avLst/>
          </a:prstGeom>
          <a:noFill/>
        </p:spPr>
      </p:pic>
      <p:pic>
        <p:nvPicPr>
          <p:cNvPr id="329738" name="Picture 10" descr="01_05_085_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445000"/>
            <a:ext cx="1673225" cy="1651000"/>
          </a:xfrm>
          <a:prstGeom prst="rect">
            <a:avLst/>
          </a:prstGeom>
          <a:noFill/>
        </p:spPr>
      </p:pic>
      <p:pic>
        <p:nvPicPr>
          <p:cNvPr id="329741" name="Picture 13" descr="01_05_115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143000"/>
            <a:ext cx="1881188" cy="1854200"/>
          </a:xfrm>
          <a:prstGeom prst="rect">
            <a:avLst/>
          </a:prstGeom>
          <a:noFill/>
        </p:spPr>
      </p:pic>
      <p:pic>
        <p:nvPicPr>
          <p:cNvPr id="329742" name="Picture 14" descr="1_m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066800"/>
            <a:ext cx="676275" cy="671513"/>
          </a:xfrm>
          <a:prstGeom prst="rect">
            <a:avLst/>
          </a:prstGeom>
          <a:noFill/>
        </p:spPr>
      </p:pic>
      <p:pic>
        <p:nvPicPr>
          <p:cNvPr id="329744" name="Picture 16" descr="01_05_115_5"/>
          <p:cNvPicPr>
            <a:picLocks noChangeAspect="1" noChangeArrowheads="1"/>
          </p:cNvPicPr>
          <p:nvPr/>
        </p:nvPicPr>
        <p:blipFill>
          <a:blip r:embed="rId9" cstate="print"/>
          <a:srcRect t="20018"/>
          <a:stretch>
            <a:fillRect/>
          </a:stretch>
        </p:blipFill>
        <p:spPr bwMode="auto">
          <a:xfrm>
            <a:off x="6553200" y="2819400"/>
            <a:ext cx="1828800" cy="1560513"/>
          </a:xfrm>
          <a:prstGeom prst="rect">
            <a:avLst/>
          </a:prstGeom>
          <a:noFill/>
        </p:spPr>
      </p:pic>
      <p:pic>
        <p:nvPicPr>
          <p:cNvPr id="329747" name="Picture 19" descr="IMG_1273 copy"/>
          <p:cNvPicPr>
            <a:picLocks noChangeAspect="1" noChangeArrowheads="1"/>
          </p:cNvPicPr>
          <p:nvPr/>
        </p:nvPicPr>
        <p:blipFill>
          <a:blip r:embed="rId10" cstate="print"/>
          <a:srcRect l="29089"/>
          <a:stretch>
            <a:fillRect/>
          </a:stretch>
        </p:blipFill>
        <p:spPr bwMode="auto">
          <a:xfrm>
            <a:off x="4953000" y="2819400"/>
            <a:ext cx="1600200" cy="1503363"/>
          </a:xfrm>
          <a:prstGeom prst="rect">
            <a:avLst/>
          </a:prstGeom>
          <a:noFill/>
        </p:spPr>
      </p:pic>
      <p:pic>
        <p:nvPicPr>
          <p:cNvPr id="329749" name="Picture 21" descr="30_Se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3378200"/>
            <a:ext cx="838200" cy="558800"/>
          </a:xfrm>
          <a:prstGeom prst="rect">
            <a:avLst/>
          </a:prstGeom>
          <a:noFill/>
        </p:spPr>
      </p:pic>
      <p:pic>
        <p:nvPicPr>
          <p:cNvPr id="329750" name="Picture 22" descr="swirl_icon_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31125" y="2038350"/>
            <a:ext cx="574675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7B6E-5B0C-4A40-9357-6B93F4A62DFA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Performing a Quality Control Test Using Liquid Controls for Coagulation Cartridges (cont.)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Review Results:</a:t>
            </a:r>
          </a:p>
          <a:p>
            <a:r>
              <a:rPr lang="en-US" sz="2000"/>
              <a:t>Compare to VAS</a:t>
            </a:r>
          </a:p>
          <a:p>
            <a:r>
              <a:rPr lang="en-US" sz="2000"/>
              <a:t>If results fall outside expected range, follow your facility’s policy. </a:t>
            </a:r>
          </a:p>
        </p:txBody>
      </p:sp>
      <p:pic>
        <p:nvPicPr>
          <p:cNvPr id="331780" name="Picture 4" descr="01_05_115_v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495800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F06F-E797-42C8-83CF-467CCA3A2FF8}" type="slidenum">
              <a:rPr lang="en-US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Now that you have completed this lesson, you should be able to:</a:t>
            </a:r>
          </a:p>
          <a:p>
            <a:r>
              <a:rPr lang="en-US" sz="2000"/>
              <a:t>Describe the internal Electronic Simulator process </a:t>
            </a:r>
          </a:p>
          <a:p>
            <a:r>
              <a:rPr lang="en-US" sz="2000"/>
              <a:t>Perform an external Electronic Simulator test</a:t>
            </a:r>
          </a:p>
          <a:p>
            <a:r>
              <a:rPr lang="en-US" sz="2000"/>
              <a:t>Describe the process of performing a quality control test </a:t>
            </a:r>
          </a:p>
        </p:txBody>
      </p:sp>
      <p:pic>
        <p:nvPicPr>
          <p:cNvPr id="350212" name="Picture 4" descr="01_02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27188"/>
            <a:ext cx="4038600" cy="3983037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8631C-5012-4414-9957-755B98B09F65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and Learning Objectives 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At the end of this lesson you will be able to:</a:t>
            </a:r>
          </a:p>
          <a:p>
            <a:r>
              <a:rPr lang="en-US" sz="2000"/>
              <a:t>Describe the internal Electronic Simulator process </a:t>
            </a:r>
          </a:p>
          <a:p>
            <a:r>
              <a:rPr lang="en-US" sz="2000"/>
              <a:t>Perform an external Electronic Simulator test</a:t>
            </a:r>
          </a:p>
          <a:p>
            <a:r>
              <a:rPr lang="en-US" sz="2000"/>
              <a:t>Describe the process of performing a quality control test </a:t>
            </a:r>
          </a:p>
        </p:txBody>
      </p:sp>
      <p:pic>
        <p:nvPicPr>
          <p:cNvPr id="296964" name="Picture 4" descr="01_02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27188"/>
            <a:ext cx="4038600" cy="3983037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E06E-2A95-491B-B50C-773E569CD528}" type="slidenum">
              <a:rPr lang="en-US"/>
              <a:pPr/>
              <a:t>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System Quality Control 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i-STAT System Quality Control</a:t>
            </a:r>
          </a:p>
          <a:p>
            <a:r>
              <a:rPr lang="en-US" sz="2000"/>
              <a:t>Internal Electronic Simulator test</a:t>
            </a:r>
          </a:p>
          <a:p>
            <a:r>
              <a:rPr lang="en-US" sz="2000"/>
              <a:t>External Electronic Simulator test</a:t>
            </a:r>
          </a:p>
          <a:p>
            <a:r>
              <a:rPr lang="en-US" sz="2000"/>
              <a:t>Quality control using liquid controls</a:t>
            </a:r>
          </a:p>
        </p:txBody>
      </p:sp>
      <p:pic>
        <p:nvPicPr>
          <p:cNvPr id="299012" name="Picture 4" descr="01_05_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86200"/>
            <a:ext cx="2160588" cy="2130425"/>
          </a:xfrm>
          <a:prstGeom prst="rect">
            <a:avLst/>
          </a:prstGeom>
          <a:noFill/>
        </p:spPr>
      </p:pic>
      <p:pic>
        <p:nvPicPr>
          <p:cNvPr id="299013" name="Picture 5" descr="01_02_140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2925" y="1219200"/>
            <a:ext cx="1030288" cy="2590800"/>
          </a:xfrm>
          <a:prstGeom prst="rect">
            <a:avLst/>
          </a:prstGeom>
          <a:noFill/>
        </p:spPr>
      </p:pic>
      <p:pic>
        <p:nvPicPr>
          <p:cNvPr id="299014" name="Picture 6" descr="01_02_150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524000"/>
            <a:ext cx="2286000" cy="225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CBE5D-7EF4-40F3-976C-B4BA6B19566E}" type="slidenum">
              <a:rPr lang="en-US"/>
              <a:pPr/>
              <a:t>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Electronic Simulator 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Internal Electronic Simulator</a:t>
            </a:r>
          </a:p>
          <a:p>
            <a:pPr>
              <a:lnSpc>
                <a:spcPct val="90000"/>
              </a:lnSpc>
            </a:pPr>
            <a:r>
              <a:rPr lang="en-US" sz="2000"/>
              <a:t>Internal check of handheld’s ability to take accurate and sensitive measurements</a:t>
            </a:r>
          </a:p>
          <a:p>
            <a:pPr>
              <a:lnSpc>
                <a:spcPct val="90000"/>
              </a:lnSpc>
            </a:pPr>
            <a:r>
              <a:rPr lang="en-US" sz="2000"/>
              <a:t>Test performed automatically when required</a:t>
            </a:r>
          </a:p>
          <a:p>
            <a:pPr>
              <a:lnSpc>
                <a:spcPct val="90000"/>
              </a:lnSpc>
            </a:pPr>
            <a:r>
              <a:rPr lang="en-US" sz="2000"/>
              <a:t>Adds 20 seconds to the testing cycle</a:t>
            </a:r>
          </a:p>
          <a:p>
            <a:pPr>
              <a:lnSpc>
                <a:spcPct val="90000"/>
              </a:lnSpc>
            </a:pPr>
            <a:r>
              <a:rPr lang="en-US" sz="2000"/>
              <a:t>If the simulator test passes, the cartridge test cycle proceeds</a:t>
            </a:r>
          </a:p>
          <a:p>
            <a:pPr>
              <a:lnSpc>
                <a:spcPct val="90000"/>
              </a:lnSpc>
            </a:pPr>
            <a:r>
              <a:rPr lang="en-US" sz="2000"/>
              <a:t>If the “</a:t>
            </a:r>
            <a:r>
              <a:rPr lang="en-US" sz="2000" i="1"/>
              <a:t>Electronic Simulator Fail</a:t>
            </a:r>
            <a:r>
              <a:rPr lang="en-US" sz="2000"/>
              <a:t>” message appears, follow facility’s policy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301060" name="Picture 4" descr="01_05_040_1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2193925" cy="3324225"/>
          </a:xfrm>
          <a:prstGeom prst="rect">
            <a:avLst/>
          </a:prstGeom>
          <a:noFill/>
        </p:spPr>
      </p:pic>
      <p:pic>
        <p:nvPicPr>
          <p:cNvPr id="301061" name="Picture 5" descr="01_05_040_2_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752600"/>
            <a:ext cx="2193925" cy="3324225"/>
          </a:xfrm>
          <a:prstGeom prst="rect">
            <a:avLst/>
          </a:prstGeom>
          <a:noFill/>
        </p:spPr>
      </p:pic>
      <p:pic>
        <p:nvPicPr>
          <p:cNvPr id="301063" name="Picture 7" descr="20_se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990600" cy="76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AFD23-56A3-49A4-9806-BA6B939D94C0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Electronic Simulator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External Simulator</a:t>
            </a:r>
          </a:p>
          <a:p>
            <a:r>
              <a:rPr lang="en-US" sz="2000"/>
              <a:t>Independent check of handheld’s ability to take accurate and sensitive measurements</a:t>
            </a:r>
          </a:p>
          <a:p>
            <a:r>
              <a:rPr lang="en-US" sz="2000"/>
              <a:t>Performed after an internal Simulator failure or when required by facility policy</a:t>
            </a:r>
          </a:p>
          <a:p>
            <a:pPr>
              <a:buFontTx/>
              <a:buNone/>
            </a:pPr>
            <a:endParaRPr lang="en-US" sz="2000"/>
          </a:p>
          <a:p>
            <a:endParaRPr lang="en-US" sz="2000"/>
          </a:p>
        </p:txBody>
      </p:sp>
      <p:pic>
        <p:nvPicPr>
          <p:cNvPr id="303108" name="Picture 4" descr="01_02_14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775" y="1219200"/>
            <a:ext cx="1849438" cy="4648200"/>
          </a:xfrm>
          <a:prstGeom prst="rect">
            <a:avLst/>
          </a:prstGeom>
          <a:noFill/>
        </p:spPr>
      </p:pic>
      <p:pic>
        <p:nvPicPr>
          <p:cNvPr id="303109" name="Picture 5" descr="01_02_15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625" y="3463925"/>
            <a:ext cx="2746375" cy="270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E41-9920-4570-8C27-1479A7D05087}" type="slidenum">
              <a:rPr lang="en-US"/>
              <a:pPr/>
              <a:t>6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Electronic Simulator (cont.)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/>
              <a:t>Performing the external Electronic Simulator test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Turn on the handheld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Press MENU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Press 3 for Quality Tests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Press 4 for Simulator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Enter the Operator ID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Enter the Simulator ID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Insert the external Electronic Simulator</a:t>
            </a:r>
          </a:p>
          <a:p>
            <a:pPr marL="533400" indent="-533400">
              <a:buFontTx/>
              <a:buNone/>
            </a:pPr>
            <a:endParaRPr lang="en-US" sz="2000"/>
          </a:p>
        </p:txBody>
      </p:sp>
      <p:pic>
        <p:nvPicPr>
          <p:cNvPr id="305156" name="Picture 4" descr="01_05_050_6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951163"/>
            <a:ext cx="1371600" cy="2078037"/>
          </a:xfrm>
          <a:prstGeom prst="rect">
            <a:avLst/>
          </a:prstGeom>
          <a:noFill/>
        </p:spPr>
      </p:pic>
      <p:pic>
        <p:nvPicPr>
          <p:cNvPr id="305157" name="Picture 5" descr="01_05_050_3_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949325"/>
            <a:ext cx="1371600" cy="2078038"/>
          </a:xfrm>
          <a:prstGeom prst="rect">
            <a:avLst/>
          </a:prstGeom>
          <a:noFill/>
        </p:spPr>
      </p:pic>
      <p:pic>
        <p:nvPicPr>
          <p:cNvPr id="305158" name="Picture 6" descr="01_05_050_4_z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951163"/>
            <a:ext cx="1371600" cy="2078037"/>
          </a:xfrm>
          <a:prstGeom prst="rect">
            <a:avLst/>
          </a:prstGeom>
          <a:noFill/>
        </p:spPr>
      </p:pic>
      <p:pic>
        <p:nvPicPr>
          <p:cNvPr id="305159" name="Picture 7" descr="01_05_050_5_zo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8388" y="2951163"/>
            <a:ext cx="1370012" cy="2076450"/>
          </a:xfrm>
          <a:prstGeom prst="rect">
            <a:avLst/>
          </a:prstGeom>
          <a:noFill/>
        </p:spPr>
      </p:pic>
      <p:pic>
        <p:nvPicPr>
          <p:cNvPr id="305160" name="Picture 8" descr="01_02_130_power_zo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969963"/>
            <a:ext cx="1371600" cy="2078037"/>
          </a:xfrm>
          <a:prstGeom prst="rect">
            <a:avLst/>
          </a:prstGeom>
          <a:noFill/>
        </p:spPr>
      </p:pic>
      <p:pic>
        <p:nvPicPr>
          <p:cNvPr id="305161" name="Picture 9" descr="01_02_130_zoom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969963"/>
            <a:ext cx="1371600" cy="2078037"/>
          </a:xfrm>
          <a:prstGeom prst="rect">
            <a:avLst/>
          </a:prstGeom>
          <a:noFill/>
        </p:spPr>
      </p:pic>
      <p:pic>
        <p:nvPicPr>
          <p:cNvPr id="305162" name="Picture 10" descr="01_05_050_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876800"/>
            <a:ext cx="1600200" cy="1579563"/>
          </a:xfrm>
          <a:prstGeom prst="rect">
            <a:avLst/>
          </a:prstGeom>
          <a:noFill/>
        </p:spPr>
      </p:pic>
      <p:sp>
        <p:nvSpPr>
          <p:cNvPr id="305164" name="Rectangle 12"/>
          <p:cNvSpPr>
            <a:spLocks noChangeArrowheads="1"/>
          </p:cNvSpPr>
          <p:nvPr/>
        </p:nvSpPr>
        <p:spPr bwMode="auto">
          <a:xfrm>
            <a:off x="7861300" y="1849438"/>
            <a:ext cx="639763" cy="762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5257800" y="3941763"/>
            <a:ext cx="639763" cy="762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C0CE-1B3B-4BEA-A160-2A7420451413}" type="slidenum">
              <a:rPr lang="en-US"/>
              <a:pPr/>
              <a:t>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Electronic Simulator (cont.)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0386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Simulator test results</a:t>
            </a:r>
          </a:p>
          <a:p>
            <a:r>
              <a:rPr lang="en-US" sz="2000"/>
              <a:t>Testing time is approximately 60 seconds</a:t>
            </a:r>
          </a:p>
          <a:p>
            <a:r>
              <a:rPr lang="en-US" sz="2000"/>
              <a:t>Will receive a </a:t>
            </a:r>
            <a:r>
              <a:rPr lang="en-US" sz="2000" i="1"/>
              <a:t>Pass</a:t>
            </a:r>
            <a:r>
              <a:rPr lang="en-US" sz="2000"/>
              <a:t> or </a:t>
            </a:r>
            <a:r>
              <a:rPr lang="en-US" sz="2000" i="1"/>
              <a:t>Electronic Simulator Fail</a:t>
            </a:r>
            <a:r>
              <a:rPr lang="en-US" sz="2000"/>
              <a:t> message</a:t>
            </a:r>
          </a:p>
          <a:p>
            <a:r>
              <a:rPr lang="en-US" sz="2000"/>
              <a:t>If test fails, repeat the test</a:t>
            </a:r>
          </a:p>
          <a:p>
            <a:r>
              <a:rPr lang="en-US" sz="2000"/>
              <a:t>If test fails twice, follow your facility’s policy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307204" name="Picture 4" descr="01_05_050_2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171575"/>
            <a:ext cx="2193925" cy="3324225"/>
          </a:xfrm>
          <a:prstGeom prst="rect">
            <a:avLst/>
          </a:prstGeom>
          <a:noFill/>
        </p:spPr>
      </p:pic>
      <p:pic>
        <p:nvPicPr>
          <p:cNvPr id="307205" name="Picture 5" descr="01_05_050_1_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275" y="1171575"/>
            <a:ext cx="2193925" cy="3324225"/>
          </a:xfrm>
          <a:prstGeom prst="rect">
            <a:avLst/>
          </a:prstGeom>
          <a:noFill/>
        </p:spPr>
      </p:pic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7467600" y="2314575"/>
            <a:ext cx="685800" cy="4572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5486400" y="2314575"/>
            <a:ext cx="685800" cy="4572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208" name="Picture 8" descr="01_05_050_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572000"/>
            <a:ext cx="1679575" cy="1657350"/>
          </a:xfrm>
          <a:prstGeom prst="rect">
            <a:avLst/>
          </a:prstGeom>
          <a:noFill/>
        </p:spPr>
      </p:pic>
      <p:pic>
        <p:nvPicPr>
          <p:cNvPr id="307209" name="Picture 9" descr="60_se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334000"/>
            <a:ext cx="838200" cy="64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CB05-5773-455E-924C-605A4DB6D575}" type="slidenum">
              <a:rPr lang="en-US"/>
              <a:pPr/>
              <a:t>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Control Using Liquid Controls: Value Assignment Sheets 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Value Assignment Sheet (VAS) </a:t>
            </a:r>
          </a:p>
          <a:p>
            <a:r>
              <a:rPr lang="en-US" sz="2000"/>
              <a:t>Used to determine if results are within range</a:t>
            </a:r>
          </a:p>
          <a:p>
            <a:r>
              <a:rPr lang="en-US" sz="2000"/>
              <a:t>Ensure the correct VAS by matching the:</a:t>
            </a:r>
          </a:p>
          <a:p>
            <a:pPr lvl="1"/>
            <a:r>
              <a:rPr lang="en-US" sz="1800"/>
              <a:t>Control lot number</a:t>
            </a:r>
          </a:p>
          <a:p>
            <a:pPr lvl="1"/>
            <a:r>
              <a:rPr lang="en-US" sz="1800"/>
              <a:t>Expiration date</a:t>
            </a:r>
          </a:p>
          <a:p>
            <a:pPr lvl="1"/>
            <a:r>
              <a:rPr lang="en-US" sz="1800"/>
              <a:t>Cartridge type </a:t>
            </a:r>
          </a:p>
          <a:p>
            <a:pPr lvl="1"/>
            <a:r>
              <a:rPr lang="en-US" sz="1800"/>
              <a:t>Cartridge lot designate letter </a:t>
            </a:r>
          </a:p>
        </p:txBody>
      </p:sp>
      <p:pic>
        <p:nvPicPr>
          <p:cNvPr id="309252" name="Picture 4" descr="01_05_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81100"/>
            <a:ext cx="5105400" cy="5035550"/>
          </a:xfrm>
          <a:prstGeom prst="rect">
            <a:avLst/>
          </a:prstGeom>
          <a:noFill/>
        </p:spPr>
      </p:pic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5181600" y="1371600"/>
            <a:ext cx="914400" cy="152400"/>
          </a:xfrm>
          <a:prstGeom prst="rect">
            <a:avLst/>
          </a:prstGeom>
          <a:solidFill>
            <a:srgbClr val="FFFF99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5181600" y="1524000"/>
            <a:ext cx="1066800" cy="152400"/>
          </a:xfrm>
          <a:prstGeom prst="rect">
            <a:avLst/>
          </a:prstGeom>
          <a:solidFill>
            <a:srgbClr val="FFFF99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181600" y="1905000"/>
            <a:ext cx="457200" cy="152400"/>
          </a:xfrm>
          <a:prstGeom prst="rect">
            <a:avLst/>
          </a:prstGeom>
          <a:solidFill>
            <a:srgbClr val="FFFF99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6019800" y="1905000"/>
            <a:ext cx="1143000" cy="152400"/>
          </a:xfrm>
          <a:prstGeom prst="rect">
            <a:avLst/>
          </a:prstGeom>
          <a:solidFill>
            <a:srgbClr val="FFFF99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1F06-1E0A-48B4-8232-885718FDF4EE}" type="slidenum">
              <a:rPr lang="en-US"/>
              <a:pPr/>
              <a:t>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5 726368-00A Rev Date 11-MAR-2011</a:t>
            </a:r>
          </a:p>
        </p:txBody>
      </p:sp>
      <p:pic>
        <p:nvPicPr>
          <p:cNvPr id="311306" name="Picture 10" descr="01_05_07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76400"/>
            <a:ext cx="1984375" cy="1957388"/>
          </a:xfrm>
          <a:prstGeom prst="rect">
            <a:avLst/>
          </a:prstGeom>
          <a:noFill/>
        </p:spPr>
      </p:pic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Control Using Liquid Controls for Chemistry Cartridges 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Quality Control Using Liquid Controls</a:t>
            </a:r>
          </a:p>
          <a:p>
            <a:pPr>
              <a:lnSpc>
                <a:spcPct val="90000"/>
              </a:lnSpc>
            </a:pPr>
            <a:r>
              <a:rPr lang="en-US" sz="2000"/>
              <a:t>Provided in 3 levels</a:t>
            </a:r>
          </a:p>
          <a:p>
            <a:pPr>
              <a:lnSpc>
                <a:spcPct val="90000"/>
              </a:lnSpc>
            </a:pPr>
            <a:r>
              <a:rPr lang="en-US" sz="2000"/>
              <a:t>Used to monitor cartridge performance at different points within the clinical range</a:t>
            </a:r>
          </a:p>
          <a:p>
            <a:pPr>
              <a:lnSpc>
                <a:spcPct val="90000"/>
              </a:lnSpc>
            </a:pPr>
            <a:r>
              <a:rPr lang="en-US" sz="2000"/>
              <a:t>Can be used until expiration date when stored at 2°C to 8°C</a:t>
            </a:r>
          </a:p>
          <a:p>
            <a:pPr>
              <a:lnSpc>
                <a:spcPct val="90000"/>
              </a:lnSpc>
            </a:pPr>
            <a:r>
              <a:rPr lang="en-US" sz="2000"/>
              <a:t>Must be left at room temperature for 30 minutes prior to use</a:t>
            </a:r>
          </a:p>
          <a:p>
            <a:pPr>
              <a:lnSpc>
                <a:spcPct val="90000"/>
              </a:lnSpc>
            </a:pPr>
            <a:r>
              <a:rPr lang="en-US" sz="2000"/>
              <a:t>Once removed from refrigerator, unopened control solutions must be used within 5 days</a:t>
            </a:r>
            <a:r>
              <a:rPr lang="en-US" sz="1600"/>
              <a:t> </a:t>
            </a:r>
          </a:p>
        </p:txBody>
      </p:sp>
      <p:pic>
        <p:nvPicPr>
          <p:cNvPr id="311300" name="Picture 4" descr="01_05_070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225" y="3757613"/>
            <a:ext cx="1984375" cy="1957387"/>
          </a:xfrm>
          <a:prstGeom prst="rect">
            <a:avLst/>
          </a:prstGeom>
          <a:noFill/>
        </p:spPr>
      </p:pic>
      <p:pic>
        <p:nvPicPr>
          <p:cNvPr id="311301" name="Picture 5" descr="01_05_070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76400"/>
            <a:ext cx="1984375" cy="1957388"/>
          </a:xfrm>
          <a:prstGeom prst="rect">
            <a:avLst/>
          </a:prstGeom>
          <a:noFill/>
        </p:spPr>
      </p:pic>
      <p:pic>
        <p:nvPicPr>
          <p:cNvPr id="311303" name="Picture 7" descr="01_05_070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33813"/>
            <a:ext cx="1984375" cy="1957387"/>
          </a:xfrm>
          <a:prstGeom prst="rect">
            <a:avLst/>
          </a:prstGeom>
          <a:noFill/>
        </p:spPr>
      </p:pic>
      <p:pic>
        <p:nvPicPr>
          <p:cNvPr id="311304" name="Picture 8" descr="30_m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733800"/>
            <a:ext cx="776288" cy="595313"/>
          </a:xfrm>
          <a:prstGeom prst="rect">
            <a:avLst/>
          </a:prstGeom>
          <a:noFill/>
        </p:spPr>
      </p:pic>
      <p:sp>
        <p:nvSpPr>
          <p:cNvPr id="311307" name="Rectangle 11"/>
          <p:cNvSpPr>
            <a:spLocks noChangeArrowheads="1"/>
          </p:cNvSpPr>
          <p:nvPr/>
        </p:nvSpPr>
        <p:spPr bwMode="auto">
          <a:xfrm>
            <a:off x="7772400" y="2590800"/>
            <a:ext cx="609600" cy="228600"/>
          </a:xfrm>
          <a:prstGeom prst="rect">
            <a:avLst/>
          </a:prstGeom>
          <a:solidFill>
            <a:srgbClr val="FFFF99">
              <a:alpha val="3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8" name="Line 12"/>
          <p:cNvSpPr>
            <a:spLocks noChangeShapeType="1"/>
          </p:cNvSpPr>
          <p:nvPr/>
        </p:nvSpPr>
        <p:spPr bwMode="auto">
          <a:xfrm flipV="1">
            <a:off x="77724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7239000" y="1249363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Expiration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OC_EUT_PPT_Template">
  <a:themeElements>
    <a:clrScheme name="APOC_EU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OC_EU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OC_EU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2326</TotalTime>
  <Words>1191</Words>
  <Application>Microsoft Office PowerPoint</Application>
  <PresentationFormat>On-screen Show (4:3)</PresentationFormat>
  <Paragraphs>198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APOC_EUT_PPT_Template</vt:lpstr>
      <vt:lpstr>Lesson 5</vt:lpstr>
      <vt:lpstr>Welcome and Learning Objectives </vt:lpstr>
      <vt:lpstr>i-STAT System Quality Control </vt:lpstr>
      <vt:lpstr>Internal Electronic Simulator </vt:lpstr>
      <vt:lpstr>External Electronic Simulator</vt:lpstr>
      <vt:lpstr>External Electronic Simulator (cont.)</vt:lpstr>
      <vt:lpstr>External Electronic Simulator (cont.)</vt:lpstr>
      <vt:lpstr>Quality Control Using Liquid Controls: Value Assignment Sheets </vt:lpstr>
      <vt:lpstr>Quality Control Using Liquid Controls for Chemistry Cartridges </vt:lpstr>
      <vt:lpstr>Quality Control Using Liquid Controls for Blood Gas Cartridges </vt:lpstr>
      <vt:lpstr>Performing a Quality Control Test Using Liquid Controls </vt:lpstr>
      <vt:lpstr>Performing a Quality Control Test Using Liquid Controls (cont.)</vt:lpstr>
      <vt:lpstr>Performing a Quality Control Test Using Liquid Controls (cont.)</vt:lpstr>
      <vt:lpstr>Quality Control Using Liquid Controls for Coagulation Cartridges </vt:lpstr>
      <vt:lpstr>Quality Control Using Liquid Controls for Coagulation Cartridges</vt:lpstr>
      <vt:lpstr>Performing a Quality Control Test Using Liquid Controls for Coagulation Cartridges </vt:lpstr>
      <vt:lpstr>Performing a Quality Control Test Using Liquid Controls for Coagulation Cartridges (cont.)</vt:lpstr>
      <vt:lpstr>Performing a Quality Control Test Using Liquid Controls for Coagulation Cartridges (cont.)</vt:lpstr>
      <vt:lpstr>Summary </vt:lpstr>
    </vt:vector>
  </TitlesOfParts>
  <Company>Accelera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asergio</dc:creator>
  <cp:lastModifiedBy>dethatch</cp:lastModifiedBy>
  <cp:revision>47</cp:revision>
  <dcterms:created xsi:type="dcterms:W3CDTF">2010-04-27T20:06:42Z</dcterms:created>
  <dcterms:modified xsi:type="dcterms:W3CDTF">2017-04-17T13:41:21Z</dcterms:modified>
</cp:coreProperties>
</file>