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heme/themeOverride2.xml" ContentType="application/vnd.openxmlformats-officedocument.themeOverride+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theme/themeOverride3.xml" ContentType="application/vnd.openxmlformats-officedocument.themeOverride+xml"/>
  <Override PartName="/ppt/notesSlides/notesSlide12.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2" r:id="rId1"/>
  </p:sldMasterIdLst>
  <p:notesMasterIdLst>
    <p:notesMasterId r:id="rId37"/>
  </p:notesMasterIdLst>
  <p:handoutMasterIdLst>
    <p:handoutMasterId r:id="rId38"/>
  </p:handoutMasterIdLst>
  <p:sldIdLst>
    <p:sldId id="520" r:id="rId2"/>
    <p:sldId id="464" r:id="rId3"/>
    <p:sldId id="527" r:id="rId4"/>
    <p:sldId id="485" r:id="rId5"/>
    <p:sldId id="526" r:id="rId6"/>
    <p:sldId id="529" r:id="rId7"/>
    <p:sldId id="480" r:id="rId8"/>
    <p:sldId id="533" r:id="rId9"/>
    <p:sldId id="534" r:id="rId10"/>
    <p:sldId id="535" r:id="rId11"/>
    <p:sldId id="536" r:id="rId12"/>
    <p:sldId id="537" r:id="rId13"/>
    <p:sldId id="538" r:id="rId14"/>
    <p:sldId id="539" r:id="rId15"/>
    <p:sldId id="532" r:id="rId16"/>
    <p:sldId id="468" r:id="rId17"/>
    <p:sldId id="469" r:id="rId18"/>
    <p:sldId id="470" r:id="rId19"/>
    <p:sldId id="540" r:id="rId20"/>
    <p:sldId id="541" r:id="rId21"/>
    <p:sldId id="542" r:id="rId22"/>
    <p:sldId id="543" r:id="rId23"/>
    <p:sldId id="544" r:id="rId24"/>
    <p:sldId id="545" r:id="rId25"/>
    <p:sldId id="546" r:id="rId26"/>
    <p:sldId id="547" r:id="rId27"/>
    <p:sldId id="551" r:id="rId28"/>
    <p:sldId id="549" r:id="rId29"/>
    <p:sldId id="554" r:id="rId30"/>
    <p:sldId id="555" r:id="rId31"/>
    <p:sldId id="552" r:id="rId32"/>
    <p:sldId id="487" r:id="rId33"/>
    <p:sldId id="553" r:id="rId34"/>
    <p:sldId id="471" r:id="rId35"/>
    <p:sldId id="497" r:id="rId36"/>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44">
          <p15:clr>
            <a:srgbClr val="A4A3A4"/>
          </p15:clr>
        </p15:guide>
        <p15:guide id="4" orient="horz" pos="336">
          <p15:clr>
            <a:srgbClr val="A4A3A4"/>
          </p15:clr>
        </p15:guide>
        <p15:guide id="5" orient="horz" pos="816">
          <p15:clr>
            <a:srgbClr val="A4A3A4"/>
          </p15:clr>
        </p15:guide>
        <p15:guide id="6" orient="horz" pos="4128">
          <p15:clr>
            <a:srgbClr val="A4A3A4"/>
          </p15:clr>
        </p15:guide>
        <p15:guide id="7" pos="240">
          <p15:clr>
            <a:srgbClr val="A4A3A4"/>
          </p15:clr>
        </p15:guide>
        <p15:guide id="8" pos="288">
          <p15:clr>
            <a:srgbClr val="A4A3A4"/>
          </p15:clr>
        </p15:guide>
        <p15:guide id="9" pos="547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9434"/>
    <a:srgbClr val="F7941E"/>
    <a:srgbClr val="0092D1"/>
    <a:srgbClr val="84F289"/>
    <a:srgbClr val="1E80C4"/>
    <a:srgbClr val="1C75BC"/>
    <a:srgbClr val="27AAE1"/>
    <a:srgbClr val="E5E5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93" autoAdjust="0"/>
    <p:restoredTop sz="95668" autoAdjust="0"/>
  </p:normalViewPr>
  <p:slideViewPr>
    <p:cSldViewPr snapToObjects="1">
      <p:cViewPr varScale="1">
        <p:scale>
          <a:sx n="48" d="100"/>
          <a:sy n="48" d="100"/>
        </p:scale>
        <p:origin x="1152" y="67"/>
      </p:cViewPr>
      <p:guideLst>
        <p:guide orient="horz" pos="2160"/>
        <p:guide pos="2880"/>
        <p:guide orient="horz" pos="144"/>
        <p:guide orient="horz" pos="336"/>
        <p:guide orient="horz" pos="816"/>
        <p:guide orient="horz" pos="4128"/>
        <p:guide pos="240"/>
        <p:guide pos="288"/>
        <p:guide pos="5472"/>
      </p:guideLst>
    </p:cSldViewPr>
  </p:slideViewPr>
  <p:notesTextViewPr>
    <p:cViewPr>
      <p:scale>
        <a:sx n="100" d="100"/>
        <a:sy n="100" d="100"/>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9D2B25-FD42-4970-B379-AA7111A14F2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58718DD-699D-4E07-ABDE-622E60B1FE91}">
      <dgm:prSet phldrT="[Text]" custT="1"/>
      <dgm:spPr/>
      <dgm:t>
        <a:bodyPr/>
        <a:lstStyle/>
        <a:p>
          <a:r>
            <a:rPr lang="en-US" sz="1600" b="1" dirty="0" smtClean="0"/>
            <a:t>Privacy Officer</a:t>
          </a:r>
          <a:endParaRPr lang="en-US" sz="2000" b="1" dirty="0"/>
        </a:p>
      </dgm:t>
    </dgm:pt>
    <dgm:pt modelId="{1A8187C9-2FAD-4288-8380-3C1FF194F75D}" type="parTrans" cxnId="{48B0845B-B012-4CC2-867D-DCFE20B1E751}">
      <dgm:prSet/>
      <dgm:spPr/>
      <dgm:t>
        <a:bodyPr/>
        <a:lstStyle/>
        <a:p>
          <a:endParaRPr lang="en-US"/>
        </a:p>
      </dgm:t>
    </dgm:pt>
    <dgm:pt modelId="{FC663043-2746-4704-9294-D5501F545C53}" type="sibTrans" cxnId="{48B0845B-B012-4CC2-867D-DCFE20B1E751}">
      <dgm:prSet/>
      <dgm:spPr/>
      <dgm:t>
        <a:bodyPr/>
        <a:lstStyle/>
        <a:p>
          <a:endParaRPr lang="en-US"/>
        </a:p>
      </dgm:t>
    </dgm:pt>
    <dgm:pt modelId="{013F8197-B816-4CCD-AABD-7B889F668156}">
      <dgm:prSet phldrT="[Text]" custT="1"/>
      <dgm:spPr/>
      <dgm:t>
        <a:bodyPr/>
        <a:lstStyle/>
        <a:p>
          <a:r>
            <a:rPr lang="en-US" sz="1800" dirty="0" smtClean="0"/>
            <a:t>The company has a designated a Chief Compliance and Privacy Officer, Dana Simonds, who is responsible for developing, implementing and enforcing policies and procedures to protect the privacy and security of patient health information.</a:t>
          </a:r>
          <a:endParaRPr lang="en-US" sz="1800" dirty="0"/>
        </a:p>
      </dgm:t>
    </dgm:pt>
    <dgm:pt modelId="{37F814D1-3EAF-4EC2-95A5-69C431E30770}" type="parTrans" cxnId="{33D70FDE-5897-49C5-A612-93806F920BF4}">
      <dgm:prSet/>
      <dgm:spPr/>
      <dgm:t>
        <a:bodyPr/>
        <a:lstStyle/>
        <a:p>
          <a:endParaRPr lang="en-US"/>
        </a:p>
      </dgm:t>
    </dgm:pt>
    <dgm:pt modelId="{A5A251F9-8313-4F86-BAF0-C3CEEEACB21D}" type="sibTrans" cxnId="{33D70FDE-5897-49C5-A612-93806F920BF4}">
      <dgm:prSet/>
      <dgm:spPr/>
      <dgm:t>
        <a:bodyPr/>
        <a:lstStyle/>
        <a:p>
          <a:endParaRPr lang="en-US"/>
        </a:p>
      </dgm:t>
    </dgm:pt>
    <dgm:pt modelId="{57361AFE-F2BC-4E0F-984E-6EEC384FB38B}">
      <dgm:prSet phldrT="[Text]" custT="1"/>
      <dgm:spPr/>
      <dgm:t>
        <a:bodyPr/>
        <a:lstStyle/>
        <a:p>
          <a:r>
            <a:rPr lang="en-US" sz="1500" b="1" dirty="0" smtClean="0"/>
            <a:t>Administrative Requirements</a:t>
          </a:r>
          <a:endParaRPr lang="en-US" sz="1500" b="1" dirty="0"/>
        </a:p>
      </dgm:t>
    </dgm:pt>
    <dgm:pt modelId="{7DE42B56-46CD-4898-A143-B7B3FAD6E315}" type="parTrans" cxnId="{12B5B09E-F8D3-4DF6-AB04-E1084B37EFCD}">
      <dgm:prSet/>
      <dgm:spPr/>
      <dgm:t>
        <a:bodyPr/>
        <a:lstStyle/>
        <a:p>
          <a:endParaRPr lang="en-US"/>
        </a:p>
      </dgm:t>
    </dgm:pt>
    <dgm:pt modelId="{A0D6DD01-5DEB-4EBA-BA80-36E72FBAE7CE}" type="sibTrans" cxnId="{12B5B09E-F8D3-4DF6-AB04-E1084B37EFCD}">
      <dgm:prSet/>
      <dgm:spPr/>
      <dgm:t>
        <a:bodyPr/>
        <a:lstStyle/>
        <a:p>
          <a:endParaRPr lang="en-US"/>
        </a:p>
      </dgm:t>
    </dgm:pt>
    <dgm:pt modelId="{09E0468C-6125-4F78-996E-93F2F3A6FDF3}">
      <dgm:prSet phldrT="[Text]" custT="1"/>
      <dgm:spPr/>
      <dgm:t>
        <a:bodyPr/>
        <a:lstStyle/>
        <a:p>
          <a:r>
            <a:rPr lang="en-US" sz="1600" i="1" dirty="0" smtClean="0"/>
            <a:t>Training</a:t>
          </a:r>
          <a:r>
            <a:rPr lang="en-US" sz="1600" dirty="0" smtClean="0"/>
            <a:t> - New employee orientation within 30 days, all employee annual re-training, specialized training as deemed appropriate shall be conducted.</a:t>
          </a:r>
          <a:endParaRPr lang="en-US" sz="1600" dirty="0"/>
        </a:p>
      </dgm:t>
    </dgm:pt>
    <dgm:pt modelId="{D4AFFF9D-8534-43CC-85A2-BC7E41259977}" type="parTrans" cxnId="{0485B963-A0A9-43DC-9FE2-CD57CF609406}">
      <dgm:prSet/>
      <dgm:spPr/>
      <dgm:t>
        <a:bodyPr/>
        <a:lstStyle/>
        <a:p>
          <a:endParaRPr lang="en-US"/>
        </a:p>
      </dgm:t>
    </dgm:pt>
    <dgm:pt modelId="{1B88C08F-379E-4348-B60B-AA07DAFA22B4}" type="sibTrans" cxnId="{0485B963-A0A9-43DC-9FE2-CD57CF609406}">
      <dgm:prSet/>
      <dgm:spPr/>
      <dgm:t>
        <a:bodyPr/>
        <a:lstStyle/>
        <a:p>
          <a:endParaRPr lang="en-US"/>
        </a:p>
      </dgm:t>
    </dgm:pt>
    <dgm:pt modelId="{1C797CA7-68B8-4C6E-9A21-2D9783C099BE}">
      <dgm:prSet phldrT="[Text]" custT="1"/>
      <dgm:spPr/>
      <dgm:t>
        <a:bodyPr/>
        <a:lstStyle/>
        <a:p>
          <a:r>
            <a:rPr lang="en-US" sz="1600" i="1" dirty="0" smtClean="0"/>
            <a:t>Concerns</a:t>
          </a:r>
          <a:r>
            <a:rPr lang="en-US" sz="1600" dirty="0" smtClean="0"/>
            <a:t> - Privacy Officer is responsible for investigating and mitigating HIPAA concerns, complaints, breaches.</a:t>
          </a:r>
          <a:endParaRPr lang="en-US" sz="1600" dirty="0"/>
        </a:p>
      </dgm:t>
    </dgm:pt>
    <dgm:pt modelId="{CF505D45-C067-456D-BEB7-20301AF449AC}" type="parTrans" cxnId="{B77291EA-3193-4D67-855D-7AA07FC8D83A}">
      <dgm:prSet/>
      <dgm:spPr/>
      <dgm:t>
        <a:bodyPr/>
        <a:lstStyle/>
        <a:p>
          <a:endParaRPr lang="en-US"/>
        </a:p>
      </dgm:t>
    </dgm:pt>
    <dgm:pt modelId="{CDE71AFD-1BE7-45DC-887D-F53F99CAB5D8}" type="sibTrans" cxnId="{B77291EA-3193-4D67-855D-7AA07FC8D83A}">
      <dgm:prSet/>
      <dgm:spPr/>
      <dgm:t>
        <a:bodyPr/>
        <a:lstStyle/>
        <a:p>
          <a:endParaRPr lang="en-US"/>
        </a:p>
      </dgm:t>
    </dgm:pt>
    <dgm:pt modelId="{451B6214-0835-4EB0-8175-0F15D60A602A}">
      <dgm:prSet phldrT="[Text]" custT="1"/>
      <dgm:spPr/>
      <dgm:t>
        <a:bodyPr/>
        <a:lstStyle/>
        <a:p>
          <a:r>
            <a:rPr lang="en-US" sz="1600" i="1" dirty="0" smtClean="0"/>
            <a:t>Sanctions</a:t>
          </a:r>
          <a:r>
            <a:rPr lang="en-US" sz="1600" dirty="0" smtClean="0"/>
            <a:t> - Violations of Company Privacy and Security policies constitute grounds for discipline up to termination.</a:t>
          </a:r>
          <a:endParaRPr lang="en-US" sz="1600" dirty="0"/>
        </a:p>
      </dgm:t>
    </dgm:pt>
    <dgm:pt modelId="{A902BA1A-8BDB-4D55-A03A-B796FE9BC281}" type="parTrans" cxnId="{772F329A-20D5-457D-8941-3329C2B50C20}">
      <dgm:prSet/>
      <dgm:spPr/>
      <dgm:t>
        <a:bodyPr/>
        <a:lstStyle/>
        <a:p>
          <a:endParaRPr lang="en-US"/>
        </a:p>
      </dgm:t>
    </dgm:pt>
    <dgm:pt modelId="{F172B361-44C5-4ECB-ADB7-ADBDF8BDCE8C}" type="sibTrans" cxnId="{772F329A-20D5-457D-8941-3329C2B50C20}">
      <dgm:prSet/>
      <dgm:spPr/>
      <dgm:t>
        <a:bodyPr/>
        <a:lstStyle/>
        <a:p>
          <a:endParaRPr lang="en-US"/>
        </a:p>
      </dgm:t>
    </dgm:pt>
    <dgm:pt modelId="{63ACDFBB-0B82-47AE-8938-E1317C50275B}" type="pres">
      <dgm:prSet presAssocID="{B99D2B25-FD42-4970-B379-AA7111A14F25}" presName="Name0" presStyleCnt="0">
        <dgm:presLayoutVars>
          <dgm:dir/>
          <dgm:animLvl val="lvl"/>
          <dgm:resizeHandles val="exact"/>
        </dgm:presLayoutVars>
      </dgm:prSet>
      <dgm:spPr/>
      <dgm:t>
        <a:bodyPr/>
        <a:lstStyle/>
        <a:p>
          <a:endParaRPr lang="en-US"/>
        </a:p>
      </dgm:t>
    </dgm:pt>
    <dgm:pt modelId="{942C2645-FD5C-485F-A850-DFAC82310AD3}" type="pres">
      <dgm:prSet presAssocID="{658718DD-699D-4E07-ABDE-622E60B1FE91}" presName="linNode" presStyleCnt="0"/>
      <dgm:spPr/>
    </dgm:pt>
    <dgm:pt modelId="{C7F1BC78-C599-4C3C-BB47-3C6D1B93BA4C}" type="pres">
      <dgm:prSet presAssocID="{658718DD-699D-4E07-ABDE-622E60B1FE91}" presName="parentText" presStyleLbl="node1" presStyleIdx="0" presStyleCnt="2" custScaleX="45508" custScaleY="89605" custLinFactNeighborX="-15003" custLinFactNeighborY="-2">
        <dgm:presLayoutVars>
          <dgm:chMax val="1"/>
          <dgm:bulletEnabled val="1"/>
        </dgm:presLayoutVars>
      </dgm:prSet>
      <dgm:spPr/>
      <dgm:t>
        <a:bodyPr/>
        <a:lstStyle/>
        <a:p>
          <a:endParaRPr lang="en-US"/>
        </a:p>
      </dgm:t>
    </dgm:pt>
    <dgm:pt modelId="{165D23A9-24C0-447D-BBF0-FFEB58D97DCD}" type="pres">
      <dgm:prSet presAssocID="{658718DD-699D-4E07-ABDE-622E60B1FE91}" presName="descendantText" presStyleLbl="alignAccFollowNode1" presStyleIdx="0" presStyleCnt="2" custScaleX="129247" custLinFactNeighborX="4317" custLinFactNeighborY="1163">
        <dgm:presLayoutVars>
          <dgm:bulletEnabled val="1"/>
        </dgm:presLayoutVars>
      </dgm:prSet>
      <dgm:spPr/>
      <dgm:t>
        <a:bodyPr/>
        <a:lstStyle/>
        <a:p>
          <a:endParaRPr lang="en-US"/>
        </a:p>
      </dgm:t>
    </dgm:pt>
    <dgm:pt modelId="{DF1B2477-338F-45DD-8A09-6EA4B4EA609C}" type="pres">
      <dgm:prSet presAssocID="{FC663043-2746-4704-9294-D5501F545C53}" presName="sp" presStyleCnt="0"/>
      <dgm:spPr/>
    </dgm:pt>
    <dgm:pt modelId="{6A7D47C2-189D-4418-8F35-F07381A7D783}" type="pres">
      <dgm:prSet presAssocID="{57361AFE-F2BC-4E0F-984E-6EEC384FB38B}" presName="linNode" presStyleCnt="0"/>
      <dgm:spPr/>
    </dgm:pt>
    <dgm:pt modelId="{B124B931-C0AF-4576-A864-6A6C471057A1}" type="pres">
      <dgm:prSet presAssocID="{57361AFE-F2BC-4E0F-984E-6EEC384FB38B}" presName="parentText" presStyleLbl="node1" presStyleIdx="1" presStyleCnt="2" custScaleX="45494" custLinFactNeighborX="-14726" custLinFactNeighborY="-1288">
        <dgm:presLayoutVars>
          <dgm:chMax val="1"/>
          <dgm:bulletEnabled val="1"/>
        </dgm:presLayoutVars>
      </dgm:prSet>
      <dgm:spPr/>
      <dgm:t>
        <a:bodyPr/>
        <a:lstStyle/>
        <a:p>
          <a:endParaRPr lang="en-US"/>
        </a:p>
      </dgm:t>
    </dgm:pt>
    <dgm:pt modelId="{91376BA2-61B9-49F7-94B4-01BE859017BD}" type="pres">
      <dgm:prSet presAssocID="{57361AFE-F2BC-4E0F-984E-6EEC384FB38B}" presName="descendantText" presStyleLbl="alignAccFollowNode1" presStyleIdx="1" presStyleCnt="2" custScaleX="129228" custScaleY="118501" custLinFactNeighborX="1273" custLinFactNeighborY="-6766">
        <dgm:presLayoutVars>
          <dgm:bulletEnabled val="1"/>
        </dgm:presLayoutVars>
      </dgm:prSet>
      <dgm:spPr/>
      <dgm:t>
        <a:bodyPr/>
        <a:lstStyle/>
        <a:p>
          <a:endParaRPr lang="en-US"/>
        </a:p>
      </dgm:t>
    </dgm:pt>
  </dgm:ptLst>
  <dgm:cxnLst>
    <dgm:cxn modelId="{4BC7E6BD-3F9B-4E2D-AB2B-D2614ED6A3E9}" type="presOf" srcId="{09E0468C-6125-4F78-996E-93F2F3A6FDF3}" destId="{91376BA2-61B9-49F7-94B4-01BE859017BD}" srcOrd="0" destOrd="0" presId="urn:microsoft.com/office/officeart/2005/8/layout/vList5"/>
    <dgm:cxn modelId="{B77291EA-3193-4D67-855D-7AA07FC8D83A}" srcId="{57361AFE-F2BC-4E0F-984E-6EEC384FB38B}" destId="{1C797CA7-68B8-4C6E-9A21-2D9783C099BE}" srcOrd="1" destOrd="0" parTransId="{CF505D45-C067-456D-BEB7-20301AF449AC}" sibTransId="{CDE71AFD-1BE7-45DC-887D-F53F99CAB5D8}"/>
    <dgm:cxn modelId="{0485B963-A0A9-43DC-9FE2-CD57CF609406}" srcId="{57361AFE-F2BC-4E0F-984E-6EEC384FB38B}" destId="{09E0468C-6125-4F78-996E-93F2F3A6FDF3}" srcOrd="0" destOrd="0" parTransId="{D4AFFF9D-8534-43CC-85A2-BC7E41259977}" sibTransId="{1B88C08F-379E-4348-B60B-AA07DAFA22B4}"/>
    <dgm:cxn modelId="{F29A6EB4-874D-49F0-A045-76C72BA44CD7}" type="presOf" srcId="{B99D2B25-FD42-4970-B379-AA7111A14F25}" destId="{63ACDFBB-0B82-47AE-8938-E1317C50275B}" srcOrd="0" destOrd="0" presId="urn:microsoft.com/office/officeart/2005/8/layout/vList5"/>
    <dgm:cxn modelId="{772F329A-20D5-457D-8941-3329C2B50C20}" srcId="{57361AFE-F2BC-4E0F-984E-6EEC384FB38B}" destId="{451B6214-0835-4EB0-8175-0F15D60A602A}" srcOrd="2" destOrd="0" parTransId="{A902BA1A-8BDB-4D55-A03A-B796FE9BC281}" sibTransId="{F172B361-44C5-4ECB-ADB7-ADBDF8BDCE8C}"/>
    <dgm:cxn modelId="{F47DE152-7AC7-49DE-819B-7178A064292D}" type="presOf" srcId="{658718DD-699D-4E07-ABDE-622E60B1FE91}" destId="{C7F1BC78-C599-4C3C-BB47-3C6D1B93BA4C}" srcOrd="0" destOrd="0" presId="urn:microsoft.com/office/officeart/2005/8/layout/vList5"/>
    <dgm:cxn modelId="{2DDEF3FC-EAF6-4042-9E53-3200B55A0A78}" type="presOf" srcId="{1C797CA7-68B8-4C6E-9A21-2D9783C099BE}" destId="{91376BA2-61B9-49F7-94B4-01BE859017BD}" srcOrd="0" destOrd="1" presId="urn:microsoft.com/office/officeart/2005/8/layout/vList5"/>
    <dgm:cxn modelId="{D6AD673C-BC34-4D00-B1C3-25D149ABDDE7}" type="presOf" srcId="{013F8197-B816-4CCD-AABD-7B889F668156}" destId="{165D23A9-24C0-447D-BBF0-FFEB58D97DCD}" srcOrd="0" destOrd="0" presId="urn:microsoft.com/office/officeart/2005/8/layout/vList5"/>
    <dgm:cxn modelId="{E7339935-417D-42C1-9C42-4856945062BA}" type="presOf" srcId="{451B6214-0835-4EB0-8175-0F15D60A602A}" destId="{91376BA2-61B9-49F7-94B4-01BE859017BD}" srcOrd="0" destOrd="2" presId="urn:microsoft.com/office/officeart/2005/8/layout/vList5"/>
    <dgm:cxn modelId="{5CAEAA4B-3278-42EA-82D5-EEED6DFEA762}" type="presOf" srcId="{57361AFE-F2BC-4E0F-984E-6EEC384FB38B}" destId="{B124B931-C0AF-4576-A864-6A6C471057A1}" srcOrd="0" destOrd="0" presId="urn:microsoft.com/office/officeart/2005/8/layout/vList5"/>
    <dgm:cxn modelId="{48B0845B-B012-4CC2-867D-DCFE20B1E751}" srcId="{B99D2B25-FD42-4970-B379-AA7111A14F25}" destId="{658718DD-699D-4E07-ABDE-622E60B1FE91}" srcOrd="0" destOrd="0" parTransId="{1A8187C9-2FAD-4288-8380-3C1FF194F75D}" sibTransId="{FC663043-2746-4704-9294-D5501F545C53}"/>
    <dgm:cxn modelId="{12B5B09E-F8D3-4DF6-AB04-E1084B37EFCD}" srcId="{B99D2B25-FD42-4970-B379-AA7111A14F25}" destId="{57361AFE-F2BC-4E0F-984E-6EEC384FB38B}" srcOrd="1" destOrd="0" parTransId="{7DE42B56-46CD-4898-A143-B7B3FAD6E315}" sibTransId="{A0D6DD01-5DEB-4EBA-BA80-36E72FBAE7CE}"/>
    <dgm:cxn modelId="{33D70FDE-5897-49C5-A612-93806F920BF4}" srcId="{658718DD-699D-4E07-ABDE-622E60B1FE91}" destId="{013F8197-B816-4CCD-AABD-7B889F668156}" srcOrd="0" destOrd="0" parTransId="{37F814D1-3EAF-4EC2-95A5-69C431E30770}" sibTransId="{A5A251F9-8313-4F86-BAF0-C3CEEEACB21D}"/>
    <dgm:cxn modelId="{76A80ED0-7A7B-4A9F-BF03-A48577E1AB14}" type="presParOf" srcId="{63ACDFBB-0B82-47AE-8938-E1317C50275B}" destId="{942C2645-FD5C-485F-A850-DFAC82310AD3}" srcOrd="0" destOrd="0" presId="urn:microsoft.com/office/officeart/2005/8/layout/vList5"/>
    <dgm:cxn modelId="{BF2507BD-A2E8-4513-91B1-ECE0182D6BE0}" type="presParOf" srcId="{942C2645-FD5C-485F-A850-DFAC82310AD3}" destId="{C7F1BC78-C599-4C3C-BB47-3C6D1B93BA4C}" srcOrd="0" destOrd="0" presId="urn:microsoft.com/office/officeart/2005/8/layout/vList5"/>
    <dgm:cxn modelId="{04BD4797-F6DC-4BA6-A39A-E75B0CD9CA3E}" type="presParOf" srcId="{942C2645-FD5C-485F-A850-DFAC82310AD3}" destId="{165D23A9-24C0-447D-BBF0-FFEB58D97DCD}" srcOrd="1" destOrd="0" presId="urn:microsoft.com/office/officeart/2005/8/layout/vList5"/>
    <dgm:cxn modelId="{139745B6-16BC-4B0B-A8BD-4EE064F3015E}" type="presParOf" srcId="{63ACDFBB-0B82-47AE-8938-E1317C50275B}" destId="{DF1B2477-338F-45DD-8A09-6EA4B4EA609C}" srcOrd="1" destOrd="0" presId="urn:microsoft.com/office/officeart/2005/8/layout/vList5"/>
    <dgm:cxn modelId="{11920153-33CD-4C8C-A7D7-AF34464B02C9}" type="presParOf" srcId="{63ACDFBB-0B82-47AE-8938-E1317C50275B}" destId="{6A7D47C2-189D-4418-8F35-F07381A7D783}" srcOrd="2" destOrd="0" presId="urn:microsoft.com/office/officeart/2005/8/layout/vList5"/>
    <dgm:cxn modelId="{268856E0-B2D7-46D6-B103-3BEE93257461}" type="presParOf" srcId="{6A7D47C2-189D-4418-8F35-F07381A7D783}" destId="{B124B931-C0AF-4576-A864-6A6C471057A1}" srcOrd="0" destOrd="0" presId="urn:microsoft.com/office/officeart/2005/8/layout/vList5"/>
    <dgm:cxn modelId="{02EA6FAF-9081-4323-A4D4-D3E2F414C7D0}" type="presParOf" srcId="{6A7D47C2-189D-4418-8F35-F07381A7D783}" destId="{91376BA2-61B9-49F7-94B4-01BE859017BD}"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99D2B25-FD42-4970-B379-AA7111A14F2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58718DD-699D-4E07-ABDE-622E60B1FE91}">
      <dgm:prSet phldrT="[Text]"/>
      <dgm:spPr>
        <a:solidFill>
          <a:schemeClr val="tx1"/>
        </a:solidFill>
      </dgm:spPr>
      <dgm:t>
        <a:bodyPr/>
        <a:lstStyle/>
        <a:p>
          <a:r>
            <a:rPr lang="en-US" b="1" dirty="0" smtClean="0"/>
            <a:t>Administrative Details</a:t>
          </a:r>
          <a:endParaRPr lang="en-US" b="1" dirty="0">
            <a:solidFill>
              <a:srgbClr val="00B050"/>
            </a:solidFill>
          </a:endParaRPr>
        </a:p>
      </dgm:t>
    </dgm:pt>
    <dgm:pt modelId="{1A8187C9-2FAD-4288-8380-3C1FF194F75D}" type="parTrans" cxnId="{48B0845B-B012-4CC2-867D-DCFE20B1E751}">
      <dgm:prSet/>
      <dgm:spPr/>
      <dgm:t>
        <a:bodyPr/>
        <a:lstStyle/>
        <a:p>
          <a:endParaRPr lang="en-US"/>
        </a:p>
      </dgm:t>
    </dgm:pt>
    <dgm:pt modelId="{FC663043-2746-4704-9294-D5501F545C53}" type="sibTrans" cxnId="{48B0845B-B012-4CC2-867D-DCFE20B1E751}">
      <dgm:prSet/>
      <dgm:spPr/>
      <dgm:t>
        <a:bodyPr/>
        <a:lstStyle/>
        <a:p>
          <a:endParaRPr lang="en-US"/>
        </a:p>
      </dgm:t>
    </dgm:pt>
    <dgm:pt modelId="{013F8197-B816-4CCD-AABD-7B889F668156}">
      <dgm:prSet phldrT="[Text]" custT="1"/>
      <dgm:spPr>
        <a:solidFill>
          <a:schemeClr val="bg1">
            <a:lumMod val="75000"/>
            <a:alpha val="90000"/>
          </a:schemeClr>
        </a:solidFill>
      </dgm:spPr>
      <dgm:t>
        <a:bodyPr/>
        <a:lstStyle/>
        <a:p>
          <a:pPr marL="171450" indent="0" defTabSz="800100">
            <a:lnSpc>
              <a:spcPct val="90000"/>
            </a:lnSpc>
            <a:spcBef>
              <a:spcPct val="0"/>
            </a:spcBef>
            <a:spcAft>
              <a:spcPct val="15000"/>
            </a:spcAft>
            <a:buNone/>
          </a:pPr>
          <a:r>
            <a:rPr lang="en-US" sz="1800" dirty="0" smtClean="0"/>
            <a:t>Accumen has assessed the criticality, vulnerability, and security of its programs and information, and has devised an IT contingency policy and plan from such assessment(s).</a:t>
          </a:r>
          <a:endParaRPr lang="en-US" sz="1800" dirty="0"/>
        </a:p>
      </dgm:t>
    </dgm:pt>
    <dgm:pt modelId="{37F814D1-3EAF-4EC2-95A5-69C431E30770}" type="parTrans" cxnId="{33D70FDE-5897-49C5-A612-93806F920BF4}">
      <dgm:prSet/>
      <dgm:spPr/>
      <dgm:t>
        <a:bodyPr/>
        <a:lstStyle/>
        <a:p>
          <a:endParaRPr lang="en-US"/>
        </a:p>
      </dgm:t>
    </dgm:pt>
    <dgm:pt modelId="{A5A251F9-8313-4F86-BAF0-C3CEEEACB21D}" type="sibTrans" cxnId="{33D70FDE-5897-49C5-A612-93806F920BF4}">
      <dgm:prSet/>
      <dgm:spPr/>
      <dgm:t>
        <a:bodyPr/>
        <a:lstStyle/>
        <a:p>
          <a:endParaRPr lang="en-US"/>
        </a:p>
      </dgm:t>
    </dgm:pt>
    <dgm:pt modelId="{7FC100DA-11F2-4317-AE3D-58EED2EC82E7}">
      <dgm:prSet phldrT="[Text]" custT="1"/>
      <dgm:spPr>
        <a:solidFill>
          <a:schemeClr val="bg1">
            <a:lumMod val="75000"/>
            <a:alpha val="90000"/>
          </a:schemeClr>
        </a:solidFill>
      </dgm:spPr>
      <dgm:t>
        <a:bodyPr/>
        <a:lstStyle/>
        <a:p>
          <a:pPr marL="171450" indent="0" defTabSz="800100">
            <a:lnSpc>
              <a:spcPct val="90000"/>
            </a:lnSpc>
            <a:spcBef>
              <a:spcPct val="0"/>
            </a:spcBef>
            <a:spcAft>
              <a:spcPct val="15000"/>
            </a:spcAft>
            <a:buNone/>
          </a:pPr>
          <a:r>
            <a:rPr lang="en-US" sz="1800" dirty="0" smtClean="0"/>
            <a:t>ePHI will be routinely backed-up, per this policy.</a:t>
          </a:r>
          <a:endParaRPr lang="en-US" sz="1800" dirty="0"/>
        </a:p>
      </dgm:t>
    </dgm:pt>
    <dgm:pt modelId="{0816F07E-92FB-412A-871C-27842F75A769}" type="parTrans" cxnId="{B3CC2B0E-7CC4-4F38-8556-3A34413A19CB}">
      <dgm:prSet/>
      <dgm:spPr/>
      <dgm:t>
        <a:bodyPr/>
        <a:lstStyle/>
        <a:p>
          <a:endParaRPr lang="en-US"/>
        </a:p>
      </dgm:t>
    </dgm:pt>
    <dgm:pt modelId="{6B7847F4-D5F5-4DC3-8C95-9782605346C5}" type="sibTrans" cxnId="{B3CC2B0E-7CC4-4F38-8556-3A34413A19CB}">
      <dgm:prSet/>
      <dgm:spPr/>
      <dgm:t>
        <a:bodyPr/>
        <a:lstStyle/>
        <a:p>
          <a:endParaRPr lang="en-US"/>
        </a:p>
      </dgm:t>
    </dgm:pt>
    <dgm:pt modelId="{B0D3C481-99B3-4364-B9D3-E0FF8AE3D8AC}">
      <dgm:prSet phldrT="[Text]" custT="1"/>
      <dgm:spPr>
        <a:solidFill>
          <a:schemeClr val="bg1">
            <a:lumMod val="75000"/>
            <a:alpha val="90000"/>
          </a:schemeClr>
        </a:solidFill>
      </dgm:spPr>
      <dgm:t>
        <a:bodyPr/>
        <a:lstStyle/>
        <a:p>
          <a:pPr marL="171450" indent="0" defTabSz="800100">
            <a:lnSpc>
              <a:spcPct val="90000"/>
            </a:lnSpc>
            <a:spcBef>
              <a:spcPct val="0"/>
            </a:spcBef>
            <a:spcAft>
              <a:spcPct val="15000"/>
            </a:spcAft>
            <a:buNone/>
          </a:pPr>
          <a:r>
            <a:rPr lang="en-US" sz="1800" dirty="0" smtClean="0"/>
            <a:t>Accumen has measures in place to restore lost data in the event of a fire, vandalism, natural disaster, or system failure.</a:t>
          </a:r>
          <a:endParaRPr lang="en-US" sz="1800" dirty="0"/>
        </a:p>
      </dgm:t>
    </dgm:pt>
    <dgm:pt modelId="{930D6F2F-B738-4B37-9D22-6E2B567486D7}" type="parTrans" cxnId="{1D656FE9-1329-487C-8740-CEBC396D074F}">
      <dgm:prSet/>
      <dgm:spPr/>
      <dgm:t>
        <a:bodyPr/>
        <a:lstStyle/>
        <a:p>
          <a:endParaRPr lang="en-US"/>
        </a:p>
      </dgm:t>
    </dgm:pt>
    <dgm:pt modelId="{D9962EFA-576E-470A-BD24-DC3EFBFE5A5C}" type="sibTrans" cxnId="{1D656FE9-1329-487C-8740-CEBC396D074F}">
      <dgm:prSet/>
      <dgm:spPr/>
      <dgm:t>
        <a:bodyPr/>
        <a:lstStyle/>
        <a:p>
          <a:endParaRPr lang="en-US"/>
        </a:p>
      </dgm:t>
    </dgm:pt>
    <dgm:pt modelId="{E48F1739-117E-4809-BE48-33CD308173C9}">
      <dgm:prSet phldrT="[Text]" custT="1"/>
      <dgm:spPr>
        <a:solidFill>
          <a:schemeClr val="bg1">
            <a:lumMod val="75000"/>
            <a:alpha val="90000"/>
          </a:schemeClr>
        </a:solidFill>
      </dgm:spPr>
      <dgm:t>
        <a:bodyPr/>
        <a:lstStyle/>
        <a:p>
          <a:pPr marL="171450" indent="0" defTabSz="800100">
            <a:lnSpc>
              <a:spcPct val="90000"/>
            </a:lnSpc>
            <a:spcBef>
              <a:spcPct val="0"/>
            </a:spcBef>
            <a:spcAft>
              <a:spcPct val="15000"/>
            </a:spcAft>
            <a:buNone/>
          </a:pPr>
          <a:r>
            <a:rPr lang="en-US" sz="1800" dirty="0" smtClean="0"/>
            <a:t>The Security Officer or Compliance Officer will activate emergency mode operations when necessary.</a:t>
          </a:r>
          <a:endParaRPr lang="en-US" sz="1800" dirty="0"/>
        </a:p>
      </dgm:t>
    </dgm:pt>
    <dgm:pt modelId="{DE347719-F1B0-4EFE-AED9-4A96AC6BFB67}" type="parTrans" cxnId="{30E47609-97A0-4B00-984A-5D1DB5DE95F9}">
      <dgm:prSet/>
      <dgm:spPr/>
      <dgm:t>
        <a:bodyPr/>
        <a:lstStyle/>
        <a:p>
          <a:endParaRPr lang="en-US"/>
        </a:p>
      </dgm:t>
    </dgm:pt>
    <dgm:pt modelId="{8C448D0A-F037-4ED7-A81C-7E0675E16228}" type="sibTrans" cxnId="{30E47609-97A0-4B00-984A-5D1DB5DE95F9}">
      <dgm:prSet/>
      <dgm:spPr/>
      <dgm:t>
        <a:bodyPr/>
        <a:lstStyle/>
        <a:p>
          <a:endParaRPr lang="en-US"/>
        </a:p>
      </dgm:t>
    </dgm:pt>
    <dgm:pt modelId="{9C888DF4-AB85-4C7C-B106-D0A40051E348}">
      <dgm:prSet phldrT="[Text]" custT="1"/>
      <dgm:spPr>
        <a:solidFill>
          <a:schemeClr val="bg1">
            <a:lumMod val="75000"/>
            <a:alpha val="90000"/>
          </a:schemeClr>
        </a:solidFill>
      </dgm:spPr>
      <dgm:t>
        <a:bodyPr/>
        <a:lstStyle/>
        <a:p>
          <a:pPr marL="171450" indent="0" defTabSz="800100">
            <a:lnSpc>
              <a:spcPct val="90000"/>
            </a:lnSpc>
            <a:spcBef>
              <a:spcPct val="0"/>
            </a:spcBef>
            <a:spcAft>
              <a:spcPct val="15000"/>
            </a:spcAft>
            <a:buNone/>
          </a:pPr>
          <a:r>
            <a:rPr lang="en-US" sz="1800" dirty="0" smtClean="0"/>
            <a:t>As no ePHI is stored solely at Accumen’s offices, employees will not be granted access to the Company’s offices should any of the  aforementioned events occur.</a:t>
          </a:r>
          <a:endParaRPr lang="en-US" sz="1800" dirty="0"/>
        </a:p>
      </dgm:t>
    </dgm:pt>
    <dgm:pt modelId="{9C7B63BC-4E7E-479A-8952-A0FC791AD0B7}" type="parTrans" cxnId="{C3C38933-1743-4A45-A5B1-282FBE2A1877}">
      <dgm:prSet/>
      <dgm:spPr/>
      <dgm:t>
        <a:bodyPr/>
        <a:lstStyle/>
        <a:p>
          <a:endParaRPr lang="en-US"/>
        </a:p>
      </dgm:t>
    </dgm:pt>
    <dgm:pt modelId="{63C97A18-00EB-4497-911A-48033F9E2B00}" type="sibTrans" cxnId="{C3C38933-1743-4A45-A5B1-282FBE2A1877}">
      <dgm:prSet/>
      <dgm:spPr/>
      <dgm:t>
        <a:bodyPr/>
        <a:lstStyle/>
        <a:p>
          <a:endParaRPr lang="en-US"/>
        </a:p>
      </dgm:t>
    </dgm:pt>
    <dgm:pt modelId="{D903C5FB-D942-4CF7-A58A-3D12137032CD}">
      <dgm:prSet phldrT="[Text]" custT="1"/>
      <dgm:spPr>
        <a:solidFill>
          <a:schemeClr val="bg1">
            <a:lumMod val="75000"/>
            <a:alpha val="90000"/>
          </a:schemeClr>
        </a:solidFill>
      </dgm:spPr>
      <dgm:t>
        <a:bodyPr/>
        <a:lstStyle/>
        <a:p>
          <a:pPr marL="171450" indent="0" defTabSz="800100">
            <a:lnSpc>
              <a:spcPct val="90000"/>
            </a:lnSpc>
            <a:spcBef>
              <a:spcPct val="0"/>
            </a:spcBef>
            <a:spcAft>
              <a:spcPct val="15000"/>
            </a:spcAft>
            <a:buNone/>
          </a:pPr>
          <a:r>
            <a:rPr lang="en-US" sz="1800" dirty="0" smtClean="0"/>
            <a:t>The contingency plan will be tested on a regular basis and revised as necessary.</a:t>
          </a:r>
          <a:endParaRPr lang="en-US" sz="1800" dirty="0"/>
        </a:p>
      </dgm:t>
    </dgm:pt>
    <dgm:pt modelId="{02F79E9E-208F-44ED-96AB-CF288F266E34}" type="parTrans" cxnId="{0D5AE5E4-A0FF-4EBE-88F8-6F8B687340D6}">
      <dgm:prSet/>
      <dgm:spPr/>
      <dgm:t>
        <a:bodyPr/>
        <a:lstStyle/>
        <a:p>
          <a:endParaRPr lang="en-US"/>
        </a:p>
      </dgm:t>
    </dgm:pt>
    <dgm:pt modelId="{A40ED285-ACE7-47AA-AED8-B6CE75C9387E}" type="sibTrans" cxnId="{0D5AE5E4-A0FF-4EBE-88F8-6F8B687340D6}">
      <dgm:prSet/>
      <dgm:spPr/>
      <dgm:t>
        <a:bodyPr/>
        <a:lstStyle/>
        <a:p>
          <a:endParaRPr lang="en-US"/>
        </a:p>
      </dgm:t>
    </dgm:pt>
    <dgm:pt modelId="{63ACDFBB-0B82-47AE-8938-E1317C50275B}" type="pres">
      <dgm:prSet presAssocID="{B99D2B25-FD42-4970-B379-AA7111A14F25}" presName="Name0" presStyleCnt="0">
        <dgm:presLayoutVars>
          <dgm:dir/>
          <dgm:animLvl val="lvl"/>
          <dgm:resizeHandles val="exact"/>
        </dgm:presLayoutVars>
      </dgm:prSet>
      <dgm:spPr/>
      <dgm:t>
        <a:bodyPr/>
        <a:lstStyle/>
        <a:p>
          <a:endParaRPr lang="en-US"/>
        </a:p>
      </dgm:t>
    </dgm:pt>
    <dgm:pt modelId="{942C2645-FD5C-485F-A850-DFAC82310AD3}" type="pres">
      <dgm:prSet presAssocID="{658718DD-699D-4E07-ABDE-622E60B1FE91}" presName="linNode" presStyleCnt="0"/>
      <dgm:spPr/>
    </dgm:pt>
    <dgm:pt modelId="{C7F1BC78-C599-4C3C-BB47-3C6D1B93BA4C}" type="pres">
      <dgm:prSet presAssocID="{658718DD-699D-4E07-ABDE-622E60B1FE91}" presName="parentText" presStyleLbl="node1" presStyleIdx="0" presStyleCnt="1" custScaleX="45508" custLinFactNeighborX="-805" custLinFactNeighborY="1926">
        <dgm:presLayoutVars>
          <dgm:chMax val="1"/>
          <dgm:bulletEnabled val="1"/>
        </dgm:presLayoutVars>
      </dgm:prSet>
      <dgm:spPr/>
      <dgm:t>
        <a:bodyPr/>
        <a:lstStyle/>
        <a:p>
          <a:endParaRPr lang="en-US"/>
        </a:p>
      </dgm:t>
    </dgm:pt>
    <dgm:pt modelId="{165D23A9-24C0-447D-BBF0-FFEB58D97DCD}" type="pres">
      <dgm:prSet presAssocID="{658718DD-699D-4E07-ABDE-622E60B1FE91}" presName="descendantText" presStyleLbl="alignAccFollowNode1" presStyleIdx="0" presStyleCnt="1" custScaleX="129195" custScaleY="112938" custLinFactNeighborX="-5000" custLinFactNeighborY="13">
        <dgm:presLayoutVars>
          <dgm:bulletEnabled val="1"/>
        </dgm:presLayoutVars>
      </dgm:prSet>
      <dgm:spPr/>
      <dgm:t>
        <a:bodyPr/>
        <a:lstStyle/>
        <a:p>
          <a:endParaRPr lang="en-US"/>
        </a:p>
      </dgm:t>
    </dgm:pt>
  </dgm:ptLst>
  <dgm:cxnLst>
    <dgm:cxn modelId="{B3CC2B0E-7CC4-4F38-8556-3A34413A19CB}" srcId="{658718DD-699D-4E07-ABDE-622E60B1FE91}" destId="{7FC100DA-11F2-4317-AE3D-58EED2EC82E7}" srcOrd="1" destOrd="0" parTransId="{0816F07E-92FB-412A-871C-27842F75A769}" sibTransId="{6B7847F4-D5F5-4DC3-8C95-9782605346C5}"/>
    <dgm:cxn modelId="{DE64603F-4977-4C9C-8763-E6A1F24E977C}" type="presOf" srcId="{B99D2B25-FD42-4970-B379-AA7111A14F25}" destId="{63ACDFBB-0B82-47AE-8938-E1317C50275B}" srcOrd="0" destOrd="0" presId="urn:microsoft.com/office/officeart/2005/8/layout/vList5"/>
    <dgm:cxn modelId="{30E47609-97A0-4B00-984A-5D1DB5DE95F9}" srcId="{658718DD-699D-4E07-ABDE-622E60B1FE91}" destId="{E48F1739-117E-4809-BE48-33CD308173C9}" srcOrd="3" destOrd="0" parTransId="{DE347719-F1B0-4EFE-AED9-4A96AC6BFB67}" sibTransId="{8C448D0A-F037-4ED7-A81C-7E0675E16228}"/>
    <dgm:cxn modelId="{F97290BF-B7E3-4767-9592-18CC75B3EB84}" type="presOf" srcId="{7FC100DA-11F2-4317-AE3D-58EED2EC82E7}" destId="{165D23A9-24C0-447D-BBF0-FFEB58D97DCD}" srcOrd="0" destOrd="1" presId="urn:microsoft.com/office/officeart/2005/8/layout/vList5"/>
    <dgm:cxn modelId="{1D656FE9-1329-487C-8740-CEBC396D074F}" srcId="{658718DD-699D-4E07-ABDE-622E60B1FE91}" destId="{B0D3C481-99B3-4364-B9D3-E0FF8AE3D8AC}" srcOrd="2" destOrd="0" parTransId="{930D6F2F-B738-4B37-9D22-6E2B567486D7}" sibTransId="{D9962EFA-576E-470A-BD24-DC3EFBFE5A5C}"/>
    <dgm:cxn modelId="{3E1F9903-4615-438B-87E6-BA5CA5E767A6}" type="presOf" srcId="{013F8197-B816-4CCD-AABD-7B889F668156}" destId="{165D23A9-24C0-447D-BBF0-FFEB58D97DCD}" srcOrd="0" destOrd="0" presId="urn:microsoft.com/office/officeart/2005/8/layout/vList5"/>
    <dgm:cxn modelId="{7278C66F-69CE-440C-8365-2F72F180C6A0}" type="presOf" srcId="{B0D3C481-99B3-4364-B9D3-E0FF8AE3D8AC}" destId="{165D23A9-24C0-447D-BBF0-FFEB58D97DCD}" srcOrd="0" destOrd="2" presId="urn:microsoft.com/office/officeart/2005/8/layout/vList5"/>
    <dgm:cxn modelId="{E560BCD0-6F97-410A-B5ED-6725FA53315B}" type="presOf" srcId="{658718DD-699D-4E07-ABDE-622E60B1FE91}" destId="{C7F1BC78-C599-4C3C-BB47-3C6D1B93BA4C}" srcOrd="0" destOrd="0" presId="urn:microsoft.com/office/officeart/2005/8/layout/vList5"/>
    <dgm:cxn modelId="{36F03C2A-FE58-4206-B236-D35FC3ABB860}" type="presOf" srcId="{E48F1739-117E-4809-BE48-33CD308173C9}" destId="{165D23A9-24C0-447D-BBF0-FFEB58D97DCD}" srcOrd="0" destOrd="3" presId="urn:microsoft.com/office/officeart/2005/8/layout/vList5"/>
    <dgm:cxn modelId="{E9A1750E-E4FD-4F55-8D88-8B9BC1E23FB9}" type="presOf" srcId="{9C888DF4-AB85-4C7C-B106-D0A40051E348}" destId="{165D23A9-24C0-447D-BBF0-FFEB58D97DCD}" srcOrd="0" destOrd="4" presId="urn:microsoft.com/office/officeart/2005/8/layout/vList5"/>
    <dgm:cxn modelId="{0D5AE5E4-A0FF-4EBE-88F8-6F8B687340D6}" srcId="{658718DD-699D-4E07-ABDE-622E60B1FE91}" destId="{D903C5FB-D942-4CF7-A58A-3D12137032CD}" srcOrd="5" destOrd="0" parTransId="{02F79E9E-208F-44ED-96AB-CF288F266E34}" sibTransId="{A40ED285-ACE7-47AA-AED8-B6CE75C9387E}"/>
    <dgm:cxn modelId="{C3C38933-1743-4A45-A5B1-282FBE2A1877}" srcId="{658718DD-699D-4E07-ABDE-622E60B1FE91}" destId="{9C888DF4-AB85-4C7C-B106-D0A40051E348}" srcOrd="4" destOrd="0" parTransId="{9C7B63BC-4E7E-479A-8952-A0FC791AD0B7}" sibTransId="{63C97A18-00EB-4497-911A-48033F9E2B00}"/>
    <dgm:cxn modelId="{48B0845B-B012-4CC2-867D-DCFE20B1E751}" srcId="{B99D2B25-FD42-4970-B379-AA7111A14F25}" destId="{658718DD-699D-4E07-ABDE-622E60B1FE91}" srcOrd="0" destOrd="0" parTransId="{1A8187C9-2FAD-4288-8380-3C1FF194F75D}" sibTransId="{FC663043-2746-4704-9294-D5501F545C53}"/>
    <dgm:cxn modelId="{4207C8D3-3AE0-4872-B43D-D8CF5C6F76CE}" type="presOf" srcId="{D903C5FB-D942-4CF7-A58A-3D12137032CD}" destId="{165D23A9-24C0-447D-BBF0-FFEB58D97DCD}" srcOrd="0" destOrd="5" presId="urn:microsoft.com/office/officeart/2005/8/layout/vList5"/>
    <dgm:cxn modelId="{33D70FDE-5897-49C5-A612-93806F920BF4}" srcId="{658718DD-699D-4E07-ABDE-622E60B1FE91}" destId="{013F8197-B816-4CCD-AABD-7B889F668156}" srcOrd="0" destOrd="0" parTransId="{37F814D1-3EAF-4EC2-95A5-69C431E30770}" sibTransId="{A5A251F9-8313-4F86-BAF0-C3CEEEACB21D}"/>
    <dgm:cxn modelId="{DE2A3B5F-9F04-4F34-8AD6-89FE5B20155E}" type="presParOf" srcId="{63ACDFBB-0B82-47AE-8938-E1317C50275B}" destId="{942C2645-FD5C-485F-A850-DFAC82310AD3}" srcOrd="0" destOrd="0" presId="urn:microsoft.com/office/officeart/2005/8/layout/vList5"/>
    <dgm:cxn modelId="{DD808573-D9DC-4173-8AA5-0AD6775BE184}" type="presParOf" srcId="{942C2645-FD5C-485F-A850-DFAC82310AD3}" destId="{C7F1BC78-C599-4C3C-BB47-3C6D1B93BA4C}" srcOrd="0" destOrd="0" presId="urn:microsoft.com/office/officeart/2005/8/layout/vList5"/>
    <dgm:cxn modelId="{8946CD36-1DCD-4115-9595-C1DBD6934F76}" type="presParOf" srcId="{942C2645-FD5C-485F-A850-DFAC82310AD3}" destId="{165D23A9-24C0-447D-BBF0-FFEB58D97DC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1.xml><?xml version="1.0" encoding="utf-8"?>
<dgm:dataModel xmlns:dgm="http://schemas.openxmlformats.org/drawingml/2006/diagram" xmlns:a="http://schemas.openxmlformats.org/drawingml/2006/main">
  <dgm:ptLst>
    <dgm:pt modelId="{B99D2B25-FD42-4970-B379-AA7111A14F2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58718DD-699D-4E07-ABDE-622E60B1FE91}">
      <dgm:prSet phldrT="[Text]"/>
      <dgm:spPr>
        <a:solidFill>
          <a:schemeClr val="tx1"/>
        </a:solidFill>
      </dgm:spPr>
      <dgm:t>
        <a:bodyPr/>
        <a:lstStyle/>
        <a:p>
          <a:r>
            <a:rPr lang="en-US" b="1" dirty="0" smtClean="0"/>
            <a:t>Risk Management &amp; Security</a:t>
          </a:r>
          <a:endParaRPr lang="en-US" b="1" dirty="0">
            <a:solidFill>
              <a:srgbClr val="00B050"/>
            </a:solidFill>
          </a:endParaRPr>
        </a:p>
      </dgm:t>
    </dgm:pt>
    <dgm:pt modelId="{1A8187C9-2FAD-4288-8380-3C1FF194F75D}" type="parTrans" cxnId="{48B0845B-B012-4CC2-867D-DCFE20B1E751}">
      <dgm:prSet/>
      <dgm:spPr/>
      <dgm:t>
        <a:bodyPr/>
        <a:lstStyle/>
        <a:p>
          <a:endParaRPr lang="en-US"/>
        </a:p>
      </dgm:t>
    </dgm:pt>
    <dgm:pt modelId="{FC663043-2746-4704-9294-D5501F545C53}" type="sibTrans" cxnId="{48B0845B-B012-4CC2-867D-DCFE20B1E751}">
      <dgm:prSet/>
      <dgm:spPr/>
      <dgm:t>
        <a:bodyPr/>
        <a:lstStyle/>
        <a:p>
          <a:endParaRPr lang="en-US"/>
        </a:p>
      </dgm:t>
    </dgm:pt>
    <dgm:pt modelId="{013F8197-B816-4CCD-AABD-7B889F668156}">
      <dgm:prSet phldrT="[Text]" custT="1"/>
      <dgm:spPr>
        <a:solidFill>
          <a:schemeClr val="bg1">
            <a:lumMod val="75000"/>
            <a:alpha val="90000"/>
          </a:schemeClr>
        </a:solidFill>
      </dgm:spPr>
      <dgm:t>
        <a:bodyPr/>
        <a:lstStyle/>
        <a:p>
          <a:r>
            <a:rPr lang="en-US" sz="1600" dirty="0" smtClean="0"/>
            <a:t>Accumen will annually perform a HIPAA risk assessment.</a:t>
          </a:r>
          <a:endParaRPr lang="en-US" sz="1600" dirty="0"/>
        </a:p>
      </dgm:t>
    </dgm:pt>
    <dgm:pt modelId="{37F814D1-3EAF-4EC2-95A5-69C431E30770}" type="parTrans" cxnId="{33D70FDE-5897-49C5-A612-93806F920BF4}">
      <dgm:prSet/>
      <dgm:spPr/>
      <dgm:t>
        <a:bodyPr/>
        <a:lstStyle/>
        <a:p>
          <a:endParaRPr lang="en-US"/>
        </a:p>
      </dgm:t>
    </dgm:pt>
    <dgm:pt modelId="{A5A251F9-8313-4F86-BAF0-C3CEEEACB21D}" type="sibTrans" cxnId="{33D70FDE-5897-49C5-A612-93806F920BF4}">
      <dgm:prSet/>
      <dgm:spPr/>
      <dgm:t>
        <a:bodyPr/>
        <a:lstStyle/>
        <a:p>
          <a:endParaRPr lang="en-US"/>
        </a:p>
      </dgm:t>
    </dgm:pt>
    <dgm:pt modelId="{57361AFE-F2BC-4E0F-984E-6EEC384FB38B}">
      <dgm:prSet phldrT="[Text]"/>
      <dgm:spPr>
        <a:solidFill>
          <a:schemeClr val="tx1"/>
        </a:solidFill>
      </dgm:spPr>
      <dgm:t>
        <a:bodyPr/>
        <a:lstStyle/>
        <a:p>
          <a:r>
            <a:rPr lang="en-US" b="1" dirty="0" smtClean="0"/>
            <a:t>Review &amp; Evaluation</a:t>
          </a:r>
          <a:endParaRPr lang="en-US" b="1" dirty="0" smtClean="0">
            <a:solidFill>
              <a:srgbClr val="FF0000"/>
            </a:solidFill>
          </a:endParaRPr>
        </a:p>
      </dgm:t>
    </dgm:pt>
    <dgm:pt modelId="{7DE42B56-46CD-4898-A143-B7B3FAD6E315}" type="parTrans" cxnId="{12B5B09E-F8D3-4DF6-AB04-E1084B37EFCD}">
      <dgm:prSet/>
      <dgm:spPr/>
      <dgm:t>
        <a:bodyPr/>
        <a:lstStyle/>
        <a:p>
          <a:endParaRPr lang="en-US"/>
        </a:p>
      </dgm:t>
    </dgm:pt>
    <dgm:pt modelId="{A0D6DD01-5DEB-4EBA-BA80-36E72FBAE7CE}" type="sibTrans" cxnId="{12B5B09E-F8D3-4DF6-AB04-E1084B37EFCD}">
      <dgm:prSet/>
      <dgm:spPr/>
      <dgm:t>
        <a:bodyPr/>
        <a:lstStyle/>
        <a:p>
          <a:endParaRPr lang="en-US"/>
        </a:p>
      </dgm:t>
    </dgm:pt>
    <dgm:pt modelId="{09E0468C-6125-4F78-996E-93F2F3A6FDF3}">
      <dgm:prSet phldrT="[Text]" custT="1"/>
      <dgm:spPr>
        <a:solidFill>
          <a:schemeClr val="bg1">
            <a:lumMod val="75000"/>
            <a:alpha val="90000"/>
          </a:schemeClr>
        </a:solidFill>
      </dgm:spPr>
      <dgm:t>
        <a:bodyPr/>
        <a:lstStyle/>
        <a:p>
          <a:r>
            <a:rPr lang="en-US" sz="1600" dirty="0" smtClean="0"/>
            <a:t>All IT security, network and server systems will be monitored in real-time to reduce risk to the availability and integrity of Accumen’s ePHI.</a:t>
          </a:r>
          <a:endParaRPr lang="en-US" sz="1600" dirty="0"/>
        </a:p>
      </dgm:t>
    </dgm:pt>
    <dgm:pt modelId="{D4AFFF9D-8534-43CC-85A2-BC7E41259977}" type="parTrans" cxnId="{0485B963-A0A9-43DC-9FE2-CD57CF609406}">
      <dgm:prSet/>
      <dgm:spPr/>
      <dgm:t>
        <a:bodyPr/>
        <a:lstStyle/>
        <a:p>
          <a:endParaRPr lang="en-US"/>
        </a:p>
      </dgm:t>
    </dgm:pt>
    <dgm:pt modelId="{1B88C08F-379E-4348-B60B-AA07DAFA22B4}" type="sibTrans" cxnId="{0485B963-A0A9-43DC-9FE2-CD57CF609406}">
      <dgm:prSet/>
      <dgm:spPr/>
      <dgm:t>
        <a:bodyPr/>
        <a:lstStyle/>
        <a:p>
          <a:endParaRPr lang="en-US"/>
        </a:p>
      </dgm:t>
    </dgm:pt>
    <dgm:pt modelId="{CA742ECA-6581-4ACB-B4DB-89041389CC54}">
      <dgm:prSet phldrT="[Text]" custT="1"/>
      <dgm:spPr>
        <a:solidFill>
          <a:schemeClr val="bg1">
            <a:lumMod val="75000"/>
            <a:alpha val="90000"/>
          </a:schemeClr>
        </a:solidFill>
      </dgm:spPr>
      <dgm:t>
        <a:bodyPr/>
        <a:lstStyle/>
        <a:p>
          <a:r>
            <a:rPr lang="en-US" sz="1600" dirty="0" smtClean="0"/>
            <a:t>The Security Officer and CCO will maintain risk assessment and security evaluation results, and will work together to address any security issues.</a:t>
          </a:r>
          <a:endParaRPr lang="en-US" sz="1600" dirty="0"/>
        </a:p>
      </dgm:t>
    </dgm:pt>
    <dgm:pt modelId="{818F0686-B7C1-464B-A72D-9401EA1E27A6}" type="parTrans" cxnId="{8DE5D50A-B4F4-422B-9BAB-7D5972E10770}">
      <dgm:prSet/>
      <dgm:spPr/>
      <dgm:t>
        <a:bodyPr/>
        <a:lstStyle/>
        <a:p>
          <a:endParaRPr lang="en-US"/>
        </a:p>
      </dgm:t>
    </dgm:pt>
    <dgm:pt modelId="{9542204D-155F-4455-B394-E4C92323664B}" type="sibTrans" cxnId="{8DE5D50A-B4F4-422B-9BAB-7D5972E10770}">
      <dgm:prSet/>
      <dgm:spPr/>
      <dgm:t>
        <a:bodyPr/>
        <a:lstStyle/>
        <a:p>
          <a:endParaRPr lang="en-US"/>
        </a:p>
      </dgm:t>
    </dgm:pt>
    <dgm:pt modelId="{79092B8F-3A37-4714-A735-DF2517F9346A}">
      <dgm:prSet phldrT="[Text]" custT="1"/>
      <dgm:spPr>
        <a:solidFill>
          <a:schemeClr val="bg1">
            <a:lumMod val="75000"/>
            <a:alpha val="90000"/>
          </a:schemeClr>
        </a:solidFill>
      </dgm:spPr>
      <dgm:t>
        <a:bodyPr/>
        <a:lstStyle/>
        <a:p>
          <a:r>
            <a:rPr lang="en-US" sz="1600" dirty="0" smtClean="0"/>
            <a:t>Accumen, and its employees, will take reasonable and appropriate measures to protect ePHI against accidental, incidental, or intentional unauthorized modification, disclosure or destruction. </a:t>
          </a:r>
          <a:endParaRPr lang="en-US" sz="1600" dirty="0"/>
        </a:p>
      </dgm:t>
    </dgm:pt>
    <dgm:pt modelId="{7AFC2448-84B5-41A9-BB9C-C9DB1777C830}" type="parTrans" cxnId="{DC7D3C81-4B6B-4797-891A-179E2155427E}">
      <dgm:prSet/>
      <dgm:spPr/>
      <dgm:t>
        <a:bodyPr/>
        <a:lstStyle/>
        <a:p>
          <a:endParaRPr lang="en-US"/>
        </a:p>
      </dgm:t>
    </dgm:pt>
    <dgm:pt modelId="{F4786E9C-D8C6-44ED-9816-57620ABA4BF3}" type="sibTrans" cxnId="{DC7D3C81-4B6B-4797-891A-179E2155427E}">
      <dgm:prSet/>
      <dgm:spPr/>
      <dgm:t>
        <a:bodyPr/>
        <a:lstStyle/>
        <a:p>
          <a:endParaRPr lang="en-US"/>
        </a:p>
      </dgm:t>
    </dgm:pt>
    <dgm:pt modelId="{741D19D7-2779-42B4-B11D-812586F5449D}">
      <dgm:prSet phldrT="[Text]" custT="1"/>
      <dgm:spPr>
        <a:solidFill>
          <a:schemeClr val="bg1">
            <a:lumMod val="75000"/>
            <a:alpha val="90000"/>
          </a:schemeClr>
        </a:solidFill>
      </dgm:spPr>
      <dgm:t>
        <a:bodyPr/>
        <a:lstStyle/>
        <a:p>
          <a:r>
            <a:rPr lang="en-US" sz="1600" dirty="0" smtClean="0"/>
            <a:t>Accumen data processing resources should not be altered, destroyed, or disrupted without direct authorization.</a:t>
          </a:r>
          <a:endParaRPr lang="en-US" sz="1600" dirty="0"/>
        </a:p>
      </dgm:t>
    </dgm:pt>
    <dgm:pt modelId="{053F91A8-32B5-4CCF-ACB5-131E081F8B07}" type="parTrans" cxnId="{52893DE1-4440-407C-9E86-7F1E96EEFA12}">
      <dgm:prSet/>
      <dgm:spPr/>
      <dgm:t>
        <a:bodyPr/>
        <a:lstStyle/>
        <a:p>
          <a:endParaRPr lang="en-US"/>
        </a:p>
      </dgm:t>
    </dgm:pt>
    <dgm:pt modelId="{D4116708-18EF-45B0-9C38-C433843C0EFE}" type="sibTrans" cxnId="{52893DE1-4440-407C-9E86-7F1E96EEFA12}">
      <dgm:prSet/>
      <dgm:spPr/>
      <dgm:t>
        <a:bodyPr/>
        <a:lstStyle/>
        <a:p>
          <a:endParaRPr lang="en-US"/>
        </a:p>
      </dgm:t>
    </dgm:pt>
    <dgm:pt modelId="{58E093E8-B7B4-4137-BE02-7F8E979B5FDD}">
      <dgm:prSet phldrT="[Text]" custT="1"/>
      <dgm:spPr>
        <a:solidFill>
          <a:schemeClr val="bg1">
            <a:lumMod val="75000"/>
            <a:alpha val="90000"/>
          </a:schemeClr>
        </a:solidFill>
      </dgm:spPr>
      <dgm:t>
        <a:bodyPr/>
        <a:lstStyle/>
        <a:p>
          <a:r>
            <a:rPr lang="en-US" sz="1600" dirty="0" smtClean="0"/>
            <a:t>The Security Officer will periodically review such monitoring &amp; auditing logs, and will report any security incident(s) and information systems suspicious activity.</a:t>
          </a:r>
          <a:endParaRPr lang="en-US" sz="1600" dirty="0"/>
        </a:p>
      </dgm:t>
    </dgm:pt>
    <dgm:pt modelId="{88A022B1-CFF1-42A2-8B94-CEB81C859A28}" type="parTrans" cxnId="{070C23CD-AC31-4C21-94FF-85FFBF8D548D}">
      <dgm:prSet/>
      <dgm:spPr/>
      <dgm:t>
        <a:bodyPr/>
        <a:lstStyle/>
        <a:p>
          <a:endParaRPr lang="en-US"/>
        </a:p>
      </dgm:t>
    </dgm:pt>
    <dgm:pt modelId="{4C837C8C-3840-43CE-816F-18D9DF2BE8ED}" type="sibTrans" cxnId="{070C23CD-AC31-4C21-94FF-85FFBF8D548D}">
      <dgm:prSet/>
      <dgm:spPr/>
      <dgm:t>
        <a:bodyPr/>
        <a:lstStyle/>
        <a:p>
          <a:endParaRPr lang="en-US"/>
        </a:p>
      </dgm:t>
    </dgm:pt>
    <dgm:pt modelId="{AD9866D6-4B72-4FE5-A566-39A1A4FEF6E6}">
      <dgm:prSet phldrT="[Text]" custT="1"/>
      <dgm:spPr>
        <a:solidFill>
          <a:schemeClr val="bg1">
            <a:lumMod val="75000"/>
            <a:alpha val="90000"/>
          </a:schemeClr>
        </a:solidFill>
      </dgm:spPr>
      <dgm:t>
        <a:bodyPr/>
        <a:lstStyle/>
        <a:p>
          <a:r>
            <a:rPr lang="en-US" sz="1600" dirty="0" smtClean="0"/>
            <a:t>Accumen will annually evaluate its risk management &amp; security policies.</a:t>
          </a:r>
          <a:endParaRPr lang="en-US" sz="1600" dirty="0"/>
        </a:p>
      </dgm:t>
    </dgm:pt>
    <dgm:pt modelId="{B530E777-249D-46E9-9988-E3C607431080}" type="parTrans" cxnId="{6C11CAD2-98F9-474D-9681-34C8FF45735E}">
      <dgm:prSet/>
      <dgm:spPr/>
      <dgm:t>
        <a:bodyPr/>
        <a:lstStyle/>
        <a:p>
          <a:endParaRPr lang="en-US"/>
        </a:p>
      </dgm:t>
    </dgm:pt>
    <dgm:pt modelId="{3015E0FD-4642-464F-9009-FE70ADD86AB6}" type="sibTrans" cxnId="{6C11CAD2-98F9-474D-9681-34C8FF45735E}">
      <dgm:prSet/>
      <dgm:spPr/>
      <dgm:t>
        <a:bodyPr/>
        <a:lstStyle/>
        <a:p>
          <a:endParaRPr lang="en-US"/>
        </a:p>
      </dgm:t>
    </dgm:pt>
    <dgm:pt modelId="{63ACDFBB-0B82-47AE-8938-E1317C50275B}" type="pres">
      <dgm:prSet presAssocID="{B99D2B25-FD42-4970-B379-AA7111A14F25}" presName="Name0" presStyleCnt="0">
        <dgm:presLayoutVars>
          <dgm:dir/>
          <dgm:animLvl val="lvl"/>
          <dgm:resizeHandles val="exact"/>
        </dgm:presLayoutVars>
      </dgm:prSet>
      <dgm:spPr/>
      <dgm:t>
        <a:bodyPr/>
        <a:lstStyle/>
        <a:p>
          <a:endParaRPr lang="en-US"/>
        </a:p>
      </dgm:t>
    </dgm:pt>
    <dgm:pt modelId="{942C2645-FD5C-485F-A850-DFAC82310AD3}" type="pres">
      <dgm:prSet presAssocID="{658718DD-699D-4E07-ABDE-622E60B1FE91}" presName="linNode" presStyleCnt="0"/>
      <dgm:spPr/>
    </dgm:pt>
    <dgm:pt modelId="{C7F1BC78-C599-4C3C-BB47-3C6D1B93BA4C}" type="pres">
      <dgm:prSet presAssocID="{658718DD-699D-4E07-ABDE-622E60B1FE91}" presName="parentText" presStyleLbl="node1" presStyleIdx="0" presStyleCnt="2" custScaleX="45508" custLinFactNeighborX="-15003" custLinFactNeighborY="-2">
        <dgm:presLayoutVars>
          <dgm:chMax val="1"/>
          <dgm:bulletEnabled val="1"/>
        </dgm:presLayoutVars>
      </dgm:prSet>
      <dgm:spPr/>
      <dgm:t>
        <a:bodyPr/>
        <a:lstStyle/>
        <a:p>
          <a:endParaRPr lang="en-US"/>
        </a:p>
      </dgm:t>
    </dgm:pt>
    <dgm:pt modelId="{165D23A9-24C0-447D-BBF0-FFEB58D97DCD}" type="pres">
      <dgm:prSet presAssocID="{658718DD-699D-4E07-ABDE-622E60B1FE91}" presName="descendantText" presStyleLbl="alignAccFollowNode1" presStyleIdx="0" presStyleCnt="2" custScaleX="127550" custScaleY="118270" custLinFactNeighborX="-5000" custLinFactNeighborY="62">
        <dgm:presLayoutVars>
          <dgm:bulletEnabled val="1"/>
        </dgm:presLayoutVars>
      </dgm:prSet>
      <dgm:spPr/>
      <dgm:t>
        <a:bodyPr/>
        <a:lstStyle/>
        <a:p>
          <a:endParaRPr lang="en-US"/>
        </a:p>
      </dgm:t>
    </dgm:pt>
    <dgm:pt modelId="{DF1B2477-338F-45DD-8A09-6EA4B4EA609C}" type="pres">
      <dgm:prSet presAssocID="{FC663043-2746-4704-9294-D5501F545C53}" presName="sp" presStyleCnt="0"/>
      <dgm:spPr/>
    </dgm:pt>
    <dgm:pt modelId="{6A7D47C2-189D-4418-8F35-F07381A7D783}" type="pres">
      <dgm:prSet presAssocID="{57361AFE-F2BC-4E0F-984E-6EEC384FB38B}" presName="linNode" presStyleCnt="0"/>
      <dgm:spPr/>
    </dgm:pt>
    <dgm:pt modelId="{B124B931-C0AF-4576-A864-6A6C471057A1}" type="pres">
      <dgm:prSet presAssocID="{57361AFE-F2BC-4E0F-984E-6EEC384FB38B}" presName="parentText" presStyleLbl="node1" presStyleIdx="1" presStyleCnt="2" custScaleX="44994" custLinFactNeighborX="-14726" custLinFactNeighborY="-1288">
        <dgm:presLayoutVars>
          <dgm:chMax val="1"/>
          <dgm:bulletEnabled val="1"/>
        </dgm:presLayoutVars>
      </dgm:prSet>
      <dgm:spPr/>
      <dgm:t>
        <a:bodyPr/>
        <a:lstStyle/>
        <a:p>
          <a:endParaRPr lang="en-US"/>
        </a:p>
      </dgm:t>
    </dgm:pt>
    <dgm:pt modelId="{91376BA2-61B9-49F7-94B4-01BE859017BD}" type="pres">
      <dgm:prSet presAssocID="{57361AFE-F2BC-4E0F-984E-6EEC384FB38B}" presName="descendantText" presStyleLbl="alignAccFollowNode1" presStyleIdx="1" presStyleCnt="2" custScaleX="127839" custScaleY="92517" custLinFactNeighborX="-2243" custLinFactNeighborY="-6766">
        <dgm:presLayoutVars>
          <dgm:bulletEnabled val="1"/>
        </dgm:presLayoutVars>
      </dgm:prSet>
      <dgm:spPr/>
      <dgm:t>
        <a:bodyPr/>
        <a:lstStyle/>
        <a:p>
          <a:endParaRPr lang="en-US"/>
        </a:p>
      </dgm:t>
    </dgm:pt>
  </dgm:ptLst>
  <dgm:cxnLst>
    <dgm:cxn modelId="{A39552C2-7D5E-4BB9-BC7E-15E3A2E1F2D1}" type="presOf" srcId="{658718DD-699D-4E07-ABDE-622E60B1FE91}" destId="{C7F1BC78-C599-4C3C-BB47-3C6D1B93BA4C}" srcOrd="0" destOrd="0" presId="urn:microsoft.com/office/officeart/2005/8/layout/vList5"/>
    <dgm:cxn modelId="{0485B963-A0A9-43DC-9FE2-CD57CF609406}" srcId="{57361AFE-F2BC-4E0F-984E-6EEC384FB38B}" destId="{09E0468C-6125-4F78-996E-93F2F3A6FDF3}" srcOrd="0" destOrd="0" parTransId="{D4AFFF9D-8534-43CC-85A2-BC7E41259977}" sibTransId="{1B88C08F-379E-4348-B60B-AA07DAFA22B4}"/>
    <dgm:cxn modelId="{8DE5D50A-B4F4-422B-9BAB-7D5972E10770}" srcId="{658718DD-699D-4E07-ABDE-622E60B1FE91}" destId="{CA742ECA-6581-4ACB-B4DB-89041389CC54}" srcOrd="1" destOrd="0" parTransId="{818F0686-B7C1-464B-A72D-9401EA1E27A6}" sibTransId="{9542204D-155F-4455-B394-E4C92323664B}"/>
    <dgm:cxn modelId="{B0F63724-5981-468A-B392-B6164BA386F3}" type="presOf" srcId="{AD9866D6-4B72-4FE5-A566-39A1A4FEF6E6}" destId="{91376BA2-61B9-49F7-94B4-01BE859017BD}" srcOrd="0" destOrd="2" presId="urn:microsoft.com/office/officeart/2005/8/layout/vList5"/>
    <dgm:cxn modelId="{C584DC84-579E-42F9-A9EA-8C2BA5941D87}" type="presOf" srcId="{58E093E8-B7B4-4137-BE02-7F8E979B5FDD}" destId="{91376BA2-61B9-49F7-94B4-01BE859017BD}" srcOrd="0" destOrd="1" presId="urn:microsoft.com/office/officeart/2005/8/layout/vList5"/>
    <dgm:cxn modelId="{62721B91-996E-4F9C-80CC-8A6ED981A51B}" type="presOf" srcId="{57361AFE-F2BC-4E0F-984E-6EEC384FB38B}" destId="{B124B931-C0AF-4576-A864-6A6C471057A1}" srcOrd="0" destOrd="0" presId="urn:microsoft.com/office/officeart/2005/8/layout/vList5"/>
    <dgm:cxn modelId="{D182810C-4D52-4FB0-BE8A-61D7A403C4E3}" type="presOf" srcId="{CA742ECA-6581-4ACB-B4DB-89041389CC54}" destId="{165D23A9-24C0-447D-BBF0-FFEB58D97DCD}" srcOrd="0" destOrd="1" presId="urn:microsoft.com/office/officeart/2005/8/layout/vList5"/>
    <dgm:cxn modelId="{7448105C-6B8B-4C90-B65E-22D446F97387}" type="presOf" srcId="{B99D2B25-FD42-4970-B379-AA7111A14F25}" destId="{63ACDFBB-0B82-47AE-8938-E1317C50275B}" srcOrd="0" destOrd="0" presId="urn:microsoft.com/office/officeart/2005/8/layout/vList5"/>
    <dgm:cxn modelId="{86F9CB80-4486-4DE5-AD96-689EB9013850}" type="presOf" srcId="{79092B8F-3A37-4714-A735-DF2517F9346A}" destId="{165D23A9-24C0-447D-BBF0-FFEB58D97DCD}" srcOrd="0" destOrd="2" presId="urn:microsoft.com/office/officeart/2005/8/layout/vList5"/>
    <dgm:cxn modelId="{8F3D03FC-90F3-4A35-8E80-ADFFE3AED444}" type="presOf" srcId="{09E0468C-6125-4F78-996E-93F2F3A6FDF3}" destId="{91376BA2-61B9-49F7-94B4-01BE859017BD}" srcOrd="0" destOrd="0" presId="urn:microsoft.com/office/officeart/2005/8/layout/vList5"/>
    <dgm:cxn modelId="{B2DF8971-41D1-401E-BDCC-28266524858B}" type="presOf" srcId="{741D19D7-2779-42B4-B11D-812586F5449D}" destId="{165D23A9-24C0-447D-BBF0-FFEB58D97DCD}" srcOrd="0" destOrd="3" presId="urn:microsoft.com/office/officeart/2005/8/layout/vList5"/>
    <dgm:cxn modelId="{52893DE1-4440-407C-9E86-7F1E96EEFA12}" srcId="{658718DD-699D-4E07-ABDE-622E60B1FE91}" destId="{741D19D7-2779-42B4-B11D-812586F5449D}" srcOrd="3" destOrd="0" parTransId="{053F91A8-32B5-4CCF-ACB5-131E081F8B07}" sibTransId="{D4116708-18EF-45B0-9C38-C433843C0EFE}"/>
    <dgm:cxn modelId="{DC7D3C81-4B6B-4797-891A-179E2155427E}" srcId="{658718DD-699D-4E07-ABDE-622E60B1FE91}" destId="{79092B8F-3A37-4714-A735-DF2517F9346A}" srcOrd="2" destOrd="0" parTransId="{7AFC2448-84B5-41A9-BB9C-C9DB1777C830}" sibTransId="{F4786E9C-D8C6-44ED-9816-57620ABA4BF3}"/>
    <dgm:cxn modelId="{48B0845B-B012-4CC2-867D-DCFE20B1E751}" srcId="{B99D2B25-FD42-4970-B379-AA7111A14F25}" destId="{658718DD-699D-4E07-ABDE-622E60B1FE91}" srcOrd="0" destOrd="0" parTransId="{1A8187C9-2FAD-4288-8380-3C1FF194F75D}" sibTransId="{FC663043-2746-4704-9294-D5501F545C53}"/>
    <dgm:cxn modelId="{070C23CD-AC31-4C21-94FF-85FFBF8D548D}" srcId="{57361AFE-F2BC-4E0F-984E-6EEC384FB38B}" destId="{58E093E8-B7B4-4137-BE02-7F8E979B5FDD}" srcOrd="1" destOrd="0" parTransId="{88A022B1-CFF1-42A2-8B94-CEB81C859A28}" sibTransId="{4C837C8C-3840-43CE-816F-18D9DF2BE8ED}"/>
    <dgm:cxn modelId="{12B5B09E-F8D3-4DF6-AB04-E1084B37EFCD}" srcId="{B99D2B25-FD42-4970-B379-AA7111A14F25}" destId="{57361AFE-F2BC-4E0F-984E-6EEC384FB38B}" srcOrd="1" destOrd="0" parTransId="{7DE42B56-46CD-4898-A143-B7B3FAD6E315}" sibTransId="{A0D6DD01-5DEB-4EBA-BA80-36E72FBAE7CE}"/>
    <dgm:cxn modelId="{33D70FDE-5897-49C5-A612-93806F920BF4}" srcId="{658718DD-699D-4E07-ABDE-622E60B1FE91}" destId="{013F8197-B816-4CCD-AABD-7B889F668156}" srcOrd="0" destOrd="0" parTransId="{37F814D1-3EAF-4EC2-95A5-69C431E30770}" sibTransId="{A5A251F9-8313-4F86-BAF0-C3CEEEACB21D}"/>
    <dgm:cxn modelId="{EC4095FC-A5EE-407E-BB10-19B2253EA4AB}" type="presOf" srcId="{013F8197-B816-4CCD-AABD-7B889F668156}" destId="{165D23A9-24C0-447D-BBF0-FFEB58D97DCD}" srcOrd="0" destOrd="0" presId="urn:microsoft.com/office/officeart/2005/8/layout/vList5"/>
    <dgm:cxn modelId="{6C11CAD2-98F9-474D-9681-34C8FF45735E}" srcId="{57361AFE-F2BC-4E0F-984E-6EEC384FB38B}" destId="{AD9866D6-4B72-4FE5-A566-39A1A4FEF6E6}" srcOrd="2" destOrd="0" parTransId="{B530E777-249D-46E9-9988-E3C607431080}" sibTransId="{3015E0FD-4642-464F-9009-FE70ADD86AB6}"/>
    <dgm:cxn modelId="{A99B43E5-F1A1-4514-AE5A-D15F51E7C92B}" type="presParOf" srcId="{63ACDFBB-0B82-47AE-8938-E1317C50275B}" destId="{942C2645-FD5C-485F-A850-DFAC82310AD3}" srcOrd="0" destOrd="0" presId="urn:microsoft.com/office/officeart/2005/8/layout/vList5"/>
    <dgm:cxn modelId="{A46CA394-5B54-4EFE-B062-A212D168F681}" type="presParOf" srcId="{942C2645-FD5C-485F-A850-DFAC82310AD3}" destId="{C7F1BC78-C599-4C3C-BB47-3C6D1B93BA4C}" srcOrd="0" destOrd="0" presId="urn:microsoft.com/office/officeart/2005/8/layout/vList5"/>
    <dgm:cxn modelId="{5DECC853-B05A-417F-AAE7-91CCE32F956F}" type="presParOf" srcId="{942C2645-FD5C-485F-A850-DFAC82310AD3}" destId="{165D23A9-24C0-447D-BBF0-FFEB58D97DCD}" srcOrd="1" destOrd="0" presId="urn:microsoft.com/office/officeart/2005/8/layout/vList5"/>
    <dgm:cxn modelId="{34D0563E-5C90-4C41-BF1F-DFE41AF6B982}" type="presParOf" srcId="{63ACDFBB-0B82-47AE-8938-E1317C50275B}" destId="{DF1B2477-338F-45DD-8A09-6EA4B4EA609C}" srcOrd="1" destOrd="0" presId="urn:microsoft.com/office/officeart/2005/8/layout/vList5"/>
    <dgm:cxn modelId="{BF48AE1D-D9C0-4623-82B2-D1FF5BB3BD68}" type="presParOf" srcId="{63ACDFBB-0B82-47AE-8938-E1317C50275B}" destId="{6A7D47C2-189D-4418-8F35-F07381A7D783}" srcOrd="2" destOrd="0" presId="urn:microsoft.com/office/officeart/2005/8/layout/vList5"/>
    <dgm:cxn modelId="{FD5A4DEF-9B2E-44AD-B3B9-1F1FDA00A0BB}" type="presParOf" srcId="{6A7D47C2-189D-4418-8F35-F07381A7D783}" destId="{B124B931-C0AF-4576-A864-6A6C471057A1}" srcOrd="0" destOrd="0" presId="urn:microsoft.com/office/officeart/2005/8/layout/vList5"/>
    <dgm:cxn modelId="{AC8139B2-57E9-4E86-8D03-BC7C3A408692}" type="presParOf" srcId="{6A7D47C2-189D-4418-8F35-F07381A7D783}" destId="{91376BA2-61B9-49F7-94B4-01BE859017B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2.xml><?xml version="1.0" encoding="utf-8"?>
<dgm:dataModel xmlns:dgm="http://schemas.openxmlformats.org/drawingml/2006/diagram" xmlns:a="http://schemas.openxmlformats.org/drawingml/2006/main">
  <dgm:ptLst>
    <dgm:pt modelId="{B99D2B25-FD42-4970-B379-AA7111A14F2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58718DD-699D-4E07-ABDE-622E60B1FE91}">
      <dgm:prSet phldrT="[Text]"/>
      <dgm:spPr>
        <a:solidFill>
          <a:schemeClr val="tx1"/>
        </a:solidFill>
      </dgm:spPr>
      <dgm:t>
        <a:bodyPr/>
        <a:lstStyle/>
        <a:p>
          <a:r>
            <a:rPr lang="en-US" b="1" dirty="0" smtClean="0"/>
            <a:t>Authorization &amp; Clearance</a:t>
          </a:r>
          <a:endParaRPr lang="en-US" b="1" dirty="0">
            <a:solidFill>
              <a:srgbClr val="00B050"/>
            </a:solidFill>
          </a:endParaRPr>
        </a:p>
      </dgm:t>
    </dgm:pt>
    <dgm:pt modelId="{1A8187C9-2FAD-4288-8380-3C1FF194F75D}" type="parTrans" cxnId="{48B0845B-B012-4CC2-867D-DCFE20B1E751}">
      <dgm:prSet/>
      <dgm:spPr/>
      <dgm:t>
        <a:bodyPr/>
        <a:lstStyle/>
        <a:p>
          <a:endParaRPr lang="en-US"/>
        </a:p>
      </dgm:t>
    </dgm:pt>
    <dgm:pt modelId="{FC663043-2746-4704-9294-D5501F545C53}" type="sibTrans" cxnId="{48B0845B-B012-4CC2-867D-DCFE20B1E751}">
      <dgm:prSet/>
      <dgm:spPr/>
      <dgm:t>
        <a:bodyPr/>
        <a:lstStyle/>
        <a:p>
          <a:endParaRPr lang="en-US"/>
        </a:p>
      </dgm:t>
    </dgm:pt>
    <dgm:pt modelId="{013F8197-B816-4CCD-AABD-7B889F668156}">
      <dgm:prSet phldrT="[Text]" custT="1"/>
      <dgm:spPr>
        <a:solidFill>
          <a:schemeClr val="bg1">
            <a:lumMod val="75000"/>
            <a:alpha val="90000"/>
          </a:schemeClr>
        </a:solidFill>
      </dgm:spPr>
      <dgm:t>
        <a:bodyPr/>
        <a:lstStyle/>
        <a:p>
          <a:r>
            <a:rPr lang="en-US" sz="1600" dirty="0" smtClean="0"/>
            <a:t>Accumen’s Security Officer, or a designee, will assign and oversee access to ePHI and/or the locations it resides.</a:t>
          </a:r>
          <a:endParaRPr lang="en-US" sz="1600" dirty="0"/>
        </a:p>
      </dgm:t>
    </dgm:pt>
    <dgm:pt modelId="{37F814D1-3EAF-4EC2-95A5-69C431E30770}" type="parTrans" cxnId="{33D70FDE-5897-49C5-A612-93806F920BF4}">
      <dgm:prSet/>
      <dgm:spPr/>
      <dgm:t>
        <a:bodyPr/>
        <a:lstStyle/>
        <a:p>
          <a:endParaRPr lang="en-US"/>
        </a:p>
      </dgm:t>
    </dgm:pt>
    <dgm:pt modelId="{A5A251F9-8313-4F86-BAF0-C3CEEEACB21D}" type="sibTrans" cxnId="{33D70FDE-5897-49C5-A612-93806F920BF4}">
      <dgm:prSet/>
      <dgm:spPr/>
      <dgm:t>
        <a:bodyPr/>
        <a:lstStyle/>
        <a:p>
          <a:endParaRPr lang="en-US"/>
        </a:p>
      </dgm:t>
    </dgm:pt>
    <dgm:pt modelId="{57361AFE-F2BC-4E0F-984E-6EEC384FB38B}">
      <dgm:prSet phldrT="[Text]"/>
      <dgm:spPr>
        <a:solidFill>
          <a:schemeClr val="tx1"/>
        </a:solidFill>
      </dgm:spPr>
      <dgm:t>
        <a:bodyPr/>
        <a:lstStyle/>
        <a:p>
          <a:r>
            <a:rPr lang="en-US" b="1" dirty="0" smtClean="0"/>
            <a:t>Awareness &amp; Training </a:t>
          </a:r>
          <a:endParaRPr lang="en-US" b="1" dirty="0" smtClean="0">
            <a:solidFill>
              <a:srgbClr val="FF0000"/>
            </a:solidFill>
          </a:endParaRPr>
        </a:p>
      </dgm:t>
    </dgm:pt>
    <dgm:pt modelId="{7DE42B56-46CD-4898-A143-B7B3FAD6E315}" type="parTrans" cxnId="{12B5B09E-F8D3-4DF6-AB04-E1084B37EFCD}">
      <dgm:prSet/>
      <dgm:spPr/>
      <dgm:t>
        <a:bodyPr/>
        <a:lstStyle/>
        <a:p>
          <a:endParaRPr lang="en-US"/>
        </a:p>
      </dgm:t>
    </dgm:pt>
    <dgm:pt modelId="{A0D6DD01-5DEB-4EBA-BA80-36E72FBAE7CE}" type="sibTrans" cxnId="{12B5B09E-F8D3-4DF6-AB04-E1084B37EFCD}">
      <dgm:prSet/>
      <dgm:spPr/>
      <dgm:t>
        <a:bodyPr/>
        <a:lstStyle/>
        <a:p>
          <a:endParaRPr lang="en-US"/>
        </a:p>
      </dgm:t>
    </dgm:pt>
    <dgm:pt modelId="{09E0468C-6125-4F78-996E-93F2F3A6FDF3}">
      <dgm:prSet phldrT="[Text]" custT="1"/>
      <dgm:spPr>
        <a:solidFill>
          <a:schemeClr val="bg1">
            <a:lumMod val="75000"/>
            <a:alpha val="90000"/>
          </a:schemeClr>
        </a:solidFill>
      </dgm:spPr>
      <dgm:t>
        <a:bodyPr/>
        <a:lstStyle/>
        <a:p>
          <a:r>
            <a:rPr lang="en-US" sz="1600" dirty="0" smtClean="0"/>
            <a:t>Accumen will train system users, including management, in security awareness. Such training will include: periodic security reminders; malicious software protection; log-in monitoring and reporting; and password management procedures.</a:t>
          </a:r>
          <a:endParaRPr lang="en-US" sz="1600" dirty="0"/>
        </a:p>
      </dgm:t>
    </dgm:pt>
    <dgm:pt modelId="{D4AFFF9D-8534-43CC-85A2-BC7E41259977}" type="parTrans" cxnId="{0485B963-A0A9-43DC-9FE2-CD57CF609406}">
      <dgm:prSet/>
      <dgm:spPr/>
      <dgm:t>
        <a:bodyPr/>
        <a:lstStyle/>
        <a:p>
          <a:endParaRPr lang="en-US"/>
        </a:p>
      </dgm:t>
    </dgm:pt>
    <dgm:pt modelId="{1B88C08F-379E-4348-B60B-AA07DAFA22B4}" type="sibTrans" cxnId="{0485B963-A0A9-43DC-9FE2-CD57CF609406}">
      <dgm:prSet/>
      <dgm:spPr/>
      <dgm:t>
        <a:bodyPr/>
        <a:lstStyle/>
        <a:p>
          <a:endParaRPr lang="en-US"/>
        </a:p>
      </dgm:t>
    </dgm:pt>
    <dgm:pt modelId="{B27A822F-0295-47CD-B2AB-7AD840EF6968}">
      <dgm:prSet phldrT="[Text]" custT="1"/>
      <dgm:spPr>
        <a:solidFill>
          <a:schemeClr val="bg1">
            <a:lumMod val="75000"/>
            <a:alpha val="90000"/>
          </a:schemeClr>
        </a:solidFill>
      </dgm:spPr>
      <dgm:t>
        <a:bodyPr/>
        <a:lstStyle/>
        <a:p>
          <a:r>
            <a:rPr lang="en-US" sz="1600" dirty="0" smtClean="0"/>
            <a:t>Access levels will be determined through several measures, including the minimum necessary policy, reference checks, and user’s identity and role-need to access ePHI.</a:t>
          </a:r>
          <a:endParaRPr lang="en-US" sz="1600" dirty="0"/>
        </a:p>
      </dgm:t>
    </dgm:pt>
    <dgm:pt modelId="{D6256D6B-E380-4F56-BD91-38F94FB66A67}" type="parTrans" cxnId="{787554D8-83EE-42B6-8A44-389362084A8D}">
      <dgm:prSet/>
      <dgm:spPr/>
      <dgm:t>
        <a:bodyPr/>
        <a:lstStyle/>
        <a:p>
          <a:endParaRPr lang="en-US"/>
        </a:p>
      </dgm:t>
    </dgm:pt>
    <dgm:pt modelId="{5FB02178-10D7-42DA-819C-F2C712874BF3}" type="sibTrans" cxnId="{787554D8-83EE-42B6-8A44-389362084A8D}">
      <dgm:prSet/>
      <dgm:spPr/>
      <dgm:t>
        <a:bodyPr/>
        <a:lstStyle/>
        <a:p>
          <a:endParaRPr lang="en-US"/>
        </a:p>
      </dgm:t>
    </dgm:pt>
    <dgm:pt modelId="{19C51C3B-5601-4C39-847E-F0C00F6F6097}">
      <dgm:prSet phldrT="[Text]" custT="1"/>
      <dgm:spPr>
        <a:solidFill>
          <a:schemeClr val="bg1">
            <a:lumMod val="75000"/>
            <a:alpha val="90000"/>
          </a:schemeClr>
        </a:solidFill>
      </dgm:spPr>
      <dgm:t>
        <a:bodyPr/>
        <a:lstStyle/>
        <a:p>
          <a:r>
            <a:rPr lang="en-US" sz="1600" dirty="0" smtClean="0"/>
            <a:t>Accumen’s Security Officer will ensure that all requirements of this policy are satisfied.</a:t>
          </a:r>
          <a:endParaRPr lang="en-US" sz="1600" dirty="0"/>
        </a:p>
      </dgm:t>
    </dgm:pt>
    <dgm:pt modelId="{1A5E9C5A-4CB3-4C82-80CE-A2C64000D94B}" type="parTrans" cxnId="{10E76269-76AD-4873-9524-C90A301E9E50}">
      <dgm:prSet/>
      <dgm:spPr/>
      <dgm:t>
        <a:bodyPr/>
        <a:lstStyle/>
        <a:p>
          <a:endParaRPr lang="en-US"/>
        </a:p>
      </dgm:t>
    </dgm:pt>
    <dgm:pt modelId="{DEBEF5C3-A84D-407F-A854-6B7247AA8C8F}" type="sibTrans" cxnId="{10E76269-76AD-4873-9524-C90A301E9E50}">
      <dgm:prSet/>
      <dgm:spPr/>
      <dgm:t>
        <a:bodyPr/>
        <a:lstStyle/>
        <a:p>
          <a:endParaRPr lang="en-US"/>
        </a:p>
      </dgm:t>
    </dgm:pt>
    <dgm:pt modelId="{63ACDFBB-0B82-47AE-8938-E1317C50275B}" type="pres">
      <dgm:prSet presAssocID="{B99D2B25-FD42-4970-B379-AA7111A14F25}" presName="Name0" presStyleCnt="0">
        <dgm:presLayoutVars>
          <dgm:dir/>
          <dgm:animLvl val="lvl"/>
          <dgm:resizeHandles val="exact"/>
        </dgm:presLayoutVars>
      </dgm:prSet>
      <dgm:spPr/>
      <dgm:t>
        <a:bodyPr/>
        <a:lstStyle/>
        <a:p>
          <a:endParaRPr lang="en-US"/>
        </a:p>
      </dgm:t>
    </dgm:pt>
    <dgm:pt modelId="{942C2645-FD5C-485F-A850-DFAC82310AD3}" type="pres">
      <dgm:prSet presAssocID="{658718DD-699D-4E07-ABDE-622E60B1FE91}" presName="linNode" presStyleCnt="0"/>
      <dgm:spPr/>
    </dgm:pt>
    <dgm:pt modelId="{C7F1BC78-C599-4C3C-BB47-3C6D1B93BA4C}" type="pres">
      <dgm:prSet presAssocID="{658718DD-699D-4E07-ABDE-622E60B1FE91}" presName="parentText" presStyleLbl="node1" presStyleIdx="0" presStyleCnt="2" custScaleX="45508" custScaleY="67837" custLinFactNeighborX="-15003" custLinFactNeighborY="-2">
        <dgm:presLayoutVars>
          <dgm:chMax val="1"/>
          <dgm:bulletEnabled val="1"/>
        </dgm:presLayoutVars>
      </dgm:prSet>
      <dgm:spPr/>
      <dgm:t>
        <a:bodyPr/>
        <a:lstStyle/>
        <a:p>
          <a:endParaRPr lang="en-US"/>
        </a:p>
      </dgm:t>
    </dgm:pt>
    <dgm:pt modelId="{165D23A9-24C0-447D-BBF0-FFEB58D97DCD}" type="pres">
      <dgm:prSet presAssocID="{658718DD-699D-4E07-ABDE-622E60B1FE91}" presName="descendantText" presStyleLbl="alignAccFollowNode1" presStyleIdx="0" presStyleCnt="2" custScaleX="127550" custScaleY="67264" custLinFactNeighborX="-6765" custLinFactNeighborY="-101">
        <dgm:presLayoutVars>
          <dgm:bulletEnabled val="1"/>
        </dgm:presLayoutVars>
      </dgm:prSet>
      <dgm:spPr/>
      <dgm:t>
        <a:bodyPr/>
        <a:lstStyle/>
        <a:p>
          <a:endParaRPr lang="en-US"/>
        </a:p>
      </dgm:t>
    </dgm:pt>
    <dgm:pt modelId="{DF1B2477-338F-45DD-8A09-6EA4B4EA609C}" type="pres">
      <dgm:prSet presAssocID="{FC663043-2746-4704-9294-D5501F545C53}" presName="sp" presStyleCnt="0"/>
      <dgm:spPr/>
    </dgm:pt>
    <dgm:pt modelId="{6A7D47C2-189D-4418-8F35-F07381A7D783}" type="pres">
      <dgm:prSet presAssocID="{57361AFE-F2BC-4E0F-984E-6EEC384FB38B}" presName="linNode" presStyleCnt="0"/>
      <dgm:spPr/>
    </dgm:pt>
    <dgm:pt modelId="{B124B931-C0AF-4576-A864-6A6C471057A1}" type="pres">
      <dgm:prSet presAssocID="{57361AFE-F2BC-4E0F-984E-6EEC384FB38B}" presName="parentText" presStyleLbl="node1" presStyleIdx="1" presStyleCnt="2" custScaleX="45605" custScaleY="73809" custLinFactNeighborX="-14726" custLinFactNeighborY="-1288">
        <dgm:presLayoutVars>
          <dgm:chMax val="1"/>
          <dgm:bulletEnabled val="1"/>
        </dgm:presLayoutVars>
      </dgm:prSet>
      <dgm:spPr/>
      <dgm:t>
        <a:bodyPr/>
        <a:lstStyle/>
        <a:p>
          <a:endParaRPr lang="en-US"/>
        </a:p>
      </dgm:t>
    </dgm:pt>
    <dgm:pt modelId="{91376BA2-61B9-49F7-94B4-01BE859017BD}" type="pres">
      <dgm:prSet presAssocID="{57361AFE-F2BC-4E0F-984E-6EEC384FB38B}" presName="descendantText" presStyleLbl="alignAccFollowNode1" presStyleIdx="1" presStyleCnt="2" custScaleX="127839" custScaleY="72317" custLinFactNeighborX="-6862" custLinFactNeighborY="-3606">
        <dgm:presLayoutVars>
          <dgm:bulletEnabled val="1"/>
        </dgm:presLayoutVars>
      </dgm:prSet>
      <dgm:spPr/>
      <dgm:t>
        <a:bodyPr/>
        <a:lstStyle/>
        <a:p>
          <a:endParaRPr lang="en-US"/>
        </a:p>
      </dgm:t>
    </dgm:pt>
  </dgm:ptLst>
  <dgm:cxnLst>
    <dgm:cxn modelId="{AD5ED497-564B-434F-82D9-6315C77568F3}" type="presOf" srcId="{658718DD-699D-4E07-ABDE-622E60B1FE91}" destId="{C7F1BC78-C599-4C3C-BB47-3C6D1B93BA4C}" srcOrd="0" destOrd="0" presId="urn:microsoft.com/office/officeart/2005/8/layout/vList5"/>
    <dgm:cxn modelId="{0A2E50EF-A932-4D2E-93E0-B2A9A17BAB58}" type="presOf" srcId="{19C51C3B-5601-4C39-847E-F0C00F6F6097}" destId="{91376BA2-61B9-49F7-94B4-01BE859017BD}" srcOrd="0" destOrd="1" presId="urn:microsoft.com/office/officeart/2005/8/layout/vList5"/>
    <dgm:cxn modelId="{1E78A7ED-3974-46E6-904B-57CEF7E0C072}" type="presOf" srcId="{B99D2B25-FD42-4970-B379-AA7111A14F25}" destId="{63ACDFBB-0B82-47AE-8938-E1317C50275B}" srcOrd="0" destOrd="0" presId="urn:microsoft.com/office/officeart/2005/8/layout/vList5"/>
    <dgm:cxn modelId="{0485B963-A0A9-43DC-9FE2-CD57CF609406}" srcId="{57361AFE-F2BC-4E0F-984E-6EEC384FB38B}" destId="{09E0468C-6125-4F78-996E-93F2F3A6FDF3}" srcOrd="0" destOrd="0" parTransId="{D4AFFF9D-8534-43CC-85A2-BC7E41259977}" sibTransId="{1B88C08F-379E-4348-B60B-AA07DAFA22B4}"/>
    <dgm:cxn modelId="{B4985DDA-AE0E-465B-B9EA-95025F48D329}" type="presOf" srcId="{09E0468C-6125-4F78-996E-93F2F3A6FDF3}" destId="{91376BA2-61B9-49F7-94B4-01BE859017BD}" srcOrd="0" destOrd="0" presId="urn:microsoft.com/office/officeart/2005/8/layout/vList5"/>
    <dgm:cxn modelId="{10E76269-76AD-4873-9524-C90A301E9E50}" srcId="{57361AFE-F2BC-4E0F-984E-6EEC384FB38B}" destId="{19C51C3B-5601-4C39-847E-F0C00F6F6097}" srcOrd="1" destOrd="0" parTransId="{1A5E9C5A-4CB3-4C82-80CE-A2C64000D94B}" sibTransId="{DEBEF5C3-A84D-407F-A854-6B7247AA8C8F}"/>
    <dgm:cxn modelId="{9ABBDDAA-16E8-4390-A9C2-DDC82AA105BD}" type="presOf" srcId="{013F8197-B816-4CCD-AABD-7B889F668156}" destId="{165D23A9-24C0-447D-BBF0-FFEB58D97DCD}" srcOrd="0" destOrd="0" presId="urn:microsoft.com/office/officeart/2005/8/layout/vList5"/>
    <dgm:cxn modelId="{787554D8-83EE-42B6-8A44-389362084A8D}" srcId="{658718DD-699D-4E07-ABDE-622E60B1FE91}" destId="{B27A822F-0295-47CD-B2AB-7AD840EF6968}" srcOrd="1" destOrd="0" parTransId="{D6256D6B-E380-4F56-BD91-38F94FB66A67}" sibTransId="{5FB02178-10D7-42DA-819C-F2C712874BF3}"/>
    <dgm:cxn modelId="{E05312C4-5DA5-4A0E-816F-8F9DDA68600B}" type="presOf" srcId="{B27A822F-0295-47CD-B2AB-7AD840EF6968}" destId="{165D23A9-24C0-447D-BBF0-FFEB58D97DCD}" srcOrd="0" destOrd="1" presId="urn:microsoft.com/office/officeart/2005/8/layout/vList5"/>
    <dgm:cxn modelId="{47EBC63C-18BC-44E1-9B28-4EBCD447E903}" type="presOf" srcId="{57361AFE-F2BC-4E0F-984E-6EEC384FB38B}" destId="{B124B931-C0AF-4576-A864-6A6C471057A1}" srcOrd="0" destOrd="0" presId="urn:microsoft.com/office/officeart/2005/8/layout/vList5"/>
    <dgm:cxn modelId="{48B0845B-B012-4CC2-867D-DCFE20B1E751}" srcId="{B99D2B25-FD42-4970-B379-AA7111A14F25}" destId="{658718DD-699D-4E07-ABDE-622E60B1FE91}" srcOrd="0" destOrd="0" parTransId="{1A8187C9-2FAD-4288-8380-3C1FF194F75D}" sibTransId="{FC663043-2746-4704-9294-D5501F545C53}"/>
    <dgm:cxn modelId="{12B5B09E-F8D3-4DF6-AB04-E1084B37EFCD}" srcId="{B99D2B25-FD42-4970-B379-AA7111A14F25}" destId="{57361AFE-F2BC-4E0F-984E-6EEC384FB38B}" srcOrd="1" destOrd="0" parTransId="{7DE42B56-46CD-4898-A143-B7B3FAD6E315}" sibTransId="{A0D6DD01-5DEB-4EBA-BA80-36E72FBAE7CE}"/>
    <dgm:cxn modelId="{33D70FDE-5897-49C5-A612-93806F920BF4}" srcId="{658718DD-699D-4E07-ABDE-622E60B1FE91}" destId="{013F8197-B816-4CCD-AABD-7B889F668156}" srcOrd="0" destOrd="0" parTransId="{37F814D1-3EAF-4EC2-95A5-69C431E30770}" sibTransId="{A5A251F9-8313-4F86-BAF0-C3CEEEACB21D}"/>
    <dgm:cxn modelId="{9BCFEDAD-28F4-47AB-8C62-E11629222F5E}" type="presParOf" srcId="{63ACDFBB-0B82-47AE-8938-E1317C50275B}" destId="{942C2645-FD5C-485F-A850-DFAC82310AD3}" srcOrd="0" destOrd="0" presId="urn:microsoft.com/office/officeart/2005/8/layout/vList5"/>
    <dgm:cxn modelId="{B7FB414C-F71B-486F-83C7-600B5080CCE9}" type="presParOf" srcId="{942C2645-FD5C-485F-A850-DFAC82310AD3}" destId="{C7F1BC78-C599-4C3C-BB47-3C6D1B93BA4C}" srcOrd="0" destOrd="0" presId="urn:microsoft.com/office/officeart/2005/8/layout/vList5"/>
    <dgm:cxn modelId="{90ECA7BC-D4BC-4102-90C1-A246C05A620E}" type="presParOf" srcId="{942C2645-FD5C-485F-A850-DFAC82310AD3}" destId="{165D23A9-24C0-447D-BBF0-FFEB58D97DCD}" srcOrd="1" destOrd="0" presId="urn:microsoft.com/office/officeart/2005/8/layout/vList5"/>
    <dgm:cxn modelId="{84B06187-D4E7-4D65-B92D-24BDD0BA3DCD}" type="presParOf" srcId="{63ACDFBB-0B82-47AE-8938-E1317C50275B}" destId="{DF1B2477-338F-45DD-8A09-6EA4B4EA609C}" srcOrd="1" destOrd="0" presId="urn:microsoft.com/office/officeart/2005/8/layout/vList5"/>
    <dgm:cxn modelId="{E95922F7-7B8E-4B72-B557-88868509126E}" type="presParOf" srcId="{63ACDFBB-0B82-47AE-8938-E1317C50275B}" destId="{6A7D47C2-189D-4418-8F35-F07381A7D783}" srcOrd="2" destOrd="0" presId="urn:microsoft.com/office/officeart/2005/8/layout/vList5"/>
    <dgm:cxn modelId="{DCDAF734-0E08-4B3A-987F-11E4E29D0CA1}" type="presParOf" srcId="{6A7D47C2-189D-4418-8F35-F07381A7D783}" destId="{B124B931-C0AF-4576-A864-6A6C471057A1}" srcOrd="0" destOrd="0" presId="urn:microsoft.com/office/officeart/2005/8/layout/vList5"/>
    <dgm:cxn modelId="{4E5E7ED3-0C9A-41B9-A4F2-57CC8A6FECC8}" type="presParOf" srcId="{6A7D47C2-189D-4418-8F35-F07381A7D783}" destId="{91376BA2-61B9-49F7-94B4-01BE859017B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3.xml><?xml version="1.0" encoding="utf-8"?>
<dgm:dataModel xmlns:dgm="http://schemas.openxmlformats.org/drawingml/2006/diagram" xmlns:a="http://schemas.openxmlformats.org/drawingml/2006/main">
  <dgm:ptLst>
    <dgm:pt modelId="{B99D2B25-FD42-4970-B379-AA7111A14F2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58718DD-699D-4E07-ABDE-622E60B1FE91}">
      <dgm:prSet phldrT="[Text]"/>
      <dgm:spPr>
        <a:solidFill>
          <a:schemeClr val="tx1"/>
        </a:solidFill>
      </dgm:spPr>
      <dgm:t>
        <a:bodyPr/>
        <a:lstStyle/>
        <a:p>
          <a:r>
            <a:rPr lang="en-US" b="1" dirty="0" smtClean="0"/>
            <a:t>Information System Access</a:t>
          </a:r>
          <a:endParaRPr lang="en-US" b="1" dirty="0">
            <a:solidFill>
              <a:srgbClr val="00B050"/>
            </a:solidFill>
          </a:endParaRPr>
        </a:p>
      </dgm:t>
    </dgm:pt>
    <dgm:pt modelId="{1A8187C9-2FAD-4288-8380-3C1FF194F75D}" type="parTrans" cxnId="{48B0845B-B012-4CC2-867D-DCFE20B1E751}">
      <dgm:prSet/>
      <dgm:spPr/>
      <dgm:t>
        <a:bodyPr/>
        <a:lstStyle/>
        <a:p>
          <a:endParaRPr lang="en-US"/>
        </a:p>
      </dgm:t>
    </dgm:pt>
    <dgm:pt modelId="{FC663043-2746-4704-9294-D5501F545C53}" type="sibTrans" cxnId="{48B0845B-B012-4CC2-867D-DCFE20B1E751}">
      <dgm:prSet/>
      <dgm:spPr/>
      <dgm:t>
        <a:bodyPr/>
        <a:lstStyle/>
        <a:p>
          <a:endParaRPr lang="en-US"/>
        </a:p>
      </dgm:t>
    </dgm:pt>
    <dgm:pt modelId="{013F8197-B816-4CCD-AABD-7B889F668156}">
      <dgm:prSet phldrT="[Text]" custT="1"/>
      <dgm:spPr>
        <a:solidFill>
          <a:schemeClr val="bg1">
            <a:lumMod val="75000"/>
            <a:alpha val="90000"/>
          </a:schemeClr>
        </a:solidFill>
      </dgm:spPr>
      <dgm:t>
        <a:bodyPr/>
        <a:lstStyle/>
        <a:p>
          <a:r>
            <a:rPr lang="en-US" sz="1700" dirty="0" smtClean="0"/>
            <a:t>The Hiring Manager must immediately submit a User Termination Form upon the expiration of a person’s or company’s engagement with Accumen. The User Termination Form is attached to this policy.</a:t>
          </a:r>
          <a:endParaRPr lang="en-US" sz="1700" dirty="0"/>
        </a:p>
      </dgm:t>
    </dgm:pt>
    <dgm:pt modelId="{37F814D1-3EAF-4EC2-95A5-69C431E30770}" type="parTrans" cxnId="{33D70FDE-5897-49C5-A612-93806F920BF4}">
      <dgm:prSet/>
      <dgm:spPr/>
      <dgm:t>
        <a:bodyPr/>
        <a:lstStyle/>
        <a:p>
          <a:endParaRPr lang="en-US"/>
        </a:p>
      </dgm:t>
    </dgm:pt>
    <dgm:pt modelId="{A5A251F9-8313-4F86-BAF0-C3CEEEACB21D}" type="sibTrans" cxnId="{33D70FDE-5897-49C5-A612-93806F920BF4}">
      <dgm:prSet/>
      <dgm:spPr/>
      <dgm:t>
        <a:bodyPr/>
        <a:lstStyle/>
        <a:p>
          <a:endParaRPr lang="en-US"/>
        </a:p>
      </dgm:t>
    </dgm:pt>
    <dgm:pt modelId="{57361AFE-F2BC-4E0F-984E-6EEC384FB38B}">
      <dgm:prSet phldrT="[Text]"/>
      <dgm:spPr>
        <a:solidFill>
          <a:schemeClr val="tx1"/>
        </a:solidFill>
      </dgm:spPr>
      <dgm:t>
        <a:bodyPr/>
        <a:lstStyle/>
        <a:p>
          <a:r>
            <a:rPr lang="en-US" b="1" dirty="0" smtClean="0"/>
            <a:t>Physical Access</a:t>
          </a:r>
          <a:endParaRPr lang="en-US" b="1" dirty="0" smtClean="0">
            <a:solidFill>
              <a:srgbClr val="FF0000"/>
            </a:solidFill>
          </a:endParaRPr>
        </a:p>
      </dgm:t>
    </dgm:pt>
    <dgm:pt modelId="{7DE42B56-46CD-4898-A143-B7B3FAD6E315}" type="parTrans" cxnId="{12B5B09E-F8D3-4DF6-AB04-E1084B37EFCD}">
      <dgm:prSet/>
      <dgm:spPr/>
      <dgm:t>
        <a:bodyPr/>
        <a:lstStyle/>
        <a:p>
          <a:endParaRPr lang="en-US"/>
        </a:p>
      </dgm:t>
    </dgm:pt>
    <dgm:pt modelId="{A0D6DD01-5DEB-4EBA-BA80-36E72FBAE7CE}" type="sibTrans" cxnId="{12B5B09E-F8D3-4DF6-AB04-E1084B37EFCD}">
      <dgm:prSet/>
      <dgm:spPr/>
      <dgm:t>
        <a:bodyPr/>
        <a:lstStyle/>
        <a:p>
          <a:endParaRPr lang="en-US"/>
        </a:p>
      </dgm:t>
    </dgm:pt>
    <dgm:pt modelId="{09E0468C-6125-4F78-996E-93F2F3A6FDF3}">
      <dgm:prSet phldrT="[Text]" custT="1"/>
      <dgm:spPr>
        <a:solidFill>
          <a:schemeClr val="bg1">
            <a:lumMod val="75000"/>
            <a:alpha val="90000"/>
          </a:schemeClr>
        </a:solidFill>
      </dgm:spPr>
      <dgm:t>
        <a:bodyPr/>
        <a:lstStyle/>
        <a:p>
          <a:r>
            <a:rPr lang="en-US" sz="1700" dirty="0" smtClean="0"/>
            <a:t>The Hiring Manager or Human Resources will be responsible for collecting the following items from the departing person or company: all issued keys; building access pass(es); employee ID’s/access badges; and computer equipment. </a:t>
          </a:r>
          <a:endParaRPr lang="en-US" sz="1700" dirty="0"/>
        </a:p>
      </dgm:t>
    </dgm:pt>
    <dgm:pt modelId="{D4AFFF9D-8534-43CC-85A2-BC7E41259977}" type="parTrans" cxnId="{0485B963-A0A9-43DC-9FE2-CD57CF609406}">
      <dgm:prSet/>
      <dgm:spPr/>
      <dgm:t>
        <a:bodyPr/>
        <a:lstStyle/>
        <a:p>
          <a:endParaRPr lang="en-US"/>
        </a:p>
      </dgm:t>
    </dgm:pt>
    <dgm:pt modelId="{1B88C08F-379E-4348-B60B-AA07DAFA22B4}" type="sibTrans" cxnId="{0485B963-A0A9-43DC-9FE2-CD57CF609406}">
      <dgm:prSet/>
      <dgm:spPr/>
      <dgm:t>
        <a:bodyPr/>
        <a:lstStyle/>
        <a:p>
          <a:endParaRPr lang="en-US"/>
        </a:p>
      </dgm:t>
    </dgm:pt>
    <dgm:pt modelId="{3F3E9666-5F8B-4488-B42F-BB430223EB24}">
      <dgm:prSet phldrT="[Text]" custT="1"/>
      <dgm:spPr>
        <a:solidFill>
          <a:schemeClr val="bg1">
            <a:lumMod val="75000"/>
            <a:alpha val="90000"/>
          </a:schemeClr>
        </a:solidFill>
      </dgm:spPr>
      <dgm:t>
        <a:bodyPr/>
        <a:lstStyle/>
        <a:p>
          <a:r>
            <a:rPr lang="en-US" sz="1700" dirty="0" smtClean="0"/>
            <a:t>Accumen’s IT Department will remove the person or company from all Access Lists, including office access, computer and application access, e-mail, phone system(s), and web applications.</a:t>
          </a:r>
          <a:endParaRPr lang="en-US" sz="1700" dirty="0"/>
        </a:p>
      </dgm:t>
    </dgm:pt>
    <dgm:pt modelId="{07FEE84B-DCE6-4124-85D8-78FFE3596A42}" type="parTrans" cxnId="{81D7844C-F708-468A-9BC5-92E301D8B2D7}">
      <dgm:prSet/>
      <dgm:spPr/>
      <dgm:t>
        <a:bodyPr/>
        <a:lstStyle/>
        <a:p>
          <a:endParaRPr lang="en-US"/>
        </a:p>
      </dgm:t>
    </dgm:pt>
    <dgm:pt modelId="{D5BDC732-DD6A-4F29-8712-258E816D5722}" type="sibTrans" cxnId="{81D7844C-F708-468A-9BC5-92E301D8B2D7}">
      <dgm:prSet/>
      <dgm:spPr/>
      <dgm:t>
        <a:bodyPr/>
        <a:lstStyle/>
        <a:p>
          <a:endParaRPr lang="en-US"/>
        </a:p>
      </dgm:t>
    </dgm:pt>
    <dgm:pt modelId="{9A02453A-A3F6-4097-A892-71101FEB8B75}">
      <dgm:prSet phldrT="[Text]" custT="1"/>
      <dgm:spPr>
        <a:solidFill>
          <a:schemeClr val="bg1">
            <a:lumMod val="75000"/>
            <a:alpha val="90000"/>
          </a:schemeClr>
        </a:solidFill>
      </dgm:spPr>
      <dgm:t>
        <a:bodyPr/>
        <a:lstStyle/>
        <a:p>
          <a:r>
            <a:rPr lang="en-US" sz="1700" dirty="0" smtClean="0"/>
            <a:t>The Security Officer will maintain a list of all employees’ access levels.</a:t>
          </a:r>
          <a:endParaRPr lang="en-US" sz="1700" dirty="0"/>
        </a:p>
      </dgm:t>
    </dgm:pt>
    <dgm:pt modelId="{18996883-DD76-4A38-BD6A-B8E4A67BA257}" type="parTrans" cxnId="{44F0623C-3AAB-417C-BA6B-86B338A71F68}">
      <dgm:prSet/>
      <dgm:spPr/>
      <dgm:t>
        <a:bodyPr/>
        <a:lstStyle/>
        <a:p>
          <a:endParaRPr lang="en-US"/>
        </a:p>
      </dgm:t>
    </dgm:pt>
    <dgm:pt modelId="{AB1CB3E1-3C52-459E-BC75-38157185878D}" type="sibTrans" cxnId="{44F0623C-3AAB-417C-BA6B-86B338A71F68}">
      <dgm:prSet/>
      <dgm:spPr/>
      <dgm:t>
        <a:bodyPr/>
        <a:lstStyle/>
        <a:p>
          <a:endParaRPr lang="en-US"/>
        </a:p>
      </dgm:t>
    </dgm:pt>
    <dgm:pt modelId="{63ACDFBB-0B82-47AE-8938-E1317C50275B}" type="pres">
      <dgm:prSet presAssocID="{B99D2B25-FD42-4970-B379-AA7111A14F25}" presName="Name0" presStyleCnt="0">
        <dgm:presLayoutVars>
          <dgm:dir/>
          <dgm:animLvl val="lvl"/>
          <dgm:resizeHandles val="exact"/>
        </dgm:presLayoutVars>
      </dgm:prSet>
      <dgm:spPr/>
      <dgm:t>
        <a:bodyPr/>
        <a:lstStyle/>
        <a:p>
          <a:endParaRPr lang="en-US"/>
        </a:p>
      </dgm:t>
    </dgm:pt>
    <dgm:pt modelId="{942C2645-FD5C-485F-A850-DFAC82310AD3}" type="pres">
      <dgm:prSet presAssocID="{658718DD-699D-4E07-ABDE-622E60B1FE91}" presName="linNode" presStyleCnt="0"/>
      <dgm:spPr/>
    </dgm:pt>
    <dgm:pt modelId="{C7F1BC78-C599-4C3C-BB47-3C6D1B93BA4C}" type="pres">
      <dgm:prSet presAssocID="{658718DD-699D-4E07-ABDE-622E60B1FE91}" presName="parentText" presStyleLbl="node1" presStyleIdx="0" presStyleCnt="2" custScaleX="45508" custScaleY="67837" custLinFactNeighborX="-15003" custLinFactNeighborY="-2">
        <dgm:presLayoutVars>
          <dgm:chMax val="1"/>
          <dgm:bulletEnabled val="1"/>
        </dgm:presLayoutVars>
      </dgm:prSet>
      <dgm:spPr/>
      <dgm:t>
        <a:bodyPr/>
        <a:lstStyle/>
        <a:p>
          <a:endParaRPr lang="en-US"/>
        </a:p>
      </dgm:t>
    </dgm:pt>
    <dgm:pt modelId="{165D23A9-24C0-447D-BBF0-FFEB58D97DCD}" type="pres">
      <dgm:prSet presAssocID="{658718DD-699D-4E07-ABDE-622E60B1FE91}" presName="descendantText" presStyleLbl="alignAccFollowNode1" presStyleIdx="0" presStyleCnt="2" custScaleX="127550" custScaleY="83145" custLinFactNeighborX="-6765" custLinFactNeighborY="-844">
        <dgm:presLayoutVars>
          <dgm:bulletEnabled val="1"/>
        </dgm:presLayoutVars>
      </dgm:prSet>
      <dgm:spPr/>
      <dgm:t>
        <a:bodyPr/>
        <a:lstStyle/>
        <a:p>
          <a:endParaRPr lang="en-US"/>
        </a:p>
      </dgm:t>
    </dgm:pt>
    <dgm:pt modelId="{DF1B2477-338F-45DD-8A09-6EA4B4EA609C}" type="pres">
      <dgm:prSet presAssocID="{FC663043-2746-4704-9294-D5501F545C53}" presName="sp" presStyleCnt="0"/>
      <dgm:spPr/>
    </dgm:pt>
    <dgm:pt modelId="{6A7D47C2-189D-4418-8F35-F07381A7D783}" type="pres">
      <dgm:prSet presAssocID="{57361AFE-F2BC-4E0F-984E-6EEC384FB38B}" presName="linNode" presStyleCnt="0"/>
      <dgm:spPr/>
    </dgm:pt>
    <dgm:pt modelId="{B124B931-C0AF-4576-A864-6A6C471057A1}" type="pres">
      <dgm:prSet presAssocID="{57361AFE-F2BC-4E0F-984E-6EEC384FB38B}" presName="parentText" presStyleLbl="node1" presStyleIdx="1" presStyleCnt="2" custScaleX="45605" custScaleY="40048" custLinFactNeighborX="-14726" custLinFactNeighborY="-1288">
        <dgm:presLayoutVars>
          <dgm:chMax val="1"/>
          <dgm:bulletEnabled val="1"/>
        </dgm:presLayoutVars>
      </dgm:prSet>
      <dgm:spPr/>
      <dgm:t>
        <a:bodyPr/>
        <a:lstStyle/>
        <a:p>
          <a:endParaRPr lang="en-US"/>
        </a:p>
      </dgm:t>
    </dgm:pt>
    <dgm:pt modelId="{91376BA2-61B9-49F7-94B4-01BE859017BD}" type="pres">
      <dgm:prSet presAssocID="{57361AFE-F2BC-4E0F-984E-6EEC384FB38B}" presName="descendantText" presStyleLbl="alignAccFollowNode1" presStyleIdx="1" presStyleCnt="2" custScaleX="127839" custScaleY="43542" custLinFactNeighborX="-6862" custLinFactNeighborY="18">
        <dgm:presLayoutVars>
          <dgm:bulletEnabled val="1"/>
        </dgm:presLayoutVars>
      </dgm:prSet>
      <dgm:spPr/>
      <dgm:t>
        <a:bodyPr/>
        <a:lstStyle/>
        <a:p>
          <a:endParaRPr lang="en-US"/>
        </a:p>
      </dgm:t>
    </dgm:pt>
  </dgm:ptLst>
  <dgm:cxnLst>
    <dgm:cxn modelId="{95DD6906-2D1F-4077-BADD-210C5350F883}" type="presOf" srcId="{3F3E9666-5F8B-4488-B42F-BB430223EB24}" destId="{165D23A9-24C0-447D-BBF0-FFEB58D97DCD}" srcOrd="0" destOrd="1" presId="urn:microsoft.com/office/officeart/2005/8/layout/vList5"/>
    <dgm:cxn modelId="{AE245993-BC26-4836-97D2-776B63D0499C}" type="presOf" srcId="{B99D2B25-FD42-4970-B379-AA7111A14F25}" destId="{63ACDFBB-0B82-47AE-8938-E1317C50275B}" srcOrd="0" destOrd="0" presId="urn:microsoft.com/office/officeart/2005/8/layout/vList5"/>
    <dgm:cxn modelId="{9290CA95-EF21-48A0-990D-559D94755B33}" type="presOf" srcId="{09E0468C-6125-4F78-996E-93F2F3A6FDF3}" destId="{91376BA2-61B9-49F7-94B4-01BE859017BD}" srcOrd="0" destOrd="0" presId="urn:microsoft.com/office/officeart/2005/8/layout/vList5"/>
    <dgm:cxn modelId="{0485B963-A0A9-43DC-9FE2-CD57CF609406}" srcId="{57361AFE-F2BC-4E0F-984E-6EEC384FB38B}" destId="{09E0468C-6125-4F78-996E-93F2F3A6FDF3}" srcOrd="0" destOrd="0" parTransId="{D4AFFF9D-8534-43CC-85A2-BC7E41259977}" sibTransId="{1B88C08F-379E-4348-B60B-AA07DAFA22B4}"/>
    <dgm:cxn modelId="{D4BF64A1-DAA2-4592-A114-61D718C857EB}" type="presOf" srcId="{57361AFE-F2BC-4E0F-984E-6EEC384FB38B}" destId="{B124B931-C0AF-4576-A864-6A6C471057A1}" srcOrd="0" destOrd="0" presId="urn:microsoft.com/office/officeart/2005/8/layout/vList5"/>
    <dgm:cxn modelId="{39C315FF-CF90-47B5-89C2-F9C5D2BCE33F}" type="presOf" srcId="{9A02453A-A3F6-4097-A892-71101FEB8B75}" destId="{165D23A9-24C0-447D-BBF0-FFEB58D97DCD}" srcOrd="0" destOrd="2" presId="urn:microsoft.com/office/officeart/2005/8/layout/vList5"/>
    <dgm:cxn modelId="{44F0623C-3AAB-417C-BA6B-86B338A71F68}" srcId="{658718DD-699D-4E07-ABDE-622E60B1FE91}" destId="{9A02453A-A3F6-4097-A892-71101FEB8B75}" srcOrd="2" destOrd="0" parTransId="{18996883-DD76-4A38-BD6A-B8E4A67BA257}" sibTransId="{AB1CB3E1-3C52-459E-BC75-38157185878D}"/>
    <dgm:cxn modelId="{81D7844C-F708-468A-9BC5-92E301D8B2D7}" srcId="{658718DD-699D-4E07-ABDE-622E60B1FE91}" destId="{3F3E9666-5F8B-4488-B42F-BB430223EB24}" srcOrd="1" destOrd="0" parTransId="{07FEE84B-DCE6-4124-85D8-78FFE3596A42}" sibTransId="{D5BDC732-DD6A-4F29-8712-258E816D5722}"/>
    <dgm:cxn modelId="{4103B2A3-1330-4B02-8A2D-EC496E261BF3}" type="presOf" srcId="{658718DD-699D-4E07-ABDE-622E60B1FE91}" destId="{C7F1BC78-C599-4C3C-BB47-3C6D1B93BA4C}" srcOrd="0" destOrd="0" presId="urn:microsoft.com/office/officeart/2005/8/layout/vList5"/>
    <dgm:cxn modelId="{A87A32AF-D0E2-4812-99AB-FDF96CF79992}" type="presOf" srcId="{013F8197-B816-4CCD-AABD-7B889F668156}" destId="{165D23A9-24C0-447D-BBF0-FFEB58D97DCD}" srcOrd="0" destOrd="0" presId="urn:microsoft.com/office/officeart/2005/8/layout/vList5"/>
    <dgm:cxn modelId="{48B0845B-B012-4CC2-867D-DCFE20B1E751}" srcId="{B99D2B25-FD42-4970-B379-AA7111A14F25}" destId="{658718DD-699D-4E07-ABDE-622E60B1FE91}" srcOrd="0" destOrd="0" parTransId="{1A8187C9-2FAD-4288-8380-3C1FF194F75D}" sibTransId="{FC663043-2746-4704-9294-D5501F545C53}"/>
    <dgm:cxn modelId="{12B5B09E-F8D3-4DF6-AB04-E1084B37EFCD}" srcId="{B99D2B25-FD42-4970-B379-AA7111A14F25}" destId="{57361AFE-F2BC-4E0F-984E-6EEC384FB38B}" srcOrd="1" destOrd="0" parTransId="{7DE42B56-46CD-4898-A143-B7B3FAD6E315}" sibTransId="{A0D6DD01-5DEB-4EBA-BA80-36E72FBAE7CE}"/>
    <dgm:cxn modelId="{33D70FDE-5897-49C5-A612-93806F920BF4}" srcId="{658718DD-699D-4E07-ABDE-622E60B1FE91}" destId="{013F8197-B816-4CCD-AABD-7B889F668156}" srcOrd="0" destOrd="0" parTransId="{37F814D1-3EAF-4EC2-95A5-69C431E30770}" sibTransId="{A5A251F9-8313-4F86-BAF0-C3CEEEACB21D}"/>
    <dgm:cxn modelId="{51541774-6C40-4A76-B42C-0EE90B897D27}" type="presParOf" srcId="{63ACDFBB-0B82-47AE-8938-E1317C50275B}" destId="{942C2645-FD5C-485F-A850-DFAC82310AD3}" srcOrd="0" destOrd="0" presId="urn:microsoft.com/office/officeart/2005/8/layout/vList5"/>
    <dgm:cxn modelId="{42BC3BA7-66DF-4B0C-ABB6-D9CE85491A93}" type="presParOf" srcId="{942C2645-FD5C-485F-A850-DFAC82310AD3}" destId="{C7F1BC78-C599-4C3C-BB47-3C6D1B93BA4C}" srcOrd="0" destOrd="0" presId="urn:microsoft.com/office/officeart/2005/8/layout/vList5"/>
    <dgm:cxn modelId="{69A0E3C1-22A4-4D24-853B-27BCC0855794}" type="presParOf" srcId="{942C2645-FD5C-485F-A850-DFAC82310AD3}" destId="{165D23A9-24C0-447D-BBF0-FFEB58D97DCD}" srcOrd="1" destOrd="0" presId="urn:microsoft.com/office/officeart/2005/8/layout/vList5"/>
    <dgm:cxn modelId="{D45479BF-C7DC-463D-B5E2-E0F89FF944FC}" type="presParOf" srcId="{63ACDFBB-0B82-47AE-8938-E1317C50275B}" destId="{DF1B2477-338F-45DD-8A09-6EA4B4EA609C}" srcOrd="1" destOrd="0" presId="urn:microsoft.com/office/officeart/2005/8/layout/vList5"/>
    <dgm:cxn modelId="{C5583F84-D8AA-4972-A9A6-2F21FDCA0049}" type="presParOf" srcId="{63ACDFBB-0B82-47AE-8938-E1317C50275B}" destId="{6A7D47C2-189D-4418-8F35-F07381A7D783}" srcOrd="2" destOrd="0" presId="urn:microsoft.com/office/officeart/2005/8/layout/vList5"/>
    <dgm:cxn modelId="{13A49520-1711-4B45-B27E-9DF03B7004DB}" type="presParOf" srcId="{6A7D47C2-189D-4418-8F35-F07381A7D783}" destId="{B124B931-C0AF-4576-A864-6A6C471057A1}" srcOrd="0" destOrd="0" presId="urn:microsoft.com/office/officeart/2005/8/layout/vList5"/>
    <dgm:cxn modelId="{79104B21-4110-4E00-9C03-B37CF451C964}" type="presParOf" srcId="{6A7D47C2-189D-4418-8F35-F07381A7D783}" destId="{91376BA2-61B9-49F7-94B4-01BE859017B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4.xml><?xml version="1.0" encoding="utf-8"?>
<dgm:dataModel xmlns:dgm="http://schemas.openxmlformats.org/drawingml/2006/diagram" xmlns:a="http://schemas.openxmlformats.org/drawingml/2006/main">
  <dgm:ptLst>
    <dgm:pt modelId="{B99D2B25-FD42-4970-B379-AA7111A14F2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58718DD-699D-4E07-ABDE-622E60B1FE91}">
      <dgm:prSet phldrT="[Text]"/>
      <dgm:spPr>
        <a:solidFill>
          <a:schemeClr val="tx1"/>
        </a:solidFill>
      </dgm:spPr>
      <dgm:t>
        <a:bodyPr/>
        <a:lstStyle/>
        <a:p>
          <a:r>
            <a:rPr lang="en-US" b="1" dirty="0" smtClean="0"/>
            <a:t>Password </a:t>
          </a:r>
          <a:r>
            <a:rPr lang="en-US" b="1" dirty="0" smtClean="0">
              <a:solidFill>
                <a:srgbClr val="00B050"/>
              </a:solidFill>
            </a:rPr>
            <a:t>DO’s</a:t>
          </a:r>
          <a:endParaRPr lang="en-US" b="1" dirty="0">
            <a:solidFill>
              <a:srgbClr val="00B050"/>
            </a:solidFill>
          </a:endParaRPr>
        </a:p>
      </dgm:t>
    </dgm:pt>
    <dgm:pt modelId="{1A8187C9-2FAD-4288-8380-3C1FF194F75D}" type="parTrans" cxnId="{48B0845B-B012-4CC2-867D-DCFE20B1E751}">
      <dgm:prSet/>
      <dgm:spPr/>
      <dgm:t>
        <a:bodyPr/>
        <a:lstStyle/>
        <a:p>
          <a:endParaRPr lang="en-US"/>
        </a:p>
      </dgm:t>
    </dgm:pt>
    <dgm:pt modelId="{FC663043-2746-4704-9294-D5501F545C53}" type="sibTrans" cxnId="{48B0845B-B012-4CC2-867D-DCFE20B1E751}">
      <dgm:prSet/>
      <dgm:spPr/>
      <dgm:t>
        <a:bodyPr/>
        <a:lstStyle/>
        <a:p>
          <a:endParaRPr lang="en-US"/>
        </a:p>
      </dgm:t>
    </dgm:pt>
    <dgm:pt modelId="{013F8197-B816-4CCD-AABD-7B889F668156}">
      <dgm:prSet phldrT="[Text]" custT="1"/>
      <dgm:spPr>
        <a:solidFill>
          <a:schemeClr val="bg1">
            <a:lumMod val="75000"/>
            <a:alpha val="90000"/>
          </a:schemeClr>
        </a:solidFill>
      </dgm:spPr>
      <dgm:t>
        <a:bodyPr/>
        <a:lstStyle/>
        <a:p>
          <a:r>
            <a:rPr lang="en-US" sz="1600" dirty="0" smtClean="0"/>
            <a:t>Choose passwords with a minimum of six (6) characters, some of which should be numbers and some of which should be letters.</a:t>
          </a:r>
          <a:endParaRPr lang="en-US" sz="1600" dirty="0"/>
        </a:p>
      </dgm:t>
    </dgm:pt>
    <dgm:pt modelId="{37F814D1-3EAF-4EC2-95A5-69C431E30770}" type="parTrans" cxnId="{33D70FDE-5897-49C5-A612-93806F920BF4}">
      <dgm:prSet/>
      <dgm:spPr/>
      <dgm:t>
        <a:bodyPr/>
        <a:lstStyle/>
        <a:p>
          <a:endParaRPr lang="en-US"/>
        </a:p>
      </dgm:t>
    </dgm:pt>
    <dgm:pt modelId="{A5A251F9-8313-4F86-BAF0-C3CEEEACB21D}" type="sibTrans" cxnId="{33D70FDE-5897-49C5-A612-93806F920BF4}">
      <dgm:prSet/>
      <dgm:spPr/>
      <dgm:t>
        <a:bodyPr/>
        <a:lstStyle/>
        <a:p>
          <a:endParaRPr lang="en-US"/>
        </a:p>
      </dgm:t>
    </dgm:pt>
    <dgm:pt modelId="{57361AFE-F2BC-4E0F-984E-6EEC384FB38B}">
      <dgm:prSet phldrT="[Text]"/>
      <dgm:spPr>
        <a:solidFill>
          <a:schemeClr val="tx1"/>
        </a:solidFill>
      </dgm:spPr>
      <dgm:t>
        <a:bodyPr/>
        <a:lstStyle/>
        <a:p>
          <a:r>
            <a:rPr lang="en-US" b="1" dirty="0" smtClean="0"/>
            <a:t>Password </a:t>
          </a:r>
          <a:r>
            <a:rPr lang="en-US" b="1" dirty="0" smtClean="0">
              <a:solidFill>
                <a:srgbClr val="FF0000"/>
              </a:solidFill>
            </a:rPr>
            <a:t>DON’Ts</a:t>
          </a:r>
        </a:p>
      </dgm:t>
    </dgm:pt>
    <dgm:pt modelId="{7DE42B56-46CD-4898-A143-B7B3FAD6E315}" type="parTrans" cxnId="{12B5B09E-F8D3-4DF6-AB04-E1084B37EFCD}">
      <dgm:prSet/>
      <dgm:spPr/>
      <dgm:t>
        <a:bodyPr/>
        <a:lstStyle/>
        <a:p>
          <a:endParaRPr lang="en-US"/>
        </a:p>
      </dgm:t>
    </dgm:pt>
    <dgm:pt modelId="{A0D6DD01-5DEB-4EBA-BA80-36E72FBAE7CE}" type="sibTrans" cxnId="{12B5B09E-F8D3-4DF6-AB04-E1084B37EFCD}">
      <dgm:prSet/>
      <dgm:spPr/>
      <dgm:t>
        <a:bodyPr/>
        <a:lstStyle/>
        <a:p>
          <a:endParaRPr lang="en-US"/>
        </a:p>
      </dgm:t>
    </dgm:pt>
    <dgm:pt modelId="{09E0468C-6125-4F78-996E-93F2F3A6FDF3}">
      <dgm:prSet phldrT="[Text]" custT="1"/>
      <dgm:spPr>
        <a:solidFill>
          <a:schemeClr val="bg1">
            <a:lumMod val="75000"/>
            <a:alpha val="90000"/>
          </a:schemeClr>
        </a:solidFill>
      </dgm:spPr>
      <dgm:t>
        <a:bodyPr/>
        <a:lstStyle/>
        <a:p>
          <a:r>
            <a:rPr lang="en-US" sz="1600" dirty="0" smtClean="0"/>
            <a:t>Do not use passwords that contain: any descriptive characteristic of the User (i.e. anything associated with the User’s name or initials, job function, address, telephone number(s), license plate, social security number, etc.).</a:t>
          </a:r>
          <a:endParaRPr lang="en-US" sz="1600" dirty="0"/>
        </a:p>
      </dgm:t>
    </dgm:pt>
    <dgm:pt modelId="{D4AFFF9D-8534-43CC-85A2-BC7E41259977}" type="parTrans" cxnId="{0485B963-A0A9-43DC-9FE2-CD57CF609406}">
      <dgm:prSet/>
      <dgm:spPr/>
      <dgm:t>
        <a:bodyPr/>
        <a:lstStyle/>
        <a:p>
          <a:endParaRPr lang="en-US"/>
        </a:p>
      </dgm:t>
    </dgm:pt>
    <dgm:pt modelId="{1B88C08F-379E-4348-B60B-AA07DAFA22B4}" type="sibTrans" cxnId="{0485B963-A0A9-43DC-9FE2-CD57CF609406}">
      <dgm:prSet/>
      <dgm:spPr/>
      <dgm:t>
        <a:bodyPr/>
        <a:lstStyle/>
        <a:p>
          <a:endParaRPr lang="en-US"/>
        </a:p>
      </dgm:t>
    </dgm:pt>
    <dgm:pt modelId="{97A3CC28-60BA-47BC-A558-E0628BAFE64F}">
      <dgm:prSet custT="1"/>
      <dgm:spPr/>
      <dgm:t>
        <a:bodyPr/>
        <a:lstStyle/>
        <a:p>
          <a:r>
            <a:rPr lang="en-US" sz="1600" dirty="0" smtClean="0"/>
            <a:t>Change passwords on a periodic basis, or as authorized and/or requested by Accumen. </a:t>
          </a:r>
        </a:p>
      </dgm:t>
    </dgm:pt>
    <dgm:pt modelId="{AE448D95-E798-42D4-9C73-0C919D3A42D7}" type="parTrans" cxnId="{B1E0DBFF-E09A-43FF-AFA3-CC1B4917D9A4}">
      <dgm:prSet/>
      <dgm:spPr/>
      <dgm:t>
        <a:bodyPr/>
        <a:lstStyle/>
        <a:p>
          <a:endParaRPr lang="en-US"/>
        </a:p>
      </dgm:t>
    </dgm:pt>
    <dgm:pt modelId="{4F7F9E4F-A06D-4274-9B64-36C1918C1DC5}" type="sibTrans" cxnId="{B1E0DBFF-E09A-43FF-AFA3-CC1B4917D9A4}">
      <dgm:prSet/>
      <dgm:spPr/>
      <dgm:t>
        <a:bodyPr/>
        <a:lstStyle/>
        <a:p>
          <a:endParaRPr lang="en-US"/>
        </a:p>
      </dgm:t>
    </dgm:pt>
    <dgm:pt modelId="{F0859147-E2CB-4C7B-9C58-87F9A0F9F191}">
      <dgm:prSet custT="1"/>
      <dgm:spPr/>
      <dgm:t>
        <a:bodyPr/>
        <a:lstStyle/>
        <a:p>
          <a:r>
            <a:rPr lang="en-US" sz="1600" dirty="0" smtClean="0"/>
            <a:t>Change passwords if: they have been, or are suspected to have been, accessed by someone other than the user; or, the user’s account has been accessed or infiltrated, or suspicion of unauthorized access or infiltration.</a:t>
          </a:r>
        </a:p>
      </dgm:t>
    </dgm:pt>
    <dgm:pt modelId="{ED4D0FC5-A3E5-461A-8B35-737A504E73DF}" type="parTrans" cxnId="{D05D2943-58F7-4433-8263-D2FA6273AE4A}">
      <dgm:prSet/>
      <dgm:spPr/>
      <dgm:t>
        <a:bodyPr/>
        <a:lstStyle/>
        <a:p>
          <a:endParaRPr lang="en-US"/>
        </a:p>
      </dgm:t>
    </dgm:pt>
    <dgm:pt modelId="{CF9617F7-6609-43E1-840E-8C95431E5658}" type="sibTrans" cxnId="{D05D2943-58F7-4433-8263-D2FA6273AE4A}">
      <dgm:prSet/>
      <dgm:spPr/>
      <dgm:t>
        <a:bodyPr/>
        <a:lstStyle/>
        <a:p>
          <a:endParaRPr lang="en-US"/>
        </a:p>
      </dgm:t>
    </dgm:pt>
    <dgm:pt modelId="{BA5CB8AD-197B-487D-88CA-AAABC015CD7B}">
      <dgm:prSet phldrT="[Text]" custT="1"/>
      <dgm:spPr>
        <a:solidFill>
          <a:schemeClr val="bg1">
            <a:lumMod val="75000"/>
            <a:alpha val="90000"/>
          </a:schemeClr>
        </a:solidFill>
      </dgm:spPr>
      <dgm:t>
        <a:bodyPr/>
        <a:lstStyle/>
        <a:p>
          <a:r>
            <a:rPr lang="en-US" sz="1600" dirty="0" smtClean="0"/>
            <a:t>Do not use consecutive letters or numbers in your password(s).</a:t>
          </a:r>
          <a:endParaRPr lang="en-US" sz="1600" dirty="0"/>
        </a:p>
      </dgm:t>
    </dgm:pt>
    <dgm:pt modelId="{0E49414C-BF2D-4B8B-A08F-9CDBFCC1A8BF}" type="parTrans" cxnId="{C0A1A1A0-9336-47E7-9440-F669FCE5B88D}">
      <dgm:prSet/>
      <dgm:spPr/>
      <dgm:t>
        <a:bodyPr/>
        <a:lstStyle/>
        <a:p>
          <a:endParaRPr lang="en-US"/>
        </a:p>
      </dgm:t>
    </dgm:pt>
    <dgm:pt modelId="{BB565190-CEF2-42DE-8457-FC353A497641}" type="sibTrans" cxnId="{C0A1A1A0-9336-47E7-9440-F669FCE5B88D}">
      <dgm:prSet/>
      <dgm:spPr/>
      <dgm:t>
        <a:bodyPr/>
        <a:lstStyle/>
        <a:p>
          <a:endParaRPr lang="en-US"/>
        </a:p>
      </dgm:t>
    </dgm:pt>
    <dgm:pt modelId="{1CD976CB-6EC5-4A8A-BCEB-0CA026D54F09}">
      <dgm:prSet phldrT="[Text]" custT="1"/>
      <dgm:spPr>
        <a:solidFill>
          <a:schemeClr val="bg1">
            <a:lumMod val="75000"/>
            <a:alpha val="90000"/>
          </a:schemeClr>
        </a:solidFill>
      </dgm:spPr>
      <dgm:t>
        <a:bodyPr/>
        <a:lstStyle/>
        <a:p>
          <a:r>
            <a:rPr lang="en-US" sz="1600" dirty="0" smtClean="0"/>
            <a:t>Do not use the same password for multiple resources.</a:t>
          </a:r>
          <a:endParaRPr lang="en-US" sz="1600" dirty="0"/>
        </a:p>
      </dgm:t>
    </dgm:pt>
    <dgm:pt modelId="{EEA1D929-79A3-47EF-87CA-0C76601074BB}" type="parTrans" cxnId="{34147FBF-DF7F-414A-B917-96E6A9C89E32}">
      <dgm:prSet/>
      <dgm:spPr/>
      <dgm:t>
        <a:bodyPr/>
        <a:lstStyle/>
        <a:p>
          <a:endParaRPr lang="en-US"/>
        </a:p>
      </dgm:t>
    </dgm:pt>
    <dgm:pt modelId="{84756251-B154-46D5-ACCB-AAC6B3E09F92}" type="sibTrans" cxnId="{34147FBF-DF7F-414A-B917-96E6A9C89E32}">
      <dgm:prSet/>
      <dgm:spPr/>
      <dgm:t>
        <a:bodyPr/>
        <a:lstStyle/>
        <a:p>
          <a:endParaRPr lang="en-US"/>
        </a:p>
      </dgm:t>
    </dgm:pt>
    <dgm:pt modelId="{9343D096-647A-4E79-9735-0FB795D1E154}">
      <dgm:prSet phldrT="[Text]" custT="1"/>
      <dgm:spPr>
        <a:solidFill>
          <a:schemeClr val="bg1">
            <a:lumMod val="75000"/>
            <a:alpha val="90000"/>
          </a:schemeClr>
        </a:solidFill>
      </dgm:spPr>
      <dgm:t>
        <a:bodyPr/>
        <a:lstStyle/>
        <a:p>
          <a:r>
            <a:rPr lang="en-US" sz="1600" dirty="0" smtClean="0"/>
            <a:t>Do not write down or store your password(s) in the vicinity of your computer, and do not share your passwords with anyone else.</a:t>
          </a:r>
          <a:endParaRPr lang="en-US" sz="1600" dirty="0"/>
        </a:p>
      </dgm:t>
    </dgm:pt>
    <dgm:pt modelId="{FCDB4295-6625-41D8-BFBF-6F01AA6902D2}" type="parTrans" cxnId="{3331E4F2-E123-46E6-8E45-DAD48FB2D500}">
      <dgm:prSet/>
      <dgm:spPr/>
      <dgm:t>
        <a:bodyPr/>
        <a:lstStyle/>
        <a:p>
          <a:endParaRPr lang="en-US"/>
        </a:p>
      </dgm:t>
    </dgm:pt>
    <dgm:pt modelId="{7600D295-1343-4026-AF85-E7F245BB1D6D}" type="sibTrans" cxnId="{3331E4F2-E123-46E6-8E45-DAD48FB2D500}">
      <dgm:prSet/>
      <dgm:spPr/>
      <dgm:t>
        <a:bodyPr/>
        <a:lstStyle/>
        <a:p>
          <a:endParaRPr lang="en-US"/>
        </a:p>
      </dgm:t>
    </dgm:pt>
    <dgm:pt modelId="{63ACDFBB-0B82-47AE-8938-E1317C50275B}" type="pres">
      <dgm:prSet presAssocID="{B99D2B25-FD42-4970-B379-AA7111A14F25}" presName="Name0" presStyleCnt="0">
        <dgm:presLayoutVars>
          <dgm:dir/>
          <dgm:animLvl val="lvl"/>
          <dgm:resizeHandles val="exact"/>
        </dgm:presLayoutVars>
      </dgm:prSet>
      <dgm:spPr/>
      <dgm:t>
        <a:bodyPr/>
        <a:lstStyle/>
        <a:p>
          <a:endParaRPr lang="en-US"/>
        </a:p>
      </dgm:t>
    </dgm:pt>
    <dgm:pt modelId="{942C2645-FD5C-485F-A850-DFAC82310AD3}" type="pres">
      <dgm:prSet presAssocID="{658718DD-699D-4E07-ABDE-622E60B1FE91}" presName="linNode" presStyleCnt="0"/>
      <dgm:spPr/>
    </dgm:pt>
    <dgm:pt modelId="{C7F1BC78-C599-4C3C-BB47-3C6D1B93BA4C}" type="pres">
      <dgm:prSet presAssocID="{658718DD-699D-4E07-ABDE-622E60B1FE91}" presName="parentText" presStyleLbl="node1" presStyleIdx="0" presStyleCnt="2" custScaleX="45508" custLinFactNeighborX="-15003" custLinFactNeighborY="-2">
        <dgm:presLayoutVars>
          <dgm:chMax val="1"/>
          <dgm:bulletEnabled val="1"/>
        </dgm:presLayoutVars>
      </dgm:prSet>
      <dgm:spPr/>
      <dgm:t>
        <a:bodyPr/>
        <a:lstStyle/>
        <a:p>
          <a:endParaRPr lang="en-US"/>
        </a:p>
      </dgm:t>
    </dgm:pt>
    <dgm:pt modelId="{165D23A9-24C0-447D-BBF0-FFEB58D97DCD}" type="pres">
      <dgm:prSet presAssocID="{658718DD-699D-4E07-ABDE-622E60B1FE91}" presName="descendantText" presStyleLbl="alignAccFollowNode1" presStyleIdx="0" presStyleCnt="2" custScaleX="128181" custScaleY="106263" custLinFactNeighborX="-4361" custLinFactNeighborY="-74">
        <dgm:presLayoutVars>
          <dgm:bulletEnabled val="1"/>
        </dgm:presLayoutVars>
      </dgm:prSet>
      <dgm:spPr/>
      <dgm:t>
        <a:bodyPr/>
        <a:lstStyle/>
        <a:p>
          <a:endParaRPr lang="en-US"/>
        </a:p>
      </dgm:t>
    </dgm:pt>
    <dgm:pt modelId="{DF1B2477-338F-45DD-8A09-6EA4B4EA609C}" type="pres">
      <dgm:prSet presAssocID="{FC663043-2746-4704-9294-D5501F545C53}" presName="sp" presStyleCnt="0"/>
      <dgm:spPr/>
    </dgm:pt>
    <dgm:pt modelId="{6A7D47C2-189D-4418-8F35-F07381A7D783}" type="pres">
      <dgm:prSet presAssocID="{57361AFE-F2BC-4E0F-984E-6EEC384FB38B}" presName="linNode" presStyleCnt="0"/>
      <dgm:spPr/>
    </dgm:pt>
    <dgm:pt modelId="{B124B931-C0AF-4576-A864-6A6C471057A1}" type="pres">
      <dgm:prSet presAssocID="{57361AFE-F2BC-4E0F-984E-6EEC384FB38B}" presName="parentText" presStyleLbl="node1" presStyleIdx="1" presStyleCnt="2" custScaleX="44994" custScaleY="106540" custLinFactNeighborX="-14726" custLinFactNeighborY="-1288">
        <dgm:presLayoutVars>
          <dgm:chMax val="1"/>
          <dgm:bulletEnabled val="1"/>
        </dgm:presLayoutVars>
      </dgm:prSet>
      <dgm:spPr/>
      <dgm:t>
        <a:bodyPr/>
        <a:lstStyle/>
        <a:p>
          <a:endParaRPr lang="en-US"/>
        </a:p>
      </dgm:t>
    </dgm:pt>
    <dgm:pt modelId="{91376BA2-61B9-49F7-94B4-01BE859017BD}" type="pres">
      <dgm:prSet presAssocID="{57361AFE-F2BC-4E0F-984E-6EEC384FB38B}" presName="descendantText" presStyleLbl="alignAccFollowNode1" presStyleIdx="1" presStyleCnt="2" custScaleX="127839" custScaleY="125186" custLinFactNeighborX="-2975" custLinFactNeighborY="-795">
        <dgm:presLayoutVars>
          <dgm:bulletEnabled val="1"/>
        </dgm:presLayoutVars>
      </dgm:prSet>
      <dgm:spPr/>
      <dgm:t>
        <a:bodyPr/>
        <a:lstStyle/>
        <a:p>
          <a:endParaRPr lang="en-US"/>
        </a:p>
      </dgm:t>
    </dgm:pt>
  </dgm:ptLst>
  <dgm:cxnLst>
    <dgm:cxn modelId="{3331E4F2-E123-46E6-8E45-DAD48FB2D500}" srcId="{57361AFE-F2BC-4E0F-984E-6EEC384FB38B}" destId="{9343D096-647A-4E79-9735-0FB795D1E154}" srcOrd="3" destOrd="0" parTransId="{FCDB4295-6625-41D8-BFBF-6F01AA6902D2}" sibTransId="{7600D295-1343-4026-AF85-E7F245BB1D6D}"/>
    <dgm:cxn modelId="{06E202E5-D408-47C1-8CAE-359BF475D3AC}" type="presOf" srcId="{BA5CB8AD-197B-487D-88CA-AAABC015CD7B}" destId="{91376BA2-61B9-49F7-94B4-01BE859017BD}" srcOrd="0" destOrd="1" presId="urn:microsoft.com/office/officeart/2005/8/layout/vList5"/>
    <dgm:cxn modelId="{0485B963-A0A9-43DC-9FE2-CD57CF609406}" srcId="{57361AFE-F2BC-4E0F-984E-6EEC384FB38B}" destId="{09E0468C-6125-4F78-996E-93F2F3A6FDF3}" srcOrd="0" destOrd="0" parTransId="{D4AFFF9D-8534-43CC-85A2-BC7E41259977}" sibTransId="{1B88C08F-379E-4348-B60B-AA07DAFA22B4}"/>
    <dgm:cxn modelId="{885D1A8B-B76F-45E1-9ABD-0BFE59B026D0}" type="presOf" srcId="{013F8197-B816-4CCD-AABD-7B889F668156}" destId="{165D23A9-24C0-447D-BBF0-FFEB58D97DCD}" srcOrd="0" destOrd="0" presId="urn:microsoft.com/office/officeart/2005/8/layout/vList5"/>
    <dgm:cxn modelId="{26F0B8F6-4137-443B-886A-02E307E46436}" type="presOf" srcId="{1CD976CB-6EC5-4A8A-BCEB-0CA026D54F09}" destId="{91376BA2-61B9-49F7-94B4-01BE859017BD}" srcOrd="0" destOrd="2" presId="urn:microsoft.com/office/officeart/2005/8/layout/vList5"/>
    <dgm:cxn modelId="{468FB294-53B4-49B6-810C-C657AEB5DF8E}" type="presOf" srcId="{9343D096-647A-4E79-9735-0FB795D1E154}" destId="{91376BA2-61B9-49F7-94B4-01BE859017BD}" srcOrd="0" destOrd="3" presId="urn:microsoft.com/office/officeart/2005/8/layout/vList5"/>
    <dgm:cxn modelId="{B325FA2A-CA56-4F61-99E4-D2747CA1F572}" type="presOf" srcId="{97A3CC28-60BA-47BC-A558-E0628BAFE64F}" destId="{165D23A9-24C0-447D-BBF0-FFEB58D97DCD}" srcOrd="0" destOrd="1" presId="urn:microsoft.com/office/officeart/2005/8/layout/vList5"/>
    <dgm:cxn modelId="{C0A1A1A0-9336-47E7-9440-F669FCE5B88D}" srcId="{57361AFE-F2BC-4E0F-984E-6EEC384FB38B}" destId="{BA5CB8AD-197B-487D-88CA-AAABC015CD7B}" srcOrd="1" destOrd="0" parTransId="{0E49414C-BF2D-4B8B-A08F-9CDBFCC1A8BF}" sibTransId="{BB565190-CEF2-42DE-8457-FC353A497641}"/>
    <dgm:cxn modelId="{D05D2943-58F7-4433-8263-D2FA6273AE4A}" srcId="{658718DD-699D-4E07-ABDE-622E60B1FE91}" destId="{F0859147-E2CB-4C7B-9C58-87F9A0F9F191}" srcOrd="2" destOrd="0" parTransId="{ED4D0FC5-A3E5-461A-8B35-737A504E73DF}" sibTransId="{CF9617F7-6609-43E1-840E-8C95431E5658}"/>
    <dgm:cxn modelId="{B1E0DBFF-E09A-43FF-AFA3-CC1B4917D9A4}" srcId="{658718DD-699D-4E07-ABDE-622E60B1FE91}" destId="{97A3CC28-60BA-47BC-A558-E0628BAFE64F}" srcOrd="1" destOrd="0" parTransId="{AE448D95-E798-42D4-9C73-0C919D3A42D7}" sibTransId="{4F7F9E4F-A06D-4274-9B64-36C1918C1DC5}"/>
    <dgm:cxn modelId="{E0C4A4A2-661D-4B5A-8540-6D74A94E09C4}" type="presOf" srcId="{F0859147-E2CB-4C7B-9C58-87F9A0F9F191}" destId="{165D23A9-24C0-447D-BBF0-FFEB58D97DCD}" srcOrd="0" destOrd="2" presId="urn:microsoft.com/office/officeart/2005/8/layout/vList5"/>
    <dgm:cxn modelId="{34147FBF-DF7F-414A-B917-96E6A9C89E32}" srcId="{57361AFE-F2BC-4E0F-984E-6EEC384FB38B}" destId="{1CD976CB-6EC5-4A8A-BCEB-0CA026D54F09}" srcOrd="2" destOrd="0" parTransId="{EEA1D929-79A3-47EF-87CA-0C76601074BB}" sibTransId="{84756251-B154-46D5-ACCB-AAC6B3E09F92}"/>
    <dgm:cxn modelId="{891737CA-16D0-43D4-A788-4211FE243F2D}" type="presOf" srcId="{57361AFE-F2BC-4E0F-984E-6EEC384FB38B}" destId="{B124B931-C0AF-4576-A864-6A6C471057A1}" srcOrd="0" destOrd="0" presId="urn:microsoft.com/office/officeart/2005/8/layout/vList5"/>
    <dgm:cxn modelId="{458AA4BE-FA08-4710-839E-EC27DC749D54}" type="presOf" srcId="{B99D2B25-FD42-4970-B379-AA7111A14F25}" destId="{63ACDFBB-0B82-47AE-8938-E1317C50275B}" srcOrd="0" destOrd="0" presId="urn:microsoft.com/office/officeart/2005/8/layout/vList5"/>
    <dgm:cxn modelId="{1C099BE9-8C38-47EC-9411-6495084C81DA}" type="presOf" srcId="{09E0468C-6125-4F78-996E-93F2F3A6FDF3}" destId="{91376BA2-61B9-49F7-94B4-01BE859017BD}" srcOrd="0" destOrd="0" presId="urn:microsoft.com/office/officeart/2005/8/layout/vList5"/>
    <dgm:cxn modelId="{BFB2F308-F70F-4A94-8DC1-7B0585FDDDD8}" type="presOf" srcId="{658718DD-699D-4E07-ABDE-622E60B1FE91}" destId="{C7F1BC78-C599-4C3C-BB47-3C6D1B93BA4C}" srcOrd="0" destOrd="0" presId="urn:microsoft.com/office/officeart/2005/8/layout/vList5"/>
    <dgm:cxn modelId="{48B0845B-B012-4CC2-867D-DCFE20B1E751}" srcId="{B99D2B25-FD42-4970-B379-AA7111A14F25}" destId="{658718DD-699D-4E07-ABDE-622E60B1FE91}" srcOrd="0" destOrd="0" parTransId="{1A8187C9-2FAD-4288-8380-3C1FF194F75D}" sibTransId="{FC663043-2746-4704-9294-D5501F545C53}"/>
    <dgm:cxn modelId="{12B5B09E-F8D3-4DF6-AB04-E1084B37EFCD}" srcId="{B99D2B25-FD42-4970-B379-AA7111A14F25}" destId="{57361AFE-F2BC-4E0F-984E-6EEC384FB38B}" srcOrd="1" destOrd="0" parTransId="{7DE42B56-46CD-4898-A143-B7B3FAD6E315}" sibTransId="{A0D6DD01-5DEB-4EBA-BA80-36E72FBAE7CE}"/>
    <dgm:cxn modelId="{33D70FDE-5897-49C5-A612-93806F920BF4}" srcId="{658718DD-699D-4E07-ABDE-622E60B1FE91}" destId="{013F8197-B816-4CCD-AABD-7B889F668156}" srcOrd="0" destOrd="0" parTransId="{37F814D1-3EAF-4EC2-95A5-69C431E30770}" sibTransId="{A5A251F9-8313-4F86-BAF0-C3CEEEACB21D}"/>
    <dgm:cxn modelId="{EB3D5F8B-152C-4605-AFF7-71AF26ED2013}" type="presParOf" srcId="{63ACDFBB-0B82-47AE-8938-E1317C50275B}" destId="{942C2645-FD5C-485F-A850-DFAC82310AD3}" srcOrd="0" destOrd="0" presId="urn:microsoft.com/office/officeart/2005/8/layout/vList5"/>
    <dgm:cxn modelId="{9DC1ABF4-F405-4CB9-A21C-0B14C4318A3C}" type="presParOf" srcId="{942C2645-FD5C-485F-A850-DFAC82310AD3}" destId="{C7F1BC78-C599-4C3C-BB47-3C6D1B93BA4C}" srcOrd="0" destOrd="0" presId="urn:microsoft.com/office/officeart/2005/8/layout/vList5"/>
    <dgm:cxn modelId="{B79DC79E-526E-40A2-BC0B-FC22593B47D3}" type="presParOf" srcId="{942C2645-FD5C-485F-A850-DFAC82310AD3}" destId="{165D23A9-24C0-447D-BBF0-FFEB58D97DCD}" srcOrd="1" destOrd="0" presId="urn:microsoft.com/office/officeart/2005/8/layout/vList5"/>
    <dgm:cxn modelId="{D09520D0-9969-4B2B-A969-6264DEAA310F}" type="presParOf" srcId="{63ACDFBB-0B82-47AE-8938-E1317C50275B}" destId="{DF1B2477-338F-45DD-8A09-6EA4B4EA609C}" srcOrd="1" destOrd="0" presId="urn:microsoft.com/office/officeart/2005/8/layout/vList5"/>
    <dgm:cxn modelId="{46934BE6-0EAB-4CFD-8417-59384D6545C4}" type="presParOf" srcId="{63ACDFBB-0B82-47AE-8938-E1317C50275B}" destId="{6A7D47C2-189D-4418-8F35-F07381A7D783}" srcOrd="2" destOrd="0" presId="urn:microsoft.com/office/officeart/2005/8/layout/vList5"/>
    <dgm:cxn modelId="{F28A4FB4-BDB3-4393-8551-E94109110B95}" type="presParOf" srcId="{6A7D47C2-189D-4418-8F35-F07381A7D783}" destId="{B124B931-C0AF-4576-A864-6A6C471057A1}" srcOrd="0" destOrd="0" presId="urn:microsoft.com/office/officeart/2005/8/layout/vList5"/>
    <dgm:cxn modelId="{ED47CF86-BC77-4DA3-B406-23E829226378}" type="presParOf" srcId="{6A7D47C2-189D-4418-8F35-F07381A7D783}" destId="{91376BA2-61B9-49F7-94B4-01BE859017BD}"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15.xml><?xml version="1.0" encoding="utf-8"?>
<dgm:dataModel xmlns:dgm="http://schemas.openxmlformats.org/drawingml/2006/diagram" xmlns:a="http://schemas.openxmlformats.org/drawingml/2006/main">
  <dgm:ptLst>
    <dgm:pt modelId="{B99D2B25-FD42-4970-B379-AA7111A14F2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58718DD-699D-4E07-ABDE-622E60B1FE91}">
      <dgm:prSet phldrT="[Text]"/>
      <dgm:spPr>
        <a:solidFill>
          <a:schemeClr val="tx1"/>
        </a:solidFill>
      </dgm:spPr>
      <dgm:t>
        <a:bodyPr/>
        <a:lstStyle/>
        <a:p>
          <a:r>
            <a:rPr lang="en-US" b="1" dirty="0" smtClean="0"/>
            <a:t>Computer Usage &amp; Storage Media</a:t>
          </a:r>
          <a:endParaRPr lang="en-US" b="1" dirty="0">
            <a:solidFill>
              <a:srgbClr val="00B050"/>
            </a:solidFill>
          </a:endParaRPr>
        </a:p>
      </dgm:t>
    </dgm:pt>
    <dgm:pt modelId="{1A8187C9-2FAD-4288-8380-3C1FF194F75D}" type="parTrans" cxnId="{48B0845B-B012-4CC2-867D-DCFE20B1E751}">
      <dgm:prSet/>
      <dgm:spPr/>
      <dgm:t>
        <a:bodyPr/>
        <a:lstStyle/>
        <a:p>
          <a:endParaRPr lang="en-US"/>
        </a:p>
      </dgm:t>
    </dgm:pt>
    <dgm:pt modelId="{FC663043-2746-4704-9294-D5501F545C53}" type="sibTrans" cxnId="{48B0845B-B012-4CC2-867D-DCFE20B1E751}">
      <dgm:prSet/>
      <dgm:spPr/>
      <dgm:t>
        <a:bodyPr/>
        <a:lstStyle/>
        <a:p>
          <a:endParaRPr lang="en-US"/>
        </a:p>
      </dgm:t>
    </dgm:pt>
    <dgm:pt modelId="{013F8197-B816-4CCD-AABD-7B889F668156}">
      <dgm:prSet phldrT="[Text]" custT="1"/>
      <dgm:spPr>
        <a:solidFill>
          <a:schemeClr val="bg1">
            <a:lumMod val="75000"/>
            <a:alpha val="90000"/>
          </a:schemeClr>
        </a:solidFill>
      </dgm:spPr>
      <dgm:t>
        <a:bodyPr/>
        <a:lstStyle/>
        <a:p>
          <a:r>
            <a:rPr lang="en-US" sz="1600" dirty="0" smtClean="0"/>
            <a:t>Data created on Company computers is the property of the Company.  Computers must be in a secure location. See IT for locking cables.  Report stolen/lost computers immediately.  Report security concerns (phishing, malware) to Security Officer immediately.  Contact the Security Officer to install unapproved software.  </a:t>
          </a:r>
          <a:endParaRPr lang="en-US" sz="1600" dirty="0"/>
        </a:p>
      </dgm:t>
    </dgm:pt>
    <dgm:pt modelId="{37F814D1-3EAF-4EC2-95A5-69C431E30770}" type="parTrans" cxnId="{33D70FDE-5897-49C5-A612-93806F920BF4}">
      <dgm:prSet/>
      <dgm:spPr/>
      <dgm:t>
        <a:bodyPr/>
        <a:lstStyle/>
        <a:p>
          <a:endParaRPr lang="en-US"/>
        </a:p>
      </dgm:t>
    </dgm:pt>
    <dgm:pt modelId="{A5A251F9-8313-4F86-BAF0-C3CEEEACB21D}" type="sibTrans" cxnId="{33D70FDE-5897-49C5-A612-93806F920BF4}">
      <dgm:prSet/>
      <dgm:spPr/>
      <dgm:t>
        <a:bodyPr/>
        <a:lstStyle/>
        <a:p>
          <a:endParaRPr lang="en-US"/>
        </a:p>
      </dgm:t>
    </dgm:pt>
    <dgm:pt modelId="{57361AFE-F2BC-4E0F-984E-6EEC384FB38B}">
      <dgm:prSet phldrT="[Text]"/>
      <dgm:spPr>
        <a:solidFill>
          <a:schemeClr val="tx1"/>
        </a:solidFill>
      </dgm:spPr>
      <dgm:t>
        <a:bodyPr/>
        <a:lstStyle/>
        <a:p>
          <a:r>
            <a:rPr lang="en-US" b="1" dirty="0" smtClean="0"/>
            <a:t>Electronic Communication &amp; Internet</a:t>
          </a:r>
          <a:endParaRPr lang="en-US" b="1" dirty="0" smtClean="0">
            <a:solidFill>
              <a:srgbClr val="FF0000"/>
            </a:solidFill>
          </a:endParaRPr>
        </a:p>
      </dgm:t>
    </dgm:pt>
    <dgm:pt modelId="{7DE42B56-46CD-4898-A143-B7B3FAD6E315}" type="parTrans" cxnId="{12B5B09E-F8D3-4DF6-AB04-E1084B37EFCD}">
      <dgm:prSet/>
      <dgm:spPr/>
      <dgm:t>
        <a:bodyPr/>
        <a:lstStyle/>
        <a:p>
          <a:endParaRPr lang="en-US"/>
        </a:p>
      </dgm:t>
    </dgm:pt>
    <dgm:pt modelId="{A0D6DD01-5DEB-4EBA-BA80-36E72FBAE7CE}" type="sibTrans" cxnId="{12B5B09E-F8D3-4DF6-AB04-E1084B37EFCD}">
      <dgm:prSet/>
      <dgm:spPr/>
      <dgm:t>
        <a:bodyPr/>
        <a:lstStyle/>
        <a:p>
          <a:endParaRPr lang="en-US"/>
        </a:p>
      </dgm:t>
    </dgm:pt>
    <dgm:pt modelId="{09E0468C-6125-4F78-996E-93F2F3A6FDF3}">
      <dgm:prSet phldrT="[Text]" custT="1"/>
      <dgm:spPr>
        <a:solidFill>
          <a:schemeClr val="bg1">
            <a:lumMod val="75000"/>
            <a:alpha val="90000"/>
          </a:schemeClr>
        </a:solidFill>
      </dgm:spPr>
      <dgm:t>
        <a:bodyPr/>
        <a:lstStyle/>
        <a:p>
          <a:r>
            <a:rPr lang="en-US" sz="1600" dirty="0" smtClean="0"/>
            <a:t>Emails containing PHI or PII must be encrypted.  Use “encrypt: in the subject line of your Accumen email.</a:t>
          </a:r>
          <a:endParaRPr lang="en-US" sz="1600" dirty="0"/>
        </a:p>
      </dgm:t>
    </dgm:pt>
    <dgm:pt modelId="{D4AFFF9D-8534-43CC-85A2-BC7E41259977}" type="parTrans" cxnId="{0485B963-A0A9-43DC-9FE2-CD57CF609406}">
      <dgm:prSet/>
      <dgm:spPr/>
      <dgm:t>
        <a:bodyPr/>
        <a:lstStyle/>
        <a:p>
          <a:endParaRPr lang="en-US"/>
        </a:p>
      </dgm:t>
    </dgm:pt>
    <dgm:pt modelId="{1B88C08F-379E-4348-B60B-AA07DAFA22B4}" type="sibTrans" cxnId="{0485B963-A0A9-43DC-9FE2-CD57CF609406}">
      <dgm:prSet/>
      <dgm:spPr/>
      <dgm:t>
        <a:bodyPr/>
        <a:lstStyle/>
        <a:p>
          <a:endParaRPr lang="en-US"/>
        </a:p>
      </dgm:t>
    </dgm:pt>
    <dgm:pt modelId="{19C51C3B-5601-4C39-847E-F0C00F6F6097}">
      <dgm:prSet phldrT="[Text]" custT="1"/>
      <dgm:spPr>
        <a:solidFill>
          <a:schemeClr val="bg1">
            <a:lumMod val="75000"/>
            <a:alpha val="90000"/>
          </a:schemeClr>
        </a:solidFill>
      </dgm:spPr>
      <dgm:t>
        <a:bodyPr/>
        <a:lstStyle/>
        <a:p>
          <a:r>
            <a:rPr lang="en-US" sz="1600" dirty="0" smtClean="0"/>
            <a:t>The Company reserves the right to monitor Internet/Intranet usage. </a:t>
          </a:r>
          <a:endParaRPr lang="en-US" sz="1600" dirty="0"/>
        </a:p>
      </dgm:t>
    </dgm:pt>
    <dgm:pt modelId="{1A5E9C5A-4CB3-4C82-80CE-A2C64000D94B}" type="parTrans" cxnId="{10E76269-76AD-4873-9524-C90A301E9E50}">
      <dgm:prSet/>
      <dgm:spPr/>
      <dgm:t>
        <a:bodyPr/>
        <a:lstStyle/>
        <a:p>
          <a:endParaRPr lang="en-US"/>
        </a:p>
      </dgm:t>
    </dgm:pt>
    <dgm:pt modelId="{DEBEF5C3-A84D-407F-A854-6B7247AA8C8F}" type="sibTrans" cxnId="{10E76269-76AD-4873-9524-C90A301E9E50}">
      <dgm:prSet/>
      <dgm:spPr/>
      <dgm:t>
        <a:bodyPr/>
        <a:lstStyle/>
        <a:p>
          <a:endParaRPr lang="en-US"/>
        </a:p>
      </dgm:t>
    </dgm:pt>
    <dgm:pt modelId="{208BC3DE-F0BA-4084-855A-ABF4032E54E9}">
      <dgm:prSet phldrT="[Text]" custT="1"/>
      <dgm:spPr>
        <a:solidFill>
          <a:schemeClr val="bg1">
            <a:lumMod val="75000"/>
            <a:alpha val="90000"/>
          </a:schemeClr>
        </a:solidFill>
      </dgm:spPr>
      <dgm:t>
        <a:bodyPr/>
        <a:lstStyle/>
        <a:p>
          <a:r>
            <a:rPr lang="en-US" sz="1600" dirty="0" smtClean="0"/>
            <a:t>Unencrypted removable media is not permitted.  Contact the Security Officer for encrypted thumb drives.   Used only Company provided cloud based storage media.</a:t>
          </a:r>
          <a:endParaRPr lang="en-US" sz="1600" dirty="0"/>
        </a:p>
      </dgm:t>
    </dgm:pt>
    <dgm:pt modelId="{FFEBD7F2-BBC4-426B-8071-A145C079BA9C}" type="parTrans" cxnId="{8F45DF55-3B46-4ED6-8753-17B075958DD2}">
      <dgm:prSet/>
      <dgm:spPr/>
      <dgm:t>
        <a:bodyPr/>
        <a:lstStyle/>
        <a:p>
          <a:endParaRPr lang="en-US"/>
        </a:p>
      </dgm:t>
    </dgm:pt>
    <dgm:pt modelId="{6FA09045-6349-4C2B-84BE-031DA87AFDCF}" type="sibTrans" cxnId="{8F45DF55-3B46-4ED6-8753-17B075958DD2}">
      <dgm:prSet/>
      <dgm:spPr/>
      <dgm:t>
        <a:bodyPr/>
        <a:lstStyle/>
        <a:p>
          <a:endParaRPr lang="en-US"/>
        </a:p>
      </dgm:t>
    </dgm:pt>
    <dgm:pt modelId="{79583024-7F09-4F44-9B69-1CD9669D32E8}">
      <dgm:prSet phldrT="[Text]" custT="1"/>
      <dgm:spPr>
        <a:solidFill>
          <a:schemeClr val="bg1">
            <a:lumMod val="75000"/>
            <a:alpha val="90000"/>
          </a:schemeClr>
        </a:solidFill>
      </dgm:spPr>
      <dgm:t>
        <a:bodyPr/>
        <a:lstStyle/>
        <a:p>
          <a:r>
            <a:rPr lang="en-US" sz="1600" dirty="0" smtClean="0"/>
            <a:t>Never transmit PHI while connected to an unsecure network (an unsecure network does not require you to put in a password to access internet).</a:t>
          </a:r>
          <a:endParaRPr lang="en-US" sz="1600" dirty="0"/>
        </a:p>
      </dgm:t>
    </dgm:pt>
    <dgm:pt modelId="{F107519E-A552-41EA-9830-294F8D740D77}" type="parTrans" cxnId="{5892B503-7448-4694-AF72-B68E1329BDE7}">
      <dgm:prSet/>
      <dgm:spPr/>
      <dgm:t>
        <a:bodyPr/>
        <a:lstStyle/>
        <a:p>
          <a:endParaRPr lang="en-US"/>
        </a:p>
      </dgm:t>
    </dgm:pt>
    <dgm:pt modelId="{67D7DAE8-F5FA-44B4-8A9C-84F78924BFDD}" type="sibTrans" cxnId="{5892B503-7448-4694-AF72-B68E1329BDE7}">
      <dgm:prSet/>
      <dgm:spPr/>
      <dgm:t>
        <a:bodyPr/>
        <a:lstStyle/>
        <a:p>
          <a:endParaRPr lang="en-US"/>
        </a:p>
      </dgm:t>
    </dgm:pt>
    <dgm:pt modelId="{8689E583-88B9-47B6-BDC0-5E9F6A9FDF7F}">
      <dgm:prSet phldrT="[Text]" custT="1"/>
      <dgm:spPr>
        <a:solidFill>
          <a:schemeClr val="bg1">
            <a:lumMod val="75000"/>
            <a:alpha val="90000"/>
          </a:schemeClr>
        </a:solidFill>
      </dgm:spPr>
      <dgm:t>
        <a:bodyPr/>
        <a:lstStyle/>
        <a:p>
          <a:r>
            <a:rPr lang="en-US" sz="1600" dirty="0" smtClean="0"/>
            <a:t>Electronic communication systems (email, instant messaging, Box.com, etc.) are for conducting Accumen business.  Use your Company email for all business conducted on behalf of the Company.</a:t>
          </a:r>
          <a:endParaRPr lang="en-US" sz="1600" dirty="0"/>
        </a:p>
      </dgm:t>
    </dgm:pt>
    <dgm:pt modelId="{280C7E42-BE7E-4ECF-9E6D-1D31319D17ED}" type="parTrans" cxnId="{B525EA57-A9A2-4223-B430-0E6ADD52D0D1}">
      <dgm:prSet/>
      <dgm:spPr/>
      <dgm:t>
        <a:bodyPr/>
        <a:lstStyle/>
        <a:p>
          <a:endParaRPr lang="en-US"/>
        </a:p>
      </dgm:t>
    </dgm:pt>
    <dgm:pt modelId="{4244DC35-35A1-40B3-8226-CBC6D92C4825}" type="sibTrans" cxnId="{B525EA57-A9A2-4223-B430-0E6ADD52D0D1}">
      <dgm:prSet/>
      <dgm:spPr/>
      <dgm:t>
        <a:bodyPr/>
        <a:lstStyle/>
        <a:p>
          <a:endParaRPr lang="en-US"/>
        </a:p>
      </dgm:t>
    </dgm:pt>
    <dgm:pt modelId="{63ACDFBB-0B82-47AE-8938-E1317C50275B}" type="pres">
      <dgm:prSet presAssocID="{B99D2B25-FD42-4970-B379-AA7111A14F25}" presName="Name0" presStyleCnt="0">
        <dgm:presLayoutVars>
          <dgm:dir/>
          <dgm:animLvl val="lvl"/>
          <dgm:resizeHandles val="exact"/>
        </dgm:presLayoutVars>
      </dgm:prSet>
      <dgm:spPr/>
      <dgm:t>
        <a:bodyPr/>
        <a:lstStyle/>
        <a:p>
          <a:endParaRPr lang="en-US"/>
        </a:p>
      </dgm:t>
    </dgm:pt>
    <dgm:pt modelId="{942C2645-FD5C-485F-A850-DFAC82310AD3}" type="pres">
      <dgm:prSet presAssocID="{658718DD-699D-4E07-ABDE-622E60B1FE91}" presName="linNode" presStyleCnt="0"/>
      <dgm:spPr/>
    </dgm:pt>
    <dgm:pt modelId="{C7F1BC78-C599-4C3C-BB47-3C6D1B93BA4C}" type="pres">
      <dgm:prSet presAssocID="{658718DD-699D-4E07-ABDE-622E60B1FE91}" presName="parentText" presStyleLbl="node1" presStyleIdx="0" presStyleCnt="2" custScaleX="45508" custScaleY="98103" custLinFactNeighborX="-15003" custLinFactNeighborY="-2">
        <dgm:presLayoutVars>
          <dgm:chMax val="1"/>
          <dgm:bulletEnabled val="1"/>
        </dgm:presLayoutVars>
      </dgm:prSet>
      <dgm:spPr/>
      <dgm:t>
        <a:bodyPr/>
        <a:lstStyle/>
        <a:p>
          <a:endParaRPr lang="en-US"/>
        </a:p>
      </dgm:t>
    </dgm:pt>
    <dgm:pt modelId="{165D23A9-24C0-447D-BBF0-FFEB58D97DCD}" type="pres">
      <dgm:prSet presAssocID="{658718DD-699D-4E07-ABDE-622E60B1FE91}" presName="descendantText" presStyleLbl="alignAccFollowNode1" presStyleIdx="0" presStyleCnt="2" custScaleX="127578" custScaleY="112128" custLinFactNeighborX="-6765" custLinFactNeighborY="-1135">
        <dgm:presLayoutVars>
          <dgm:bulletEnabled val="1"/>
        </dgm:presLayoutVars>
      </dgm:prSet>
      <dgm:spPr/>
      <dgm:t>
        <a:bodyPr/>
        <a:lstStyle/>
        <a:p>
          <a:endParaRPr lang="en-US"/>
        </a:p>
      </dgm:t>
    </dgm:pt>
    <dgm:pt modelId="{DF1B2477-338F-45DD-8A09-6EA4B4EA609C}" type="pres">
      <dgm:prSet presAssocID="{FC663043-2746-4704-9294-D5501F545C53}" presName="sp" presStyleCnt="0"/>
      <dgm:spPr/>
    </dgm:pt>
    <dgm:pt modelId="{6A7D47C2-189D-4418-8F35-F07381A7D783}" type="pres">
      <dgm:prSet presAssocID="{57361AFE-F2BC-4E0F-984E-6EEC384FB38B}" presName="linNode" presStyleCnt="0"/>
      <dgm:spPr/>
    </dgm:pt>
    <dgm:pt modelId="{B124B931-C0AF-4576-A864-6A6C471057A1}" type="pres">
      <dgm:prSet presAssocID="{57361AFE-F2BC-4E0F-984E-6EEC384FB38B}" presName="parentText" presStyleLbl="node1" presStyleIdx="1" presStyleCnt="2" custScaleX="45605" custScaleY="89242" custLinFactNeighborX="-1695" custLinFactNeighborY="-3557">
        <dgm:presLayoutVars>
          <dgm:chMax val="1"/>
          <dgm:bulletEnabled val="1"/>
        </dgm:presLayoutVars>
      </dgm:prSet>
      <dgm:spPr/>
      <dgm:t>
        <a:bodyPr/>
        <a:lstStyle/>
        <a:p>
          <a:endParaRPr lang="en-US"/>
        </a:p>
      </dgm:t>
    </dgm:pt>
    <dgm:pt modelId="{91376BA2-61B9-49F7-94B4-01BE859017BD}" type="pres">
      <dgm:prSet presAssocID="{57361AFE-F2BC-4E0F-984E-6EEC384FB38B}" presName="descendantText" presStyleLbl="alignAccFollowNode1" presStyleIdx="1" presStyleCnt="2" custScaleX="127839" custScaleY="109887" custLinFactNeighborX="-7351" custLinFactNeighborY="-3945">
        <dgm:presLayoutVars>
          <dgm:bulletEnabled val="1"/>
        </dgm:presLayoutVars>
      </dgm:prSet>
      <dgm:spPr/>
      <dgm:t>
        <a:bodyPr/>
        <a:lstStyle/>
        <a:p>
          <a:endParaRPr lang="en-US"/>
        </a:p>
      </dgm:t>
    </dgm:pt>
  </dgm:ptLst>
  <dgm:cxnLst>
    <dgm:cxn modelId="{D11B12B6-554E-4BDA-AC7B-C38D8B002C62}" type="presOf" srcId="{8689E583-88B9-47B6-BDC0-5E9F6A9FDF7F}" destId="{91376BA2-61B9-49F7-94B4-01BE859017BD}" srcOrd="0" destOrd="1" presId="urn:microsoft.com/office/officeart/2005/8/layout/vList5"/>
    <dgm:cxn modelId="{C6EFEFFE-E28B-4DF9-92DD-8194D67DDDE1}" type="presOf" srcId="{B99D2B25-FD42-4970-B379-AA7111A14F25}" destId="{63ACDFBB-0B82-47AE-8938-E1317C50275B}" srcOrd="0" destOrd="0" presId="urn:microsoft.com/office/officeart/2005/8/layout/vList5"/>
    <dgm:cxn modelId="{B80D8009-7D00-4F38-9A6A-C803E4989C60}" type="presOf" srcId="{013F8197-B816-4CCD-AABD-7B889F668156}" destId="{165D23A9-24C0-447D-BBF0-FFEB58D97DCD}" srcOrd="0" destOrd="0" presId="urn:microsoft.com/office/officeart/2005/8/layout/vList5"/>
    <dgm:cxn modelId="{0485B963-A0A9-43DC-9FE2-CD57CF609406}" srcId="{57361AFE-F2BC-4E0F-984E-6EEC384FB38B}" destId="{09E0468C-6125-4F78-996E-93F2F3A6FDF3}" srcOrd="0" destOrd="0" parTransId="{D4AFFF9D-8534-43CC-85A2-BC7E41259977}" sibTransId="{1B88C08F-379E-4348-B60B-AA07DAFA22B4}"/>
    <dgm:cxn modelId="{C0F50597-8CF4-46A8-BD21-A1F5C6934238}" type="presOf" srcId="{658718DD-699D-4E07-ABDE-622E60B1FE91}" destId="{C7F1BC78-C599-4C3C-BB47-3C6D1B93BA4C}" srcOrd="0" destOrd="0" presId="urn:microsoft.com/office/officeart/2005/8/layout/vList5"/>
    <dgm:cxn modelId="{30B9CB6E-62B0-4BBB-A42C-2E689CB76696}" type="presOf" srcId="{19C51C3B-5601-4C39-847E-F0C00F6F6097}" destId="{91376BA2-61B9-49F7-94B4-01BE859017BD}" srcOrd="0" destOrd="3" presId="urn:microsoft.com/office/officeart/2005/8/layout/vList5"/>
    <dgm:cxn modelId="{10E76269-76AD-4873-9524-C90A301E9E50}" srcId="{57361AFE-F2BC-4E0F-984E-6EEC384FB38B}" destId="{19C51C3B-5601-4C39-847E-F0C00F6F6097}" srcOrd="3" destOrd="0" parTransId="{1A5E9C5A-4CB3-4C82-80CE-A2C64000D94B}" sibTransId="{DEBEF5C3-A84D-407F-A854-6B7247AA8C8F}"/>
    <dgm:cxn modelId="{8F45DF55-3B46-4ED6-8753-17B075958DD2}" srcId="{658718DD-699D-4E07-ABDE-622E60B1FE91}" destId="{208BC3DE-F0BA-4084-855A-ABF4032E54E9}" srcOrd="1" destOrd="0" parTransId="{FFEBD7F2-BBC4-426B-8071-A145C079BA9C}" sibTransId="{6FA09045-6349-4C2B-84BE-031DA87AFDCF}"/>
    <dgm:cxn modelId="{949BE919-CF84-4C38-B098-6C494FB7958C}" type="presOf" srcId="{208BC3DE-F0BA-4084-855A-ABF4032E54E9}" destId="{165D23A9-24C0-447D-BBF0-FFEB58D97DCD}" srcOrd="0" destOrd="1" presId="urn:microsoft.com/office/officeart/2005/8/layout/vList5"/>
    <dgm:cxn modelId="{1C400F73-0B02-4421-8B03-04BD6E62154B}" type="presOf" srcId="{09E0468C-6125-4F78-996E-93F2F3A6FDF3}" destId="{91376BA2-61B9-49F7-94B4-01BE859017BD}" srcOrd="0" destOrd="0" presId="urn:microsoft.com/office/officeart/2005/8/layout/vList5"/>
    <dgm:cxn modelId="{0E68B78A-2FC1-4C77-8FFB-63EAE52F8B38}" type="presOf" srcId="{57361AFE-F2BC-4E0F-984E-6EEC384FB38B}" destId="{B124B931-C0AF-4576-A864-6A6C471057A1}" srcOrd="0" destOrd="0" presId="urn:microsoft.com/office/officeart/2005/8/layout/vList5"/>
    <dgm:cxn modelId="{9B5F41D1-13A0-4CAD-BE2A-6BE385F7AF4B}" type="presOf" srcId="{79583024-7F09-4F44-9B69-1CD9669D32E8}" destId="{91376BA2-61B9-49F7-94B4-01BE859017BD}" srcOrd="0" destOrd="2" presId="urn:microsoft.com/office/officeart/2005/8/layout/vList5"/>
    <dgm:cxn modelId="{5892B503-7448-4694-AF72-B68E1329BDE7}" srcId="{57361AFE-F2BC-4E0F-984E-6EEC384FB38B}" destId="{79583024-7F09-4F44-9B69-1CD9669D32E8}" srcOrd="2" destOrd="0" parTransId="{F107519E-A552-41EA-9830-294F8D740D77}" sibTransId="{67D7DAE8-F5FA-44B4-8A9C-84F78924BFDD}"/>
    <dgm:cxn modelId="{B525EA57-A9A2-4223-B430-0E6ADD52D0D1}" srcId="{57361AFE-F2BC-4E0F-984E-6EEC384FB38B}" destId="{8689E583-88B9-47B6-BDC0-5E9F6A9FDF7F}" srcOrd="1" destOrd="0" parTransId="{280C7E42-BE7E-4ECF-9E6D-1D31319D17ED}" sibTransId="{4244DC35-35A1-40B3-8226-CBC6D92C4825}"/>
    <dgm:cxn modelId="{48B0845B-B012-4CC2-867D-DCFE20B1E751}" srcId="{B99D2B25-FD42-4970-B379-AA7111A14F25}" destId="{658718DD-699D-4E07-ABDE-622E60B1FE91}" srcOrd="0" destOrd="0" parTransId="{1A8187C9-2FAD-4288-8380-3C1FF194F75D}" sibTransId="{FC663043-2746-4704-9294-D5501F545C53}"/>
    <dgm:cxn modelId="{12B5B09E-F8D3-4DF6-AB04-E1084B37EFCD}" srcId="{B99D2B25-FD42-4970-B379-AA7111A14F25}" destId="{57361AFE-F2BC-4E0F-984E-6EEC384FB38B}" srcOrd="1" destOrd="0" parTransId="{7DE42B56-46CD-4898-A143-B7B3FAD6E315}" sibTransId="{A0D6DD01-5DEB-4EBA-BA80-36E72FBAE7CE}"/>
    <dgm:cxn modelId="{33D70FDE-5897-49C5-A612-93806F920BF4}" srcId="{658718DD-699D-4E07-ABDE-622E60B1FE91}" destId="{013F8197-B816-4CCD-AABD-7B889F668156}" srcOrd="0" destOrd="0" parTransId="{37F814D1-3EAF-4EC2-95A5-69C431E30770}" sibTransId="{A5A251F9-8313-4F86-BAF0-C3CEEEACB21D}"/>
    <dgm:cxn modelId="{0A17F49C-3A9D-40FC-9D29-844D89213C65}" type="presParOf" srcId="{63ACDFBB-0B82-47AE-8938-E1317C50275B}" destId="{942C2645-FD5C-485F-A850-DFAC82310AD3}" srcOrd="0" destOrd="0" presId="urn:microsoft.com/office/officeart/2005/8/layout/vList5"/>
    <dgm:cxn modelId="{C092218C-65D5-48A7-9B37-BA8F31CD6651}" type="presParOf" srcId="{942C2645-FD5C-485F-A850-DFAC82310AD3}" destId="{C7F1BC78-C599-4C3C-BB47-3C6D1B93BA4C}" srcOrd="0" destOrd="0" presId="urn:microsoft.com/office/officeart/2005/8/layout/vList5"/>
    <dgm:cxn modelId="{F00BC94A-CD3A-4133-827D-5CC5648EFB31}" type="presParOf" srcId="{942C2645-FD5C-485F-A850-DFAC82310AD3}" destId="{165D23A9-24C0-447D-BBF0-FFEB58D97DCD}" srcOrd="1" destOrd="0" presId="urn:microsoft.com/office/officeart/2005/8/layout/vList5"/>
    <dgm:cxn modelId="{7559A8B9-6C1B-4112-ABB1-1B73D9ADE2D2}" type="presParOf" srcId="{63ACDFBB-0B82-47AE-8938-E1317C50275B}" destId="{DF1B2477-338F-45DD-8A09-6EA4B4EA609C}" srcOrd="1" destOrd="0" presId="urn:microsoft.com/office/officeart/2005/8/layout/vList5"/>
    <dgm:cxn modelId="{0D82730A-A799-4189-86AC-DFBE7E224119}" type="presParOf" srcId="{63ACDFBB-0B82-47AE-8938-E1317C50275B}" destId="{6A7D47C2-189D-4418-8F35-F07381A7D783}" srcOrd="2" destOrd="0" presId="urn:microsoft.com/office/officeart/2005/8/layout/vList5"/>
    <dgm:cxn modelId="{1BE396F5-84BA-43F4-8F51-B92D6FFBFFC5}" type="presParOf" srcId="{6A7D47C2-189D-4418-8F35-F07381A7D783}" destId="{B124B931-C0AF-4576-A864-6A6C471057A1}" srcOrd="0" destOrd="0" presId="urn:microsoft.com/office/officeart/2005/8/layout/vList5"/>
    <dgm:cxn modelId="{D3BFC18C-73DE-47AE-A96B-8833C3A988B7}" type="presParOf" srcId="{6A7D47C2-189D-4418-8F35-F07381A7D783}" destId="{91376BA2-61B9-49F7-94B4-01BE859017B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6.xml><?xml version="1.0" encoding="utf-8"?>
<dgm:dataModel xmlns:dgm="http://schemas.openxmlformats.org/drawingml/2006/diagram" xmlns:a="http://schemas.openxmlformats.org/drawingml/2006/main">
  <dgm:ptLst>
    <dgm:pt modelId="{B99D2B25-FD42-4970-B379-AA7111A14F2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58718DD-699D-4E07-ABDE-622E60B1FE91}">
      <dgm:prSet phldrT="[Text]" custT="1"/>
      <dgm:spPr>
        <a:solidFill>
          <a:schemeClr val="tx1"/>
        </a:solidFill>
      </dgm:spPr>
      <dgm:t>
        <a:bodyPr/>
        <a:lstStyle/>
        <a:p>
          <a:r>
            <a:rPr lang="en-US" sz="1600" b="1" dirty="0" smtClean="0"/>
            <a:t>Security Officer</a:t>
          </a:r>
          <a:endParaRPr lang="en-US" sz="2000" b="1" dirty="0"/>
        </a:p>
      </dgm:t>
    </dgm:pt>
    <dgm:pt modelId="{1A8187C9-2FAD-4288-8380-3C1FF194F75D}" type="parTrans" cxnId="{48B0845B-B012-4CC2-867D-DCFE20B1E751}">
      <dgm:prSet/>
      <dgm:spPr/>
      <dgm:t>
        <a:bodyPr/>
        <a:lstStyle/>
        <a:p>
          <a:endParaRPr lang="en-US"/>
        </a:p>
      </dgm:t>
    </dgm:pt>
    <dgm:pt modelId="{FC663043-2746-4704-9294-D5501F545C53}" type="sibTrans" cxnId="{48B0845B-B012-4CC2-867D-DCFE20B1E751}">
      <dgm:prSet/>
      <dgm:spPr/>
      <dgm:t>
        <a:bodyPr/>
        <a:lstStyle/>
        <a:p>
          <a:endParaRPr lang="en-US"/>
        </a:p>
      </dgm:t>
    </dgm:pt>
    <dgm:pt modelId="{013F8197-B816-4CCD-AABD-7B889F668156}">
      <dgm:prSet phldrT="[Text]" custT="1"/>
      <dgm:spPr>
        <a:solidFill>
          <a:schemeClr val="bg1">
            <a:lumMod val="75000"/>
            <a:alpha val="90000"/>
          </a:schemeClr>
        </a:solidFill>
      </dgm:spPr>
      <dgm:t>
        <a:bodyPr/>
        <a:lstStyle/>
        <a:p>
          <a:r>
            <a:rPr lang="en-US" sz="1800" dirty="0" smtClean="0"/>
            <a:t>The company has a designated a Security Officer, Matt Webb, who is responsible for developing, implementing and enforcing policies and procedures to protect the privacy and security of ePHI.</a:t>
          </a:r>
          <a:endParaRPr lang="en-US" sz="1800" dirty="0"/>
        </a:p>
      </dgm:t>
    </dgm:pt>
    <dgm:pt modelId="{37F814D1-3EAF-4EC2-95A5-69C431E30770}" type="parTrans" cxnId="{33D70FDE-5897-49C5-A612-93806F920BF4}">
      <dgm:prSet/>
      <dgm:spPr/>
      <dgm:t>
        <a:bodyPr/>
        <a:lstStyle/>
        <a:p>
          <a:endParaRPr lang="en-US"/>
        </a:p>
      </dgm:t>
    </dgm:pt>
    <dgm:pt modelId="{A5A251F9-8313-4F86-BAF0-C3CEEEACB21D}" type="sibTrans" cxnId="{33D70FDE-5897-49C5-A612-93806F920BF4}">
      <dgm:prSet/>
      <dgm:spPr/>
      <dgm:t>
        <a:bodyPr/>
        <a:lstStyle/>
        <a:p>
          <a:endParaRPr lang="en-US"/>
        </a:p>
      </dgm:t>
    </dgm:pt>
    <dgm:pt modelId="{57361AFE-F2BC-4E0F-984E-6EEC384FB38B}">
      <dgm:prSet phldrT="[Text]" custT="1"/>
      <dgm:spPr>
        <a:solidFill>
          <a:schemeClr val="tx1"/>
        </a:solidFill>
      </dgm:spPr>
      <dgm:t>
        <a:bodyPr/>
        <a:lstStyle/>
        <a:p>
          <a:r>
            <a:rPr lang="en-US" sz="1500" b="1" dirty="0" smtClean="0"/>
            <a:t>Administrative Requirements</a:t>
          </a:r>
          <a:endParaRPr lang="en-US" sz="1500" b="1" dirty="0"/>
        </a:p>
      </dgm:t>
    </dgm:pt>
    <dgm:pt modelId="{7DE42B56-46CD-4898-A143-B7B3FAD6E315}" type="parTrans" cxnId="{12B5B09E-F8D3-4DF6-AB04-E1084B37EFCD}">
      <dgm:prSet/>
      <dgm:spPr/>
      <dgm:t>
        <a:bodyPr/>
        <a:lstStyle/>
        <a:p>
          <a:endParaRPr lang="en-US"/>
        </a:p>
      </dgm:t>
    </dgm:pt>
    <dgm:pt modelId="{A0D6DD01-5DEB-4EBA-BA80-36E72FBAE7CE}" type="sibTrans" cxnId="{12B5B09E-F8D3-4DF6-AB04-E1084B37EFCD}">
      <dgm:prSet/>
      <dgm:spPr/>
      <dgm:t>
        <a:bodyPr/>
        <a:lstStyle/>
        <a:p>
          <a:endParaRPr lang="en-US"/>
        </a:p>
      </dgm:t>
    </dgm:pt>
    <dgm:pt modelId="{09E0468C-6125-4F78-996E-93F2F3A6FDF3}">
      <dgm:prSet phldrT="[Text]" custT="1"/>
      <dgm:spPr>
        <a:solidFill>
          <a:schemeClr val="bg1">
            <a:lumMod val="75000"/>
            <a:alpha val="90000"/>
          </a:schemeClr>
        </a:solidFill>
      </dgm:spPr>
      <dgm:t>
        <a:bodyPr/>
        <a:lstStyle/>
        <a:p>
          <a:r>
            <a:rPr lang="en-US" sz="1800" i="1" dirty="0" smtClean="0"/>
            <a:t>Training</a:t>
          </a:r>
          <a:r>
            <a:rPr lang="en-US" sz="1800" dirty="0" smtClean="0"/>
            <a:t> - New employee orientation within 30 days, all employee annual re-training, specialized training as deemed appropriate shall be conducted.</a:t>
          </a:r>
          <a:endParaRPr lang="en-US" sz="1800" dirty="0"/>
        </a:p>
      </dgm:t>
    </dgm:pt>
    <dgm:pt modelId="{D4AFFF9D-8534-43CC-85A2-BC7E41259977}" type="parTrans" cxnId="{0485B963-A0A9-43DC-9FE2-CD57CF609406}">
      <dgm:prSet/>
      <dgm:spPr/>
      <dgm:t>
        <a:bodyPr/>
        <a:lstStyle/>
        <a:p>
          <a:endParaRPr lang="en-US"/>
        </a:p>
      </dgm:t>
    </dgm:pt>
    <dgm:pt modelId="{1B88C08F-379E-4348-B60B-AA07DAFA22B4}" type="sibTrans" cxnId="{0485B963-A0A9-43DC-9FE2-CD57CF609406}">
      <dgm:prSet/>
      <dgm:spPr/>
      <dgm:t>
        <a:bodyPr/>
        <a:lstStyle/>
        <a:p>
          <a:endParaRPr lang="en-US"/>
        </a:p>
      </dgm:t>
    </dgm:pt>
    <dgm:pt modelId="{1C797CA7-68B8-4C6E-9A21-2D9783C099BE}">
      <dgm:prSet phldrT="[Text]" custT="1"/>
      <dgm:spPr>
        <a:solidFill>
          <a:schemeClr val="bg1">
            <a:lumMod val="75000"/>
            <a:alpha val="90000"/>
          </a:schemeClr>
        </a:solidFill>
      </dgm:spPr>
      <dgm:t>
        <a:bodyPr/>
        <a:lstStyle/>
        <a:p>
          <a:r>
            <a:rPr lang="en-US" sz="1800" i="1" dirty="0" smtClean="0"/>
            <a:t>Concerns</a:t>
          </a:r>
          <a:r>
            <a:rPr lang="en-US" sz="1800" dirty="0" smtClean="0"/>
            <a:t> - Security Officer and CCO are responsible for investigating and mitigating HIPAA concerns, complaints, breaches.</a:t>
          </a:r>
          <a:endParaRPr lang="en-US" sz="1800" dirty="0"/>
        </a:p>
      </dgm:t>
    </dgm:pt>
    <dgm:pt modelId="{CF505D45-C067-456D-BEB7-20301AF449AC}" type="parTrans" cxnId="{B77291EA-3193-4D67-855D-7AA07FC8D83A}">
      <dgm:prSet/>
      <dgm:spPr/>
      <dgm:t>
        <a:bodyPr/>
        <a:lstStyle/>
        <a:p>
          <a:endParaRPr lang="en-US"/>
        </a:p>
      </dgm:t>
    </dgm:pt>
    <dgm:pt modelId="{CDE71AFD-1BE7-45DC-887D-F53F99CAB5D8}" type="sibTrans" cxnId="{B77291EA-3193-4D67-855D-7AA07FC8D83A}">
      <dgm:prSet/>
      <dgm:spPr/>
      <dgm:t>
        <a:bodyPr/>
        <a:lstStyle/>
        <a:p>
          <a:endParaRPr lang="en-US"/>
        </a:p>
      </dgm:t>
    </dgm:pt>
    <dgm:pt modelId="{451B6214-0835-4EB0-8175-0F15D60A602A}">
      <dgm:prSet phldrT="[Text]" custT="1"/>
      <dgm:spPr>
        <a:solidFill>
          <a:schemeClr val="bg1">
            <a:lumMod val="75000"/>
            <a:alpha val="90000"/>
          </a:schemeClr>
        </a:solidFill>
      </dgm:spPr>
      <dgm:t>
        <a:bodyPr/>
        <a:lstStyle/>
        <a:p>
          <a:r>
            <a:rPr lang="en-US" sz="1800" i="1" dirty="0" smtClean="0"/>
            <a:t>Sanctions</a:t>
          </a:r>
          <a:r>
            <a:rPr lang="en-US" sz="1800" dirty="0" smtClean="0"/>
            <a:t> - Violations of Company Privacy and Security policies constitute grounds for discipline, up to termination.</a:t>
          </a:r>
          <a:endParaRPr lang="en-US" sz="1800" dirty="0"/>
        </a:p>
      </dgm:t>
    </dgm:pt>
    <dgm:pt modelId="{A902BA1A-8BDB-4D55-A03A-B796FE9BC281}" type="parTrans" cxnId="{772F329A-20D5-457D-8941-3329C2B50C20}">
      <dgm:prSet/>
      <dgm:spPr/>
      <dgm:t>
        <a:bodyPr/>
        <a:lstStyle/>
        <a:p>
          <a:endParaRPr lang="en-US"/>
        </a:p>
      </dgm:t>
    </dgm:pt>
    <dgm:pt modelId="{F172B361-44C5-4ECB-ADB7-ADBDF8BDCE8C}" type="sibTrans" cxnId="{772F329A-20D5-457D-8941-3329C2B50C20}">
      <dgm:prSet/>
      <dgm:spPr/>
      <dgm:t>
        <a:bodyPr/>
        <a:lstStyle/>
        <a:p>
          <a:endParaRPr lang="en-US"/>
        </a:p>
      </dgm:t>
    </dgm:pt>
    <dgm:pt modelId="{63ACDFBB-0B82-47AE-8938-E1317C50275B}" type="pres">
      <dgm:prSet presAssocID="{B99D2B25-FD42-4970-B379-AA7111A14F25}" presName="Name0" presStyleCnt="0">
        <dgm:presLayoutVars>
          <dgm:dir/>
          <dgm:animLvl val="lvl"/>
          <dgm:resizeHandles val="exact"/>
        </dgm:presLayoutVars>
      </dgm:prSet>
      <dgm:spPr/>
      <dgm:t>
        <a:bodyPr/>
        <a:lstStyle/>
        <a:p>
          <a:endParaRPr lang="en-US"/>
        </a:p>
      </dgm:t>
    </dgm:pt>
    <dgm:pt modelId="{942C2645-FD5C-485F-A850-DFAC82310AD3}" type="pres">
      <dgm:prSet presAssocID="{658718DD-699D-4E07-ABDE-622E60B1FE91}" presName="linNode" presStyleCnt="0"/>
      <dgm:spPr/>
    </dgm:pt>
    <dgm:pt modelId="{C7F1BC78-C599-4C3C-BB47-3C6D1B93BA4C}" type="pres">
      <dgm:prSet presAssocID="{658718DD-699D-4E07-ABDE-622E60B1FE91}" presName="parentText" presStyleLbl="node1" presStyleIdx="0" presStyleCnt="2" custScaleX="45508" custScaleY="63343" custLinFactNeighborX="-15003" custLinFactNeighborY="-2">
        <dgm:presLayoutVars>
          <dgm:chMax val="1"/>
          <dgm:bulletEnabled val="1"/>
        </dgm:presLayoutVars>
      </dgm:prSet>
      <dgm:spPr/>
      <dgm:t>
        <a:bodyPr/>
        <a:lstStyle/>
        <a:p>
          <a:endParaRPr lang="en-US"/>
        </a:p>
      </dgm:t>
    </dgm:pt>
    <dgm:pt modelId="{165D23A9-24C0-447D-BBF0-FFEB58D97DCD}" type="pres">
      <dgm:prSet presAssocID="{658718DD-699D-4E07-ABDE-622E60B1FE91}" presName="descendantText" presStyleLbl="alignAccFollowNode1" presStyleIdx="0" presStyleCnt="2" custScaleX="129247" custScaleY="65108" custLinFactNeighborX="-6262" custLinFactNeighborY="1163">
        <dgm:presLayoutVars>
          <dgm:bulletEnabled val="1"/>
        </dgm:presLayoutVars>
      </dgm:prSet>
      <dgm:spPr/>
      <dgm:t>
        <a:bodyPr/>
        <a:lstStyle/>
        <a:p>
          <a:endParaRPr lang="en-US"/>
        </a:p>
      </dgm:t>
    </dgm:pt>
    <dgm:pt modelId="{DF1B2477-338F-45DD-8A09-6EA4B4EA609C}" type="pres">
      <dgm:prSet presAssocID="{FC663043-2746-4704-9294-D5501F545C53}" presName="sp" presStyleCnt="0"/>
      <dgm:spPr/>
    </dgm:pt>
    <dgm:pt modelId="{6A7D47C2-189D-4418-8F35-F07381A7D783}" type="pres">
      <dgm:prSet presAssocID="{57361AFE-F2BC-4E0F-984E-6EEC384FB38B}" presName="linNode" presStyleCnt="0"/>
      <dgm:spPr/>
    </dgm:pt>
    <dgm:pt modelId="{B124B931-C0AF-4576-A864-6A6C471057A1}" type="pres">
      <dgm:prSet presAssocID="{57361AFE-F2BC-4E0F-984E-6EEC384FB38B}" presName="parentText" presStyleLbl="node1" presStyleIdx="1" presStyleCnt="2" custScaleX="45494" custLinFactNeighborX="-702" custLinFactNeighborY="-1980">
        <dgm:presLayoutVars>
          <dgm:chMax val="1"/>
          <dgm:bulletEnabled val="1"/>
        </dgm:presLayoutVars>
      </dgm:prSet>
      <dgm:spPr/>
      <dgm:t>
        <a:bodyPr/>
        <a:lstStyle/>
        <a:p>
          <a:endParaRPr lang="en-US"/>
        </a:p>
      </dgm:t>
    </dgm:pt>
    <dgm:pt modelId="{91376BA2-61B9-49F7-94B4-01BE859017BD}" type="pres">
      <dgm:prSet presAssocID="{57361AFE-F2BC-4E0F-984E-6EEC384FB38B}" presName="descendantText" presStyleLbl="alignAccFollowNode1" presStyleIdx="1" presStyleCnt="2" custScaleX="129228" custScaleY="118957" custLinFactNeighborX="-6828" custLinFactNeighborY="-1099">
        <dgm:presLayoutVars>
          <dgm:bulletEnabled val="1"/>
        </dgm:presLayoutVars>
      </dgm:prSet>
      <dgm:spPr/>
      <dgm:t>
        <a:bodyPr/>
        <a:lstStyle/>
        <a:p>
          <a:endParaRPr lang="en-US"/>
        </a:p>
      </dgm:t>
    </dgm:pt>
  </dgm:ptLst>
  <dgm:cxnLst>
    <dgm:cxn modelId="{131302D4-D47F-4250-A920-36D8A910A1A2}" type="presOf" srcId="{09E0468C-6125-4F78-996E-93F2F3A6FDF3}" destId="{91376BA2-61B9-49F7-94B4-01BE859017BD}" srcOrd="0" destOrd="0" presId="urn:microsoft.com/office/officeart/2005/8/layout/vList5"/>
    <dgm:cxn modelId="{84B8AF1D-4613-4B66-955A-556C3CC11012}" type="presOf" srcId="{013F8197-B816-4CCD-AABD-7B889F668156}" destId="{165D23A9-24C0-447D-BBF0-FFEB58D97DCD}" srcOrd="0" destOrd="0" presId="urn:microsoft.com/office/officeart/2005/8/layout/vList5"/>
    <dgm:cxn modelId="{57AAFB88-A3B4-4ABB-B4AD-57C761BCB553}" type="presOf" srcId="{1C797CA7-68B8-4C6E-9A21-2D9783C099BE}" destId="{91376BA2-61B9-49F7-94B4-01BE859017BD}" srcOrd="0" destOrd="1" presId="urn:microsoft.com/office/officeart/2005/8/layout/vList5"/>
    <dgm:cxn modelId="{DA759FE4-56FD-4C48-8536-7573B866A205}" type="presOf" srcId="{B99D2B25-FD42-4970-B379-AA7111A14F25}" destId="{63ACDFBB-0B82-47AE-8938-E1317C50275B}" srcOrd="0" destOrd="0" presId="urn:microsoft.com/office/officeart/2005/8/layout/vList5"/>
    <dgm:cxn modelId="{B77291EA-3193-4D67-855D-7AA07FC8D83A}" srcId="{57361AFE-F2BC-4E0F-984E-6EEC384FB38B}" destId="{1C797CA7-68B8-4C6E-9A21-2D9783C099BE}" srcOrd="1" destOrd="0" parTransId="{CF505D45-C067-456D-BEB7-20301AF449AC}" sibTransId="{CDE71AFD-1BE7-45DC-887D-F53F99CAB5D8}"/>
    <dgm:cxn modelId="{0485B963-A0A9-43DC-9FE2-CD57CF609406}" srcId="{57361AFE-F2BC-4E0F-984E-6EEC384FB38B}" destId="{09E0468C-6125-4F78-996E-93F2F3A6FDF3}" srcOrd="0" destOrd="0" parTransId="{D4AFFF9D-8534-43CC-85A2-BC7E41259977}" sibTransId="{1B88C08F-379E-4348-B60B-AA07DAFA22B4}"/>
    <dgm:cxn modelId="{567F1671-C050-4CB9-8D1C-CB121E13C0EC}" type="presOf" srcId="{451B6214-0835-4EB0-8175-0F15D60A602A}" destId="{91376BA2-61B9-49F7-94B4-01BE859017BD}" srcOrd="0" destOrd="2" presId="urn:microsoft.com/office/officeart/2005/8/layout/vList5"/>
    <dgm:cxn modelId="{772F329A-20D5-457D-8941-3329C2B50C20}" srcId="{57361AFE-F2BC-4E0F-984E-6EEC384FB38B}" destId="{451B6214-0835-4EB0-8175-0F15D60A602A}" srcOrd="2" destOrd="0" parTransId="{A902BA1A-8BDB-4D55-A03A-B796FE9BC281}" sibTransId="{F172B361-44C5-4ECB-ADB7-ADBDF8BDCE8C}"/>
    <dgm:cxn modelId="{4C917A79-45D3-4C3E-8C84-5FF94AD5D8A2}" type="presOf" srcId="{658718DD-699D-4E07-ABDE-622E60B1FE91}" destId="{C7F1BC78-C599-4C3C-BB47-3C6D1B93BA4C}" srcOrd="0" destOrd="0" presId="urn:microsoft.com/office/officeart/2005/8/layout/vList5"/>
    <dgm:cxn modelId="{551388AA-4EE2-4F35-81B7-D34663751B18}" type="presOf" srcId="{57361AFE-F2BC-4E0F-984E-6EEC384FB38B}" destId="{B124B931-C0AF-4576-A864-6A6C471057A1}" srcOrd="0" destOrd="0" presId="urn:microsoft.com/office/officeart/2005/8/layout/vList5"/>
    <dgm:cxn modelId="{48B0845B-B012-4CC2-867D-DCFE20B1E751}" srcId="{B99D2B25-FD42-4970-B379-AA7111A14F25}" destId="{658718DD-699D-4E07-ABDE-622E60B1FE91}" srcOrd="0" destOrd="0" parTransId="{1A8187C9-2FAD-4288-8380-3C1FF194F75D}" sibTransId="{FC663043-2746-4704-9294-D5501F545C53}"/>
    <dgm:cxn modelId="{12B5B09E-F8D3-4DF6-AB04-E1084B37EFCD}" srcId="{B99D2B25-FD42-4970-B379-AA7111A14F25}" destId="{57361AFE-F2BC-4E0F-984E-6EEC384FB38B}" srcOrd="1" destOrd="0" parTransId="{7DE42B56-46CD-4898-A143-B7B3FAD6E315}" sibTransId="{A0D6DD01-5DEB-4EBA-BA80-36E72FBAE7CE}"/>
    <dgm:cxn modelId="{33D70FDE-5897-49C5-A612-93806F920BF4}" srcId="{658718DD-699D-4E07-ABDE-622E60B1FE91}" destId="{013F8197-B816-4CCD-AABD-7B889F668156}" srcOrd="0" destOrd="0" parTransId="{37F814D1-3EAF-4EC2-95A5-69C431E30770}" sibTransId="{A5A251F9-8313-4F86-BAF0-C3CEEEACB21D}"/>
    <dgm:cxn modelId="{4EDBD4D5-1E1F-49B4-BA9B-1A819501485A}" type="presParOf" srcId="{63ACDFBB-0B82-47AE-8938-E1317C50275B}" destId="{942C2645-FD5C-485F-A850-DFAC82310AD3}" srcOrd="0" destOrd="0" presId="urn:microsoft.com/office/officeart/2005/8/layout/vList5"/>
    <dgm:cxn modelId="{3D8C287F-2545-4288-B3E1-5E1AD1A4B8D5}" type="presParOf" srcId="{942C2645-FD5C-485F-A850-DFAC82310AD3}" destId="{C7F1BC78-C599-4C3C-BB47-3C6D1B93BA4C}" srcOrd="0" destOrd="0" presId="urn:microsoft.com/office/officeart/2005/8/layout/vList5"/>
    <dgm:cxn modelId="{AC1CF22A-1591-48E8-B82A-E6C8BECC46E8}" type="presParOf" srcId="{942C2645-FD5C-485F-A850-DFAC82310AD3}" destId="{165D23A9-24C0-447D-BBF0-FFEB58D97DCD}" srcOrd="1" destOrd="0" presId="urn:microsoft.com/office/officeart/2005/8/layout/vList5"/>
    <dgm:cxn modelId="{3AE9E5F8-6A59-4652-9C37-15A17FED1EE9}" type="presParOf" srcId="{63ACDFBB-0B82-47AE-8938-E1317C50275B}" destId="{DF1B2477-338F-45DD-8A09-6EA4B4EA609C}" srcOrd="1" destOrd="0" presId="urn:microsoft.com/office/officeart/2005/8/layout/vList5"/>
    <dgm:cxn modelId="{9AE118FB-9B69-4EB0-9E3D-776DD4A8A3BA}" type="presParOf" srcId="{63ACDFBB-0B82-47AE-8938-E1317C50275B}" destId="{6A7D47C2-189D-4418-8F35-F07381A7D783}" srcOrd="2" destOrd="0" presId="urn:microsoft.com/office/officeart/2005/8/layout/vList5"/>
    <dgm:cxn modelId="{BD6F6134-3D00-406F-9D94-BC292373F562}" type="presParOf" srcId="{6A7D47C2-189D-4418-8F35-F07381A7D783}" destId="{B124B931-C0AF-4576-A864-6A6C471057A1}" srcOrd="0" destOrd="0" presId="urn:microsoft.com/office/officeart/2005/8/layout/vList5"/>
    <dgm:cxn modelId="{30C56F0A-614B-42D1-BE5F-3755316715DE}" type="presParOf" srcId="{6A7D47C2-189D-4418-8F35-F07381A7D783}" destId="{91376BA2-61B9-49F7-94B4-01BE859017B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9D2B25-FD42-4970-B379-AA7111A14F2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58718DD-699D-4E07-ABDE-622E60B1FE91}">
      <dgm:prSet phldrT="[Text]"/>
      <dgm:spPr/>
      <dgm:t>
        <a:bodyPr/>
        <a:lstStyle/>
        <a:p>
          <a:r>
            <a:rPr lang="en-US" b="1" dirty="0" smtClean="0"/>
            <a:t>Permitted Uses</a:t>
          </a:r>
          <a:endParaRPr lang="en-US" b="1" dirty="0"/>
        </a:p>
      </dgm:t>
    </dgm:pt>
    <dgm:pt modelId="{1A8187C9-2FAD-4288-8380-3C1FF194F75D}" type="parTrans" cxnId="{48B0845B-B012-4CC2-867D-DCFE20B1E751}">
      <dgm:prSet/>
      <dgm:spPr/>
      <dgm:t>
        <a:bodyPr/>
        <a:lstStyle/>
        <a:p>
          <a:endParaRPr lang="en-US"/>
        </a:p>
      </dgm:t>
    </dgm:pt>
    <dgm:pt modelId="{FC663043-2746-4704-9294-D5501F545C53}" type="sibTrans" cxnId="{48B0845B-B012-4CC2-867D-DCFE20B1E751}">
      <dgm:prSet/>
      <dgm:spPr/>
      <dgm:t>
        <a:bodyPr/>
        <a:lstStyle/>
        <a:p>
          <a:endParaRPr lang="en-US"/>
        </a:p>
      </dgm:t>
    </dgm:pt>
    <dgm:pt modelId="{013F8197-B816-4CCD-AABD-7B889F668156}">
      <dgm:prSet phldrT="[Text]" custT="1"/>
      <dgm:spPr/>
      <dgm:t>
        <a:bodyPr/>
        <a:lstStyle/>
        <a:p>
          <a:r>
            <a:rPr lang="en-US" sz="1800" dirty="0" smtClean="0"/>
            <a:t>To</a:t>
          </a:r>
          <a:r>
            <a:rPr lang="en-US" sz="1800" baseline="0" dirty="0" smtClean="0"/>
            <a:t> deliver contracted services to client, for example: Service line optimization, supply chain management, outreach program management, technology solutions, and data aggregation, etc.</a:t>
          </a:r>
          <a:endParaRPr lang="en-US" sz="1800" dirty="0"/>
        </a:p>
      </dgm:t>
    </dgm:pt>
    <dgm:pt modelId="{37F814D1-3EAF-4EC2-95A5-69C431E30770}" type="parTrans" cxnId="{33D70FDE-5897-49C5-A612-93806F920BF4}">
      <dgm:prSet/>
      <dgm:spPr/>
      <dgm:t>
        <a:bodyPr/>
        <a:lstStyle/>
        <a:p>
          <a:endParaRPr lang="en-US"/>
        </a:p>
      </dgm:t>
    </dgm:pt>
    <dgm:pt modelId="{A5A251F9-8313-4F86-BAF0-C3CEEEACB21D}" type="sibTrans" cxnId="{33D70FDE-5897-49C5-A612-93806F920BF4}">
      <dgm:prSet/>
      <dgm:spPr/>
      <dgm:t>
        <a:bodyPr/>
        <a:lstStyle/>
        <a:p>
          <a:endParaRPr lang="en-US"/>
        </a:p>
      </dgm:t>
    </dgm:pt>
    <dgm:pt modelId="{57361AFE-F2BC-4E0F-984E-6EEC384FB38B}">
      <dgm:prSet phldrT="[Text]"/>
      <dgm:spPr/>
      <dgm:t>
        <a:bodyPr/>
        <a:lstStyle/>
        <a:p>
          <a:r>
            <a:rPr lang="en-US" b="1" dirty="0" smtClean="0"/>
            <a:t>Prohibited Uses</a:t>
          </a:r>
          <a:endParaRPr lang="en-US" b="1" dirty="0"/>
        </a:p>
      </dgm:t>
    </dgm:pt>
    <dgm:pt modelId="{7DE42B56-46CD-4898-A143-B7B3FAD6E315}" type="parTrans" cxnId="{12B5B09E-F8D3-4DF6-AB04-E1084B37EFCD}">
      <dgm:prSet/>
      <dgm:spPr/>
      <dgm:t>
        <a:bodyPr/>
        <a:lstStyle/>
        <a:p>
          <a:endParaRPr lang="en-US"/>
        </a:p>
      </dgm:t>
    </dgm:pt>
    <dgm:pt modelId="{A0D6DD01-5DEB-4EBA-BA80-36E72FBAE7CE}" type="sibTrans" cxnId="{12B5B09E-F8D3-4DF6-AB04-E1084B37EFCD}">
      <dgm:prSet/>
      <dgm:spPr/>
      <dgm:t>
        <a:bodyPr/>
        <a:lstStyle/>
        <a:p>
          <a:endParaRPr lang="en-US"/>
        </a:p>
      </dgm:t>
    </dgm:pt>
    <dgm:pt modelId="{09E0468C-6125-4F78-996E-93F2F3A6FDF3}">
      <dgm:prSet phldrT="[Text]" custT="1"/>
      <dgm:spPr/>
      <dgm:t>
        <a:bodyPr/>
        <a:lstStyle/>
        <a:p>
          <a:r>
            <a:rPr lang="en-US" sz="2000" dirty="0" smtClean="0"/>
            <a:t>Marketing </a:t>
          </a:r>
          <a:endParaRPr lang="en-US" sz="2000" dirty="0"/>
        </a:p>
      </dgm:t>
    </dgm:pt>
    <dgm:pt modelId="{D4AFFF9D-8534-43CC-85A2-BC7E41259977}" type="parTrans" cxnId="{0485B963-A0A9-43DC-9FE2-CD57CF609406}">
      <dgm:prSet/>
      <dgm:spPr/>
      <dgm:t>
        <a:bodyPr/>
        <a:lstStyle/>
        <a:p>
          <a:endParaRPr lang="en-US"/>
        </a:p>
      </dgm:t>
    </dgm:pt>
    <dgm:pt modelId="{1B88C08F-379E-4348-B60B-AA07DAFA22B4}" type="sibTrans" cxnId="{0485B963-A0A9-43DC-9FE2-CD57CF609406}">
      <dgm:prSet/>
      <dgm:spPr/>
      <dgm:t>
        <a:bodyPr/>
        <a:lstStyle/>
        <a:p>
          <a:endParaRPr lang="en-US"/>
        </a:p>
      </dgm:t>
    </dgm:pt>
    <dgm:pt modelId="{8A1F9E0A-C503-4198-964A-5C20FE444C58}">
      <dgm:prSet phldrT="[Text]" custT="1"/>
      <dgm:spPr/>
      <dgm:t>
        <a:bodyPr/>
        <a:lstStyle/>
        <a:p>
          <a:r>
            <a:rPr lang="en-US" sz="2000" dirty="0" smtClean="0"/>
            <a:t>Fundraising</a:t>
          </a:r>
          <a:endParaRPr lang="en-US" sz="2000" dirty="0"/>
        </a:p>
      </dgm:t>
    </dgm:pt>
    <dgm:pt modelId="{546A1590-B193-4C70-BEA6-A0ED50B0A744}" type="parTrans" cxnId="{3B9CE538-9347-4DF8-93A5-AE7B9B970984}">
      <dgm:prSet/>
      <dgm:spPr/>
      <dgm:t>
        <a:bodyPr/>
        <a:lstStyle/>
        <a:p>
          <a:endParaRPr lang="en-US"/>
        </a:p>
      </dgm:t>
    </dgm:pt>
    <dgm:pt modelId="{CA64A1B4-4D1B-4C7D-980E-0C38D6E568F3}" type="sibTrans" cxnId="{3B9CE538-9347-4DF8-93A5-AE7B9B970984}">
      <dgm:prSet/>
      <dgm:spPr/>
      <dgm:t>
        <a:bodyPr/>
        <a:lstStyle/>
        <a:p>
          <a:endParaRPr lang="en-US"/>
        </a:p>
      </dgm:t>
    </dgm:pt>
    <dgm:pt modelId="{1D41F771-21DF-4B6B-9000-DBFC94075D6F}">
      <dgm:prSet phldrT="[Text]" custT="1"/>
      <dgm:spPr/>
      <dgm:t>
        <a:bodyPr/>
        <a:lstStyle/>
        <a:p>
          <a:r>
            <a:rPr lang="en-US" sz="2000" dirty="0" smtClean="0"/>
            <a:t>Sale of PHI</a:t>
          </a:r>
          <a:endParaRPr lang="en-US" sz="2000" dirty="0"/>
        </a:p>
      </dgm:t>
    </dgm:pt>
    <dgm:pt modelId="{ADBF627E-1216-409A-ACC8-A9C1736D6093}" type="parTrans" cxnId="{D0CF1D7D-B25B-484E-A730-FB0C3CE93C00}">
      <dgm:prSet/>
      <dgm:spPr/>
      <dgm:t>
        <a:bodyPr/>
        <a:lstStyle/>
        <a:p>
          <a:endParaRPr lang="en-US"/>
        </a:p>
      </dgm:t>
    </dgm:pt>
    <dgm:pt modelId="{6D31DC95-C950-4D39-A56D-76E8D64BAB46}" type="sibTrans" cxnId="{D0CF1D7D-B25B-484E-A730-FB0C3CE93C00}">
      <dgm:prSet/>
      <dgm:spPr/>
      <dgm:t>
        <a:bodyPr/>
        <a:lstStyle/>
        <a:p>
          <a:endParaRPr lang="en-US"/>
        </a:p>
      </dgm:t>
    </dgm:pt>
    <dgm:pt modelId="{63ACDFBB-0B82-47AE-8938-E1317C50275B}" type="pres">
      <dgm:prSet presAssocID="{B99D2B25-FD42-4970-B379-AA7111A14F25}" presName="Name0" presStyleCnt="0">
        <dgm:presLayoutVars>
          <dgm:dir/>
          <dgm:animLvl val="lvl"/>
          <dgm:resizeHandles val="exact"/>
        </dgm:presLayoutVars>
      </dgm:prSet>
      <dgm:spPr/>
      <dgm:t>
        <a:bodyPr/>
        <a:lstStyle/>
        <a:p>
          <a:endParaRPr lang="en-US"/>
        </a:p>
      </dgm:t>
    </dgm:pt>
    <dgm:pt modelId="{942C2645-FD5C-485F-A850-DFAC82310AD3}" type="pres">
      <dgm:prSet presAssocID="{658718DD-699D-4E07-ABDE-622E60B1FE91}" presName="linNode" presStyleCnt="0"/>
      <dgm:spPr/>
    </dgm:pt>
    <dgm:pt modelId="{C7F1BC78-C599-4C3C-BB47-3C6D1B93BA4C}" type="pres">
      <dgm:prSet presAssocID="{658718DD-699D-4E07-ABDE-622E60B1FE91}" presName="parentText" presStyleLbl="node1" presStyleIdx="0" presStyleCnt="2" custScaleX="45508" custLinFactNeighborX="-15003" custLinFactNeighborY="-2">
        <dgm:presLayoutVars>
          <dgm:chMax val="1"/>
          <dgm:bulletEnabled val="1"/>
        </dgm:presLayoutVars>
      </dgm:prSet>
      <dgm:spPr/>
      <dgm:t>
        <a:bodyPr/>
        <a:lstStyle/>
        <a:p>
          <a:endParaRPr lang="en-US"/>
        </a:p>
      </dgm:t>
    </dgm:pt>
    <dgm:pt modelId="{165D23A9-24C0-447D-BBF0-FFEB58D97DCD}" type="pres">
      <dgm:prSet presAssocID="{658718DD-699D-4E07-ABDE-622E60B1FE91}" presName="descendantText" presStyleLbl="alignAccFollowNode1" presStyleIdx="0" presStyleCnt="2" custScaleX="127550" custLinFactNeighborX="-5000" custLinFactNeighborY="3337">
        <dgm:presLayoutVars>
          <dgm:bulletEnabled val="1"/>
        </dgm:presLayoutVars>
      </dgm:prSet>
      <dgm:spPr/>
      <dgm:t>
        <a:bodyPr/>
        <a:lstStyle/>
        <a:p>
          <a:endParaRPr lang="en-US"/>
        </a:p>
      </dgm:t>
    </dgm:pt>
    <dgm:pt modelId="{DF1B2477-338F-45DD-8A09-6EA4B4EA609C}" type="pres">
      <dgm:prSet presAssocID="{FC663043-2746-4704-9294-D5501F545C53}" presName="sp" presStyleCnt="0"/>
      <dgm:spPr/>
    </dgm:pt>
    <dgm:pt modelId="{6A7D47C2-189D-4418-8F35-F07381A7D783}" type="pres">
      <dgm:prSet presAssocID="{57361AFE-F2BC-4E0F-984E-6EEC384FB38B}" presName="linNode" presStyleCnt="0"/>
      <dgm:spPr/>
    </dgm:pt>
    <dgm:pt modelId="{B124B931-C0AF-4576-A864-6A6C471057A1}" type="pres">
      <dgm:prSet presAssocID="{57361AFE-F2BC-4E0F-984E-6EEC384FB38B}" presName="parentText" presStyleLbl="node1" presStyleIdx="1" presStyleCnt="2" custScaleX="44994" custLinFactNeighborX="-14726" custLinFactNeighborY="-1288">
        <dgm:presLayoutVars>
          <dgm:chMax val="1"/>
          <dgm:bulletEnabled val="1"/>
        </dgm:presLayoutVars>
      </dgm:prSet>
      <dgm:spPr/>
      <dgm:t>
        <a:bodyPr/>
        <a:lstStyle/>
        <a:p>
          <a:endParaRPr lang="en-US"/>
        </a:p>
      </dgm:t>
    </dgm:pt>
    <dgm:pt modelId="{91376BA2-61B9-49F7-94B4-01BE859017BD}" type="pres">
      <dgm:prSet presAssocID="{57361AFE-F2BC-4E0F-984E-6EEC384FB38B}" presName="descendantText" presStyleLbl="alignAccFollowNode1" presStyleIdx="1" presStyleCnt="2" custScaleX="127839" custLinFactNeighborX="-2243" custLinFactNeighborY="-6766">
        <dgm:presLayoutVars>
          <dgm:bulletEnabled val="1"/>
        </dgm:presLayoutVars>
      </dgm:prSet>
      <dgm:spPr/>
      <dgm:t>
        <a:bodyPr/>
        <a:lstStyle/>
        <a:p>
          <a:endParaRPr lang="en-US"/>
        </a:p>
      </dgm:t>
    </dgm:pt>
  </dgm:ptLst>
  <dgm:cxnLst>
    <dgm:cxn modelId="{B1957038-2B1B-4673-8D1F-58299F282BF6}" type="presOf" srcId="{1D41F771-21DF-4B6B-9000-DBFC94075D6F}" destId="{91376BA2-61B9-49F7-94B4-01BE859017BD}" srcOrd="0" destOrd="2" presId="urn:microsoft.com/office/officeart/2005/8/layout/vList5"/>
    <dgm:cxn modelId="{49FBCAC8-F10B-4F92-B71B-DAC009601D62}" type="presOf" srcId="{09E0468C-6125-4F78-996E-93F2F3A6FDF3}" destId="{91376BA2-61B9-49F7-94B4-01BE859017BD}" srcOrd="0" destOrd="0" presId="urn:microsoft.com/office/officeart/2005/8/layout/vList5"/>
    <dgm:cxn modelId="{D0CF1D7D-B25B-484E-A730-FB0C3CE93C00}" srcId="{57361AFE-F2BC-4E0F-984E-6EEC384FB38B}" destId="{1D41F771-21DF-4B6B-9000-DBFC94075D6F}" srcOrd="2" destOrd="0" parTransId="{ADBF627E-1216-409A-ACC8-A9C1736D6093}" sibTransId="{6D31DC95-C950-4D39-A56D-76E8D64BAB46}"/>
    <dgm:cxn modelId="{3B9CE538-9347-4DF8-93A5-AE7B9B970984}" srcId="{57361AFE-F2BC-4E0F-984E-6EEC384FB38B}" destId="{8A1F9E0A-C503-4198-964A-5C20FE444C58}" srcOrd="1" destOrd="0" parTransId="{546A1590-B193-4C70-BEA6-A0ED50B0A744}" sibTransId="{CA64A1B4-4D1B-4C7D-980E-0C38D6E568F3}"/>
    <dgm:cxn modelId="{AF32B8F6-FA42-4EBA-973A-1D955C2E8F34}" type="presOf" srcId="{013F8197-B816-4CCD-AABD-7B889F668156}" destId="{165D23A9-24C0-447D-BBF0-FFEB58D97DCD}" srcOrd="0" destOrd="0" presId="urn:microsoft.com/office/officeart/2005/8/layout/vList5"/>
    <dgm:cxn modelId="{5881A6E7-3D7B-41D4-996C-AF778CE57F61}" type="presOf" srcId="{57361AFE-F2BC-4E0F-984E-6EEC384FB38B}" destId="{B124B931-C0AF-4576-A864-6A6C471057A1}" srcOrd="0" destOrd="0" presId="urn:microsoft.com/office/officeart/2005/8/layout/vList5"/>
    <dgm:cxn modelId="{9551D364-3934-4D4A-9A92-25423E569BA8}" type="presOf" srcId="{658718DD-699D-4E07-ABDE-622E60B1FE91}" destId="{C7F1BC78-C599-4C3C-BB47-3C6D1B93BA4C}" srcOrd="0" destOrd="0" presId="urn:microsoft.com/office/officeart/2005/8/layout/vList5"/>
    <dgm:cxn modelId="{0485B963-A0A9-43DC-9FE2-CD57CF609406}" srcId="{57361AFE-F2BC-4E0F-984E-6EEC384FB38B}" destId="{09E0468C-6125-4F78-996E-93F2F3A6FDF3}" srcOrd="0" destOrd="0" parTransId="{D4AFFF9D-8534-43CC-85A2-BC7E41259977}" sibTransId="{1B88C08F-379E-4348-B60B-AA07DAFA22B4}"/>
    <dgm:cxn modelId="{03750DA8-7C29-4A2F-8515-2FD8277C68AD}" type="presOf" srcId="{B99D2B25-FD42-4970-B379-AA7111A14F25}" destId="{63ACDFBB-0B82-47AE-8938-E1317C50275B}" srcOrd="0" destOrd="0" presId="urn:microsoft.com/office/officeart/2005/8/layout/vList5"/>
    <dgm:cxn modelId="{48B0845B-B012-4CC2-867D-DCFE20B1E751}" srcId="{B99D2B25-FD42-4970-B379-AA7111A14F25}" destId="{658718DD-699D-4E07-ABDE-622E60B1FE91}" srcOrd="0" destOrd="0" parTransId="{1A8187C9-2FAD-4288-8380-3C1FF194F75D}" sibTransId="{FC663043-2746-4704-9294-D5501F545C53}"/>
    <dgm:cxn modelId="{12B5B09E-F8D3-4DF6-AB04-E1084B37EFCD}" srcId="{B99D2B25-FD42-4970-B379-AA7111A14F25}" destId="{57361AFE-F2BC-4E0F-984E-6EEC384FB38B}" srcOrd="1" destOrd="0" parTransId="{7DE42B56-46CD-4898-A143-B7B3FAD6E315}" sibTransId="{A0D6DD01-5DEB-4EBA-BA80-36E72FBAE7CE}"/>
    <dgm:cxn modelId="{535C0402-8089-4BEB-B660-A713D39A0D72}" type="presOf" srcId="{8A1F9E0A-C503-4198-964A-5C20FE444C58}" destId="{91376BA2-61B9-49F7-94B4-01BE859017BD}" srcOrd="0" destOrd="1" presId="urn:microsoft.com/office/officeart/2005/8/layout/vList5"/>
    <dgm:cxn modelId="{33D70FDE-5897-49C5-A612-93806F920BF4}" srcId="{658718DD-699D-4E07-ABDE-622E60B1FE91}" destId="{013F8197-B816-4CCD-AABD-7B889F668156}" srcOrd="0" destOrd="0" parTransId="{37F814D1-3EAF-4EC2-95A5-69C431E30770}" sibTransId="{A5A251F9-8313-4F86-BAF0-C3CEEEACB21D}"/>
    <dgm:cxn modelId="{23191B74-A02A-408D-985B-3C9F4C265F18}" type="presParOf" srcId="{63ACDFBB-0B82-47AE-8938-E1317C50275B}" destId="{942C2645-FD5C-485F-A850-DFAC82310AD3}" srcOrd="0" destOrd="0" presId="urn:microsoft.com/office/officeart/2005/8/layout/vList5"/>
    <dgm:cxn modelId="{7BD2F4BD-520C-4CA3-9065-EEC52CA0C32C}" type="presParOf" srcId="{942C2645-FD5C-485F-A850-DFAC82310AD3}" destId="{C7F1BC78-C599-4C3C-BB47-3C6D1B93BA4C}" srcOrd="0" destOrd="0" presId="urn:microsoft.com/office/officeart/2005/8/layout/vList5"/>
    <dgm:cxn modelId="{0645506C-8267-44D5-994B-5B7FBF7C9CF1}" type="presParOf" srcId="{942C2645-FD5C-485F-A850-DFAC82310AD3}" destId="{165D23A9-24C0-447D-BBF0-FFEB58D97DCD}" srcOrd="1" destOrd="0" presId="urn:microsoft.com/office/officeart/2005/8/layout/vList5"/>
    <dgm:cxn modelId="{B5C2A632-9A08-415E-AE87-33EFACDE222E}" type="presParOf" srcId="{63ACDFBB-0B82-47AE-8938-E1317C50275B}" destId="{DF1B2477-338F-45DD-8A09-6EA4B4EA609C}" srcOrd="1" destOrd="0" presId="urn:microsoft.com/office/officeart/2005/8/layout/vList5"/>
    <dgm:cxn modelId="{2FD6FCD7-6307-4801-B220-03AC3A9788CC}" type="presParOf" srcId="{63ACDFBB-0B82-47AE-8938-E1317C50275B}" destId="{6A7D47C2-189D-4418-8F35-F07381A7D783}" srcOrd="2" destOrd="0" presId="urn:microsoft.com/office/officeart/2005/8/layout/vList5"/>
    <dgm:cxn modelId="{C92F1001-0D1C-48FC-875F-C95B25A918AD}" type="presParOf" srcId="{6A7D47C2-189D-4418-8F35-F07381A7D783}" destId="{B124B931-C0AF-4576-A864-6A6C471057A1}" srcOrd="0" destOrd="0" presId="urn:microsoft.com/office/officeart/2005/8/layout/vList5"/>
    <dgm:cxn modelId="{DF34BCEE-B812-4F6F-9782-25FCE19DEF33}" type="presParOf" srcId="{6A7D47C2-189D-4418-8F35-F07381A7D783}" destId="{91376BA2-61B9-49F7-94B4-01BE859017BD}"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99D2B25-FD42-4970-B379-AA7111A14F2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58718DD-699D-4E07-ABDE-622E60B1FE91}">
      <dgm:prSet phldrT="[Text]"/>
      <dgm:spPr/>
      <dgm:t>
        <a:bodyPr/>
        <a:lstStyle/>
        <a:p>
          <a:r>
            <a:rPr lang="en-US" b="1" dirty="0" smtClean="0"/>
            <a:t>Responding to Requests by Patients</a:t>
          </a:r>
          <a:endParaRPr lang="en-US" b="1" dirty="0"/>
        </a:p>
      </dgm:t>
    </dgm:pt>
    <dgm:pt modelId="{1A8187C9-2FAD-4288-8380-3C1FF194F75D}" type="parTrans" cxnId="{48B0845B-B012-4CC2-867D-DCFE20B1E751}">
      <dgm:prSet/>
      <dgm:spPr/>
      <dgm:t>
        <a:bodyPr/>
        <a:lstStyle/>
        <a:p>
          <a:endParaRPr lang="en-US"/>
        </a:p>
      </dgm:t>
    </dgm:pt>
    <dgm:pt modelId="{FC663043-2746-4704-9294-D5501F545C53}" type="sibTrans" cxnId="{48B0845B-B012-4CC2-867D-DCFE20B1E751}">
      <dgm:prSet/>
      <dgm:spPr/>
      <dgm:t>
        <a:bodyPr/>
        <a:lstStyle/>
        <a:p>
          <a:endParaRPr lang="en-US"/>
        </a:p>
      </dgm:t>
    </dgm:pt>
    <dgm:pt modelId="{013F8197-B816-4CCD-AABD-7B889F668156}">
      <dgm:prSet phldrT="[Text]" custT="1"/>
      <dgm:spPr/>
      <dgm:t>
        <a:bodyPr/>
        <a:lstStyle/>
        <a:p>
          <a:r>
            <a:rPr lang="en-US" sz="1800" dirty="0" smtClean="0"/>
            <a:t>Generally speaking, Accumen does not maintain the official patient record.  The hospital or laboratory client maintains the official patient record.  </a:t>
          </a:r>
          <a:endParaRPr lang="en-US" sz="1800" dirty="0"/>
        </a:p>
      </dgm:t>
    </dgm:pt>
    <dgm:pt modelId="{37F814D1-3EAF-4EC2-95A5-69C431E30770}" type="parTrans" cxnId="{33D70FDE-5897-49C5-A612-93806F920BF4}">
      <dgm:prSet/>
      <dgm:spPr/>
      <dgm:t>
        <a:bodyPr/>
        <a:lstStyle/>
        <a:p>
          <a:endParaRPr lang="en-US"/>
        </a:p>
      </dgm:t>
    </dgm:pt>
    <dgm:pt modelId="{A5A251F9-8313-4F86-BAF0-C3CEEEACB21D}" type="sibTrans" cxnId="{33D70FDE-5897-49C5-A612-93806F920BF4}">
      <dgm:prSet/>
      <dgm:spPr/>
      <dgm:t>
        <a:bodyPr/>
        <a:lstStyle/>
        <a:p>
          <a:endParaRPr lang="en-US"/>
        </a:p>
      </dgm:t>
    </dgm:pt>
    <dgm:pt modelId="{F0DAA7A6-C8D6-445B-860C-49E4F753FEAE}">
      <dgm:prSet phldrT="[Text]" custT="1"/>
      <dgm:spPr/>
      <dgm:t>
        <a:bodyPr/>
        <a:lstStyle/>
        <a:p>
          <a:r>
            <a:rPr lang="en-US" sz="1800" dirty="0" smtClean="0"/>
            <a:t>If Accumen provides call center or patient service center management function, Accumen will follow the Client’s policy to manage patient requests.</a:t>
          </a:r>
          <a:endParaRPr lang="en-US" sz="1800" dirty="0"/>
        </a:p>
      </dgm:t>
    </dgm:pt>
    <dgm:pt modelId="{A3CB327B-41C6-46B8-B311-4BC271A0D175}" type="parTrans" cxnId="{3415A8CB-0EC1-4664-A21D-C9BD120947D5}">
      <dgm:prSet/>
      <dgm:spPr/>
      <dgm:t>
        <a:bodyPr/>
        <a:lstStyle/>
        <a:p>
          <a:endParaRPr lang="en-US"/>
        </a:p>
      </dgm:t>
    </dgm:pt>
    <dgm:pt modelId="{DAF40DC2-8A3A-4B4E-8A77-EBA73D17C004}" type="sibTrans" cxnId="{3415A8CB-0EC1-4664-A21D-C9BD120947D5}">
      <dgm:prSet/>
      <dgm:spPr/>
      <dgm:t>
        <a:bodyPr/>
        <a:lstStyle/>
        <a:p>
          <a:endParaRPr lang="en-US"/>
        </a:p>
      </dgm:t>
    </dgm:pt>
    <dgm:pt modelId="{BC2F9D1D-DE06-46C0-B02E-8F5FD6B602A8}">
      <dgm:prSet phldrT="[Text]" custT="1"/>
      <dgm:spPr/>
      <dgm:t>
        <a:bodyPr/>
        <a:lstStyle/>
        <a:p>
          <a:r>
            <a:rPr lang="en-US" sz="1800" dirty="0" smtClean="0"/>
            <a:t>Forward all other patient record requests to Accumen’s Privacy Officer. </a:t>
          </a:r>
          <a:endParaRPr lang="en-US" sz="1800" dirty="0"/>
        </a:p>
      </dgm:t>
    </dgm:pt>
    <dgm:pt modelId="{B8DE947D-C524-4255-A465-25130BF8D9A9}" type="parTrans" cxnId="{444F6F37-F2DC-4FEC-B8F9-425A27862BB6}">
      <dgm:prSet/>
      <dgm:spPr/>
      <dgm:t>
        <a:bodyPr/>
        <a:lstStyle/>
        <a:p>
          <a:endParaRPr lang="en-US"/>
        </a:p>
      </dgm:t>
    </dgm:pt>
    <dgm:pt modelId="{BA201A6E-EA8E-4A84-881A-C3E1098A2544}" type="sibTrans" cxnId="{444F6F37-F2DC-4FEC-B8F9-425A27862BB6}">
      <dgm:prSet/>
      <dgm:spPr/>
      <dgm:t>
        <a:bodyPr/>
        <a:lstStyle/>
        <a:p>
          <a:endParaRPr lang="en-US"/>
        </a:p>
      </dgm:t>
    </dgm:pt>
    <dgm:pt modelId="{63ACDFBB-0B82-47AE-8938-E1317C50275B}" type="pres">
      <dgm:prSet presAssocID="{B99D2B25-FD42-4970-B379-AA7111A14F25}" presName="Name0" presStyleCnt="0">
        <dgm:presLayoutVars>
          <dgm:dir/>
          <dgm:animLvl val="lvl"/>
          <dgm:resizeHandles val="exact"/>
        </dgm:presLayoutVars>
      </dgm:prSet>
      <dgm:spPr/>
      <dgm:t>
        <a:bodyPr/>
        <a:lstStyle/>
        <a:p>
          <a:endParaRPr lang="en-US"/>
        </a:p>
      </dgm:t>
    </dgm:pt>
    <dgm:pt modelId="{942C2645-FD5C-485F-A850-DFAC82310AD3}" type="pres">
      <dgm:prSet presAssocID="{658718DD-699D-4E07-ABDE-622E60B1FE91}" presName="linNode" presStyleCnt="0"/>
      <dgm:spPr/>
    </dgm:pt>
    <dgm:pt modelId="{C7F1BC78-C599-4C3C-BB47-3C6D1B93BA4C}" type="pres">
      <dgm:prSet presAssocID="{658718DD-699D-4E07-ABDE-622E60B1FE91}" presName="parentText" presStyleLbl="node1" presStyleIdx="0" presStyleCnt="1" custScaleX="45508" custScaleY="82133" custLinFactNeighborX="-1551" custLinFactNeighborY="-2695">
        <dgm:presLayoutVars>
          <dgm:chMax val="1"/>
          <dgm:bulletEnabled val="1"/>
        </dgm:presLayoutVars>
      </dgm:prSet>
      <dgm:spPr/>
      <dgm:t>
        <a:bodyPr/>
        <a:lstStyle/>
        <a:p>
          <a:endParaRPr lang="en-US"/>
        </a:p>
      </dgm:t>
    </dgm:pt>
    <dgm:pt modelId="{165D23A9-24C0-447D-BBF0-FFEB58D97DCD}" type="pres">
      <dgm:prSet presAssocID="{658718DD-699D-4E07-ABDE-622E60B1FE91}" presName="descendantText" presStyleLbl="alignAccFollowNode1" presStyleIdx="0" presStyleCnt="1" custScaleX="127550" custLinFactNeighborX="2757" custLinFactNeighborY="-2362">
        <dgm:presLayoutVars>
          <dgm:bulletEnabled val="1"/>
        </dgm:presLayoutVars>
      </dgm:prSet>
      <dgm:spPr/>
      <dgm:t>
        <a:bodyPr/>
        <a:lstStyle/>
        <a:p>
          <a:endParaRPr lang="en-US"/>
        </a:p>
      </dgm:t>
    </dgm:pt>
  </dgm:ptLst>
  <dgm:cxnLst>
    <dgm:cxn modelId="{3415A8CB-0EC1-4664-A21D-C9BD120947D5}" srcId="{658718DD-699D-4E07-ABDE-622E60B1FE91}" destId="{F0DAA7A6-C8D6-445B-860C-49E4F753FEAE}" srcOrd="1" destOrd="0" parTransId="{A3CB327B-41C6-46B8-B311-4BC271A0D175}" sibTransId="{DAF40DC2-8A3A-4B4E-8A77-EBA73D17C004}"/>
    <dgm:cxn modelId="{16F0A6A1-BF17-4B5F-8DF9-FEF9E86FFF59}" type="presOf" srcId="{658718DD-699D-4E07-ABDE-622E60B1FE91}" destId="{C7F1BC78-C599-4C3C-BB47-3C6D1B93BA4C}" srcOrd="0" destOrd="0" presId="urn:microsoft.com/office/officeart/2005/8/layout/vList5"/>
    <dgm:cxn modelId="{9A3F998E-F3B3-49F9-9E15-3ACCC86634EF}" type="presOf" srcId="{B99D2B25-FD42-4970-B379-AA7111A14F25}" destId="{63ACDFBB-0B82-47AE-8938-E1317C50275B}" srcOrd="0" destOrd="0" presId="urn:microsoft.com/office/officeart/2005/8/layout/vList5"/>
    <dgm:cxn modelId="{0B893CAD-6B51-4382-A3B2-F4CD7BF8C57C}" type="presOf" srcId="{F0DAA7A6-C8D6-445B-860C-49E4F753FEAE}" destId="{165D23A9-24C0-447D-BBF0-FFEB58D97DCD}" srcOrd="0" destOrd="1" presId="urn:microsoft.com/office/officeart/2005/8/layout/vList5"/>
    <dgm:cxn modelId="{33D70FDE-5897-49C5-A612-93806F920BF4}" srcId="{658718DD-699D-4E07-ABDE-622E60B1FE91}" destId="{013F8197-B816-4CCD-AABD-7B889F668156}" srcOrd="0" destOrd="0" parTransId="{37F814D1-3EAF-4EC2-95A5-69C431E30770}" sibTransId="{A5A251F9-8313-4F86-BAF0-C3CEEEACB21D}"/>
    <dgm:cxn modelId="{2201D86A-57C8-4A39-98C9-D57920CE5C1C}" type="presOf" srcId="{013F8197-B816-4CCD-AABD-7B889F668156}" destId="{165D23A9-24C0-447D-BBF0-FFEB58D97DCD}" srcOrd="0" destOrd="0" presId="urn:microsoft.com/office/officeart/2005/8/layout/vList5"/>
    <dgm:cxn modelId="{48B0845B-B012-4CC2-867D-DCFE20B1E751}" srcId="{B99D2B25-FD42-4970-B379-AA7111A14F25}" destId="{658718DD-699D-4E07-ABDE-622E60B1FE91}" srcOrd="0" destOrd="0" parTransId="{1A8187C9-2FAD-4288-8380-3C1FF194F75D}" sibTransId="{FC663043-2746-4704-9294-D5501F545C53}"/>
    <dgm:cxn modelId="{444F6F37-F2DC-4FEC-B8F9-425A27862BB6}" srcId="{658718DD-699D-4E07-ABDE-622E60B1FE91}" destId="{BC2F9D1D-DE06-46C0-B02E-8F5FD6B602A8}" srcOrd="2" destOrd="0" parTransId="{B8DE947D-C524-4255-A465-25130BF8D9A9}" sibTransId="{BA201A6E-EA8E-4A84-881A-C3E1098A2544}"/>
    <dgm:cxn modelId="{9CA9E129-A094-476E-AAD1-9877232B49DB}" type="presOf" srcId="{BC2F9D1D-DE06-46C0-B02E-8F5FD6B602A8}" destId="{165D23A9-24C0-447D-BBF0-FFEB58D97DCD}" srcOrd="0" destOrd="2" presId="urn:microsoft.com/office/officeart/2005/8/layout/vList5"/>
    <dgm:cxn modelId="{CB2A72F4-062A-4FB7-88C3-4442F80FDA36}" type="presParOf" srcId="{63ACDFBB-0B82-47AE-8938-E1317C50275B}" destId="{942C2645-FD5C-485F-A850-DFAC82310AD3}" srcOrd="0" destOrd="0" presId="urn:microsoft.com/office/officeart/2005/8/layout/vList5"/>
    <dgm:cxn modelId="{CB24A304-5CAC-4540-B4DA-E2CD966D9F1D}" type="presParOf" srcId="{942C2645-FD5C-485F-A850-DFAC82310AD3}" destId="{C7F1BC78-C599-4C3C-BB47-3C6D1B93BA4C}" srcOrd="0" destOrd="0" presId="urn:microsoft.com/office/officeart/2005/8/layout/vList5"/>
    <dgm:cxn modelId="{C15BFE52-22CD-4C79-9332-452BF32DA531}" type="presParOf" srcId="{942C2645-FD5C-485F-A850-DFAC82310AD3}" destId="{165D23A9-24C0-447D-BBF0-FFEB58D97DCD}"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9EF0EC1-50A9-4FE0-9457-858B052E827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FC05FB35-FE5C-4F2E-831E-9F7A0E5A243C}">
      <dgm:prSet phldrT="[Text]"/>
      <dgm:spPr/>
      <dgm:t>
        <a:bodyPr/>
        <a:lstStyle/>
        <a:p>
          <a:r>
            <a:rPr lang="en-US" dirty="0" smtClean="0"/>
            <a:t>PHI Incident</a:t>
          </a:r>
          <a:endParaRPr lang="en-US" dirty="0"/>
        </a:p>
      </dgm:t>
    </dgm:pt>
    <dgm:pt modelId="{AC10657D-2D10-436E-9CE8-3833B9424735}" type="parTrans" cxnId="{527ABCC5-3290-4690-ACA9-E55943674CAE}">
      <dgm:prSet/>
      <dgm:spPr/>
      <dgm:t>
        <a:bodyPr/>
        <a:lstStyle/>
        <a:p>
          <a:endParaRPr lang="en-US"/>
        </a:p>
      </dgm:t>
    </dgm:pt>
    <dgm:pt modelId="{A6667019-9688-4386-B91B-F2620E79B040}" type="sibTrans" cxnId="{527ABCC5-3290-4690-ACA9-E55943674CAE}">
      <dgm:prSet/>
      <dgm:spPr/>
      <dgm:t>
        <a:bodyPr/>
        <a:lstStyle/>
        <a:p>
          <a:endParaRPr lang="en-US"/>
        </a:p>
      </dgm:t>
    </dgm:pt>
    <dgm:pt modelId="{1E524146-7299-4346-A555-38B32B84D991}">
      <dgm:prSet phldrT="[Text]" custT="1"/>
      <dgm:spPr/>
      <dgm:t>
        <a:bodyPr/>
        <a:lstStyle/>
        <a:p>
          <a:r>
            <a:rPr lang="en-US" sz="1600" dirty="0" smtClean="0"/>
            <a:t>If PHI has been inappropriately accessed, used or disclosed you must immediately report to Accumen’s Privacy Officer.</a:t>
          </a:r>
          <a:endParaRPr lang="en-US" sz="1600" dirty="0"/>
        </a:p>
      </dgm:t>
    </dgm:pt>
    <dgm:pt modelId="{3C15F92C-AD65-4F7A-BA76-062DF9421288}" type="parTrans" cxnId="{005CE9C4-030B-45F5-BF33-DBEC9046E693}">
      <dgm:prSet/>
      <dgm:spPr/>
      <dgm:t>
        <a:bodyPr/>
        <a:lstStyle/>
        <a:p>
          <a:endParaRPr lang="en-US"/>
        </a:p>
      </dgm:t>
    </dgm:pt>
    <dgm:pt modelId="{CF384B53-9CC0-4812-9E19-DFF71A9F192C}" type="sibTrans" cxnId="{005CE9C4-030B-45F5-BF33-DBEC9046E693}">
      <dgm:prSet/>
      <dgm:spPr/>
      <dgm:t>
        <a:bodyPr/>
        <a:lstStyle/>
        <a:p>
          <a:endParaRPr lang="en-US"/>
        </a:p>
      </dgm:t>
    </dgm:pt>
    <dgm:pt modelId="{F869BB23-0CCC-4FFC-9B78-097D68396608}">
      <dgm:prSet phldrT="[Text]"/>
      <dgm:spPr/>
      <dgm:t>
        <a:bodyPr/>
        <a:lstStyle/>
        <a:p>
          <a:r>
            <a:rPr lang="en-US" dirty="0" smtClean="0"/>
            <a:t>4 Factor Analysis </a:t>
          </a:r>
          <a:endParaRPr lang="en-US" dirty="0"/>
        </a:p>
      </dgm:t>
    </dgm:pt>
    <dgm:pt modelId="{80C0E9AB-5EFD-4412-9C01-407452124C35}" type="parTrans" cxnId="{555A3735-743E-44B8-9CB6-2EDA0F823E38}">
      <dgm:prSet/>
      <dgm:spPr/>
      <dgm:t>
        <a:bodyPr/>
        <a:lstStyle/>
        <a:p>
          <a:endParaRPr lang="en-US"/>
        </a:p>
      </dgm:t>
    </dgm:pt>
    <dgm:pt modelId="{12FA1D80-5635-40BE-AE14-1FFF2B73E45E}" type="sibTrans" cxnId="{555A3735-743E-44B8-9CB6-2EDA0F823E38}">
      <dgm:prSet/>
      <dgm:spPr/>
      <dgm:t>
        <a:bodyPr/>
        <a:lstStyle/>
        <a:p>
          <a:endParaRPr lang="en-US"/>
        </a:p>
      </dgm:t>
    </dgm:pt>
    <dgm:pt modelId="{132FBFE5-7DF8-4B6C-A809-EDA19DC28BEA}">
      <dgm:prSet phldrT="[Text]" custT="1"/>
      <dgm:spPr/>
      <dgm:t>
        <a:bodyPr/>
        <a:lstStyle/>
        <a:p>
          <a:r>
            <a:rPr lang="en-US" sz="1600" dirty="0" smtClean="0"/>
            <a:t>Emails containing PHI sent or intercepted by non-intended party.</a:t>
          </a:r>
          <a:endParaRPr lang="en-US" sz="1600" dirty="0"/>
        </a:p>
      </dgm:t>
    </dgm:pt>
    <dgm:pt modelId="{FCAE5434-0C4B-45D1-B71B-ED37B571D995}" type="parTrans" cxnId="{630518B4-E50E-4EE1-84BD-4BB67DDBFADD}">
      <dgm:prSet/>
      <dgm:spPr/>
      <dgm:t>
        <a:bodyPr/>
        <a:lstStyle/>
        <a:p>
          <a:endParaRPr lang="en-US"/>
        </a:p>
      </dgm:t>
    </dgm:pt>
    <dgm:pt modelId="{C795D706-921D-473E-ACE5-3A55A86D391C}" type="sibTrans" cxnId="{630518B4-E50E-4EE1-84BD-4BB67DDBFADD}">
      <dgm:prSet/>
      <dgm:spPr/>
      <dgm:t>
        <a:bodyPr/>
        <a:lstStyle/>
        <a:p>
          <a:endParaRPr lang="en-US"/>
        </a:p>
      </dgm:t>
    </dgm:pt>
    <dgm:pt modelId="{B0B2FDE8-0D46-4FB1-9FD2-C484DD040BC5}">
      <dgm:prSet custT="1"/>
      <dgm:spPr/>
      <dgm:t>
        <a:bodyPr/>
        <a:lstStyle/>
        <a:p>
          <a:r>
            <a:rPr lang="en-US" sz="1600" dirty="0" smtClean="0"/>
            <a:t>Privacy Officer will investigate and analyze the incident, document findings and determine next steps.</a:t>
          </a:r>
          <a:endParaRPr lang="en-US" sz="1600" dirty="0"/>
        </a:p>
      </dgm:t>
    </dgm:pt>
    <dgm:pt modelId="{69095DE3-4D5A-42AE-9537-A1B03C9A7B0F}" type="parTrans" cxnId="{10BF1638-C449-4336-93B4-18B2395E2EAC}">
      <dgm:prSet/>
      <dgm:spPr/>
      <dgm:t>
        <a:bodyPr/>
        <a:lstStyle/>
        <a:p>
          <a:endParaRPr lang="en-US"/>
        </a:p>
      </dgm:t>
    </dgm:pt>
    <dgm:pt modelId="{0CC87CAC-E9DD-4193-88C5-5E029E90449A}" type="sibTrans" cxnId="{10BF1638-C449-4336-93B4-18B2395E2EAC}">
      <dgm:prSet/>
      <dgm:spPr/>
      <dgm:t>
        <a:bodyPr/>
        <a:lstStyle/>
        <a:p>
          <a:endParaRPr lang="en-US"/>
        </a:p>
      </dgm:t>
    </dgm:pt>
    <dgm:pt modelId="{11A98A12-50C0-45F7-8A43-F3DC12ADFBB9}">
      <dgm:prSet phldrT="[Text]"/>
      <dgm:spPr/>
      <dgm:t>
        <a:bodyPr/>
        <a:lstStyle/>
        <a:p>
          <a:r>
            <a:rPr lang="en-US" dirty="0" smtClean="0"/>
            <a:t>Examples of a Breach</a:t>
          </a:r>
          <a:endParaRPr lang="en-US" dirty="0"/>
        </a:p>
      </dgm:t>
    </dgm:pt>
    <dgm:pt modelId="{168C8024-A943-4FF4-A7B0-434103CCCECE}" type="sibTrans" cxnId="{5154D71D-28AD-4C0A-BE9A-3A54C9FD940E}">
      <dgm:prSet/>
      <dgm:spPr/>
      <dgm:t>
        <a:bodyPr/>
        <a:lstStyle/>
        <a:p>
          <a:endParaRPr lang="en-US"/>
        </a:p>
      </dgm:t>
    </dgm:pt>
    <dgm:pt modelId="{2FE10342-B89B-4342-A667-04305F6D00D2}" type="parTrans" cxnId="{5154D71D-28AD-4C0A-BE9A-3A54C9FD940E}">
      <dgm:prSet/>
      <dgm:spPr/>
      <dgm:t>
        <a:bodyPr/>
        <a:lstStyle/>
        <a:p>
          <a:endParaRPr lang="en-US"/>
        </a:p>
      </dgm:t>
    </dgm:pt>
    <dgm:pt modelId="{932A1536-DA7B-4A49-9F4E-56EAFF6BD698}">
      <dgm:prSet phldrT="[Text]" custT="1"/>
      <dgm:spPr/>
      <dgm:t>
        <a:bodyPr/>
        <a:lstStyle/>
        <a:p>
          <a:r>
            <a:rPr lang="en-US" sz="1600" dirty="0" smtClean="0"/>
            <a:t>The type of information inappropriately used or disclosed;</a:t>
          </a:r>
          <a:endParaRPr lang="en-US" sz="1600" dirty="0"/>
        </a:p>
      </dgm:t>
    </dgm:pt>
    <dgm:pt modelId="{C4230287-AB0C-4D88-98DA-9505AF296CE4}" type="sibTrans" cxnId="{50ACF2B7-A80B-474C-AD0A-D44A2AA1042C}">
      <dgm:prSet/>
      <dgm:spPr/>
      <dgm:t>
        <a:bodyPr/>
        <a:lstStyle/>
        <a:p>
          <a:endParaRPr lang="en-US"/>
        </a:p>
      </dgm:t>
    </dgm:pt>
    <dgm:pt modelId="{819A49B2-6C3E-407B-992D-41E4639ED2D6}" type="parTrans" cxnId="{50ACF2B7-A80B-474C-AD0A-D44A2AA1042C}">
      <dgm:prSet/>
      <dgm:spPr/>
      <dgm:t>
        <a:bodyPr/>
        <a:lstStyle/>
        <a:p>
          <a:endParaRPr lang="en-US"/>
        </a:p>
      </dgm:t>
    </dgm:pt>
    <dgm:pt modelId="{7BB8AB89-ED88-4BA7-B143-EA6A4EB9C83C}">
      <dgm:prSet custT="1"/>
      <dgm:spPr/>
      <dgm:t>
        <a:bodyPr/>
        <a:lstStyle/>
        <a:p>
          <a:r>
            <a:rPr lang="en-US" sz="1600" dirty="0" smtClean="0"/>
            <a:t>The characteristics of the recipient of the information;</a:t>
          </a:r>
          <a:endParaRPr lang="en-US" sz="1600" dirty="0"/>
        </a:p>
      </dgm:t>
    </dgm:pt>
    <dgm:pt modelId="{60AD30D4-F6D6-4C6C-A946-1B3051602328}" type="parTrans" cxnId="{BA3A5B21-AB26-486D-BCDC-79348E680A46}">
      <dgm:prSet/>
      <dgm:spPr/>
      <dgm:t>
        <a:bodyPr/>
        <a:lstStyle/>
        <a:p>
          <a:endParaRPr lang="en-US"/>
        </a:p>
      </dgm:t>
    </dgm:pt>
    <dgm:pt modelId="{1B9B17CD-C16B-4C75-8166-100133427859}" type="sibTrans" cxnId="{BA3A5B21-AB26-486D-BCDC-79348E680A46}">
      <dgm:prSet/>
      <dgm:spPr/>
      <dgm:t>
        <a:bodyPr/>
        <a:lstStyle/>
        <a:p>
          <a:endParaRPr lang="en-US"/>
        </a:p>
      </dgm:t>
    </dgm:pt>
    <dgm:pt modelId="{C05F0232-4055-4390-A6CD-D83EEA3D008A}">
      <dgm:prSet custT="1"/>
      <dgm:spPr/>
      <dgm:t>
        <a:bodyPr/>
        <a:lstStyle/>
        <a:p>
          <a:r>
            <a:rPr lang="en-US" sz="1600" dirty="0" smtClean="0"/>
            <a:t>Whether the PHI was actually acquired or viewed; and/or,</a:t>
          </a:r>
          <a:endParaRPr lang="en-US" sz="1600" dirty="0"/>
        </a:p>
      </dgm:t>
    </dgm:pt>
    <dgm:pt modelId="{D85F26B5-5D97-4351-8B28-005F1D5DD7B0}" type="parTrans" cxnId="{68FEC54E-0762-4522-A7F2-D8555D5A0960}">
      <dgm:prSet/>
      <dgm:spPr/>
      <dgm:t>
        <a:bodyPr/>
        <a:lstStyle/>
        <a:p>
          <a:endParaRPr lang="en-US"/>
        </a:p>
      </dgm:t>
    </dgm:pt>
    <dgm:pt modelId="{E529D152-36AE-4107-AF44-07E23B05FC83}" type="sibTrans" cxnId="{68FEC54E-0762-4522-A7F2-D8555D5A0960}">
      <dgm:prSet/>
      <dgm:spPr/>
      <dgm:t>
        <a:bodyPr/>
        <a:lstStyle/>
        <a:p>
          <a:endParaRPr lang="en-US"/>
        </a:p>
      </dgm:t>
    </dgm:pt>
    <dgm:pt modelId="{B60AC803-1DDB-4C18-9505-BEF89819F9FA}">
      <dgm:prSet custT="1"/>
      <dgm:spPr/>
      <dgm:t>
        <a:bodyPr/>
        <a:lstStyle/>
        <a:p>
          <a:r>
            <a:rPr lang="en-US" sz="1600" dirty="0" smtClean="0"/>
            <a:t>The ability to mitigate the inappropriate disclosure.</a:t>
          </a:r>
          <a:endParaRPr lang="en-US" sz="1600" dirty="0"/>
        </a:p>
      </dgm:t>
    </dgm:pt>
    <dgm:pt modelId="{F01EDFAB-1AEC-411A-A008-593A84AFCEFF}" type="parTrans" cxnId="{FDF94052-37C6-41D1-8638-36BF5669764E}">
      <dgm:prSet/>
      <dgm:spPr/>
      <dgm:t>
        <a:bodyPr/>
        <a:lstStyle/>
        <a:p>
          <a:endParaRPr lang="en-US"/>
        </a:p>
      </dgm:t>
    </dgm:pt>
    <dgm:pt modelId="{EF086320-8B79-4EC4-AE68-132FE243635C}" type="sibTrans" cxnId="{FDF94052-37C6-41D1-8638-36BF5669764E}">
      <dgm:prSet/>
      <dgm:spPr/>
      <dgm:t>
        <a:bodyPr/>
        <a:lstStyle/>
        <a:p>
          <a:endParaRPr lang="en-US"/>
        </a:p>
      </dgm:t>
    </dgm:pt>
    <dgm:pt modelId="{B424C807-1647-4961-9AFA-61DB5B6EBDA2}">
      <dgm:prSet phldrT="[Text]" custT="1"/>
      <dgm:spPr/>
      <dgm:t>
        <a:bodyPr/>
        <a:lstStyle/>
        <a:p>
          <a:r>
            <a:rPr lang="en-US" sz="1600" dirty="0" smtClean="0"/>
            <a:t>Faxing PHI to wrong party (will consult with hospital policy).</a:t>
          </a:r>
          <a:endParaRPr lang="en-US" sz="1600" dirty="0"/>
        </a:p>
      </dgm:t>
    </dgm:pt>
    <dgm:pt modelId="{3C631D29-211A-495F-BABC-7FD385864CCB}" type="parTrans" cxnId="{22476F93-1F2B-49AF-A258-A1B5C7751B70}">
      <dgm:prSet/>
      <dgm:spPr/>
      <dgm:t>
        <a:bodyPr/>
        <a:lstStyle/>
        <a:p>
          <a:endParaRPr lang="en-US"/>
        </a:p>
      </dgm:t>
    </dgm:pt>
    <dgm:pt modelId="{3B987909-A259-41D9-A370-3E76581ED29F}" type="sibTrans" cxnId="{22476F93-1F2B-49AF-A258-A1B5C7751B70}">
      <dgm:prSet/>
      <dgm:spPr/>
      <dgm:t>
        <a:bodyPr/>
        <a:lstStyle/>
        <a:p>
          <a:endParaRPr lang="en-US"/>
        </a:p>
      </dgm:t>
    </dgm:pt>
    <dgm:pt modelId="{674B0381-7F81-4038-B204-BD7C4841A2B2}">
      <dgm:prSet phldrT="[Text]" custT="1"/>
      <dgm:spPr/>
      <dgm:t>
        <a:bodyPr/>
        <a:lstStyle/>
        <a:p>
          <a:r>
            <a:rPr lang="en-US" sz="1600" dirty="0" smtClean="0"/>
            <a:t>PHI disposed in regular trash container.</a:t>
          </a:r>
          <a:endParaRPr lang="en-US" sz="1600" dirty="0"/>
        </a:p>
      </dgm:t>
    </dgm:pt>
    <dgm:pt modelId="{0BF20614-8707-4816-BB61-ABA721B11417}" type="parTrans" cxnId="{26AB0F51-01EB-468F-B21F-AB4FEEBE60DC}">
      <dgm:prSet/>
      <dgm:spPr/>
      <dgm:t>
        <a:bodyPr/>
        <a:lstStyle/>
        <a:p>
          <a:endParaRPr lang="en-US"/>
        </a:p>
      </dgm:t>
    </dgm:pt>
    <dgm:pt modelId="{1A3048F9-3A5F-490A-A981-681286877584}" type="sibTrans" cxnId="{26AB0F51-01EB-468F-B21F-AB4FEEBE60DC}">
      <dgm:prSet/>
      <dgm:spPr/>
      <dgm:t>
        <a:bodyPr/>
        <a:lstStyle/>
        <a:p>
          <a:endParaRPr lang="en-US"/>
        </a:p>
      </dgm:t>
    </dgm:pt>
    <dgm:pt modelId="{23A280AD-BC8F-40C4-A079-62304D5749A2}">
      <dgm:prSet phldrT="[Text]" custT="1"/>
      <dgm:spPr/>
      <dgm:t>
        <a:bodyPr/>
        <a:lstStyle/>
        <a:p>
          <a:r>
            <a:rPr lang="en-US" sz="1600" dirty="0" smtClean="0"/>
            <a:t>Lost or missing computer/phone must be reported immediately.</a:t>
          </a:r>
          <a:endParaRPr lang="en-US" sz="1600" dirty="0"/>
        </a:p>
      </dgm:t>
    </dgm:pt>
    <dgm:pt modelId="{A377B029-05F2-4E70-9377-0090C8065021}" type="parTrans" cxnId="{E49FA5B7-0A82-42A5-AC8D-3D35BBD2ACE0}">
      <dgm:prSet/>
      <dgm:spPr/>
      <dgm:t>
        <a:bodyPr/>
        <a:lstStyle/>
        <a:p>
          <a:endParaRPr lang="en-US"/>
        </a:p>
      </dgm:t>
    </dgm:pt>
    <dgm:pt modelId="{AF349CE0-FCE1-4144-8D72-D39E19E34F37}" type="sibTrans" cxnId="{E49FA5B7-0A82-42A5-AC8D-3D35BBD2ACE0}">
      <dgm:prSet/>
      <dgm:spPr/>
      <dgm:t>
        <a:bodyPr/>
        <a:lstStyle/>
        <a:p>
          <a:endParaRPr lang="en-US"/>
        </a:p>
      </dgm:t>
    </dgm:pt>
    <dgm:pt modelId="{B26A70AF-2DC5-4E8E-A2B5-59B6EA8B7E34}">
      <dgm:prSet phldrT="[Text]" custT="1"/>
      <dgm:spPr/>
      <dgm:t>
        <a:bodyPr/>
        <a:lstStyle/>
        <a:p>
          <a:r>
            <a:rPr lang="en-US" sz="1600" dirty="0" smtClean="0"/>
            <a:t>Looking at patient records without a business needs (friends, family, self).</a:t>
          </a:r>
          <a:endParaRPr lang="en-US" sz="1600" dirty="0"/>
        </a:p>
      </dgm:t>
    </dgm:pt>
    <dgm:pt modelId="{822D1D55-C685-48CD-AAE1-9FFF7467C5FA}" type="parTrans" cxnId="{F1721B99-7309-4ACB-9D2A-C330CF216612}">
      <dgm:prSet/>
      <dgm:spPr/>
    </dgm:pt>
    <dgm:pt modelId="{58B135A9-DC2C-42FD-B1EE-DCE1184EA35E}" type="sibTrans" cxnId="{F1721B99-7309-4ACB-9D2A-C330CF216612}">
      <dgm:prSet/>
      <dgm:spPr/>
    </dgm:pt>
    <dgm:pt modelId="{1DC88373-18D4-40FA-BBC3-85E98C6DD312}" type="pres">
      <dgm:prSet presAssocID="{A9EF0EC1-50A9-4FE0-9457-858B052E827D}" presName="Name0" presStyleCnt="0">
        <dgm:presLayoutVars>
          <dgm:dir/>
          <dgm:animLvl val="lvl"/>
          <dgm:resizeHandles val="exact"/>
        </dgm:presLayoutVars>
      </dgm:prSet>
      <dgm:spPr/>
      <dgm:t>
        <a:bodyPr/>
        <a:lstStyle/>
        <a:p>
          <a:endParaRPr lang="en-US"/>
        </a:p>
      </dgm:t>
    </dgm:pt>
    <dgm:pt modelId="{40592154-E374-4501-BC84-1706E201183F}" type="pres">
      <dgm:prSet presAssocID="{FC05FB35-FE5C-4F2E-831E-9F7A0E5A243C}" presName="linNode" presStyleCnt="0"/>
      <dgm:spPr/>
    </dgm:pt>
    <dgm:pt modelId="{71715814-EF63-465D-8B7F-C31E26B89303}" type="pres">
      <dgm:prSet presAssocID="{FC05FB35-FE5C-4F2E-831E-9F7A0E5A243C}" presName="parentText" presStyleLbl="node1" presStyleIdx="0" presStyleCnt="3" custScaleX="39556" custScaleY="115802" custLinFactNeighborX="-3215" custLinFactNeighborY="4114">
        <dgm:presLayoutVars>
          <dgm:chMax val="1"/>
          <dgm:bulletEnabled val="1"/>
        </dgm:presLayoutVars>
      </dgm:prSet>
      <dgm:spPr/>
      <dgm:t>
        <a:bodyPr/>
        <a:lstStyle/>
        <a:p>
          <a:endParaRPr lang="en-US"/>
        </a:p>
      </dgm:t>
    </dgm:pt>
    <dgm:pt modelId="{A08FFBA5-161D-4E18-BE51-9434118F71E0}" type="pres">
      <dgm:prSet presAssocID="{FC05FB35-FE5C-4F2E-831E-9F7A0E5A243C}" presName="descendantText" presStyleLbl="alignAccFollowNode1" presStyleIdx="0" presStyleCnt="3" custScaleX="126828" custScaleY="143144" custLinFactNeighborX="343" custLinFactNeighborY="7784">
        <dgm:presLayoutVars>
          <dgm:bulletEnabled val="1"/>
        </dgm:presLayoutVars>
      </dgm:prSet>
      <dgm:spPr/>
      <dgm:t>
        <a:bodyPr/>
        <a:lstStyle/>
        <a:p>
          <a:endParaRPr lang="en-US"/>
        </a:p>
      </dgm:t>
    </dgm:pt>
    <dgm:pt modelId="{93B411A5-33F2-4E5F-AE6E-28BFD648B6A2}" type="pres">
      <dgm:prSet presAssocID="{A6667019-9688-4386-B91B-F2620E79B040}" presName="sp" presStyleCnt="0"/>
      <dgm:spPr/>
    </dgm:pt>
    <dgm:pt modelId="{4D539A6F-A7A6-414F-B4F4-428FFA7EB085}" type="pres">
      <dgm:prSet presAssocID="{F869BB23-0CCC-4FFC-9B78-097D68396608}" presName="linNode" presStyleCnt="0"/>
      <dgm:spPr/>
    </dgm:pt>
    <dgm:pt modelId="{324CFD79-4D28-4F3E-8D7D-0F9463DF9C91}" type="pres">
      <dgm:prSet presAssocID="{F869BB23-0CCC-4FFC-9B78-097D68396608}" presName="parentText" presStyleLbl="node1" presStyleIdx="1" presStyleCnt="3" custScaleX="39550" custScaleY="120099" custLinFactNeighborX="-3026" custLinFactNeighborY="3601">
        <dgm:presLayoutVars>
          <dgm:chMax val="1"/>
          <dgm:bulletEnabled val="1"/>
        </dgm:presLayoutVars>
      </dgm:prSet>
      <dgm:spPr/>
      <dgm:t>
        <a:bodyPr/>
        <a:lstStyle/>
        <a:p>
          <a:endParaRPr lang="en-US"/>
        </a:p>
      </dgm:t>
    </dgm:pt>
    <dgm:pt modelId="{B1030E03-2436-4052-9365-7D458AD98B36}" type="pres">
      <dgm:prSet presAssocID="{F869BB23-0CCC-4FFC-9B78-097D68396608}" presName="descendantText" presStyleLbl="alignAccFollowNode1" presStyleIdx="1" presStyleCnt="3" custScaleX="127031" custScaleY="147884" custLinFactNeighborX="857" custLinFactNeighborY="7191">
        <dgm:presLayoutVars>
          <dgm:bulletEnabled val="1"/>
        </dgm:presLayoutVars>
      </dgm:prSet>
      <dgm:spPr/>
      <dgm:t>
        <a:bodyPr/>
        <a:lstStyle/>
        <a:p>
          <a:endParaRPr lang="en-US"/>
        </a:p>
      </dgm:t>
    </dgm:pt>
    <dgm:pt modelId="{B15E0ECA-3CFE-433D-8657-D885F59D8149}" type="pres">
      <dgm:prSet presAssocID="{12FA1D80-5635-40BE-AE14-1FFF2B73E45E}" presName="sp" presStyleCnt="0"/>
      <dgm:spPr/>
    </dgm:pt>
    <dgm:pt modelId="{3B8E3C39-F12A-425C-AFE6-2844D360BBC0}" type="pres">
      <dgm:prSet presAssocID="{11A98A12-50C0-45F7-8A43-F3DC12ADFBB9}" presName="linNode" presStyleCnt="0"/>
      <dgm:spPr/>
    </dgm:pt>
    <dgm:pt modelId="{91FCCAFE-E200-4A1C-BFF8-49561A9C68C8}" type="pres">
      <dgm:prSet presAssocID="{11A98A12-50C0-45F7-8A43-F3DC12ADFBB9}" presName="parentText" presStyleLbl="node1" presStyleIdx="2" presStyleCnt="3" custScaleX="39512" custScaleY="164833" custLinFactNeighborX="-9693" custLinFactNeighborY="152">
        <dgm:presLayoutVars>
          <dgm:chMax val="1"/>
          <dgm:bulletEnabled val="1"/>
        </dgm:presLayoutVars>
      </dgm:prSet>
      <dgm:spPr/>
      <dgm:t>
        <a:bodyPr/>
        <a:lstStyle/>
        <a:p>
          <a:endParaRPr lang="en-US"/>
        </a:p>
      </dgm:t>
    </dgm:pt>
    <dgm:pt modelId="{F121E722-D764-4F2F-BAA5-0B9EE171B6CC}" type="pres">
      <dgm:prSet presAssocID="{11A98A12-50C0-45F7-8A43-F3DC12ADFBB9}" presName="descendantText" presStyleLbl="alignAccFollowNode1" presStyleIdx="2" presStyleCnt="3" custScaleX="127209" custScaleY="199435" custLinFactNeighborX="569" custLinFactNeighborY="3365">
        <dgm:presLayoutVars>
          <dgm:bulletEnabled val="1"/>
        </dgm:presLayoutVars>
      </dgm:prSet>
      <dgm:spPr/>
      <dgm:t>
        <a:bodyPr/>
        <a:lstStyle/>
        <a:p>
          <a:endParaRPr lang="en-US"/>
        </a:p>
      </dgm:t>
    </dgm:pt>
  </dgm:ptLst>
  <dgm:cxnLst>
    <dgm:cxn modelId="{6E42D1AE-51D7-4238-AB0A-31F6217ECFC2}" type="presOf" srcId="{B26A70AF-2DC5-4E8E-A2B5-59B6EA8B7E34}" destId="{F121E722-D764-4F2F-BAA5-0B9EE171B6CC}" srcOrd="0" destOrd="3" presId="urn:microsoft.com/office/officeart/2005/8/layout/vList5"/>
    <dgm:cxn modelId="{26AB0F51-01EB-468F-B21F-AB4FEEBE60DC}" srcId="{11A98A12-50C0-45F7-8A43-F3DC12ADFBB9}" destId="{674B0381-7F81-4038-B204-BD7C4841A2B2}" srcOrd="2" destOrd="0" parTransId="{0BF20614-8707-4816-BB61-ABA721B11417}" sibTransId="{1A3048F9-3A5F-490A-A981-681286877584}"/>
    <dgm:cxn modelId="{FDF94052-37C6-41D1-8638-36BF5669764E}" srcId="{F869BB23-0CCC-4FFC-9B78-097D68396608}" destId="{B60AC803-1DDB-4C18-9505-BEF89819F9FA}" srcOrd="3" destOrd="0" parTransId="{F01EDFAB-1AEC-411A-A008-593A84AFCEFF}" sibTransId="{EF086320-8B79-4EC4-AE68-132FE243635C}"/>
    <dgm:cxn modelId="{85580479-CEFE-4C76-8ACB-0A0E79990263}" type="presOf" srcId="{F869BB23-0CCC-4FFC-9B78-097D68396608}" destId="{324CFD79-4D28-4F3E-8D7D-0F9463DF9C91}" srcOrd="0" destOrd="0" presId="urn:microsoft.com/office/officeart/2005/8/layout/vList5"/>
    <dgm:cxn modelId="{10BF1638-C449-4336-93B4-18B2395E2EAC}" srcId="{FC05FB35-FE5C-4F2E-831E-9F7A0E5A243C}" destId="{B0B2FDE8-0D46-4FB1-9FD2-C484DD040BC5}" srcOrd="1" destOrd="0" parTransId="{69095DE3-4D5A-42AE-9537-A1B03C9A7B0F}" sibTransId="{0CC87CAC-E9DD-4193-88C5-5E029E90449A}"/>
    <dgm:cxn modelId="{FE761289-C8CE-45CA-8BE4-030242612BA7}" type="presOf" srcId="{674B0381-7F81-4038-B204-BD7C4841A2B2}" destId="{F121E722-D764-4F2F-BAA5-0B9EE171B6CC}" srcOrd="0" destOrd="2" presId="urn:microsoft.com/office/officeart/2005/8/layout/vList5"/>
    <dgm:cxn modelId="{F1721B99-7309-4ACB-9D2A-C330CF216612}" srcId="{11A98A12-50C0-45F7-8A43-F3DC12ADFBB9}" destId="{B26A70AF-2DC5-4E8E-A2B5-59B6EA8B7E34}" srcOrd="3" destOrd="0" parTransId="{822D1D55-C685-48CD-AAE1-9FFF7467C5FA}" sibTransId="{58B135A9-DC2C-42FD-B1EE-DCE1184EA35E}"/>
    <dgm:cxn modelId="{408D4B3B-8A6E-4F10-9AAF-3A22320374B4}" type="presOf" srcId="{7BB8AB89-ED88-4BA7-B143-EA6A4EB9C83C}" destId="{B1030E03-2436-4052-9365-7D458AD98B36}" srcOrd="0" destOrd="1" presId="urn:microsoft.com/office/officeart/2005/8/layout/vList5"/>
    <dgm:cxn modelId="{50ACF2B7-A80B-474C-AD0A-D44A2AA1042C}" srcId="{F869BB23-0CCC-4FFC-9B78-097D68396608}" destId="{932A1536-DA7B-4A49-9F4E-56EAFF6BD698}" srcOrd="0" destOrd="0" parTransId="{819A49B2-6C3E-407B-992D-41E4639ED2D6}" sibTransId="{C4230287-AB0C-4D88-98DA-9505AF296CE4}"/>
    <dgm:cxn modelId="{630518B4-E50E-4EE1-84BD-4BB67DDBFADD}" srcId="{11A98A12-50C0-45F7-8A43-F3DC12ADFBB9}" destId="{132FBFE5-7DF8-4B6C-A809-EDA19DC28BEA}" srcOrd="0" destOrd="0" parTransId="{FCAE5434-0C4B-45D1-B71B-ED37B571D995}" sibTransId="{C795D706-921D-473E-ACE5-3A55A86D391C}"/>
    <dgm:cxn modelId="{21772DE3-D422-41F3-B6E1-6BE0D6B8AA0F}" type="presOf" srcId="{B0B2FDE8-0D46-4FB1-9FD2-C484DD040BC5}" destId="{A08FFBA5-161D-4E18-BE51-9434118F71E0}" srcOrd="0" destOrd="1" presId="urn:microsoft.com/office/officeart/2005/8/layout/vList5"/>
    <dgm:cxn modelId="{51B1F505-AE06-4708-A0FC-5A40C9D14FBA}" type="presOf" srcId="{11A98A12-50C0-45F7-8A43-F3DC12ADFBB9}" destId="{91FCCAFE-E200-4A1C-BFF8-49561A9C68C8}" srcOrd="0" destOrd="0" presId="urn:microsoft.com/office/officeart/2005/8/layout/vList5"/>
    <dgm:cxn modelId="{DB1CB141-B497-48B3-AE8C-4A4F976266BF}" type="presOf" srcId="{B424C807-1647-4961-9AFA-61DB5B6EBDA2}" destId="{F121E722-D764-4F2F-BAA5-0B9EE171B6CC}" srcOrd="0" destOrd="1" presId="urn:microsoft.com/office/officeart/2005/8/layout/vList5"/>
    <dgm:cxn modelId="{DCF57928-44DA-4D6E-954B-934741FB9817}" type="presOf" srcId="{932A1536-DA7B-4A49-9F4E-56EAFF6BD698}" destId="{B1030E03-2436-4052-9365-7D458AD98B36}" srcOrd="0" destOrd="0" presId="urn:microsoft.com/office/officeart/2005/8/layout/vList5"/>
    <dgm:cxn modelId="{555A3735-743E-44B8-9CB6-2EDA0F823E38}" srcId="{A9EF0EC1-50A9-4FE0-9457-858B052E827D}" destId="{F869BB23-0CCC-4FFC-9B78-097D68396608}" srcOrd="1" destOrd="0" parTransId="{80C0E9AB-5EFD-4412-9C01-407452124C35}" sibTransId="{12FA1D80-5635-40BE-AE14-1FFF2B73E45E}"/>
    <dgm:cxn modelId="{975C36BA-06EE-4B14-9424-4359F898132F}" type="presOf" srcId="{132FBFE5-7DF8-4B6C-A809-EDA19DC28BEA}" destId="{F121E722-D764-4F2F-BAA5-0B9EE171B6CC}" srcOrd="0" destOrd="0" presId="urn:microsoft.com/office/officeart/2005/8/layout/vList5"/>
    <dgm:cxn modelId="{005CE9C4-030B-45F5-BF33-DBEC9046E693}" srcId="{FC05FB35-FE5C-4F2E-831E-9F7A0E5A243C}" destId="{1E524146-7299-4346-A555-38B32B84D991}" srcOrd="0" destOrd="0" parTransId="{3C15F92C-AD65-4F7A-BA76-062DF9421288}" sibTransId="{CF384B53-9CC0-4812-9E19-DFF71A9F192C}"/>
    <dgm:cxn modelId="{C76ED429-835A-4FB9-B5F3-DA258529F682}" type="presOf" srcId="{FC05FB35-FE5C-4F2E-831E-9F7A0E5A243C}" destId="{71715814-EF63-465D-8B7F-C31E26B89303}" srcOrd="0" destOrd="0" presId="urn:microsoft.com/office/officeart/2005/8/layout/vList5"/>
    <dgm:cxn modelId="{BA3A5B21-AB26-486D-BCDC-79348E680A46}" srcId="{F869BB23-0CCC-4FFC-9B78-097D68396608}" destId="{7BB8AB89-ED88-4BA7-B143-EA6A4EB9C83C}" srcOrd="1" destOrd="0" parTransId="{60AD30D4-F6D6-4C6C-A946-1B3051602328}" sibTransId="{1B9B17CD-C16B-4C75-8166-100133427859}"/>
    <dgm:cxn modelId="{5154D71D-28AD-4C0A-BE9A-3A54C9FD940E}" srcId="{A9EF0EC1-50A9-4FE0-9457-858B052E827D}" destId="{11A98A12-50C0-45F7-8A43-F3DC12ADFBB9}" srcOrd="2" destOrd="0" parTransId="{2FE10342-B89B-4342-A667-04305F6D00D2}" sibTransId="{168C8024-A943-4FF4-A7B0-434103CCCECE}"/>
    <dgm:cxn modelId="{F83A3A26-674A-4444-83A7-84301202E9C2}" type="presOf" srcId="{23A280AD-BC8F-40C4-A079-62304D5749A2}" destId="{F121E722-D764-4F2F-BAA5-0B9EE171B6CC}" srcOrd="0" destOrd="4" presId="urn:microsoft.com/office/officeart/2005/8/layout/vList5"/>
    <dgm:cxn modelId="{C2A7C02A-99FF-4A7D-A7AA-4A750DB25A0A}" type="presOf" srcId="{A9EF0EC1-50A9-4FE0-9457-858B052E827D}" destId="{1DC88373-18D4-40FA-BBC3-85E98C6DD312}" srcOrd="0" destOrd="0" presId="urn:microsoft.com/office/officeart/2005/8/layout/vList5"/>
    <dgm:cxn modelId="{22476F93-1F2B-49AF-A258-A1B5C7751B70}" srcId="{11A98A12-50C0-45F7-8A43-F3DC12ADFBB9}" destId="{B424C807-1647-4961-9AFA-61DB5B6EBDA2}" srcOrd="1" destOrd="0" parTransId="{3C631D29-211A-495F-BABC-7FD385864CCB}" sibTransId="{3B987909-A259-41D9-A370-3E76581ED29F}"/>
    <dgm:cxn modelId="{EE426BCB-C196-41DF-9C90-1497C43E2C5A}" type="presOf" srcId="{C05F0232-4055-4390-A6CD-D83EEA3D008A}" destId="{B1030E03-2436-4052-9365-7D458AD98B36}" srcOrd="0" destOrd="2" presId="urn:microsoft.com/office/officeart/2005/8/layout/vList5"/>
    <dgm:cxn modelId="{078836A9-A07E-426F-A76A-4A9057A199EF}" type="presOf" srcId="{1E524146-7299-4346-A555-38B32B84D991}" destId="{A08FFBA5-161D-4E18-BE51-9434118F71E0}" srcOrd="0" destOrd="0" presId="urn:microsoft.com/office/officeart/2005/8/layout/vList5"/>
    <dgm:cxn modelId="{6DF0E30C-4F69-485A-845B-D335BA65AA8B}" type="presOf" srcId="{B60AC803-1DDB-4C18-9505-BEF89819F9FA}" destId="{B1030E03-2436-4052-9365-7D458AD98B36}" srcOrd="0" destOrd="3" presId="urn:microsoft.com/office/officeart/2005/8/layout/vList5"/>
    <dgm:cxn modelId="{527ABCC5-3290-4690-ACA9-E55943674CAE}" srcId="{A9EF0EC1-50A9-4FE0-9457-858B052E827D}" destId="{FC05FB35-FE5C-4F2E-831E-9F7A0E5A243C}" srcOrd="0" destOrd="0" parTransId="{AC10657D-2D10-436E-9CE8-3833B9424735}" sibTransId="{A6667019-9688-4386-B91B-F2620E79B040}"/>
    <dgm:cxn modelId="{68FEC54E-0762-4522-A7F2-D8555D5A0960}" srcId="{F869BB23-0CCC-4FFC-9B78-097D68396608}" destId="{C05F0232-4055-4390-A6CD-D83EEA3D008A}" srcOrd="2" destOrd="0" parTransId="{D85F26B5-5D97-4351-8B28-005F1D5DD7B0}" sibTransId="{E529D152-36AE-4107-AF44-07E23B05FC83}"/>
    <dgm:cxn modelId="{E49FA5B7-0A82-42A5-AC8D-3D35BBD2ACE0}" srcId="{11A98A12-50C0-45F7-8A43-F3DC12ADFBB9}" destId="{23A280AD-BC8F-40C4-A079-62304D5749A2}" srcOrd="4" destOrd="0" parTransId="{A377B029-05F2-4E70-9377-0090C8065021}" sibTransId="{AF349CE0-FCE1-4144-8D72-D39E19E34F37}"/>
    <dgm:cxn modelId="{283AEE6F-3EBC-4A67-9B74-B18522C13D2A}" type="presParOf" srcId="{1DC88373-18D4-40FA-BBC3-85E98C6DD312}" destId="{40592154-E374-4501-BC84-1706E201183F}" srcOrd="0" destOrd="0" presId="urn:microsoft.com/office/officeart/2005/8/layout/vList5"/>
    <dgm:cxn modelId="{B998C454-7339-472C-A5D1-A33E935BD496}" type="presParOf" srcId="{40592154-E374-4501-BC84-1706E201183F}" destId="{71715814-EF63-465D-8B7F-C31E26B89303}" srcOrd="0" destOrd="0" presId="urn:microsoft.com/office/officeart/2005/8/layout/vList5"/>
    <dgm:cxn modelId="{EFD87AF8-E60D-4C85-8335-CADDF3699C36}" type="presParOf" srcId="{40592154-E374-4501-BC84-1706E201183F}" destId="{A08FFBA5-161D-4E18-BE51-9434118F71E0}" srcOrd="1" destOrd="0" presId="urn:microsoft.com/office/officeart/2005/8/layout/vList5"/>
    <dgm:cxn modelId="{5A20C1CC-C06E-4212-8884-81111834B319}" type="presParOf" srcId="{1DC88373-18D4-40FA-BBC3-85E98C6DD312}" destId="{93B411A5-33F2-4E5F-AE6E-28BFD648B6A2}" srcOrd="1" destOrd="0" presId="urn:microsoft.com/office/officeart/2005/8/layout/vList5"/>
    <dgm:cxn modelId="{C8C61342-FCBE-47A3-8D43-C9F6EA3D0710}" type="presParOf" srcId="{1DC88373-18D4-40FA-BBC3-85E98C6DD312}" destId="{4D539A6F-A7A6-414F-B4F4-428FFA7EB085}" srcOrd="2" destOrd="0" presId="urn:microsoft.com/office/officeart/2005/8/layout/vList5"/>
    <dgm:cxn modelId="{4848D896-2700-4743-A8EC-A2B39974CD79}" type="presParOf" srcId="{4D539A6F-A7A6-414F-B4F4-428FFA7EB085}" destId="{324CFD79-4D28-4F3E-8D7D-0F9463DF9C91}" srcOrd="0" destOrd="0" presId="urn:microsoft.com/office/officeart/2005/8/layout/vList5"/>
    <dgm:cxn modelId="{5A0AE0ED-16E3-45CB-84BF-18935115DB97}" type="presParOf" srcId="{4D539A6F-A7A6-414F-B4F4-428FFA7EB085}" destId="{B1030E03-2436-4052-9365-7D458AD98B36}" srcOrd="1" destOrd="0" presId="urn:microsoft.com/office/officeart/2005/8/layout/vList5"/>
    <dgm:cxn modelId="{CC022526-9116-4C3D-9CFE-278B6EA1D345}" type="presParOf" srcId="{1DC88373-18D4-40FA-BBC3-85E98C6DD312}" destId="{B15E0ECA-3CFE-433D-8657-D885F59D8149}" srcOrd="3" destOrd="0" presId="urn:microsoft.com/office/officeart/2005/8/layout/vList5"/>
    <dgm:cxn modelId="{1879C356-59FF-433C-A9C1-8DD59EA9CA9A}" type="presParOf" srcId="{1DC88373-18D4-40FA-BBC3-85E98C6DD312}" destId="{3B8E3C39-F12A-425C-AFE6-2844D360BBC0}" srcOrd="4" destOrd="0" presId="urn:microsoft.com/office/officeart/2005/8/layout/vList5"/>
    <dgm:cxn modelId="{85E10091-DADC-4D55-9CE7-BD852341D93C}" type="presParOf" srcId="{3B8E3C39-F12A-425C-AFE6-2844D360BBC0}" destId="{91FCCAFE-E200-4A1C-BFF8-49561A9C68C8}" srcOrd="0" destOrd="0" presId="urn:microsoft.com/office/officeart/2005/8/layout/vList5"/>
    <dgm:cxn modelId="{1D5D4BBC-C388-4833-AC41-9A0577E1C22F}" type="presParOf" srcId="{3B8E3C39-F12A-425C-AFE6-2844D360BBC0}" destId="{F121E722-D764-4F2F-BAA5-0B9EE171B6C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99D2B25-FD42-4970-B379-AA7111A14F2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58718DD-699D-4E07-ABDE-622E60B1FE91}">
      <dgm:prSet phldrT="[Text]"/>
      <dgm:spPr/>
      <dgm:t>
        <a:bodyPr/>
        <a:lstStyle/>
        <a:p>
          <a:r>
            <a:rPr lang="en-US" dirty="0" smtClean="0"/>
            <a:t>Process</a:t>
          </a:r>
          <a:endParaRPr lang="en-US" dirty="0"/>
        </a:p>
      </dgm:t>
    </dgm:pt>
    <dgm:pt modelId="{1A8187C9-2FAD-4288-8380-3C1FF194F75D}" type="parTrans" cxnId="{48B0845B-B012-4CC2-867D-DCFE20B1E751}">
      <dgm:prSet/>
      <dgm:spPr/>
      <dgm:t>
        <a:bodyPr/>
        <a:lstStyle/>
        <a:p>
          <a:endParaRPr lang="en-US"/>
        </a:p>
      </dgm:t>
    </dgm:pt>
    <dgm:pt modelId="{FC663043-2746-4704-9294-D5501F545C53}" type="sibTrans" cxnId="{48B0845B-B012-4CC2-867D-DCFE20B1E751}">
      <dgm:prSet/>
      <dgm:spPr/>
      <dgm:t>
        <a:bodyPr/>
        <a:lstStyle/>
        <a:p>
          <a:endParaRPr lang="en-US"/>
        </a:p>
      </dgm:t>
    </dgm:pt>
    <dgm:pt modelId="{013F8197-B816-4CCD-AABD-7B889F668156}">
      <dgm:prSet phldrT="[Text]" custT="1"/>
      <dgm:spPr/>
      <dgm:t>
        <a:bodyPr/>
        <a:lstStyle/>
        <a:p>
          <a:r>
            <a:rPr lang="en-US" sz="1800" dirty="0" smtClean="0"/>
            <a:t>All legal agreements, including BAA’s executed by Accumen must be routed through the legal department prior to signature.</a:t>
          </a:r>
          <a:endParaRPr lang="en-US" sz="1800" dirty="0"/>
        </a:p>
      </dgm:t>
    </dgm:pt>
    <dgm:pt modelId="{37F814D1-3EAF-4EC2-95A5-69C431E30770}" type="parTrans" cxnId="{33D70FDE-5897-49C5-A612-93806F920BF4}">
      <dgm:prSet/>
      <dgm:spPr/>
      <dgm:t>
        <a:bodyPr/>
        <a:lstStyle/>
        <a:p>
          <a:endParaRPr lang="en-US"/>
        </a:p>
      </dgm:t>
    </dgm:pt>
    <dgm:pt modelId="{A5A251F9-8313-4F86-BAF0-C3CEEEACB21D}" type="sibTrans" cxnId="{33D70FDE-5897-49C5-A612-93806F920BF4}">
      <dgm:prSet/>
      <dgm:spPr/>
      <dgm:t>
        <a:bodyPr/>
        <a:lstStyle/>
        <a:p>
          <a:endParaRPr lang="en-US"/>
        </a:p>
      </dgm:t>
    </dgm:pt>
    <dgm:pt modelId="{57361AFE-F2BC-4E0F-984E-6EEC384FB38B}">
      <dgm:prSet phldrT="[Text]"/>
      <dgm:spPr/>
      <dgm:t>
        <a:bodyPr/>
        <a:lstStyle/>
        <a:p>
          <a:r>
            <a:rPr lang="en-US" dirty="0" smtClean="0"/>
            <a:t>Standard Form BAA </a:t>
          </a:r>
          <a:endParaRPr lang="en-US" dirty="0"/>
        </a:p>
      </dgm:t>
    </dgm:pt>
    <dgm:pt modelId="{7DE42B56-46CD-4898-A143-B7B3FAD6E315}" type="parTrans" cxnId="{12B5B09E-F8D3-4DF6-AB04-E1084B37EFCD}">
      <dgm:prSet/>
      <dgm:spPr/>
      <dgm:t>
        <a:bodyPr/>
        <a:lstStyle/>
        <a:p>
          <a:endParaRPr lang="en-US"/>
        </a:p>
      </dgm:t>
    </dgm:pt>
    <dgm:pt modelId="{A0D6DD01-5DEB-4EBA-BA80-36E72FBAE7CE}" type="sibTrans" cxnId="{12B5B09E-F8D3-4DF6-AB04-E1084B37EFCD}">
      <dgm:prSet/>
      <dgm:spPr/>
      <dgm:t>
        <a:bodyPr/>
        <a:lstStyle/>
        <a:p>
          <a:endParaRPr lang="en-US"/>
        </a:p>
      </dgm:t>
    </dgm:pt>
    <dgm:pt modelId="{09E0468C-6125-4F78-996E-93F2F3A6FDF3}">
      <dgm:prSet phldrT="[Text]" custT="1"/>
      <dgm:spPr/>
      <dgm:t>
        <a:bodyPr/>
        <a:lstStyle/>
        <a:p>
          <a:r>
            <a:rPr lang="en-US" sz="2000" dirty="0" smtClean="0"/>
            <a:t>Accumen’s paralegal maintains current standard form BAA</a:t>
          </a:r>
          <a:endParaRPr lang="en-US" sz="2000" dirty="0"/>
        </a:p>
      </dgm:t>
    </dgm:pt>
    <dgm:pt modelId="{D4AFFF9D-8534-43CC-85A2-BC7E41259977}" type="parTrans" cxnId="{0485B963-A0A9-43DC-9FE2-CD57CF609406}">
      <dgm:prSet/>
      <dgm:spPr/>
      <dgm:t>
        <a:bodyPr/>
        <a:lstStyle/>
        <a:p>
          <a:endParaRPr lang="en-US"/>
        </a:p>
      </dgm:t>
    </dgm:pt>
    <dgm:pt modelId="{1B88C08F-379E-4348-B60B-AA07DAFA22B4}" type="sibTrans" cxnId="{0485B963-A0A9-43DC-9FE2-CD57CF609406}">
      <dgm:prSet/>
      <dgm:spPr/>
      <dgm:t>
        <a:bodyPr/>
        <a:lstStyle/>
        <a:p>
          <a:endParaRPr lang="en-US"/>
        </a:p>
      </dgm:t>
    </dgm:pt>
    <dgm:pt modelId="{833BEAA7-393E-4D77-AECB-95F0BD6171EB}">
      <dgm:prSet phldrT="[Text]" custT="1"/>
      <dgm:spPr/>
      <dgm:t>
        <a:bodyPr/>
        <a:lstStyle/>
        <a:p>
          <a:r>
            <a:rPr lang="en-US" sz="1800" dirty="0" smtClean="0"/>
            <a:t>Prior to routing to legal, determine if Accumen will either access or allow a vendor to access PHI in the delivery of services. If yes, a Business Associate Agreement (BAA) is mandatory.</a:t>
          </a:r>
          <a:endParaRPr lang="en-US" sz="1800" dirty="0"/>
        </a:p>
      </dgm:t>
    </dgm:pt>
    <dgm:pt modelId="{7449D556-365B-4E58-951F-82AEDBAA8063}" type="parTrans" cxnId="{ACE3CC4E-B9E7-4150-A988-EE164BE6DEE7}">
      <dgm:prSet/>
      <dgm:spPr/>
      <dgm:t>
        <a:bodyPr/>
        <a:lstStyle/>
        <a:p>
          <a:endParaRPr lang="en-US"/>
        </a:p>
      </dgm:t>
    </dgm:pt>
    <dgm:pt modelId="{494DA8AA-97E4-4E73-B9A6-E266E2C31721}" type="sibTrans" cxnId="{ACE3CC4E-B9E7-4150-A988-EE164BE6DEE7}">
      <dgm:prSet/>
      <dgm:spPr/>
      <dgm:t>
        <a:bodyPr/>
        <a:lstStyle/>
        <a:p>
          <a:endParaRPr lang="en-US"/>
        </a:p>
      </dgm:t>
    </dgm:pt>
    <dgm:pt modelId="{BC9EA58A-9BB6-4118-8558-3C32829E6D54}">
      <dgm:prSet phldrT="[Text]" custT="1"/>
      <dgm:spPr/>
      <dgm:t>
        <a:bodyPr/>
        <a:lstStyle/>
        <a:p>
          <a:r>
            <a:rPr lang="en-US" sz="2000" dirty="0" smtClean="0"/>
            <a:t>Consult with the Privacy Officer or Legal Dept. with questions on negotiating a BAA.</a:t>
          </a:r>
          <a:endParaRPr lang="en-US" sz="2000" dirty="0"/>
        </a:p>
      </dgm:t>
    </dgm:pt>
    <dgm:pt modelId="{A6E774C2-ECC1-4B44-B80F-72E345E74B4D}" type="parTrans" cxnId="{DE42FAD0-3803-4398-AE37-1CCA1181EEC6}">
      <dgm:prSet/>
      <dgm:spPr/>
      <dgm:t>
        <a:bodyPr/>
        <a:lstStyle/>
        <a:p>
          <a:endParaRPr lang="en-US"/>
        </a:p>
      </dgm:t>
    </dgm:pt>
    <dgm:pt modelId="{59BD846D-D368-42CD-86CE-DBE068D80674}" type="sibTrans" cxnId="{DE42FAD0-3803-4398-AE37-1CCA1181EEC6}">
      <dgm:prSet/>
      <dgm:spPr/>
      <dgm:t>
        <a:bodyPr/>
        <a:lstStyle/>
        <a:p>
          <a:endParaRPr lang="en-US"/>
        </a:p>
      </dgm:t>
    </dgm:pt>
    <dgm:pt modelId="{FE3C1DF8-B36A-4F07-B9CF-44C1C96CA729}">
      <dgm:prSet phldrT="[Text]" custT="1"/>
      <dgm:spPr/>
      <dgm:t>
        <a:bodyPr/>
        <a:lstStyle/>
        <a:p>
          <a:r>
            <a:rPr lang="en-US" sz="2000" dirty="0" smtClean="0"/>
            <a:t>BAA’s will include security requirements, as appropriate.</a:t>
          </a:r>
          <a:endParaRPr lang="en-US" sz="2000" dirty="0"/>
        </a:p>
      </dgm:t>
    </dgm:pt>
    <dgm:pt modelId="{28C9D495-D561-4676-9AF1-C5DEE8C861F9}" type="parTrans" cxnId="{03D48C64-0BEC-4FDC-B05D-BDA3A40A0C60}">
      <dgm:prSet/>
      <dgm:spPr/>
      <dgm:t>
        <a:bodyPr/>
        <a:lstStyle/>
        <a:p>
          <a:endParaRPr lang="en-US"/>
        </a:p>
      </dgm:t>
    </dgm:pt>
    <dgm:pt modelId="{4E093AE2-567B-4E85-B8CC-66F03187F6D7}" type="sibTrans" cxnId="{03D48C64-0BEC-4FDC-B05D-BDA3A40A0C60}">
      <dgm:prSet/>
      <dgm:spPr/>
      <dgm:t>
        <a:bodyPr/>
        <a:lstStyle/>
        <a:p>
          <a:endParaRPr lang="en-US"/>
        </a:p>
      </dgm:t>
    </dgm:pt>
    <dgm:pt modelId="{63ACDFBB-0B82-47AE-8938-E1317C50275B}" type="pres">
      <dgm:prSet presAssocID="{B99D2B25-FD42-4970-B379-AA7111A14F25}" presName="Name0" presStyleCnt="0">
        <dgm:presLayoutVars>
          <dgm:dir/>
          <dgm:animLvl val="lvl"/>
          <dgm:resizeHandles val="exact"/>
        </dgm:presLayoutVars>
      </dgm:prSet>
      <dgm:spPr/>
      <dgm:t>
        <a:bodyPr/>
        <a:lstStyle/>
        <a:p>
          <a:endParaRPr lang="en-US"/>
        </a:p>
      </dgm:t>
    </dgm:pt>
    <dgm:pt modelId="{942C2645-FD5C-485F-A850-DFAC82310AD3}" type="pres">
      <dgm:prSet presAssocID="{658718DD-699D-4E07-ABDE-622E60B1FE91}" presName="linNode" presStyleCnt="0"/>
      <dgm:spPr/>
    </dgm:pt>
    <dgm:pt modelId="{C7F1BC78-C599-4C3C-BB47-3C6D1B93BA4C}" type="pres">
      <dgm:prSet presAssocID="{658718DD-699D-4E07-ABDE-622E60B1FE91}" presName="parentText" presStyleLbl="node1" presStyleIdx="0" presStyleCnt="2" custScaleX="45508" custLinFactNeighborX="-15003" custLinFactNeighborY="-2">
        <dgm:presLayoutVars>
          <dgm:chMax val="1"/>
          <dgm:bulletEnabled val="1"/>
        </dgm:presLayoutVars>
      </dgm:prSet>
      <dgm:spPr/>
      <dgm:t>
        <a:bodyPr/>
        <a:lstStyle/>
        <a:p>
          <a:endParaRPr lang="en-US"/>
        </a:p>
      </dgm:t>
    </dgm:pt>
    <dgm:pt modelId="{165D23A9-24C0-447D-BBF0-FFEB58D97DCD}" type="pres">
      <dgm:prSet presAssocID="{658718DD-699D-4E07-ABDE-622E60B1FE91}" presName="descendantText" presStyleLbl="alignAccFollowNode1" presStyleIdx="0" presStyleCnt="2" custScaleX="127550" custLinFactNeighborX="-5000" custLinFactNeighborY="3337">
        <dgm:presLayoutVars>
          <dgm:bulletEnabled val="1"/>
        </dgm:presLayoutVars>
      </dgm:prSet>
      <dgm:spPr/>
      <dgm:t>
        <a:bodyPr/>
        <a:lstStyle/>
        <a:p>
          <a:endParaRPr lang="en-US"/>
        </a:p>
      </dgm:t>
    </dgm:pt>
    <dgm:pt modelId="{DF1B2477-338F-45DD-8A09-6EA4B4EA609C}" type="pres">
      <dgm:prSet presAssocID="{FC663043-2746-4704-9294-D5501F545C53}" presName="sp" presStyleCnt="0"/>
      <dgm:spPr/>
    </dgm:pt>
    <dgm:pt modelId="{6A7D47C2-189D-4418-8F35-F07381A7D783}" type="pres">
      <dgm:prSet presAssocID="{57361AFE-F2BC-4E0F-984E-6EEC384FB38B}" presName="linNode" presStyleCnt="0"/>
      <dgm:spPr/>
    </dgm:pt>
    <dgm:pt modelId="{B124B931-C0AF-4576-A864-6A6C471057A1}" type="pres">
      <dgm:prSet presAssocID="{57361AFE-F2BC-4E0F-984E-6EEC384FB38B}" presName="parentText" presStyleLbl="node1" presStyleIdx="1" presStyleCnt="2" custScaleX="44994" custLinFactNeighborX="-14726" custLinFactNeighborY="-1288">
        <dgm:presLayoutVars>
          <dgm:chMax val="1"/>
          <dgm:bulletEnabled val="1"/>
        </dgm:presLayoutVars>
      </dgm:prSet>
      <dgm:spPr/>
      <dgm:t>
        <a:bodyPr/>
        <a:lstStyle/>
        <a:p>
          <a:endParaRPr lang="en-US"/>
        </a:p>
      </dgm:t>
    </dgm:pt>
    <dgm:pt modelId="{91376BA2-61B9-49F7-94B4-01BE859017BD}" type="pres">
      <dgm:prSet presAssocID="{57361AFE-F2BC-4E0F-984E-6EEC384FB38B}" presName="descendantText" presStyleLbl="alignAccFollowNode1" presStyleIdx="1" presStyleCnt="2" custScaleX="127839" custScaleY="106364" custLinFactNeighborX="-2243" custLinFactNeighborY="-2101">
        <dgm:presLayoutVars>
          <dgm:bulletEnabled val="1"/>
        </dgm:presLayoutVars>
      </dgm:prSet>
      <dgm:spPr/>
      <dgm:t>
        <a:bodyPr/>
        <a:lstStyle/>
        <a:p>
          <a:endParaRPr lang="en-US"/>
        </a:p>
      </dgm:t>
    </dgm:pt>
  </dgm:ptLst>
  <dgm:cxnLst>
    <dgm:cxn modelId="{DE42FAD0-3803-4398-AE37-1CCA1181EEC6}" srcId="{57361AFE-F2BC-4E0F-984E-6EEC384FB38B}" destId="{BC9EA58A-9BB6-4118-8558-3C32829E6D54}" srcOrd="1" destOrd="0" parTransId="{A6E774C2-ECC1-4B44-B80F-72E345E74B4D}" sibTransId="{59BD846D-D368-42CD-86CE-DBE068D80674}"/>
    <dgm:cxn modelId="{6F85CFD7-28E0-4DDC-A167-F42DC3A82DC1}" type="presOf" srcId="{B99D2B25-FD42-4970-B379-AA7111A14F25}" destId="{63ACDFBB-0B82-47AE-8938-E1317C50275B}" srcOrd="0" destOrd="0" presId="urn:microsoft.com/office/officeart/2005/8/layout/vList5"/>
    <dgm:cxn modelId="{C96EF754-A740-43BB-90B8-813E2EA95453}" type="presOf" srcId="{BC9EA58A-9BB6-4118-8558-3C32829E6D54}" destId="{91376BA2-61B9-49F7-94B4-01BE859017BD}" srcOrd="0" destOrd="1" presId="urn:microsoft.com/office/officeart/2005/8/layout/vList5"/>
    <dgm:cxn modelId="{0485B963-A0A9-43DC-9FE2-CD57CF609406}" srcId="{57361AFE-F2BC-4E0F-984E-6EEC384FB38B}" destId="{09E0468C-6125-4F78-996E-93F2F3A6FDF3}" srcOrd="0" destOrd="0" parTransId="{D4AFFF9D-8534-43CC-85A2-BC7E41259977}" sibTransId="{1B88C08F-379E-4348-B60B-AA07DAFA22B4}"/>
    <dgm:cxn modelId="{ACE3CC4E-B9E7-4150-A988-EE164BE6DEE7}" srcId="{658718DD-699D-4E07-ABDE-622E60B1FE91}" destId="{833BEAA7-393E-4D77-AECB-95F0BD6171EB}" srcOrd="1" destOrd="0" parTransId="{7449D556-365B-4E58-951F-82AEDBAA8063}" sibTransId="{494DA8AA-97E4-4E73-B9A6-E266E2C31721}"/>
    <dgm:cxn modelId="{3984EF7E-0B72-4F09-AE7D-D1A8F448F9C0}" type="presOf" srcId="{57361AFE-F2BC-4E0F-984E-6EEC384FB38B}" destId="{B124B931-C0AF-4576-A864-6A6C471057A1}" srcOrd="0" destOrd="0" presId="urn:microsoft.com/office/officeart/2005/8/layout/vList5"/>
    <dgm:cxn modelId="{0EEE8B16-BD2C-4F9D-A20A-B5801AE15CDB}" type="presOf" srcId="{658718DD-699D-4E07-ABDE-622E60B1FE91}" destId="{C7F1BC78-C599-4C3C-BB47-3C6D1B93BA4C}" srcOrd="0" destOrd="0" presId="urn:microsoft.com/office/officeart/2005/8/layout/vList5"/>
    <dgm:cxn modelId="{E33B2734-118D-4A62-821F-BFAB6FB1D491}" type="presOf" srcId="{833BEAA7-393E-4D77-AECB-95F0BD6171EB}" destId="{165D23A9-24C0-447D-BBF0-FFEB58D97DCD}" srcOrd="0" destOrd="1" presId="urn:microsoft.com/office/officeart/2005/8/layout/vList5"/>
    <dgm:cxn modelId="{C4F8104E-AA4C-475C-AF88-1A08B9C27395}" type="presOf" srcId="{013F8197-B816-4CCD-AABD-7B889F668156}" destId="{165D23A9-24C0-447D-BBF0-FFEB58D97DCD}" srcOrd="0" destOrd="0" presId="urn:microsoft.com/office/officeart/2005/8/layout/vList5"/>
    <dgm:cxn modelId="{10499E3C-6163-4557-85F0-FAB0B2B3FC1C}" type="presOf" srcId="{FE3C1DF8-B36A-4F07-B9CF-44C1C96CA729}" destId="{91376BA2-61B9-49F7-94B4-01BE859017BD}" srcOrd="0" destOrd="2" presId="urn:microsoft.com/office/officeart/2005/8/layout/vList5"/>
    <dgm:cxn modelId="{48B0845B-B012-4CC2-867D-DCFE20B1E751}" srcId="{B99D2B25-FD42-4970-B379-AA7111A14F25}" destId="{658718DD-699D-4E07-ABDE-622E60B1FE91}" srcOrd="0" destOrd="0" parTransId="{1A8187C9-2FAD-4288-8380-3C1FF194F75D}" sibTransId="{FC663043-2746-4704-9294-D5501F545C53}"/>
    <dgm:cxn modelId="{03D48C64-0BEC-4FDC-B05D-BDA3A40A0C60}" srcId="{57361AFE-F2BC-4E0F-984E-6EEC384FB38B}" destId="{FE3C1DF8-B36A-4F07-B9CF-44C1C96CA729}" srcOrd="2" destOrd="0" parTransId="{28C9D495-D561-4676-9AF1-C5DEE8C861F9}" sibTransId="{4E093AE2-567B-4E85-B8CC-66F03187F6D7}"/>
    <dgm:cxn modelId="{33D70FDE-5897-49C5-A612-93806F920BF4}" srcId="{658718DD-699D-4E07-ABDE-622E60B1FE91}" destId="{013F8197-B816-4CCD-AABD-7B889F668156}" srcOrd="0" destOrd="0" parTransId="{37F814D1-3EAF-4EC2-95A5-69C431E30770}" sibTransId="{A5A251F9-8313-4F86-BAF0-C3CEEEACB21D}"/>
    <dgm:cxn modelId="{12B5B09E-F8D3-4DF6-AB04-E1084B37EFCD}" srcId="{B99D2B25-FD42-4970-B379-AA7111A14F25}" destId="{57361AFE-F2BC-4E0F-984E-6EEC384FB38B}" srcOrd="1" destOrd="0" parTransId="{7DE42B56-46CD-4898-A143-B7B3FAD6E315}" sibTransId="{A0D6DD01-5DEB-4EBA-BA80-36E72FBAE7CE}"/>
    <dgm:cxn modelId="{7A5A8CA4-C5A0-4E6B-98D9-8BD9D92F8097}" type="presOf" srcId="{09E0468C-6125-4F78-996E-93F2F3A6FDF3}" destId="{91376BA2-61B9-49F7-94B4-01BE859017BD}" srcOrd="0" destOrd="0" presId="urn:microsoft.com/office/officeart/2005/8/layout/vList5"/>
    <dgm:cxn modelId="{B63F882C-244E-4599-8013-CF6657E75E4D}" type="presParOf" srcId="{63ACDFBB-0B82-47AE-8938-E1317C50275B}" destId="{942C2645-FD5C-485F-A850-DFAC82310AD3}" srcOrd="0" destOrd="0" presId="urn:microsoft.com/office/officeart/2005/8/layout/vList5"/>
    <dgm:cxn modelId="{8E70B0CF-760C-4C57-B24C-33A4F1D96574}" type="presParOf" srcId="{942C2645-FD5C-485F-A850-DFAC82310AD3}" destId="{C7F1BC78-C599-4C3C-BB47-3C6D1B93BA4C}" srcOrd="0" destOrd="0" presId="urn:microsoft.com/office/officeart/2005/8/layout/vList5"/>
    <dgm:cxn modelId="{03C76F2C-915F-43EF-A4E0-4E422E5FA469}" type="presParOf" srcId="{942C2645-FD5C-485F-A850-DFAC82310AD3}" destId="{165D23A9-24C0-447D-BBF0-FFEB58D97DCD}" srcOrd="1" destOrd="0" presId="urn:microsoft.com/office/officeart/2005/8/layout/vList5"/>
    <dgm:cxn modelId="{56E1D2A8-C46A-4F7C-AA1E-6FF52509B4E4}" type="presParOf" srcId="{63ACDFBB-0B82-47AE-8938-E1317C50275B}" destId="{DF1B2477-338F-45DD-8A09-6EA4B4EA609C}" srcOrd="1" destOrd="0" presId="urn:microsoft.com/office/officeart/2005/8/layout/vList5"/>
    <dgm:cxn modelId="{4C51E5E0-95B2-475F-8ACC-5D1B0A6D26CD}" type="presParOf" srcId="{63ACDFBB-0B82-47AE-8938-E1317C50275B}" destId="{6A7D47C2-189D-4418-8F35-F07381A7D783}" srcOrd="2" destOrd="0" presId="urn:microsoft.com/office/officeart/2005/8/layout/vList5"/>
    <dgm:cxn modelId="{B242EF84-2921-4B81-9919-75B54CD53546}" type="presParOf" srcId="{6A7D47C2-189D-4418-8F35-F07381A7D783}" destId="{B124B931-C0AF-4576-A864-6A6C471057A1}" srcOrd="0" destOrd="0" presId="urn:microsoft.com/office/officeart/2005/8/layout/vList5"/>
    <dgm:cxn modelId="{7298ADB8-5D95-48CD-A046-8B40FC87A065}" type="presParOf" srcId="{6A7D47C2-189D-4418-8F35-F07381A7D783}" destId="{91376BA2-61B9-49F7-94B4-01BE859017BD}"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99D2B25-FD42-4970-B379-AA7111A14F2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58718DD-699D-4E07-ABDE-622E60B1FE91}">
      <dgm:prSet phldrT="[Text]" custT="1"/>
      <dgm:spPr/>
      <dgm:t>
        <a:bodyPr/>
        <a:lstStyle/>
        <a:p>
          <a:r>
            <a:rPr lang="en-US" sz="2400" dirty="0" smtClean="0"/>
            <a:t>The Law</a:t>
          </a:r>
          <a:endParaRPr lang="en-US" sz="2400" dirty="0"/>
        </a:p>
      </dgm:t>
    </dgm:pt>
    <dgm:pt modelId="{1A8187C9-2FAD-4288-8380-3C1FF194F75D}" type="parTrans" cxnId="{48B0845B-B012-4CC2-867D-DCFE20B1E751}">
      <dgm:prSet/>
      <dgm:spPr/>
      <dgm:t>
        <a:bodyPr/>
        <a:lstStyle/>
        <a:p>
          <a:endParaRPr lang="en-US"/>
        </a:p>
      </dgm:t>
    </dgm:pt>
    <dgm:pt modelId="{FC663043-2746-4704-9294-D5501F545C53}" type="sibTrans" cxnId="{48B0845B-B012-4CC2-867D-DCFE20B1E751}">
      <dgm:prSet/>
      <dgm:spPr/>
      <dgm:t>
        <a:bodyPr/>
        <a:lstStyle/>
        <a:p>
          <a:endParaRPr lang="en-US"/>
        </a:p>
      </dgm:t>
    </dgm:pt>
    <dgm:pt modelId="{013F8197-B816-4CCD-AABD-7B889F668156}">
      <dgm:prSet phldrT="[Text]" custT="1"/>
      <dgm:spPr/>
      <dgm:t>
        <a:bodyPr/>
        <a:lstStyle/>
        <a:p>
          <a:r>
            <a:rPr lang="en-US" sz="1600" dirty="0" smtClean="0"/>
            <a:t>HIPAA permits the creation of “de-identified information” –information that has been stripped of any elements that may identify the individual. </a:t>
          </a:r>
          <a:endParaRPr lang="en-US" sz="1600" dirty="0"/>
        </a:p>
      </dgm:t>
    </dgm:pt>
    <dgm:pt modelId="{37F814D1-3EAF-4EC2-95A5-69C431E30770}" type="parTrans" cxnId="{33D70FDE-5897-49C5-A612-93806F920BF4}">
      <dgm:prSet/>
      <dgm:spPr/>
      <dgm:t>
        <a:bodyPr/>
        <a:lstStyle/>
        <a:p>
          <a:endParaRPr lang="en-US"/>
        </a:p>
      </dgm:t>
    </dgm:pt>
    <dgm:pt modelId="{A5A251F9-8313-4F86-BAF0-C3CEEEACB21D}" type="sibTrans" cxnId="{33D70FDE-5897-49C5-A612-93806F920BF4}">
      <dgm:prSet/>
      <dgm:spPr/>
      <dgm:t>
        <a:bodyPr/>
        <a:lstStyle/>
        <a:p>
          <a:endParaRPr lang="en-US"/>
        </a:p>
      </dgm:t>
    </dgm:pt>
    <dgm:pt modelId="{57361AFE-F2BC-4E0F-984E-6EEC384FB38B}">
      <dgm:prSet phldrT="[Text]"/>
      <dgm:spPr/>
      <dgm:t>
        <a:bodyPr/>
        <a:lstStyle/>
        <a:p>
          <a:r>
            <a:rPr lang="en-US" dirty="0" smtClean="0"/>
            <a:t>Process</a:t>
          </a:r>
          <a:endParaRPr lang="en-US" dirty="0"/>
        </a:p>
      </dgm:t>
    </dgm:pt>
    <dgm:pt modelId="{7DE42B56-46CD-4898-A143-B7B3FAD6E315}" type="parTrans" cxnId="{12B5B09E-F8D3-4DF6-AB04-E1084B37EFCD}">
      <dgm:prSet/>
      <dgm:spPr/>
      <dgm:t>
        <a:bodyPr/>
        <a:lstStyle/>
        <a:p>
          <a:endParaRPr lang="en-US"/>
        </a:p>
      </dgm:t>
    </dgm:pt>
    <dgm:pt modelId="{A0D6DD01-5DEB-4EBA-BA80-36E72FBAE7CE}" type="sibTrans" cxnId="{12B5B09E-F8D3-4DF6-AB04-E1084B37EFCD}">
      <dgm:prSet/>
      <dgm:spPr/>
      <dgm:t>
        <a:bodyPr/>
        <a:lstStyle/>
        <a:p>
          <a:endParaRPr lang="en-US"/>
        </a:p>
      </dgm:t>
    </dgm:pt>
    <dgm:pt modelId="{09E0468C-6125-4F78-996E-93F2F3A6FDF3}">
      <dgm:prSet phldrT="[Text]" custT="1"/>
      <dgm:spPr/>
      <dgm:t>
        <a:bodyPr/>
        <a:lstStyle/>
        <a:p>
          <a:r>
            <a:rPr lang="en-US" sz="1600" dirty="0" smtClean="0"/>
            <a:t>PHI may be appropriately de-identified in one of two methods: (1) in a manner a person with knowledge of and experience with generally accepted statistical &amp; scientific principles and methods; or (2) according to the safe harbor method as outlined in the HIPAA Privacy Regulation but only if Company staff has first confirmed such information cannot be used to re-identify the individual. </a:t>
          </a:r>
          <a:endParaRPr lang="en-US" sz="1600" dirty="0"/>
        </a:p>
      </dgm:t>
    </dgm:pt>
    <dgm:pt modelId="{D4AFFF9D-8534-43CC-85A2-BC7E41259977}" type="parTrans" cxnId="{0485B963-A0A9-43DC-9FE2-CD57CF609406}">
      <dgm:prSet/>
      <dgm:spPr/>
      <dgm:t>
        <a:bodyPr/>
        <a:lstStyle/>
        <a:p>
          <a:endParaRPr lang="en-US"/>
        </a:p>
      </dgm:t>
    </dgm:pt>
    <dgm:pt modelId="{1B88C08F-379E-4348-B60B-AA07DAFA22B4}" type="sibTrans" cxnId="{0485B963-A0A9-43DC-9FE2-CD57CF609406}">
      <dgm:prSet/>
      <dgm:spPr/>
      <dgm:t>
        <a:bodyPr/>
        <a:lstStyle/>
        <a:p>
          <a:endParaRPr lang="en-US"/>
        </a:p>
      </dgm:t>
    </dgm:pt>
    <dgm:pt modelId="{13957121-5B04-470A-BC62-449E07F882A0}">
      <dgm:prSet phldrT="[Text]" custT="1"/>
      <dgm:spPr/>
      <dgm:t>
        <a:bodyPr/>
        <a:lstStyle/>
        <a:p>
          <a:r>
            <a:rPr lang="en-US" sz="1600" dirty="0" smtClean="0"/>
            <a:t>PHI that has been appropriately de-identified is not subject to the protection requirements of the HIPAA Privacy Regulation.</a:t>
          </a:r>
          <a:endParaRPr lang="en-US" sz="1600" dirty="0"/>
        </a:p>
      </dgm:t>
    </dgm:pt>
    <dgm:pt modelId="{7C70B87A-7654-43F0-832D-46C2BD69B537}" type="parTrans" cxnId="{09AD2318-2FBB-4C27-8E98-96AEDD42AA9B}">
      <dgm:prSet/>
      <dgm:spPr/>
      <dgm:t>
        <a:bodyPr/>
        <a:lstStyle/>
        <a:p>
          <a:endParaRPr lang="en-US"/>
        </a:p>
      </dgm:t>
    </dgm:pt>
    <dgm:pt modelId="{AA919377-122C-4158-9452-DD2E3C21B481}" type="sibTrans" cxnId="{09AD2318-2FBB-4C27-8E98-96AEDD42AA9B}">
      <dgm:prSet/>
      <dgm:spPr/>
      <dgm:t>
        <a:bodyPr/>
        <a:lstStyle/>
        <a:p>
          <a:endParaRPr lang="en-US"/>
        </a:p>
      </dgm:t>
    </dgm:pt>
    <dgm:pt modelId="{B5F39CF8-AD0A-4014-8DEE-636F555F405F}">
      <dgm:prSet phldrT="[Text]" custT="1"/>
      <dgm:spPr/>
      <dgm:t>
        <a:bodyPr/>
        <a:lstStyle/>
        <a:p>
          <a:r>
            <a:rPr lang="en-US" sz="1600" dirty="0" smtClean="0"/>
            <a:t>This policy lists all the identifiers that must be stripped from PHI for de-identification.</a:t>
          </a:r>
          <a:endParaRPr lang="en-US" sz="1600" dirty="0"/>
        </a:p>
      </dgm:t>
    </dgm:pt>
    <dgm:pt modelId="{AD6BFAD5-EC56-41F4-97AD-560C2E8C0B3B}" type="parTrans" cxnId="{283DF086-D090-4625-980B-DF1F30182D4C}">
      <dgm:prSet/>
      <dgm:spPr/>
      <dgm:t>
        <a:bodyPr/>
        <a:lstStyle/>
        <a:p>
          <a:endParaRPr lang="en-US"/>
        </a:p>
      </dgm:t>
    </dgm:pt>
    <dgm:pt modelId="{052D4F79-B583-4809-85D8-BC81B0AA9569}" type="sibTrans" cxnId="{283DF086-D090-4625-980B-DF1F30182D4C}">
      <dgm:prSet/>
      <dgm:spPr/>
      <dgm:t>
        <a:bodyPr/>
        <a:lstStyle/>
        <a:p>
          <a:endParaRPr lang="en-US"/>
        </a:p>
      </dgm:t>
    </dgm:pt>
    <dgm:pt modelId="{5E5805E9-105E-4276-9D47-A75A4AAF82F0}">
      <dgm:prSet phldrT="[Text]" custT="1"/>
      <dgm:spPr/>
      <dgm:t>
        <a:bodyPr/>
        <a:lstStyle/>
        <a:p>
          <a:r>
            <a:rPr lang="en-US" sz="1600" dirty="0" smtClean="0"/>
            <a:t>Under select circumstances, the Company may assign a code or other means of identification to allow the re-identification of de-identified info.</a:t>
          </a:r>
          <a:endParaRPr lang="en-US" sz="1600" dirty="0"/>
        </a:p>
      </dgm:t>
    </dgm:pt>
    <dgm:pt modelId="{7D6E021A-15A7-4426-B4FC-9906B53D22FE}" type="parTrans" cxnId="{C666D667-C88C-4B84-BF69-E2F8AF102722}">
      <dgm:prSet/>
      <dgm:spPr/>
      <dgm:t>
        <a:bodyPr/>
        <a:lstStyle/>
        <a:p>
          <a:endParaRPr lang="en-US"/>
        </a:p>
      </dgm:t>
    </dgm:pt>
    <dgm:pt modelId="{873C45B1-6FB4-4BCA-A6B0-449045798A63}" type="sibTrans" cxnId="{C666D667-C88C-4B84-BF69-E2F8AF102722}">
      <dgm:prSet/>
      <dgm:spPr/>
      <dgm:t>
        <a:bodyPr/>
        <a:lstStyle/>
        <a:p>
          <a:endParaRPr lang="en-US"/>
        </a:p>
      </dgm:t>
    </dgm:pt>
    <dgm:pt modelId="{63ACDFBB-0B82-47AE-8938-E1317C50275B}" type="pres">
      <dgm:prSet presAssocID="{B99D2B25-FD42-4970-B379-AA7111A14F25}" presName="Name0" presStyleCnt="0">
        <dgm:presLayoutVars>
          <dgm:dir/>
          <dgm:animLvl val="lvl"/>
          <dgm:resizeHandles val="exact"/>
        </dgm:presLayoutVars>
      </dgm:prSet>
      <dgm:spPr/>
      <dgm:t>
        <a:bodyPr/>
        <a:lstStyle/>
        <a:p>
          <a:endParaRPr lang="en-US"/>
        </a:p>
      </dgm:t>
    </dgm:pt>
    <dgm:pt modelId="{942C2645-FD5C-485F-A850-DFAC82310AD3}" type="pres">
      <dgm:prSet presAssocID="{658718DD-699D-4E07-ABDE-622E60B1FE91}" presName="linNode" presStyleCnt="0"/>
      <dgm:spPr/>
    </dgm:pt>
    <dgm:pt modelId="{C7F1BC78-C599-4C3C-BB47-3C6D1B93BA4C}" type="pres">
      <dgm:prSet presAssocID="{658718DD-699D-4E07-ABDE-622E60B1FE91}" presName="parentText" presStyleLbl="node1" presStyleIdx="0" presStyleCnt="2" custScaleX="45508" custScaleY="73098" custLinFactNeighborX="-15003" custLinFactNeighborY="-2">
        <dgm:presLayoutVars>
          <dgm:chMax val="1"/>
          <dgm:bulletEnabled val="1"/>
        </dgm:presLayoutVars>
      </dgm:prSet>
      <dgm:spPr/>
      <dgm:t>
        <a:bodyPr/>
        <a:lstStyle/>
        <a:p>
          <a:endParaRPr lang="en-US"/>
        </a:p>
      </dgm:t>
    </dgm:pt>
    <dgm:pt modelId="{165D23A9-24C0-447D-BBF0-FFEB58D97DCD}" type="pres">
      <dgm:prSet presAssocID="{658718DD-699D-4E07-ABDE-622E60B1FE91}" presName="descendantText" presStyleLbl="alignAccFollowNode1" presStyleIdx="0" presStyleCnt="2" custScaleX="129169" custScaleY="84543" custLinFactNeighborX="-5000" custLinFactNeighborY="3337">
        <dgm:presLayoutVars>
          <dgm:bulletEnabled val="1"/>
        </dgm:presLayoutVars>
      </dgm:prSet>
      <dgm:spPr/>
      <dgm:t>
        <a:bodyPr/>
        <a:lstStyle/>
        <a:p>
          <a:endParaRPr lang="en-US"/>
        </a:p>
      </dgm:t>
    </dgm:pt>
    <dgm:pt modelId="{DF1B2477-338F-45DD-8A09-6EA4B4EA609C}" type="pres">
      <dgm:prSet presAssocID="{FC663043-2746-4704-9294-D5501F545C53}" presName="sp" presStyleCnt="0"/>
      <dgm:spPr/>
    </dgm:pt>
    <dgm:pt modelId="{6A7D47C2-189D-4418-8F35-F07381A7D783}" type="pres">
      <dgm:prSet presAssocID="{57361AFE-F2BC-4E0F-984E-6EEC384FB38B}" presName="linNode" presStyleCnt="0"/>
      <dgm:spPr/>
    </dgm:pt>
    <dgm:pt modelId="{B124B931-C0AF-4576-A864-6A6C471057A1}" type="pres">
      <dgm:prSet presAssocID="{57361AFE-F2BC-4E0F-984E-6EEC384FB38B}" presName="parentText" presStyleLbl="node1" presStyleIdx="1" presStyleCnt="2" custScaleX="44994" custScaleY="160094" custLinFactNeighborX="-14726" custLinFactNeighborY="-1288">
        <dgm:presLayoutVars>
          <dgm:chMax val="1"/>
          <dgm:bulletEnabled val="1"/>
        </dgm:presLayoutVars>
      </dgm:prSet>
      <dgm:spPr/>
      <dgm:t>
        <a:bodyPr/>
        <a:lstStyle/>
        <a:p>
          <a:endParaRPr lang="en-US"/>
        </a:p>
      </dgm:t>
    </dgm:pt>
    <dgm:pt modelId="{91376BA2-61B9-49F7-94B4-01BE859017BD}" type="pres">
      <dgm:prSet presAssocID="{57361AFE-F2BC-4E0F-984E-6EEC384FB38B}" presName="descendantText" presStyleLbl="alignAccFollowNode1" presStyleIdx="1" presStyleCnt="2" custScaleX="127839" custScaleY="203700" custLinFactNeighborX="-2243" custLinFactNeighborY="-2101">
        <dgm:presLayoutVars>
          <dgm:bulletEnabled val="1"/>
        </dgm:presLayoutVars>
      </dgm:prSet>
      <dgm:spPr/>
      <dgm:t>
        <a:bodyPr/>
        <a:lstStyle/>
        <a:p>
          <a:endParaRPr lang="en-US"/>
        </a:p>
      </dgm:t>
    </dgm:pt>
  </dgm:ptLst>
  <dgm:cxnLst>
    <dgm:cxn modelId="{BF13D97B-32F7-4500-858B-CC26C66C3158}" type="presOf" srcId="{013F8197-B816-4CCD-AABD-7B889F668156}" destId="{165D23A9-24C0-447D-BBF0-FFEB58D97DCD}" srcOrd="0" destOrd="0" presId="urn:microsoft.com/office/officeart/2005/8/layout/vList5"/>
    <dgm:cxn modelId="{C666D667-C88C-4B84-BF69-E2F8AF102722}" srcId="{57361AFE-F2BC-4E0F-984E-6EEC384FB38B}" destId="{5E5805E9-105E-4276-9D47-A75A4AAF82F0}" srcOrd="2" destOrd="0" parTransId="{7D6E021A-15A7-4426-B4FC-9906B53D22FE}" sibTransId="{873C45B1-6FB4-4BCA-A6B0-449045798A63}"/>
    <dgm:cxn modelId="{283DF086-D090-4625-980B-DF1F30182D4C}" srcId="{57361AFE-F2BC-4E0F-984E-6EEC384FB38B}" destId="{B5F39CF8-AD0A-4014-8DEE-636F555F405F}" srcOrd="1" destOrd="0" parTransId="{AD6BFAD5-EC56-41F4-97AD-560C2E8C0B3B}" sibTransId="{052D4F79-B583-4809-85D8-BC81B0AA9569}"/>
    <dgm:cxn modelId="{F82642D2-6662-4EB0-A2E0-9C3FC3914823}" type="presOf" srcId="{13957121-5B04-470A-BC62-449E07F882A0}" destId="{165D23A9-24C0-447D-BBF0-FFEB58D97DCD}" srcOrd="0" destOrd="1" presId="urn:microsoft.com/office/officeart/2005/8/layout/vList5"/>
    <dgm:cxn modelId="{A72B7F5F-A9C2-4504-9243-F30B8A36B9F2}" type="presOf" srcId="{B5F39CF8-AD0A-4014-8DEE-636F555F405F}" destId="{91376BA2-61B9-49F7-94B4-01BE859017BD}" srcOrd="0" destOrd="1" presId="urn:microsoft.com/office/officeart/2005/8/layout/vList5"/>
    <dgm:cxn modelId="{03766369-BEB1-4626-8013-C0787FF7E38E}" type="presOf" srcId="{09E0468C-6125-4F78-996E-93F2F3A6FDF3}" destId="{91376BA2-61B9-49F7-94B4-01BE859017BD}" srcOrd="0" destOrd="0" presId="urn:microsoft.com/office/officeart/2005/8/layout/vList5"/>
    <dgm:cxn modelId="{0485B963-A0A9-43DC-9FE2-CD57CF609406}" srcId="{57361AFE-F2BC-4E0F-984E-6EEC384FB38B}" destId="{09E0468C-6125-4F78-996E-93F2F3A6FDF3}" srcOrd="0" destOrd="0" parTransId="{D4AFFF9D-8534-43CC-85A2-BC7E41259977}" sibTransId="{1B88C08F-379E-4348-B60B-AA07DAFA22B4}"/>
    <dgm:cxn modelId="{09AD2318-2FBB-4C27-8E98-96AEDD42AA9B}" srcId="{658718DD-699D-4E07-ABDE-622E60B1FE91}" destId="{13957121-5B04-470A-BC62-449E07F882A0}" srcOrd="1" destOrd="0" parTransId="{7C70B87A-7654-43F0-832D-46C2BD69B537}" sibTransId="{AA919377-122C-4158-9452-DD2E3C21B481}"/>
    <dgm:cxn modelId="{AD663213-E695-4BB5-95F3-555215E836AD}" type="presOf" srcId="{B99D2B25-FD42-4970-B379-AA7111A14F25}" destId="{63ACDFBB-0B82-47AE-8938-E1317C50275B}" srcOrd="0" destOrd="0" presId="urn:microsoft.com/office/officeart/2005/8/layout/vList5"/>
    <dgm:cxn modelId="{4896A2EA-0729-4B3E-BA42-0A4C0CBF862E}" type="presOf" srcId="{658718DD-699D-4E07-ABDE-622E60B1FE91}" destId="{C7F1BC78-C599-4C3C-BB47-3C6D1B93BA4C}" srcOrd="0" destOrd="0" presId="urn:microsoft.com/office/officeart/2005/8/layout/vList5"/>
    <dgm:cxn modelId="{2E91317E-877C-432C-B71F-D8C3A52F7877}" type="presOf" srcId="{5E5805E9-105E-4276-9D47-A75A4AAF82F0}" destId="{91376BA2-61B9-49F7-94B4-01BE859017BD}" srcOrd="0" destOrd="2" presId="urn:microsoft.com/office/officeart/2005/8/layout/vList5"/>
    <dgm:cxn modelId="{F84318D2-0769-4E78-9D6E-E8BAC26B1C6D}" type="presOf" srcId="{57361AFE-F2BC-4E0F-984E-6EEC384FB38B}" destId="{B124B931-C0AF-4576-A864-6A6C471057A1}" srcOrd="0" destOrd="0" presId="urn:microsoft.com/office/officeart/2005/8/layout/vList5"/>
    <dgm:cxn modelId="{48B0845B-B012-4CC2-867D-DCFE20B1E751}" srcId="{B99D2B25-FD42-4970-B379-AA7111A14F25}" destId="{658718DD-699D-4E07-ABDE-622E60B1FE91}" srcOrd="0" destOrd="0" parTransId="{1A8187C9-2FAD-4288-8380-3C1FF194F75D}" sibTransId="{FC663043-2746-4704-9294-D5501F545C53}"/>
    <dgm:cxn modelId="{12B5B09E-F8D3-4DF6-AB04-E1084B37EFCD}" srcId="{B99D2B25-FD42-4970-B379-AA7111A14F25}" destId="{57361AFE-F2BC-4E0F-984E-6EEC384FB38B}" srcOrd="1" destOrd="0" parTransId="{7DE42B56-46CD-4898-A143-B7B3FAD6E315}" sibTransId="{A0D6DD01-5DEB-4EBA-BA80-36E72FBAE7CE}"/>
    <dgm:cxn modelId="{33D70FDE-5897-49C5-A612-93806F920BF4}" srcId="{658718DD-699D-4E07-ABDE-622E60B1FE91}" destId="{013F8197-B816-4CCD-AABD-7B889F668156}" srcOrd="0" destOrd="0" parTransId="{37F814D1-3EAF-4EC2-95A5-69C431E30770}" sibTransId="{A5A251F9-8313-4F86-BAF0-C3CEEEACB21D}"/>
    <dgm:cxn modelId="{C277DEAC-4D20-4D02-8B2E-97B0CD94ADD5}" type="presParOf" srcId="{63ACDFBB-0B82-47AE-8938-E1317C50275B}" destId="{942C2645-FD5C-485F-A850-DFAC82310AD3}" srcOrd="0" destOrd="0" presId="urn:microsoft.com/office/officeart/2005/8/layout/vList5"/>
    <dgm:cxn modelId="{F60DDFD5-9313-42CD-BC1C-800F209FDBFE}" type="presParOf" srcId="{942C2645-FD5C-485F-A850-DFAC82310AD3}" destId="{C7F1BC78-C599-4C3C-BB47-3C6D1B93BA4C}" srcOrd="0" destOrd="0" presId="urn:microsoft.com/office/officeart/2005/8/layout/vList5"/>
    <dgm:cxn modelId="{9B8DBC57-DA49-40AF-AA86-BB050CB9D6D1}" type="presParOf" srcId="{942C2645-FD5C-485F-A850-DFAC82310AD3}" destId="{165D23A9-24C0-447D-BBF0-FFEB58D97DCD}" srcOrd="1" destOrd="0" presId="urn:microsoft.com/office/officeart/2005/8/layout/vList5"/>
    <dgm:cxn modelId="{00672009-2337-4D3D-8EBC-A62EBD35E275}" type="presParOf" srcId="{63ACDFBB-0B82-47AE-8938-E1317C50275B}" destId="{DF1B2477-338F-45DD-8A09-6EA4B4EA609C}" srcOrd="1" destOrd="0" presId="urn:microsoft.com/office/officeart/2005/8/layout/vList5"/>
    <dgm:cxn modelId="{0153B065-9CE8-4B09-9BB3-1AAB2393AE5C}" type="presParOf" srcId="{63ACDFBB-0B82-47AE-8938-E1317C50275B}" destId="{6A7D47C2-189D-4418-8F35-F07381A7D783}" srcOrd="2" destOrd="0" presId="urn:microsoft.com/office/officeart/2005/8/layout/vList5"/>
    <dgm:cxn modelId="{BB165C14-B6C8-4F82-999A-63EB797E20A0}" type="presParOf" srcId="{6A7D47C2-189D-4418-8F35-F07381A7D783}" destId="{B124B931-C0AF-4576-A864-6A6C471057A1}" srcOrd="0" destOrd="0" presId="urn:microsoft.com/office/officeart/2005/8/layout/vList5"/>
    <dgm:cxn modelId="{33FA9FBC-0604-4394-A713-A91BECBB5E2D}" type="presParOf" srcId="{6A7D47C2-189D-4418-8F35-F07381A7D783}" destId="{91376BA2-61B9-49F7-94B4-01BE859017BD}" srcOrd="1" destOrd="0" presId="urn:microsoft.com/office/officeart/2005/8/layout/vList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99D2B25-FD42-4970-B379-AA7111A14F2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58718DD-699D-4E07-ABDE-622E60B1FE91}">
      <dgm:prSet phldrT="[Text]"/>
      <dgm:spPr/>
      <dgm:t>
        <a:bodyPr/>
        <a:lstStyle/>
        <a:p>
          <a:r>
            <a:rPr lang="en-US" dirty="0" smtClean="0"/>
            <a:t>Process</a:t>
          </a:r>
          <a:endParaRPr lang="en-US" dirty="0"/>
        </a:p>
      </dgm:t>
    </dgm:pt>
    <dgm:pt modelId="{1A8187C9-2FAD-4288-8380-3C1FF194F75D}" type="parTrans" cxnId="{48B0845B-B012-4CC2-867D-DCFE20B1E751}">
      <dgm:prSet/>
      <dgm:spPr/>
      <dgm:t>
        <a:bodyPr/>
        <a:lstStyle/>
        <a:p>
          <a:endParaRPr lang="en-US"/>
        </a:p>
      </dgm:t>
    </dgm:pt>
    <dgm:pt modelId="{FC663043-2746-4704-9294-D5501F545C53}" type="sibTrans" cxnId="{48B0845B-B012-4CC2-867D-DCFE20B1E751}">
      <dgm:prSet/>
      <dgm:spPr/>
      <dgm:t>
        <a:bodyPr/>
        <a:lstStyle/>
        <a:p>
          <a:endParaRPr lang="en-US"/>
        </a:p>
      </dgm:t>
    </dgm:pt>
    <dgm:pt modelId="{833BEAA7-393E-4D77-AECB-95F0BD6171EB}">
      <dgm:prSet phldrT="[Text]" custT="1"/>
      <dgm:spPr/>
      <dgm:t>
        <a:bodyPr/>
        <a:lstStyle/>
        <a:p>
          <a:r>
            <a:rPr lang="en-US" sz="1800" dirty="0" smtClean="0"/>
            <a:t>When required, access to PHI and PII must be accessed from an Accumen IT and Security compliant device.</a:t>
          </a:r>
          <a:endParaRPr lang="en-US" sz="1800" dirty="0"/>
        </a:p>
      </dgm:t>
    </dgm:pt>
    <dgm:pt modelId="{7449D556-365B-4E58-951F-82AEDBAA8063}" type="parTrans" cxnId="{ACE3CC4E-B9E7-4150-A988-EE164BE6DEE7}">
      <dgm:prSet/>
      <dgm:spPr/>
      <dgm:t>
        <a:bodyPr/>
        <a:lstStyle/>
        <a:p>
          <a:endParaRPr lang="en-US"/>
        </a:p>
      </dgm:t>
    </dgm:pt>
    <dgm:pt modelId="{494DA8AA-97E4-4E73-B9A6-E266E2C31721}" type="sibTrans" cxnId="{ACE3CC4E-B9E7-4150-A988-EE164BE6DEE7}">
      <dgm:prSet/>
      <dgm:spPr/>
      <dgm:t>
        <a:bodyPr/>
        <a:lstStyle/>
        <a:p>
          <a:endParaRPr lang="en-US"/>
        </a:p>
      </dgm:t>
    </dgm:pt>
    <dgm:pt modelId="{F26AB9C3-22D2-4D7B-8472-9C419F2E60DF}">
      <dgm:prSet phldrT="[Text]" custT="1"/>
      <dgm:spPr/>
      <dgm:t>
        <a:bodyPr/>
        <a:lstStyle/>
        <a:p>
          <a:r>
            <a:rPr lang="en-US" sz="1800" dirty="0" smtClean="0"/>
            <a:t>PHI and PII  will not be stored, or transmitted from or to, personal, or other, non-compliance devices.</a:t>
          </a:r>
          <a:endParaRPr lang="en-US" sz="1800" dirty="0"/>
        </a:p>
      </dgm:t>
    </dgm:pt>
    <dgm:pt modelId="{F02D7CF6-5173-4A5B-838B-DDD5731C0737}" type="parTrans" cxnId="{65D45653-4905-4D0C-B8B5-162502784880}">
      <dgm:prSet/>
      <dgm:spPr/>
      <dgm:t>
        <a:bodyPr/>
        <a:lstStyle/>
        <a:p>
          <a:endParaRPr lang="en-US"/>
        </a:p>
      </dgm:t>
    </dgm:pt>
    <dgm:pt modelId="{808CC21C-0AE6-4385-B6EF-B1ADCDCD4341}" type="sibTrans" cxnId="{65D45653-4905-4D0C-B8B5-162502784880}">
      <dgm:prSet/>
      <dgm:spPr/>
      <dgm:t>
        <a:bodyPr/>
        <a:lstStyle/>
        <a:p>
          <a:endParaRPr lang="en-US"/>
        </a:p>
      </dgm:t>
    </dgm:pt>
    <dgm:pt modelId="{10443622-CC3E-48C2-8599-97BDAC37BADF}">
      <dgm:prSet phldrT="[Text]" custT="1"/>
      <dgm:spPr/>
      <dgm:t>
        <a:bodyPr/>
        <a:lstStyle/>
        <a:p>
          <a:r>
            <a:rPr lang="en-US" sz="1800" dirty="0" smtClean="0"/>
            <a:t>Questions or uncertainty regarding compliance should be directed to Accumen’s Privacy Officer.</a:t>
          </a:r>
          <a:endParaRPr lang="en-US" sz="1800" dirty="0"/>
        </a:p>
      </dgm:t>
    </dgm:pt>
    <dgm:pt modelId="{64AAA859-4045-49EC-9D04-42A32EACBA60}" type="parTrans" cxnId="{DE7AA5CC-7EFC-4AD9-93F9-559E5F3830ED}">
      <dgm:prSet/>
      <dgm:spPr/>
      <dgm:t>
        <a:bodyPr/>
        <a:lstStyle/>
        <a:p>
          <a:endParaRPr lang="en-US"/>
        </a:p>
      </dgm:t>
    </dgm:pt>
    <dgm:pt modelId="{33011915-3879-405F-99D8-8C0A63986170}" type="sibTrans" cxnId="{DE7AA5CC-7EFC-4AD9-93F9-559E5F3830ED}">
      <dgm:prSet/>
      <dgm:spPr/>
      <dgm:t>
        <a:bodyPr/>
        <a:lstStyle/>
        <a:p>
          <a:endParaRPr lang="en-US"/>
        </a:p>
      </dgm:t>
    </dgm:pt>
    <dgm:pt modelId="{9A6A07FF-EC89-4FA1-8301-EE53D6B2C51E}">
      <dgm:prSet phldrT="[Text]" custT="1"/>
      <dgm:spPr/>
      <dgm:t>
        <a:bodyPr/>
        <a:lstStyle/>
        <a:p>
          <a:r>
            <a:rPr lang="en-US" sz="1800" dirty="0" smtClean="0"/>
            <a:t>The Company will make reasonable efforts to limit access to PHI to the minimum amount necessary.</a:t>
          </a:r>
          <a:endParaRPr lang="en-US" sz="1800" dirty="0"/>
        </a:p>
      </dgm:t>
    </dgm:pt>
    <dgm:pt modelId="{67F83CC3-55C2-4E68-9131-95A9065D8E4B}" type="parTrans" cxnId="{2E783B1E-4188-4448-B668-953D40CCB4B2}">
      <dgm:prSet/>
      <dgm:spPr/>
      <dgm:t>
        <a:bodyPr/>
        <a:lstStyle/>
        <a:p>
          <a:endParaRPr lang="en-US"/>
        </a:p>
      </dgm:t>
    </dgm:pt>
    <dgm:pt modelId="{9A5E1EAA-30C3-42B0-96C2-D8B640FDC1B6}" type="sibTrans" cxnId="{2E783B1E-4188-4448-B668-953D40CCB4B2}">
      <dgm:prSet/>
      <dgm:spPr/>
      <dgm:t>
        <a:bodyPr/>
        <a:lstStyle/>
        <a:p>
          <a:endParaRPr lang="en-US"/>
        </a:p>
      </dgm:t>
    </dgm:pt>
    <dgm:pt modelId="{2675E6DD-A28E-4047-BE74-3FD12D11755E}">
      <dgm:prSet phldrT="[Text]" custT="1"/>
      <dgm:spPr/>
      <dgm:t>
        <a:bodyPr/>
        <a:lstStyle/>
        <a:p>
          <a:r>
            <a:rPr lang="en-US" sz="1800" dirty="0" smtClean="0"/>
            <a:t>Employees and other workforce members will not access, use or disclose PHI or PII unless necessary for them to perform their job responsibilities. </a:t>
          </a:r>
          <a:endParaRPr lang="en-US" sz="1800" dirty="0"/>
        </a:p>
      </dgm:t>
    </dgm:pt>
    <dgm:pt modelId="{95CAC563-2733-4281-A5FF-7A0A27C496B2}" type="parTrans" cxnId="{C42B4712-767F-4B9D-8FD1-6122603ADC4E}">
      <dgm:prSet/>
      <dgm:spPr/>
      <dgm:t>
        <a:bodyPr/>
        <a:lstStyle/>
        <a:p>
          <a:endParaRPr lang="en-US"/>
        </a:p>
      </dgm:t>
    </dgm:pt>
    <dgm:pt modelId="{2EF75FAD-3F93-43FC-8596-B1BE045D7E0D}" type="sibTrans" cxnId="{C42B4712-767F-4B9D-8FD1-6122603ADC4E}">
      <dgm:prSet/>
      <dgm:spPr/>
      <dgm:t>
        <a:bodyPr/>
        <a:lstStyle/>
        <a:p>
          <a:endParaRPr lang="en-US"/>
        </a:p>
      </dgm:t>
    </dgm:pt>
    <dgm:pt modelId="{63ACDFBB-0B82-47AE-8938-E1317C50275B}" type="pres">
      <dgm:prSet presAssocID="{B99D2B25-FD42-4970-B379-AA7111A14F25}" presName="Name0" presStyleCnt="0">
        <dgm:presLayoutVars>
          <dgm:dir/>
          <dgm:animLvl val="lvl"/>
          <dgm:resizeHandles val="exact"/>
        </dgm:presLayoutVars>
      </dgm:prSet>
      <dgm:spPr/>
      <dgm:t>
        <a:bodyPr/>
        <a:lstStyle/>
        <a:p>
          <a:endParaRPr lang="en-US"/>
        </a:p>
      </dgm:t>
    </dgm:pt>
    <dgm:pt modelId="{942C2645-FD5C-485F-A850-DFAC82310AD3}" type="pres">
      <dgm:prSet presAssocID="{658718DD-699D-4E07-ABDE-622E60B1FE91}" presName="linNode" presStyleCnt="0"/>
      <dgm:spPr/>
    </dgm:pt>
    <dgm:pt modelId="{C7F1BC78-C599-4C3C-BB47-3C6D1B93BA4C}" type="pres">
      <dgm:prSet presAssocID="{658718DD-699D-4E07-ABDE-622E60B1FE91}" presName="parentText" presStyleLbl="node1" presStyleIdx="0" presStyleCnt="1" custScaleX="45508" custLinFactNeighborX="-1080" custLinFactNeighborY="2229">
        <dgm:presLayoutVars>
          <dgm:chMax val="1"/>
          <dgm:bulletEnabled val="1"/>
        </dgm:presLayoutVars>
      </dgm:prSet>
      <dgm:spPr/>
      <dgm:t>
        <a:bodyPr/>
        <a:lstStyle/>
        <a:p>
          <a:endParaRPr lang="en-US"/>
        </a:p>
      </dgm:t>
    </dgm:pt>
    <dgm:pt modelId="{165D23A9-24C0-447D-BBF0-FFEB58D97DCD}" type="pres">
      <dgm:prSet presAssocID="{658718DD-699D-4E07-ABDE-622E60B1FE91}" presName="descendantText" presStyleLbl="alignAccFollowNode1" presStyleIdx="0" presStyleCnt="1" custScaleX="127550" custScaleY="120205" custLinFactNeighborX="-5637" custLinFactNeighborY="1134">
        <dgm:presLayoutVars>
          <dgm:bulletEnabled val="1"/>
        </dgm:presLayoutVars>
      </dgm:prSet>
      <dgm:spPr/>
      <dgm:t>
        <a:bodyPr/>
        <a:lstStyle/>
        <a:p>
          <a:endParaRPr lang="en-US"/>
        </a:p>
      </dgm:t>
    </dgm:pt>
  </dgm:ptLst>
  <dgm:cxnLst>
    <dgm:cxn modelId="{2E783B1E-4188-4448-B668-953D40CCB4B2}" srcId="{658718DD-699D-4E07-ABDE-622E60B1FE91}" destId="{9A6A07FF-EC89-4FA1-8301-EE53D6B2C51E}" srcOrd="0" destOrd="0" parTransId="{67F83CC3-55C2-4E68-9131-95A9065D8E4B}" sibTransId="{9A5E1EAA-30C3-42B0-96C2-D8B640FDC1B6}"/>
    <dgm:cxn modelId="{6F0B18B5-C7E0-45A8-A3BC-ACC1136D2045}" type="presOf" srcId="{F26AB9C3-22D2-4D7B-8472-9C419F2E60DF}" destId="{165D23A9-24C0-447D-BBF0-FFEB58D97DCD}" srcOrd="0" destOrd="3" presId="urn:microsoft.com/office/officeart/2005/8/layout/vList5"/>
    <dgm:cxn modelId="{E34297E4-29BC-4A98-91B1-A83A8B765D1C}" type="presOf" srcId="{10443622-CC3E-48C2-8599-97BDAC37BADF}" destId="{165D23A9-24C0-447D-BBF0-FFEB58D97DCD}" srcOrd="0" destOrd="4" presId="urn:microsoft.com/office/officeart/2005/8/layout/vList5"/>
    <dgm:cxn modelId="{65D45653-4905-4D0C-B8B5-162502784880}" srcId="{658718DD-699D-4E07-ABDE-622E60B1FE91}" destId="{F26AB9C3-22D2-4D7B-8472-9C419F2E60DF}" srcOrd="3" destOrd="0" parTransId="{F02D7CF6-5173-4A5B-838B-DDD5731C0737}" sibTransId="{808CC21C-0AE6-4385-B6EF-B1ADCDCD4341}"/>
    <dgm:cxn modelId="{E2E00684-833B-4BF9-8DED-A70922CC7C1F}" type="presOf" srcId="{9A6A07FF-EC89-4FA1-8301-EE53D6B2C51E}" destId="{165D23A9-24C0-447D-BBF0-FFEB58D97DCD}" srcOrd="0" destOrd="0" presId="urn:microsoft.com/office/officeart/2005/8/layout/vList5"/>
    <dgm:cxn modelId="{4C67F803-F14D-4800-9DC4-49B824365D90}" type="presOf" srcId="{658718DD-699D-4E07-ABDE-622E60B1FE91}" destId="{C7F1BC78-C599-4C3C-BB47-3C6D1B93BA4C}" srcOrd="0" destOrd="0" presId="urn:microsoft.com/office/officeart/2005/8/layout/vList5"/>
    <dgm:cxn modelId="{C42B4712-767F-4B9D-8FD1-6122603ADC4E}" srcId="{658718DD-699D-4E07-ABDE-622E60B1FE91}" destId="{2675E6DD-A28E-4047-BE74-3FD12D11755E}" srcOrd="1" destOrd="0" parTransId="{95CAC563-2733-4281-A5FF-7A0A27C496B2}" sibTransId="{2EF75FAD-3F93-43FC-8596-B1BE045D7E0D}"/>
    <dgm:cxn modelId="{A41710BB-6ABE-4D00-8B48-AFB32365E3E1}" type="presOf" srcId="{B99D2B25-FD42-4970-B379-AA7111A14F25}" destId="{63ACDFBB-0B82-47AE-8938-E1317C50275B}" srcOrd="0" destOrd="0" presId="urn:microsoft.com/office/officeart/2005/8/layout/vList5"/>
    <dgm:cxn modelId="{BDAFC715-3C38-4748-B045-1BADD09459A5}" type="presOf" srcId="{833BEAA7-393E-4D77-AECB-95F0BD6171EB}" destId="{165D23A9-24C0-447D-BBF0-FFEB58D97DCD}" srcOrd="0" destOrd="2" presId="urn:microsoft.com/office/officeart/2005/8/layout/vList5"/>
    <dgm:cxn modelId="{48B0845B-B012-4CC2-867D-DCFE20B1E751}" srcId="{B99D2B25-FD42-4970-B379-AA7111A14F25}" destId="{658718DD-699D-4E07-ABDE-622E60B1FE91}" srcOrd="0" destOrd="0" parTransId="{1A8187C9-2FAD-4288-8380-3C1FF194F75D}" sibTransId="{FC663043-2746-4704-9294-D5501F545C53}"/>
    <dgm:cxn modelId="{ACE3CC4E-B9E7-4150-A988-EE164BE6DEE7}" srcId="{658718DD-699D-4E07-ABDE-622E60B1FE91}" destId="{833BEAA7-393E-4D77-AECB-95F0BD6171EB}" srcOrd="2" destOrd="0" parTransId="{7449D556-365B-4E58-951F-82AEDBAA8063}" sibTransId="{494DA8AA-97E4-4E73-B9A6-E266E2C31721}"/>
    <dgm:cxn modelId="{BAD4AC0D-A196-4D66-B895-E3227DD686D4}" type="presOf" srcId="{2675E6DD-A28E-4047-BE74-3FD12D11755E}" destId="{165D23A9-24C0-447D-BBF0-FFEB58D97DCD}" srcOrd="0" destOrd="1" presId="urn:microsoft.com/office/officeart/2005/8/layout/vList5"/>
    <dgm:cxn modelId="{DE7AA5CC-7EFC-4AD9-93F9-559E5F3830ED}" srcId="{658718DD-699D-4E07-ABDE-622E60B1FE91}" destId="{10443622-CC3E-48C2-8599-97BDAC37BADF}" srcOrd="4" destOrd="0" parTransId="{64AAA859-4045-49EC-9D04-42A32EACBA60}" sibTransId="{33011915-3879-405F-99D8-8C0A63986170}"/>
    <dgm:cxn modelId="{BEC57A08-5A17-4888-A666-6CF9439CE2DC}" type="presParOf" srcId="{63ACDFBB-0B82-47AE-8938-E1317C50275B}" destId="{942C2645-FD5C-485F-A850-DFAC82310AD3}" srcOrd="0" destOrd="0" presId="urn:microsoft.com/office/officeart/2005/8/layout/vList5"/>
    <dgm:cxn modelId="{0EEE5A63-E17E-4630-945C-D5BEFA650CFC}" type="presParOf" srcId="{942C2645-FD5C-485F-A850-DFAC82310AD3}" destId="{C7F1BC78-C599-4C3C-BB47-3C6D1B93BA4C}" srcOrd="0" destOrd="0" presId="urn:microsoft.com/office/officeart/2005/8/layout/vList5"/>
    <dgm:cxn modelId="{F3C368D6-B973-4012-80E4-D2209591321A}" type="presParOf" srcId="{942C2645-FD5C-485F-A850-DFAC82310AD3}" destId="{165D23A9-24C0-447D-BBF0-FFEB58D97DCD}"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99D2B25-FD42-4970-B379-AA7111A14F2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58718DD-699D-4E07-ABDE-622E60B1FE91}">
      <dgm:prSet phldrT="[Text]"/>
      <dgm:spPr>
        <a:solidFill>
          <a:schemeClr val="tx1"/>
        </a:solidFill>
      </dgm:spPr>
      <dgm:t>
        <a:bodyPr/>
        <a:lstStyle/>
        <a:p>
          <a:r>
            <a:rPr lang="en-US" b="1" dirty="0" smtClean="0"/>
            <a:t>Employees</a:t>
          </a:r>
          <a:endParaRPr lang="en-US" b="1" dirty="0">
            <a:solidFill>
              <a:srgbClr val="00B050"/>
            </a:solidFill>
          </a:endParaRPr>
        </a:p>
      </dgm:t>
    </dgm:pt>
    <dgm:pt modelId="{1A8187C9-2FAD-4288-8380-3C1FF194F75D}" type="parTrans" cxnId="{48B0845B-B012-4CC2-867D-DCFE20B1E751}">
      <dgm:prSet/>
      <dgm:spPr/>
      <dgm:t>
        <a:bodyPr/>
        <a:lstStyle/>
        <a:p>
          <a:endParaRPr lang="en-US"/>
        </a:p>
      </dgm:t>
    </dgm:pt>
    <dgm:pt modelId="{FC663043-2746-4704-9294-D5501F545C53}" type="sibTrans" cxnId="{48B0845B-B012-4CC2-867D-DCFE20B1E751}">
      <dgm:prSet/>
      <dgm:spPr/>
      <dgm:t>
        <a:bodyPr/>
        <a:lstStyle/>
        <a:p>
          <a:endParaRPr lang="en-US"/>
        </a:p>
      </dgm:t>
    </dgm:pt>
    <dgm:pt modelId="{013F8197-B816-4CCD-AABD-7B889F668156}">
      <dgm:prSet phldrT="[Text]" custT="1"/>
      <dgm:spPr>
        <a:solidFill>
          <a:schemeClr val="bg1">
            <a:lumMod val="75000"/>
            <a:alpha val="90000"/>
          </a:schemeClr>
        </a:solidFill>
      </dgm:spPr>
      <dgm:t>
        <a:bodyPr/>
        <a:lstStyle/>
        <a:p>
          <a:r>
            <a:rPr lang="en-US" sz="1800" dirty="0" smtClean="0"/>
            <a:t>Report concerns to the CCO, Dana Simonds, via verbal, written, or electronic communication.</a:t>
          </a:r>
          <a:endParaRPr lang="en-US" sz="1800" dirty="0"/>
        </a:p>
      </dgm:t>
    </dgm:pt>
    <dgm:pt modelId="{37F814D1-3EAF-4EC2-95A5-69C431E30770}" type="parTrans" cxnId="{33D70FDE-5897-49C5-A612-93806F920BF4}">
      <dgm:prSet/>
      <dgm:spPr/>
      <dgm:t>
        <a:bodyPr/>
        <a:lstStyle/>
        <a:p>
          <a:endParaRPr lang="en-US"/>
        </a:p>
      </dgm:t>
    </dgm:pt>
    <dgm:pt modelId="{A5A251F9-8313-4F86-BAF0-C3CEEEACB21D}" type="sibTrans" cxnId="{33D70FDE-5897-49C5-A612-93806F920BF4}">
      <dgm:prSet/>
      <dgm:spPr/>
      <dgm:t>
        <a:bodyPr/>
        <a:lstStyle/>
        <a:p>
          <a:endParaRPr lang="en-US"/>
        </a:p>
      </dgm:t>
    </dgm:pt>
    <dgm:pt modelId="{57361AFE-F2BC-4E0F-984E-6EEC384FB38B}">
      <dgm:prSet phldrT="[Text]"/>
      <dgm:spPr>
        <a:solidFill>
          <a:schemeClr val="tx1"/>
        </a:solidFill>
      </dgm:spPr>
      <dgm:t>
        <a:bodyPr/>
        <a:lstStyle/>
        <a:p>
          <a:r>
            <a:rPr lang="en-US" b="1" dirty="0" smtClean="0"/>
            <a:t>CCO</a:t>
          </a:r>
          <a:endParaRPr lang="en-US" b="1" dirty="0" smtClean="0">
            <a:solidFill>
              <a:srgbClr val="FF0000"/>
            </a:solidFill>
          </a:endParaRPr>
        </a:p>
      </dgm:t>
    </dgm:pt>
    <dgm:pt modelId="{7DE42B56-46CD-4898-A143-B7B3FAD6E315}" type="parTrans" cxnId="{12B5B09E-F8D3-4DF6-AB04-E1084B37EFCD}">
      <dgm:prSet/>
      <dgm:spPr/>
      <dgm:t>
        <a:bodyPr/>
        <a:lstStyle/>
        <a:p>
          <a:endParaRPr lang="en-US"/>
        </a:p>
      </dgm:t>
    </dgm:pt>
    <dgm:pt modelId="{A0D6DD01-5DEB-4EBA-BA80-36E72FBAE7CE}" type="sibTrans" cxnId="{12B5B09E-F8D3-4DF6-AB04-E1084B37EFCD}">
      <dgm:prSet/>
      <dgm:spPr/>
      <dgm:t>
        <a:bodyPr/>
        <a:lstStyle/>
        <a:p>
          <a:endParaRPr lang="en-US"/>
        </a:p>
      </dgm:t>
    </dgm:pt>
    <dgm:pt modelId="{09E0468C-6125-4F78-996E-93F2F3A6FDF3}">
      <dgm:prSet phldrT="[Text]" custT="1"/>
      <dgm:spPr>
        <a:solidFill>
          <a:schemeClr val="bg1">
            <a:lumMod val="75000"/>
            <a:alpha val="90000"/>
          </a:schemeClr>
        </a:solidFill>
      </dgm:spPr>
      <dgm:t>
        <a:bodyPr/>
        <a:lstStyle/>
        <a:p>
          <a:r>
            <a:rPr lang="en-US" sz="1800" dirty="0" smtClean="0"/>
            <a:t>Will promptly investigate incident reports.</a:t>
          </a:r>
          <a:endParaRPr lang="en-US" sz="1800" dirty="0"/>
        </a:p>
      </dgm:t>
    </dgm:pt>
    <dgm:pt modelId="{D4AFFF9D-8534-43CC-85A2-BC7E41259977}" type="parTrans" cxnId="{0485B963-A0A9-43DC-9FE2-CD57CF609406}">
      <dgm:prSet/>
      <dgm:spPr/>
      <dgm:t>
        <a:bodyPr/>
        <a:lstStyle/>
        <a:p>
          <a:endParaRPr lang="en-US"/>
        </a:p>
      </dgm:t>
    </dgm:pt>
    <dgm:pt modelId="{1B88C08F-379E-4348-B60B-AA07DAFA22B4}" type="sibTrans" cxnId="{0485B963-A0A9-43DC-9FE2-CD57CF609406}">
      <dgm:prSet/>
      <dgm:spPr/>
      <dgm:t>
        <a:bodyPr/>
        <a:lstStyle/>
        <a:p>
          <a:endParaRPr lang="en-US"/>
        </a:p>
      </dgm:t>
    </dgm:pt>
    <dgm:pt modelId="{D97553BD-3F75-4D31-ADBA-2281295FFFA9}">
      <dgm:prSet phldrT="[Text]" custT="1"/>
      <dgm:spPr>
        <a:solidFill>
          <a:schemeClr val="bg1">
            <a:lumMod val="75000"/>
            <a:alpha val="90000"/>
          </a:schemeClr>
        </a:solidFill>
      </dgm:spPr>
      <dgm:t>
        <a:bodyPr/>
        <a:lstStyle/>
        <a:p>
          <a:r>
            <a:rPr lang="en-US" sz="1800" dirty="0" smtClean="0"/>
            <a:t>This policy contains a form which may be used to report possible HIPAA incidents.</a:t>
          </a:r>
          <a:endParaRPr lang="en-US" sz="1800" dirty="0"/>
        </a:p>
      </dgm:t>
    </dgm:pt>
    <dgm:pt modelId="{3D4BFA2F-EC1A-4547-AE96-8149CBB227A1}" type="parTrans" cxnId="{69B16C11-6039-4B53-8AA9-727289998251}">
      <dgm:prSet/>
      <dgm:spPr/>
      <dgm:t>
        <a:bodyPr/>
        <a:lstStyle/>
        <a:p>
          <a:endParaRPr lang="en-US"/>
        </a:p>
      </dgm:t>
    </dgm:pt>
    <dgm:pt modelId="{20EF98E5-7006-4C88-8831-3FF5B6B0DD76}" type="sibTrans" cxnId="{69B16C11-6039-4B53-8AA9-727289998251}">
      <dgm:prSet/>
      <dgm:spPr/>
      <dgm:t>
        <a:bodyPr/>
        <a:lstStyle/>
        <a:p>
          <a:endParaRPr lang="en-US"/>
        </a:p>
      </dgm:t>
    </dgm:pt>
    <dgm:pt modelId="{A2075FBB-4091-4BED-A065-7245C30236E4}">
      <dgm:prSet phldrT="[Text]" custT="1"/>
      <dgm:spPr>
        <a:solidFill>
          <a:schemeClr val="bg1">
            <a:lumMod val="75000"/>
            <a:alpha val="90000"/>
          </a:schemeClr>
        </a:solidFill>
      </dgm:spPr>
      <dgm:t>
        <a:bodyPr/>
        <a:lstStyle/>
        <a:p>
          <a:r>
            <a:rPr lang="en-US" sz="1800" dirty="0" smtClean="0"/>
            <a:t>Will work to mitigate any possible harmful effects of the security incident.</a:t>
          </a:r>
          <a:endParaRPr lang="en-US" sz="1800" dirty="0"/>
        </a:p>
      </dgm:t>
    </dgm:pt>
    <dgm:pt modelId="{7F52F6DA-1833-42A2-8726-F0C1058F1576}" type="parTrans" cxnId="{FD4E3401-EB34-4742-876B-5AEF20ECA69B}">
      <dgm:prSet/>
      <dgm:spPr/>
      <dgm:t>
        <a:bodyPr/>
        <a:lstStyle/>
        <a:p>
          <a:endParaRPr lang="en-US"/>
        </a:p>
      </dgm:t>
    </dgm:pt>
    <dgm:pt modelId="{77B5330D-86F0-4D4B-BA2A-AF8ED0D42F9D}" type="sibTrans" cxnId="{FD4E3401-EB34-4742-876B-5AEF20ECA69B}">
      <dgm:prSet/>
      <dgm:spPr/>
      <dgm:t>
        <a:bodyPr/>
        <a:lstStyle/>
        <a:p>
          <a:endParaRPr lang="en-US"/>
        </a:p>
      </dgm:t>
    </dgm:pt>
    <dgm:pt modelId="{C30E700D-C550-4835-8C31-AD9D4236D5FF}">
      <dgm:prSet phldrT="[Text]" custT="1"/>
      <dgm:spPr>
        <a:solidFill>
          <a:schemeClr val="bg1">
            <a:lumMod val="75000"/>
            <a:alpha val="90000"/>
          </a:schemeClr>
        </a:solidFill>
      </dgm:spPr>
      <dgm:t>
        <a:bodyPr/>
        <a:lstStyle/>
        <a:p>
          <a:r>
            <a:rPr lang="en-US" sz="1800" dirty="0" smtClean="0"/>
            <a:t>Will create and record written findings, including information on any violation(s) and further action(s).</a:t>
          </a:r>
          <a:endParaRPr lang="en-US" sz="1800" dirty="0"/>
        </a:p>
      </dgm:t>
    </dgm:pt>
    <dgm:pt modelId="{4B401AFA-75BE-415C-B236-07CC5B4A952D}" type="parTrans" cxnId="{7CB7D834-A64C-4F81-A60A-3C9518E2B9B5}">
      <dgm:prSet/>
      <dgm:spPr/>
      <dgm:t>
        <a:bodyPr/>
        <a:lstStyle/>
        <a:p>
          <a:endParaRPr lang="en-US"/>
        </a:p>
      </dgm:t>
    </dgm:pt>
    <dgm:pt modelId="{C98ACF05-814B-483F-BC95-CA6DFD19B91E}" type="sibTrans" cxnId="{7CB7D834-A64C-4F81-A60A-3C9518E2B9B5}">
      <dgm:prSet/>
      <dgm:spPr/>
      <dgm:t>
        <a:bodyPr/>
        <a:lstStyle/>
        <a:p>
          <a:endParaRPr lang="en-US"/>
        </a:p>
      </dgm:t>
    </dgm:pt>
    <dgm:pt modelId="{30AFD6DA-41BE-447E-9376-8782C493A483}">
      <dgm:prSet phldrT="[Text]" custT="1"/>
      <dgm:spPr>
        <a:solidFill>
          <a:schemeClr val="bg1">
            <a:lumMod val="75000"/>
            <a:alpha val="90000"/>
          </a:schemeClr>
        </a:solidFill>
      </dgm:spPr>
      <dgm:t>
        <a:bodyPr/>
        <a:lstStyle/>
        <a:p>
          <a:r>
            <a:rPr lang="en-US" sz="1800" dirty="0" smtClean="0"/>
            <a:t>May impose or recommend sanctions and/or civil or criminal penalties for incidents of severe non-compliance.</a:t>
          </a:r>
          <a:endParaRPr lang="en-US" sz="1800" dirty="0"/>
        </a:p>
      </dgm:t>
    </dgm:pt>
    <dgm:pt modelId="{FB07C2CA-31DC-44EA-9A6E-12318F698B8D}" type="parTrans" cxnId="{9C11FAC1-1335-4782-B42C-C17B23E07706}">
      <dgm:prSet/>
      <dgm:spPr/>
      <dgm:t>
        <a:bodyPr/>
        <a:lstStyle/>
        <a:p>
          <a:endParaRPr lang="en-US"/>
        </a:p>
      </dgm:t>
    </dgm:pt>
    <dgm:pt modelId="{3A0EDB50-EAF2-4483-B72C-8B8E6DA20DB4}" type="sibTrans" cxnId="{9C11FAC1-1335-4782-B42C-C17B23E07706}">
      <dgm:prSet/>
      <dgm:spPr/>
      <dgm:t>
        <a:bodyPr/>
        <a:lstStyle/>
        <a:p>
          <a:endParaRPr lang="en-US"/>
        </a:p>
      </dgm:t>
    </dgm:pt>
    <dgm:pt modelId="{63ACDFBB-0B82-47AE-8938-E1317C50275B}" type="pres">
      <dgm:prSet presAssocID="{B99D2B25-FD42-4970-B379-AA7111A14F25}" presName="Name0" presStyleCnt="0">
        <dgm:presLayoutVars>
          <dgm:dir/>
          <dgm:animLvl val="lvl"/>
          <dgm:resizeHandles val="exact"/>
        </dgm:presLayoutVars>
      </dgm:prSet>
      <dgm:spPr/>
      <dgm:t>
        <a:bodyPr/>
        <a:lstStyle/>
        <a:p>
          <a:endParaRPr lang="en-US"/>
        </a:p>
      </dgm:t>
    </dgm:pt>
    <dgm:pt modelId="{942C2645-FD5C-485F-A850-DFAC82310AD3}" type="pres">
      <dgm:prSet presAssocID="{658718DD-699D-4E07-ABDE-622E60B1FE91}" presName="linNode" presStyleCnt="0"/>
      <dgm:spPr/>
    </dgm:pt>
    <dgm:pt modelId="{C7F1BC78-C599-4C3C-BB47-3C6D1B93BA4C}" type="pres">
      <dgm:prSet presAssocID="{658718DD-699D-4E07-ABDE-622E60B1FE91}" presName="parentText" presStyleLbl="node1" presStyleIdx="0" presStyleCnt="2" custScaleX="45508" custScaleY="38044" custLinFactNeighborX="-15003" custLinFactNeighborY="-2">
        <dgm:presLayoutVars>
          <dgm:chMax val="1"/>
          <dgm:bulletEnabled val="1"/>
        </dgm:presLayoutVars>
      </dgm:prSet>
      <dgm:spPr/>
      <dgm:t>
        <a:bodyPr/>
        <a:lstStyle/>
        <a:p>
          <a:endParaRPr lang="en-US"/>
        </a:p>
      </dgm:t>
    </dgm:pt>
    <dgm:pt modelId="{165D23A9-24C0-447D-BBF0-FFEB58D97DCD}" type="pres">
      <dgm:prSet presAssocID="{658718DD-699D-4E07-ABDE-622E60B1FE91}" presName="descendantText" presStyleLbl="alignAccFollowNode1" presStyleIdx="0" presStyleCnt="2" custScaleX="127550" custScaleY="42882" custLinFactNeighborX="-3800" custLinFactNeighborY="125">
        <dgm:presLayoutVars>
          <dgm:bulletEnabled val="1"/>
        </dgm:presLayoutVars>
      </dgm:prSet>
      <dgm:spPr/>
      <dgm:t>
        <a:bodyPr/>
        <a:lstStyle/>
        <a:p>
          <a:endParaRPr lang="en-US"/>
        </a:p>
      </dgm:t>
    </dgm:pt>
    <dgm:pt modelId="{DF1B2477-338F-45DD-8A09-6EA4B4EA609C}" type="pres">
      <dgm:prSet presAssocID="{FC663043-2746-4704-9294-D5501F545C53}" presName="sp" presStyleCnt="0"/>
      <dgm:spPr/>
    </dgm:pt>
    <dgm:pt modelId="{6A7D47C2-189D-4418-8F35-F07381A7D783}" type="pres">
      <dgm:prSet presAssocID="{57361AFE-F2BC-4E0F-984E-6EEC384FB38B}" presName="linNode" presStyleCnt="0"/>
      <dgm:spPr/>
    </dgm:pt>
    <dgm:pt modelId="{B124B931-C0AF-4576-A864-6A6C471057A1}" type="pres">
      <dgm:prSet presAssocID="{57361AFE-F2BC-4E0F-984E-6EEC384FB38B}" presName="parentText" presStyleLbl="node1" presStyleIdx="1" presStyleCnt="2" custScaleX="44994" custScaleY="57594" custLinFactNeighborX="-898" custLinFactNeighborY="-284">
        <dgm:presLayoutVars>
          <dgm:chMax val="1"/>
          <dgm:bulletEnabled val="1"/>
        </dgm:presLayoutVars>
      </dgm:prSet>
      <dgm:spPr/>
      <dgm:t>
        <a:bodyPr/>
        <a:lstStyle/>
        <a:p>
          <a:endParaRPr lang="en-US"/>
        </a:p>
      </dgm:t>
    </dgm:pt>
    <dgm:pt modelId="{91376BA2-61B9-49F7-94B4-01BE859017BD}" type="pres">
      <dgm:prSet presAssocID="{57361AFE-F2BC-4E0F-984E-6EEC384FB38B}" presName="descendantText" presStyleLbl="alignAccFollowNode1" presStyleIdx="1" presStyleCnt="2" custScaleX="127839" custScaleY="65445" custLinFactNeighborX="-4056" custLinFactNeighborY="-1350">
        <dgm:presLayoutVars>
          <dgm:bulletEnabled val="1"/>
        </dgm:presLayoutVars>
      </dgm:prSet>
      <dgm:spPr/>
      <dgm:t>
        <a:bodyPr/>
        <a:lstStyle/>
        <a:p>
          <a:endParaRPr lang="en-US"/>
        </a:p>
      </dgm:t>
    </dgm:pt>
  </dgm:ptLst>
  <dgm:cxnLst>
    <dgm:cxn modelId="{5356FC8B-BC58-4333-8EAD-5BB70142986B}" type="presOf" srcId="{013F8197-B816-4CCD-AABD-7B889F668156}" destId="{165D23A9-24C0-447D-BBF0-FFEB58D97DCD}" srcOrd="0" destOrd="0" presId="urn:microsoft.com/office/officeart/2005/8/layout/vList5"/>
    <dgm:cxn modelId="{7CB7D834-A64C-4F81-A60A-3C9518E2B9B5}" srcId="{57361AFE-F2BC-4E0F-984E-6EEC384FB38B}" destId="{C30E700D-C550-4835-8C31-AD9D4236D5FF}" srcOrd="2" destOrd="0" parTransId="{4B401AFA-75BE-415C-B236-07CC5B4A952D}" sibTransId="{C98ACF05-814B-483F-BC95-CA6DFD19B91E}"/>
    <dgm:cxn modelId="{0EA70598-1E8C-4030-8D3E-0D4344D1D9E4}" type="presOf" srcId="{57361AFE-F2BC-4E0F-984E-6EEC384FB38B}" destId="{B124B931-C0AF-4576-A864-6A6C471057A1}" srcOrd="0" destOrd="0" presId="urn:microsoft.com/office/officeart/2005/8/layout/vList5"/>
    <dgm:cxn modelId="{2AC96128-8564-469C-9934-562E1B8D27E0}" type="presOf" srcId="{09E0468C-6125-4F78-996E-93F2F3A6FDF3}" destId="{91376BA2-61B9-49F7-94B4-01BE859017BD}" srcOrd="0" destOrd="0" presId="urn:microsoft.com/office/officeart/2005/8/layout/vList5"/>
    <dgm:cxn modelId="{69B16C11-6039-4B53-8AA9-727289998251}" srcId="{658718DD-699D-4E07-ABDE-622E60B1FE91}" destId="{D97553BD-3F75-4D31-ADBA-2281295FFFA9}" srcOrd="1" destOrd="0" parTransId="{3D4BFA2F-EC1A-4547-AE96-8149CBB227A1}" sibTransId="{20EF98E5-7006-4C88-8831-3FF5B6B0DD76}"/>
    <dgm:cxn modelId="{0485B963-A0A9-43DC-9FE2-CD57CF609406}" srcId="{57361AFE-F2BC-4E0F-984E-6EEC384FB38B}" destId="{09E0468C-6125-4F78-996E-93F2F3A6FDF3}" srcOrd="0" destOrd="0" parTransId="{D4AFFF9D-8534-43CC-85A2-BC7E41259977}" sibTransId="{1B88C08F-379E-4348-B60B-AA07DAFA22B4}"/>
    <dgm:cxn modelId="{9C11FAC1-1335-4782-B42C-C17B23E07706}" srcId="{57361AFE-F2BC-4E0F-984E-6EEC384FB38B}" destId="{30AFD6DA-41BE-447E-9376-8782C493A483}" srcOrd="3" destOrd="0" parTransId="{FB07C2CA-31DC-44EA-9A6E-12318F698B8D}" sibTransId="{3A0EDB50-EAF2-4483-B72C-8B8E6DA20DB4}"/>
    <dgm:cxn modelId="{6BEB90B9-3FAB-4742-8E83-ACD870573325}" type="presOf" srcId="{C30E700D-C550-4835-8C31-AD9D4236D5FF}" destId="{91376BA2-61B9-49F7-94B4-01BE859017BD}" srcOrd="0" destOrd="2" presId="urn:microsoft.com/office/officeart/2005/8/layout/vList5"/>
    <dgm:cxn modelId="{5FCFCF1F-3291-4EF1-8622-752F21A04558}" type="presOf" srcId="{658718DD-699D-4E07-ABDE-622E60B1FE91}" destId="{C7F1BC78-C599-4C3C-BB47-3C6D1B93BA4C}" srcOrd="0" destOrd="0" presId="urn:microsoft.com/office/officeart/2005/8/layout/vList5"/>
    <dgm:cxn modelId="{877C349E-0227-44B2-83B4-40F339B44AF5}" type="presOf" srcId="{D97553BD-3F75-4D31-ADBA-2281295FFFA9}" destId="{165D23A9-24C0-447D-BBF0-FFEB58D97DCD}" srcOrd="0" destOrd="1" presId="urn:microsoft.com/office/officeart/2005/8/layout/vList5"/>
    <dgm:cxn modelId="{4624B9AC-045F-4223-9088-E80AB94EC6A3}" type="presOf" srcId="{30AFD6DA-41BE-447E-9376-8782C493A483}" destId="{91376BA2-61B9-49F7-94B4-01BE859017BD}" srcOrd="0" destOrd="3" presId="urn:microsoft.com/office/officeart/2005/8/layout/vList5"/>
    <dgm:cxn modelId="{C8BC09D2-7505-4748-8861-6764CDEDAD7E}" type="presOf" srcId="{B99D2B25-FD42-4970-B379-AA7111A14F25}" destId="{63ACDFBB-0B82-47AE-8938-E1317C50275B}" srcOrd="0" destOrd="0" presId="urn:microsoft.com/office/officeart/2005/8/layout/vList5"/>
    <dgm:cxn modelId="{FD4E3401-EB34-4742-876B-5AEF20ECA69B}" srcId="{57361AFE-F2BC-4E0F-984E-6EEC384FB38B}" destId="{A2075FBB-4091-4BED-A065-7245C30236E4}" srcOrd="1" destOrd="0" parTransId="{7F52F6DA-1833-42A2-8726-F0C1058F1576}" sibTransId="{77B5330D-86F0-4D4B-BA2A-AF8ED0D42F9D}"/>
    <dgm:cxn modelId="{0036DA80-DEA1-45A8-934C-5BEA73D265DA}" type="presOf" srcId="{A2075FBB-4091-4BED-A065-7245C30236E4}" destId="{91376BA2-61B9-49F7-94B4-01BE859017BD}" srcOrd="0" destOrd="1" presId="urn:microsoft.com/office/officeart/2005/8/layout/vList5"/>
    <dgm:cxn modelId="{48B0845B-B012-4CC2-867D-DCFE20B1E751}" srcId="{B99D2B25-FD42-4970-B379-AA7111A14F25}" destId="{658718DD-699D-4E07-ABDE-622E60B1FE91}" srcOrd="0" destOrd="0" parTransId="{1A8187C9-2FAD-4288-8380-3C1FF194F75D}" sibTransId="{FC663043-2746-4704-9294-D5501F545C53}"/>
    <dgm:cxn modelId="{12B5B09E-F8D3-4DF6-AB04-E1084B37EFCD}" srcId="{B99D2B25-FD42-4970-B379-AA7111A14F25}" destId="{57361AFE-F2BC-4E0F-984E-6EEC384FB38B}" srcOrd="1" destOrd="0" parTransId="{7DE42B56-46CD-4898-A143-B7B3FAD6E315}" sibTransId="{A0D6DD01-5DEB-4EBA-BA80-36E72FBAE7CE}"/>
    <dgm:cxn modelId="{33D70FDE-5897-49C5-A612-93806F920BF4}" srcId="{658718DD-699D-4E07-ABDE-622E60B1FE91}" destId="{013F8197-B816-4CCD-AABD-7B889F668156}" srcOrd="0" destOrd="0" parTransId="{37F814D1-3EAF-4EC2-95A5-69C431E30770}" sibTransId="{A5A251F9-8313-4F86-BAF0-C3CEEEACB21D}"/>
    <dgm:cxn modelId="{AAD72436-5D9E-420B-8334-7B2E465FB31D}" type="presParOf" srcId="{63ACDFBB-0B82-47AE-8938-E1317C50275B}" destId="{942C2645-FD5C-485F-A850-DFAC82310AD3}" srcOrd="0" destOrd="0" presId="urn:microsoft.com/office/officeart/2005/8/layout/vList5"/>
    <dgm:cxn modelId="{6AAD94B5-1367-4E1A-8CE7-09A4380AE608}" type="presParOf" srcId="{942C2645-FD5C-485F-A850-DFAC82310AD3}" destId="{C7F1BC78-C599-4C3C-BB47-3C6D1B93BA4C}" srcOrd="0" destOrd="0" presId="urn:microsoft.com/office/officeart/2005/8/layout/vList5"/>
    <dgm:cxn modelId="{4D826AC9-018B-4FA6-A76E-A89802309313}" type="presParOf" srcId="{942C2645-FD5C-485F-A850-DFAC82310AD3}" destId="{165D23A9-24C0-447D-BBF0-FFEB58D97DCD}" srcOrd="1" destOrd="0" presId="urn:microsoft.com/office/officeart/2005/8/layout/vList5"/>
    <dgm:cxn modelId="{70961447-0A90-4097-A55E-BD6518940D51}" type="presParOf" srcId="{63ACDFBB-0B82-47AE-8938-E1317C50275B}" destId="{DF1B2477-338F-45DD-8A09-6EA4B4EA609C}" srcOrd="1" destOrd="0" presId="urn:microsoft.com/office/officeart/2005/8/layout/vList5"/>
    <dgm:cxn modelId="{BCECBDCA-0C56-4E1E-8358-0269661FE491}" type="presParOf" srcId="{63ACDFBB-0B82-47AE-8938-E1317C50275B}" destId="{6A7D47C2-189D-4418-8F35-F07381A7D783}" srcOrd="2" destOrd="0" presId="urn:microsoft.com/office/officeart/2005/8/layout/vList5"/>
    <dgm:cxn modelId="{D164777F-59F6-4008-BB75-BE0A6E7EE75B}" type="presParOf" srcId="{6A7D47C2-189D-4418-8F35-F07381A7D783}" destId="{B124B931-C0AF-4576-A864-6A6C471057A1}" srcOrd="0" destOrd="0" presId="urn:microsoft.com/office/officeart/2005/8/layout/vList5"/>
    <dgm:cxn modelId="{AFD7776F-C3CE-4783-B967-E73F83692F5E}" type="presParOf" srcId="{6A7D47C2-189D-4418-8F35-F07381A7D783}" destId="{91376BA2-61B9-49F7-94B4-01BE859017B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9.xml><?xml version="1.0" encoding="utf-8"?>
<dgm:dataModel xmlns:dgm="http://schemas.openxmlformats.org/drawingml/2006/diagram" xmlns:a="http://schemas.openxmlformats.org/drawingml/2006/main">
  <dgm:ptLst>
    <dgm:pt modelId="{B99D2B25-FD42-4970-B379-AA7111A14F2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58718DD-699D-4E07-ABDE-622E60B1FE91}">
      <dgm:prSet phldrT="[Text]"/>
      <dgm:spPr>
        <a:solidFill>
          <a:schemeClr val="tx1"/>
        </a:solidFill>
      </dgm:spPr>
      <dgm:t>
        <a:bodyPr/>
        <a:lstStyle/>
        <a:p>
          <a:r>
            <a:rPr lang="en-US" b="1" dirty="0" smtClean="0"/>
            <a:t>Access Authorization</a:t>
          </a:r>
          <a:endParaRPr lang="en-US" b="1" dirty="0">
            <a:solidFill>
              <a:srgbClr val="00B050"/>
            </a:solidFill>
          </a:endParaRPr>
        </a:p>
      </dgm:t>
    </dgm:pt>
    <dgm:pt modelId="{1A8187C9-2FAD-4288-8380-3C1FF194F75D}" type="parTrans" cxnId="{48B0845B-B012-4CC2-867D-DCFE20B1E751}">
      <dgm:prSet/>
      <dgm:spPr/>
      <dgm:t>
        <a:bodyPr/>
        <a:lstStyle/>
        <a:p>
          <a:endParaRPr lang="en-US"/>
        </a:p>
      </dgm:t>
    </dgm:pt>
    <dgm:pt modelId="{FC663043-2746-4704-9294-D5501F545C53}" type="sibTrans" cxnId="{48B0845B-B012-4CC2-867D-DCFE20B1E751}">
      <dgm:prSet/>
      <dgm:spPr/>
      <dgm:t>
        <a:bodyPr/>
        <a:lstStyle/>
        <a:p>
          <a:endParaRPr lang="en-US"/>
        </a:p>
      </dgm:t>
    </dgm:pt>
    <dgm:pt modelId="{013F8197-B816-4CCD-AABD-7B889F668156}">
      <dgm:prSet phldrT="[Text]" custT="1"/>
      <dgm:spPr>
        <a:solidFill>
          <a:schemeClr val="bg1">
            <a:lumMod val="75000"/>
            <a:alpha val="90000"/>
          </a:schemeClr>
        </a:solidFill>
      </dgm:spPr>
      <dgm:t>
        <a:bodyPr/>
        <a:lstStyle/>
        <a:p>
          <a:r>
            <a:rPr lang="en-US" sz="1800" dirty="0" smtClean="0"/>
            <a:t>All employee User ID’s &amp; passwords will be uniquely assigned.</a:t>
          </a:r>
          <a:endParaRPr lang="en-US" sz="1800" dirty="0"/>
        </a:p>
      </dgm:t>
    </dgm:pt>
    <dgm:pt modelId="{37F814D1-3EAF-4EC2-95A5-69C431E30770}" type="parTrans" cxnId="{33D70FDE-5897-49C5-A612-93806F920BF4}">
      <dgm:prSet/>
      <dgm:spPr/>
      <dgm:t>
        <a:bodyPr/>
        <a:lstStyle/>
        <a:p>
          <a:endParaRPr lang="en-US"/>
        </a:p>
      </dgm:t>
    </dgm:pt>
    <dgm:pt modelId="{A5A251F9-8313-4F86-BAF0-C3CEEEACB21D}" type="sibTrans" cxnId="{33D70FDE-5897-49C5-A612-93806F920BF4}">
      <dgm:prSet/>
      <dgm:spPr/>
      <dgm:t>
        <a:bodyPr/>
        <a:lstStyle/>
        <a:p>
          <a:endParaRPr lang="en-US"/>
        </a:p>
      </dgm:t>
    </dgm:pt>
    <dgm:pt modelId="{57361AFE-F2BC-4E0F-984E-6EEC384FB38B}">
      <dgm:prSet phldrT="[Text]"/>
      <dgm:spPr>
        <a:solidFill>
          <a:schemeClr val="tx1"/>
        </a:solidFill>
      </dgm:spPr>
      <dgm:t>
        <a:bodyPr/>
        <a:lstStyle/>
        <a:p>
          <a:r>
            <a:rPr lang="en-US" b="1" dirty="0" smtClean="0"/>
            <a:t>Access Monitoring</a:t>
          </a:r>
          <a:endParaRPr lang="en-US" b="1" dirty="0" smtClean="0">
            <a:solidFill>
              <a:srgbClr val="FF0000"/>
            </a:solidFill>
          </a:endParaRPr>
        </a:p>
      </dgm:t>
    </dgm:pt>
    <dgm:pt modelId="{7DE42B56-46CD-4898-A143-B7B3FAD6E315}" type="parTrans" cxnId="{12B5B09E-F8D3-4DF6-AB04-E1084B37EFCD}">
      <dgm:prSet/>
      <dgm:spPr/>
      <dgm:t>
        <a:bodyPr/>
        <a:lstStyle/>
        <a:p>
          <a:endParaRPr lang="en-US"/>
        </a:p>
      </dgm:t>
    </dgm:pt>
    <dgm:pt modelId="{A0D6DD01-5DEB-4EBA-BA80-36E72FBAE7CE}" type="sibTrans" cxnId="{12B5B09E-F8D3-4DF6-AB04-E1084B37EFCD}">
      <dgm:prSet/>
      <dgm:spPr/>
      <dgm:t>
        <a:bodyPr/>
        <a:lstStyle/>
        <a:p>
          <a:endParaRPr lang="en-US"/>
        </a:p>
      </dgm:t>
    </dgm:pt>
    <dgm:pt modelId="{09E0468C-6125-4F78-996E-93F2F3A6FDF3}">
      <dgm:prSet phldrT="[Text]" custT="1"/>
      <dgm:spPr>
        <a:solidFill>
          <a:schemeClr val="bg1">
            <a:lumMod val="75000"/>
            <a:alpha val="90000"/>
          </a:schemeClr>
        </a:solidFill>
      </dgm:spPr>
      <dgm:t>
        <a:bodyPr/>
        <a:lstStyle/>
        <a:p>
          <a:r>
            <a:rPr lang="en-US" sz="1800" dirty="0" smtClean="0"/>
            <a:t>All systems used to maintain or transmit ePHI, Confidential Information, or other sensitive data will have access logging capabilities. These logs will be periodically reviewed.</a:t>
          </a:r>
          <a:endParaRPr lang="en-US" sz="1800" dirty="0"/>
        </a:p>
      </dgm:t>
    </dgm:pt>
    <dgm:pt modelId="{D4AFFF9D-8534-43CC-85A2-BC7E41259977}" type="parTrans" cxnId="{0485B963-A0A9-43DC-9FE2-CD57CF609406}">
      <dgm:prSet/>
      <dgm:spPr/>
      <dgm:t>
        <a:bodyPr/>
        <a:lstStyle/>
        <a:p>
          <a:endParaRPr lang="en-US"/>
        </a:p>
      </dgm:t>
    </dgm:pt>
    <dgm:pt modelId="{1B88C08F-379E-4348-B60B-AA07DAFA22B4}" type="sibTrans" cxnId="{0485B963-A0A9-43DC-9FE2-CD57CF609406}">
      <dgm:prSet/>
      <dgm:spPr/>
      <dgm:t>
        <a:bodyPr/>
        <a:lstStyle/>
        <a:p>
          <a:endParaRPr lang="en-US"/>
        </a:p>
      </dgm:t>
    </dgm:pt>
    <dgm:pt modelId="{EFB4CF16-28A6-454D-9C6D-FCEAFDAB661A}">
      <dgm:prSet phldrT="[Text]" custT="1"/>
      <dgm:spPr>
        <a:solidFill>
          <a:schemeClr val="bg1">
            <a:lumMod val="75000"/>
            <a:alpha val="90000"/>
          </a:schemeClr>
        </a:solidFill>
      </dgm:spPr>
      <dgm:t>
        <a:bodyPr/>
        <a:lstStyle/>
        <a:p>
          <a:r>
            <a:rPr lang="en-US" sz="1800" dirty="0" smtClean="0"/>
            <a:t>New employees will be granted access via a New Hire Form; a copy of the form is attached to this policy.</a:t>
          </a:r>
          <a:endParaRPr lang="en-US" sz="1800" dirty="0"/>
        </a:p>
      </dgm:t>
    </dgm:pt>
    <dgm:pt modelId="{3C09ECB0-90B4-41F8-B4FA-77AAF05985F9}" type="parTrans" cxnId="{FA4487BC-8411-479D-A937-5115925120A7}">
      <dgm:prSet/>
      <dgm:spPr/>
      <dgm:t>
        <a:bodyPr/>
        <a:lstStyle/>
        <a:p>
          <a:endParaRPr lang="en-US"/>
        </a:p>
      </dgm:t>
    </dgm:pt>
    <dgm:pt modelId="{34A3E7E2-AEAF-4B38-BF6C-3FC1389FAE6A}" type="sibTrans" cxnId="{FA4487BC-8411-479D-A937-5115925120A7}">
      <dgm:prSet/>
      <dgm:spPr/>
      <dgm:t>
        <a:bodyPr/>
        <a:lstStyle/>
        <a:p>
          <a:endParaRPr lang="en-US"/>
        </a:p>
      </dgm:t>
    </dgm:pt>
    <dgm:pt modelId="{C84DDC17-1327-42A0-9A08-42C0AE134807}">
      <dgm:prSet phldrT="[Text]" custT="1"/>
      <dgm:spPr>
        <a:solidFill>
          <a:schemeClr val="bg1">
            <a:lumMod val="75000"/>
            <a:alpha val="90000"/>
          </a:schemeClr>
        </a:solidFill>
      </dgm:spPr>
      <dgm:t>
        <a:bodyPr/>
        <a:lstStyle/>
        <a:p>
          <a:r>
            <a:rPr lang="en-US" sz="1800" dirty="0" smtClean="0"/>
            <a:t>Change requests for existing employees need to be submitted to Accumen’s IT Dept. and need to include manager approval.</a:t>
          </a:r>
          <a:endParaRPr lang="en-US" sz="1800" dirty="0"/>
        </a:p>
      </dgm:t>
    </dgm:pt>
    <dgm:pt modelId="{47B06B9A-4CFB-434F-B1F1-20CB1C933A13}" type="parTrans" cxnId="{895AB1C5-B422-4241-8854-05A124E8C996}">
      <dgm:prSet/>
      <dgm:spPr/>
      <dgm:t>
        <a:bodyPr/>
        <a:lstStyle/>
        <a:p>
          <a:endParaRPr lang="en-US"/>
        </a:p>
      </dgm:t>
    </dgm:pt>
    <dgm:pt modelId="{BED106C7-E002-4310-8B24-76773D539D5A}" type="sibTrans" cxnId="{895AB1C5-B422-4241-8854-05A124E8C996}">
      <dgm:prSet/>
      <dgm:spPr/>
      <dgm:t>
        <a:bodyPr/>
        <a:lstStyle/>
        <a:p>
          <a:endParaRPr lang="en-US"/>
        </a:p>
      </dgm:t>
    </dgm:pt>
    <dgm:pt modelId="{59687FFC-9DDC-4101-A8F4-82D7B20A06A2}">
      <dgm:prSet phldrT="[Text]" custT="1"/>
      <dgm:spPr>
        <a:solidFill>
          <a:schemeClr val="bg1">
            <a:lumMod val="75000"/>
            <a:alpha val="90000"/>
          </a:schemeClr>
        </a:solidFill>
      </dgm:spPr>
      <dgm:t>
        <a:bodyPr/>
        <a:lstStyle/>
        <a:p>
          <a:r>
            <a:rPr lang="en-US" sz="1800" dirty="0" smtClean="0"/>
            <a:t>Access requests to client information &amp; systems should be coordinated through the applicable Client Account Lead.</a:t>
          </a:r>
          <a:endParaRPr lang="en-US" sz="1800" dirty="0"/>
        </a:p>
      </dgm:t>
    </dgm:pt>
    <dgm:pt modelId="{3F8900CA-2CF6-451E-B3B5-38114F4201D4}" type="parTrans" cxnId="{BB5B3540-2BDB-4428-9556-F2745B25DF59}">
      <dgm:prSet/>
      <dgm:spPr/>
      <dgm:t>
        <a:bodyPr/>
        <a:lstStyle/>
        <a:p>
          <a:endParaRPr lang="en-US"/>
        </a:p>
      </dgm:t>
    </dgm:pt>
    <dgm:pt modelId="{4D900EEE-6E49-4D8D-A177-F9CA26DE1682}" type="sibTrans" cxnId="{BB5B3540-2BDB-4428-9556-F2745B25DF59}">
      <dgm:prSet/>
      <dgm:spPr/>
      <dgm:t>
        <a:bodyPr/>
        <a:lstStyle/>
        <a:p>
          <a:endParaRPr lang="en-US"/>
        </a:p>
      </dgm:t>
    </dgm:pt>
    <dgm:pt modelId="{1CC8FDB4-8600-4A41-A6A6-DED1B23DD547}">
      <dgm:prSet phldrT="[Text]" custT="1"/>
      <dgm:spPr>
        <a:solidFill>
          <a:schemeClr val="bg1">
            <a:lumMod val="75000"/>
            <a:alpha val="90000"/>
          </a:schemeClr>
        </a:solidFill>
      </dgm:spPr>
      <dgm:t>
        <a:bodyPr/>
        <a:lstStyle/>
        <a:p>
          <a:r>
            <a:rPr lang="en-US" sz="1800" dirty="0" smtClean="0"/>
            <a:t>Company-adopted web-based systems will disconnect after 4 hours of inactivity</a:t>
          </a:r>
          <a:endParaRPr lang="en-US" sz="1800" dirty="0"/>
        </a:p>
      </dgm:t>
    </dgm:pt>
    <dgm:pt modelId="{B8F76276-B317-446C-A178-67F09AE7E3B5}" type="parTrans" cxnId="{BDA802F4-E3DE-4B1D-9672-A9D6C5611862}">
      <dgm:prSet/>
      <dgm:spPr/>
      <dgm:t>
        <a:bodyPr/>
        <a:lstStyle/>
        <a:p>
          <a:endParaRPr lang="en-US"/>
        </a:p>
      </dgm:t>
    </dgm:pt>
    <dgm:pt modelId="{34484F34-0DC3-4EA4-B4C4-6520388C3DE0}" type="sibTrans" cxnId="{BDA802F4-E3DE-4B1D-9672-A9D6C5611862}">
      <dgm:prSet/>
      <dgm:spPr/>
      <dgm:t>
        <a:bodyPr/>
        <a:lstStyle/>
        <a:p>
          <a:endParaRPr lang="en-US"/>
        </a:p>
      </dgm:t>
    </dgm:pt>
    <dgm:pt modelId="{63ACDFBB-0B82-47AE-8938-E1317C50275B}" type="pres">
      <dgm:prSet presAssocID="{B99D2B25-FD42-4970-B379-AA7111A14F25}" presName="Name0" presStyleCnt="0">
        <dgm:presLayoutVars>
          <dgm:dir/>
          <dgm:animLvl val="lvl"/>
          <dgm:resizeHandles val="exact"/>
        </dgm:presLayoutVars>
      </dgm:prSet>
      <dgm:spPr/>
      <dgm:t>
        <a:bodyPr/>
        <a:lstStyle/>
        <a:p>
          <a:endParaRPr lang="en-US"/>
        </a:p>
      </dgm:t>
    </dgm:pt>
    <dgm:pt modelId="{942C2645-FD5C-485F-A850-DFAC82310AD3}" type="pres">
      <dgm:prSet presAssocID="{658718DD-699D-4E07-ABDE-622E60B1FE91}" presName="linNode" presStyleCnt="0"/>
      <dgm:spPr/>
    </dgm:pt>
    <dgm:pt modelId="{C7F1BC78-C599-4C3C-BB47-3C6D1B93BA4C}" type="pres">
      <dgm:prSet presAssocID="{658718DD-699D-4E07-ABDE-622E60B1FE91}" presName="parentText" presStyleLbl="node1" presStyleIdx="0" presStyleCnt="2" custScaleX="45508" custLinFactNeighborX="-1274" custLinFactNeighborY="3011">
        <dgm:presLayoutVars>
          <dgm:chMax val="1"/>
          <dgm:bulletEnabled val="1"/>
        </dgm:presLayoutVars>
      </dgm:prSet>
      <dgm:spPr/>
      <dgm:t>
        <a:bodyPr/>
        <a:lstStyle/>
        <a:p>
          <a:endParaRPr lang="en-US"/>
        </a:p>
      </dgm:t>
    </dgm:pt>
    <dgm:pt modelId="{165D23A9-24C0-447D-BBF0-FFEB58D97DCD}" type="pres">
      <dgm:prSet presAssocID="{658718DD-699D-4E07-ABDE-622E60B1FE91}" presName="descendantText" presStyleLbl="alignAccFollowNode1" presStyleIdx="0" presStyleCnt="2" custScaleX="129195" custScaleY="116935" custLinFactNeighborX="-5000" custLinFactNeighborY="3337">
        <dgm:presLayoutVars>
          <dgm:bulletEnabled val="1"/>
        </dgm:presLayoutVars>
      </dgm:prSet>
      <dgm:spPr/>
      <dgm:t>
        <a:bodyPr/>
        <a:lstStyle/>
        <a:p>
          <a:endParaRPr lang="en-US"/>
        </a:p>
      </dgm:t>
    </dgm:pt>
    <dgm:pt modelId="{DF1B2477-338F-45DD-8A09-6EA4B4EA609C}" type="pres">
      <dgm:prSet presAssocID="{FC663043-2746-4704-9294-D5501F545C53}" presName="sp" presStyleCnt="0"/>
      <dgm:spPr/>
    </dgm:pt>
    <dgm:pt modelId="{6A7D47C2-189D-4418-8F35-F07381A7D783}" type="pres">
      <dgm:prSet presAssocID="{57361AFE-F2BC-4E0F-984E-6EEC384FB38B}" presName="linNode" presStyleCnt="0"/>
      <dgm:spPr/>
    </dgm:pt>
    <dgm:pt modelId="{B124B931-C0AF-4576-A864-6A6C471057A1}" type="pres">
      <dgm:prSet presAssocID="{57361AFE-F2BC-4E0F-984E-6EEC384FB38B}" presName="parentText" presStyleLbl="node1" presStyleIdx="1" presStyleCnt="2" custScaleX="45605" custScaleY="35796" custLinFactNeighborX="-728" custLinFactNeighborY="21">
        <dgm:presLayoutVars>
          <dgm:chMax val="1"/>
          <dgm:bulletEnabled val="1"/>
        </dgm:presLayoutVars>
      </dgm:prSet>
      <dgm:spPr/>
      <dgm:t>
        <a:bodyPr/>
        <a:lstStyle/>
        <a:p>
          <a:endParaRPr lang="en-US"/>
        </a:p>
      </dgm:t>
    </dgm:pt>
    <dgm:pt modelId="{91376BA2-61B9-49F7-94B4-01BE859017BD}" type="pres">
      <dgm:prSet presAssocID="{57361AFE-F2BC-4E0F-984E-6EEC384FB38B}" presName="descendantText" presStyleLbl="alignAccFollowNode1" presStyleIdx="1" presStyleCnt="2" custScaleX="127839" custScaleY="37237" custLinFactNeighborX="-3083" custLinFactNeighborY="67">
        <dgm:presLayoutVars>
          <dgm:bulletEnabled val="1"/>
        </dgm:presLayoutVars>
      </dgm:prSet>
      <dgm:spPr/>
      <dgm:t>
        <a:bodyPr/>
        <a:lstStyle/>
        <a:p>
          <a:endParaRPr lang="en-US"/>
        </a:p>
      </dgm:t>
    </dgm:pt>
  </dgm:ptLst>
  <dgm:cxnLst>
    <dgm:cxn modelId="{BDA802F4-E3DE-4B1D-9672-A9D6C5611862}" srcId="{658718DD-699D-4E07-ABDE-622E60B1FE91}" destId="{1CC8FDB4-8600-4A41-A6A6-DED1B23DD547}" srcOrd="4" destOrd="0" parTransId="{B8F76276-B317-446C-A178-67F09AE7E3B5}" sibTransId="{34484F34-0DC3-4EA4-B4C4-6520388C3DE0}"/>
    <dgm:cxn modelId="{CD1CA50C-BCFE-435B-A93B-9883A1A352FE}" type="presOf" srcId="{59687FFC-9DDC-4101-A8F4-82D7B20A06A2}" destId="{165D23A9-24C0-447D-BBF0-FFEB58D97DCD}" srcOrd="0" destOrd="3" presId="urn:microsoft.com/office/officeart/2005/8/layout/vList5"/>
    <dgm:cxn modelId="{05217C4A-8CB9-477D-805E-88317CDF9A9E}" type="presOf" srcId="{C84DDC17-1327-42A0-9A08-42C0AE134807}" destId="{165D23A9-24C0-447D-BBF0-FFEB58D97DCD}" srcOrd="0" destOrd="2" presId="urn:microsoft.com/office/officeart/2005/8/layout/vList5"/>
    <dgm:cxn modelId="{523E9D2A-0A03-4EEC-9AEF-BEB35A4B5053}" type="presOf" srcId="{B99D2B25-FD42-4970-B379-AA7111A14F25}" destId="{63ACDFBB-0B82-47AE-8938-E1317C50275B}" srcOrd="0" destOrd="0" presId="urn:microsoft.com/office/officeart/2005/8/layout/vList5"/>
    <dgm:cxn modelId="{3EDB344E-75F4-4FE4-9EA6-8E3FB3B26234}" type="presOf" srcId="{EFB4CF16-28A6-454D-9C6D-FCEAFDAB661A}" destId="{165D23A9-24C0-447D-BBF0-FFEB58D97DCD}" srcOrd="0" destOrd="1" presId="urn:microsoft.com/office/officeart/2005/8/layout/vList5"/>
    <dgm:cxn modelId="{895AB1C5-B422-4241-8854-05A124E8C996}" srcId="{658718DD-699D-4E07-ABDE-622E60B1FE91}" destId="{C84DDC17-1327-42A0-9A08-42C0AE134807}" srcOrd="2" destOrd="0" parTransId="{47B06B9A-4CFB-434F-B1F1-20CB1C933A13}" sibTransId="{BED106C7-E002-4310-8B24-76773D539D5A}"/>
    <dgm:cxn modelId="{F3D812E3-F377-4CEC-88A4-99B1BB69B9AA}" type="presOf" srcId="{09E0468C-6125-4F78-996E-93F2F3A6FDF3}" destId="{91376BA2-61B9-49F7-94B4-01BE859017BD}" srcOrd="0" destOrd="0" presId="urn:microsoft.com/office/officeart/2005/8/layout/vList5"/>
    <dgm:cxn modelId="{0485B963-A0A9-43DC-9FE2-CD57CF609406}" srcId="{57361AFE-F2BC-4E0F-984E-6EEC384FB38B}" destId="{09E0468C-6125-4F78-996E-93F2F3A6FDF3}" srcOrd="0" destOrd="0" parTransId="{D4AFFF9D-8534-43CC-85A2-BC7E41259977}" sibTransId="{1B88C08F-379E-4348-B60B-AA07DAFA22B4}"/>
    <dgm:cxn modelId="{FBCAB220-F534-41A2-843E-46D771729DE7}" type="presOf" srcId="{658718DD-699D-4E07-ABDE-622E60B1FE91}" destId="{C7F1BC78-C599-4C3C-BB47-3C6D1B93BA4C}" srcOrd="0" destOrd="0" presId="urn:microsoft.com/office/officeart/2005/8/layout/vList5"/>
    <dgm:cxn modelId="{AE4C4AE7-A8DC-4638-9CC9-B54B0CDC2DAF}" type="presOf" srcId="{57361AFE-F2BC-4E0F-984E-6EEC384FB38B}" destId="{B124B931-C0AF-4576-A864-6A6C471057A1}" srcOrd="0" destOrd="0" presId="urn:microsoft.com/office/officeart/2005/8/layout/vList5"/>
    <dgm:cxn modelId="{9847C4BE-AB78-4CE8-8352-CEC8F61B2177}" type="presOf" srcId="{1CC8FDB4-8600-4A41-A6A6-DED1B23DD547}" destId="{165D23A9-24C0-447D-BBF0-FFEB58D97DCD}" srcOrd="0" destOrd="4" presId="urn:microsoft.com/office/officeart/2005/8/layout/vList5"/>
    <dgm:cxn modelId="{BB5B3540-2BDB-4428-9556-F2745B25DF59}" srcId="{658718DD-699D-4E07-ABDE-622E60B1FE91}" destId="{59687FFC-9DDC-4101-A8F4-82D7B20A06A2}" srcOrd="3" destOrd="0" parTransId="{3F8900CA-2CF6-451E-B3B5-38114F4201D4}" sibTransId="{4D900EEE-6E49-4D8D-A177-F9CA26DE1682}"/>
    <dgm:cxn modelId="{84E42B88-F6E0-4B50-AA97-108DC2ACAFBA}" type="presOf" srcId="{013F8197-B816-4CCD-AABD-7B889F668156}" destId="{165D23A9-24C0-447D-BBF0-FFEB58D97DCD}" srcOrd="0" destOrd="0" presId="urn:microsoft.com/office/officeart/2005/8/layout/vList5"/>
    <dgm:cxn modelId="{FA4487BC-8411-479D-A937-5115925120A7}" srcId="{658718DD-699D-4E07-ABDE-622E60B1FE91}" destId="{EFB4CF16-28A6-454D-9C6D-FCEAFDAB661A}" srcOrd="1" destOrd="0" parTransId="{3C09ECB0-90B4-41F8-B4FA-77AAF05985F9}" sibTransId="{34A3E7E2-AEAF-4B38-BF6C-3FC1389FAE6A}"/>
    <dgm:cxn modelId="{48B0845B-B012-4CC2-867D-DCFE20B1E751}" srcId="{B99D2B25-FD42-4970-B379-AA7111A14F25}" destId="{658718DD-699D-4E07-ABDE-622E60B1FE91}" srcOrd="0" destOrd="0" parTransId="{1A8187C9-2FAD-4288-8380-3C1FF194F75D}" sibTransId="{FC663043-2746-4704-9294-D5501F545C53}"/>
    <dgm:cxn modelId="{12B5B09E-F8D3-4DF6-AB04-E1084B37EFCD}" srcId="{B99D2B25-FD42-4970-B379-AA7111A14F25}" destId="{57361AFE-F2BC-4E0F-984E-6EEC384FB38B}" srcOrd="1" destOrd="0" parTransId="{7DE42B56-46CD-4898-A143-B7B3FAD6E315}" sibTransId="{A0D6DD01-5DEB-4EBA-BA80-36E72FBAE7CE}"/>
    <dgm:cxn modelId="{33D70FDE-5897-49C5-A612-93806F920BF4}" srcId="{658718DD-699D-4E07-ABDE-622E60B1FE91}" destId="{013F8197-B816-4CCD-AABD-7B889F668156}" srcOrd="0" destOrd="0" parTransId="{37F814D1-3EAF-4EC2-95A5-69C431E30770}" sibTransId="{A5A251F9-8313-4F86-BAF0-C3CEEEACB21D}"/>
    <dgm:cxn modelId="{BFC9E7FB-009E-47C5-8824-7597B481EF00}" type="presParOf" srcId="{63ACDFBB-0B82-47AE-8938-E1317C50275B}" destId="{942C2645-FD5C-485F-A850-DFAC82310AD3}" srcOrd="0" destOrd="0" presId="urn:microsoft.com/office/officeart/2005/8/layout/vList5"/>
    <dgm:cxn modelId="{87A45EA2-E70F-47BB-AD08-066D32E6FD1A}" type="presParOf" srcId="{942C2645-FD5C-485F-A850-DFAC82310AD3}" destId="{C7F1BC78-C599-4C3C-BB47-3C6D1B93BA4C}" srcOrd="0" destOrd="0" presId="urn:microsoft.com/office/officeart/2005/8/layout/vList5"/>
    <dgm:cxn modelId="{D97CB55E-3BDE-4997-BB67-6BBAF49E2AA0}" type="presParOf" srcId="{942C2645-FD5C-485F-A850-DFAC82310AD3}" destId="{165D23A9-24C0-447D-BBF0-FFEB58D97DCD}" srcOrd="1" destOrd="0" presId="urn:microsoft.com/office/officeart/2005/8/layout/vList5"/>
    <dgm:cxn modelId="{F8BE8B84-263A-49A8-99CE-43414782E63E}" type="presParOf" srcId="{63ACDFBB-0B82-47AE-8938-E1317C50275B}" destId="{DF1B2477-338F-45DD-8A09-6EA4B4EA609C}" srcOrd="1" destOrd="0" presId="urn:microsoft.com/office/officeart/2005/8/layout/vList5"/>
    <dgm:cxn modelId="{19ECACA8-1A5F-4547-84C1-611382F5B837}" type="presParOf" srcId="{63ACDFBB-0B82-47AE-8938-E1317C50275B}" destId="{6A7D47C2-189D-4418-8F35-F07381A7D783}" srcOrd="2" destOrd="0" presId="urn:microsoft.com/office/officeart/2005/8/layout/vList5"/>
    <dgm:cxn modelId="{F0FC328E-EE14-42BD-A676-B08CA2A64F5E}" type="presParOf" srcId="{6A7D47C2-189D-4418-8F35-F07381A7D783}" destId="{B124B931-C0AF-4576-A864-6A6C471057A1}" srcOrd="0" destOrd="0" presId="urn:microsoft.com/office/officeart/2005/8/layout/vList5"/>
    <dgm:cxn modelId="{B7852C3D-730E-4130-9C77-CC2B3FA5E99A}" type="presParOf" srcId="{6A7D47C2-189D-4418-8F35-F07381A7D783}" destId="{91376BA2-61B9-49F7-94B4-01BE859017B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5"/>
            <a:ext cx="3038144" cy="464205"/>
          </a:xfrm>
          <a:prstGeom prst="rect">
            <a:avLst/>
          </a:prstGeom>
        </p:spPr>
        <p:txBody>
          <a:bodyPr vert="horz" lIns="88105" tIns="44054" rIns="88105" bIns="44054" rtlCol="0"/>
          <a:lstStyle>
            <a:lvl1pPr algn="l">
              <a:defRPr sz="1100"/>
            </a:lvl1pPr>
          </a:lstStyle>
          <a:p>
            <a:endParaRPr lang="en-US" dirty="0"/>
          </a:p>
        </p:txBody>
      </p:sp>
      <p:sp>
        <p:nvSpPr>
          <p:cNvPr id="3" name="Date Placeholder 2"/>
          <p:cNvSpPr>
            <a:spLocks noGrp="1"/>
          </p:cNvSpPr>
          <p:nvPr>
            <p:ph type="dt" sz="quarter" idx="1"/>
          </p:nvPr>
        </p:nvSpPr>
        <p:spPr>
          <a:xfrm>
            <a:off x="3970736" y="5"/>
            <a:ext cx="3038144" cy="464205"/>
          </a:xfrm>
          <a:prstGeom prst="rect">
            <a:avLst/>
          </a:prstGeom>
        </p:spPr>
        <p:txBody>
          <a:bodyPr vert="horz" lIns="88105" tIns="44054" rIns="88105" bIns="44054" rtlCol="0"/>
          <a:lstStyle>
            <a:lvl1pPr algn="r">
              <a:defRPr sz="1100"/>
            </a:lvl1pPr>
          </a:lstStyle>
          <a:p>
            <a:fld id="{0B6ADECC-4D7D-4FEF-8483-70D7154F2926}" type="datetimeFigureOut">
              <a:rPr lang="en-US" smtClean="0"/>
              <a:t>5/6/2016</a:t>
            </a:fld>
            <a:endParaRPr lang="en-US" dirty="0"/>
          </a:p>
        </p:txBody>
      </p:sp>
      <p:sp>
        <p:nvSpPr>
          <p:cNvPr id="4" name="Footer Placeholder 3"/>
          <p:cNvSpPr>
            <a:spLocks noGrp="1"/>
          </p:cNvSpPr>
          <p:nvPr>
            <p:ph type="ftr" sz="quarter" idx="2"/>
          </p:nvPr>
        </p:nvSpPr>
        <p:spPr>
          <a:xfrm>
            <a:off x="2" y="8830661"/>
            <a:ext cx="3038144" cy="464205"/>
          </a:xfrm>
          <a:prstGeom prst="rect">
            <a:avLst/>
          </a:prstGeom>
        </p:spPr>
        <p:txBody>
          <a:bodyPr vert="horz" lIns="88105" tIns="44054" rIns="88105" bIns="44054" rtlCol="0" anchor="b"/>
          <a:lstStyle>
            <a:lvl1pPr algn="l">
              <a:defRPr sz="1100"/>
            </a:lvl1pPr>
          </a:lstStyle>
          <a:p>
            <a:endParaRPr lang="en-US" dirty="0"/>
          </a:p>
        </p:txBody>
      </p:sp>
      <p:sp>
        <p:nvSpPr>
          <p:cNvPr id="5" name="Slide Number Placeholder 4"/>
          <p:cNvSpPr>
            <a:spLocks noGrp="1"/>
          </p:cNvSpPr>
          <p:nvPr>
            <p:ph type="sldNum" sz="quarter" idx="3"/>
          </p:nvPr>
        </p:nvSpPr>
        <p:spPr>
          <a:xfrm>
            <a:off x="3970736" y="8830661"/>
            <a:ext cx="3038144" cy="464205"/>
          </a:xfrm>
          <a:prstGeom prst="rect">
            <a:avLst/>
          </a:prstGeom>
        </p:spPr>
        <p:txBody>
          <a:bodyPr vert="horz" lIns="88105" tIns="44054" rIns="88105" bIns="44054" rtlCol="0" anchor="b"/>
          <a:lstStyle>
            <a:lvl1pPr algn="r">
              <a:defRPr sz="1100"/>
            </a:lvl1pPr>
          </a:lstStyle>
          <a:p>
            <a:fld id="{69F74D7E-1011-4F04-851D-E84BBEAD4F32}" type="slidenum">
              <a:rPr lang="en-US" smtClean="0"/>
              <a:t>‹#›</a:t>
            </a:fld>
            <a:endParaRPr lang="en-US" dirty="0"/>
          </a:p>
        </p:txBody>
      </p:sp>
    </p:spTree>
    <p:extLst>
      <p:ext uri="{BB962C8B-B14F-4D97-AF65-F5344CB8AC3E}">
        <p14:creationId xmlns:p14="http://schemas.microsoft.com/office/powerpoint/2010/main" val="23052670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090" tIns="46546" rIns="93090" bIns="46546" rtlCol="0"/>
          <a:lstStyle>
            <a:lvl1pPr algn="l">
              <a:defRPr sz="1200"/>
            </a:lvl1pPr>
          </a:lstStyle>
          <a:p>
            <a:endParaRPr lang="en-US" dirty="0"/>
          </a:p>
        </p:txBody>
      </p:sp>
      <p:sp>
        <p:nvSpPr>
          <p:cNvPr id="3" name="Date Placeholder 2"/>
          <p:cNvSpPr>
            <a:spLocks noGrp="1"/>
          </p:cNvSpPr>
          <p:nvPr>
            <p:ph type="dt" idx="1"/>
          </p:nvPr>
        </p:nvSpPr>
        <p:spPr>
          <a:xfrm>
            <a:off x="3970944" y="0"/>
            <a:ext cx="3037840" cy="464820"/>
          </a:xfrm>
          <a:prstGeom prst="rect">
            <a:avLst/>
          </a:prstGeom>
        </p:spPr>
        <p:txBody>
          <a:bodyPr vert="horz" lIns="93090" tIns="46546" rIns="93090" bIns="46546" rtlCol="0"/>
          <a:lstStyle>
            <a:lvl1pPr algn="r">
              <a:defRPr sz="1200"/>
            </a:lvl1pPr>
          </a:lstStyle>
          <a:p>
            <a:fld id="{339F5A2A-C19D-45BD-A7AB-47874BA5695B}" type="datetimeFigureOut">
              <a:rPr lang="en-US" smtClean="0"/>
              <a:t>5/6/2016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090" tIns="46546" rIns="93090" bIns="46546" rtlCol="0" anchor="ctr"/>
          <a:lstStyle/>
          <a:p>
            <a:endParaRPr lang="en-US" dirty="0"/>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3090" tIns="46546" rIns="93090" bIns="465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6"/>
            <a:ext cx="3037840" cy="464820"/>
          </a:xfrm>
          <a:prstGeom prst="rect">
            <a:avLst/>
          </a:prstGeom>
        </p:spPr>
        <p:txBody>
          <a:bodyPr vert="horz" lIns="93090" tIns="46546" rIns="93090" bIns="465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4" y="8829966"/>
            <a:ext cx="3037840" cy="464820"/>
          </a:xfrm>
          <a:prstGeom prst="rect">
            <a:avLst/>
          </a:prstGeom>
        </p:spPr>
        <p:txBody>
          <a:bodyPr vert="horz" lIns="93090" tIns="46546" rIns="93090" bIns="46546" rtlCol="0" anchor="b"/>
          <a:lstStyle>
            <a:lvl1pPr algn="r">
              <a:defRPr sz="1200"/>
            </a:lvl1pPr>
          </a:lstStyle>
          <a:p>
            <a:fld id="{4E654F01-0EBD-466B-89A8-D2CEB061BFA7}" type="slidenum">
              <a:rPr lang="en-US" smtClean="0"/>
              <a:t>‹#›</a:t>
            </a:fld>
            <a:endParaRPr lang="en-US" dirty="0"/>
          </a:p>
        </p:txBody>
      </p:sp>
    </p:spTree>
    <p:extLst>
      <p:ext uri="{BB962C8B-B14F-4D97-AF65-F5344CB8AC3E}">
        <p14:creationId xmlns:p14="http://schemas.microsoft.com/office/powerpoint/2010/main" val="1631802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 Dana to help</a:t>
            </a:r>
            <a:r>
              <a:rPr lang="en-US" baseline="0" dirty="0" smtClean="0"/>
              <a:t> fill in</a:t>
            </a:r>
            <a:endParaRPr lang="en-US" dirty="0"/>
          </a:p>
        </p:txBody>
      </p:sp>
      <p:sp>
        <p:nvSpPr>
          <p:cNvPr id="4" name="Slide Number Placeholder 3"/>
          <p:cNvSpPr>
            <a:spLocks noGrp="1"/>
          </p:cNvSpPr>
          <p:nvPr>
            <p:ph type="sldNum" sz="quarter" idx="10"/>
          </p:nvPr>
        </p:nvSpPr>
        <p:spPr/>
        <p:txBody>
          <a:bodyPr/>
          <a:lstStyle/>
          <a:p>
            <a:fld id="{4E654F01-0EBD-466B-89A8-D2CEB061BFA7}" type="slidenum">
              <a:rPr lang="en-US" smtClean="0"/>
              <a:t>3</a:t>
            </a:fld>
            <a:endParaRPr lang="en-US" dirty="0"/>
          </a:p>
        </p:txBody>
      </p:sp>
    </p:spTree>
    <p:extLst>
      <p:ext uri="{BB962C8B-B14F-4D97-AF65-F5344CB8AC3E}">
        <p14:creationId xmlns:p14="http://schemas.microsoft.com/office/powerpoint/2010/main" val="4664897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48">
              <a:defRPr/>
            </a:pPr>
            <a:r>
              <a:rPr lang="en-US" dirty="0"/>
              <a:t>Ensure any and all of your visitors sign-in when visiting the office.</a:t>
            </a:r>
          </a:p>
          <a:p>
            <a:endParaRPr lang="en-US" dirty="0"/>
          </a:p>
        </p:txBody>
      </p:sp>
      <p:sp>
        <p:nvSpPr>
          <p:cNvPr id="4" name="Slide Number Placeholder 3"/>
          <p:cNvSpPr>
            <a:spLocks noGrp="1"/>
          </p:cNvSpPr>
          <p:nvPr>
            <p:ph type="sldNum" sz="quarter" idx="10"/>
          </p:nvPr>
        </p:nvSpPr>
        <p:spPr/>
        <p:txBody>
          <a:bodyPr/>
          <a:lstStyle/>
          <a:p>
            <a:fld id="{4E654F01-0EBD-466B-89A8-D2CEB061BFA7}" type="slidenum">
              <a:rPr lang="en-US" smtClean="0"/>
              <a:t>19</a:t>
            </a:fld>
            <a:endParaRPr lang="en-US" dirty="0"/>
          </a:p>
        </p:txBody>
      </p:sp>
    </p:spTree>
    <p:extLst>
      <p:ext uri="{BB962C8B-B14F-4D97-AF65-F5344CB8AC3E}">
        <p14:creationId xmlns:p14="http://schemas.microsoft.com/office/powerpoint/2010/main" val="32153073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654F01-0EBD-466B-89A8-D2CEB061BFA7}" type="slidenum">
              <a:rPr lang="en-US" smtClean="0"/>
              <a:t>20</a:t>
            </a:fld>
            <a:endParaRPr lang="en-US" dirty="0"/>
          </a:p>
        </p:txBody>
      </p:sp>
    </p:spTree>
    <p:extLst>
      <p:ext uri="{BB962C8B-B14F-4D97-AF65-F5344CB8AC3E}">
        <p14:creationId xmlns:p14="http://schemas.microsoft.com/office/powerpoint/2010/main" val="7612181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22" defTabSz="799967">
              <a:lnSpc>
                <a:spcPct val="90000"/>
              </a:lnSpc>
              <a:spcBef>
                <a:spcPct val="0"/>
              </a:spcBef>
              <a:spcAft>
                <a:spcPct val="15000"/>
              </a:spcAft>
            </a:pPr>
            <a:r>
              <a:rPr lang="en-US" dirty="0"/>
              <a:t>Choose passwords with a minimum of six (6) characters, some of which should be numbers and some of which should be letters.</a:t>
            </a:r>
          </a:p>
          <a:p>
            <a:pPr marL="171422" defTabSz="799967">
              <a:lnSpc>
                <a:spcPct val="90000"/>
              </a:lnSpc>
              <a:spcBef>
                <a:spcPct val="0"/>
              </a:spcBef>
              <a:spcAft>
                <a:spcPct val="15000"/>
              </a:spcAft>
            </a:pPr>
            <a:r>
              <a:rPr lang="en-US" dirty="0"/>
              <a:t>Passwords should be changed on a periodic basis, or as authorized and/or requested by Accumen. </a:t>
            </a:r>
          </a:p>
          <a:p>
            <a:pPr marL="171422" defTabSz="799967">
              <a:lnSpc>
                <a:spcPct val="90000"/>
              </a:lnSpc>
              <a:spcBef>
                <a:spcPct val="0"/>
              </a:spcBef>
              <a:spcAft>
                <a:spcPct val="15000"/>
              </a:spcAft>
            </a:pPr>
            <a:r>
              <a:rPr lang="en-US" dirty="0"/>
              <a:t>Passwords must be changed if: they have been, or are suspected to have been, accessed by someone other than the user; or, the user’s account has been accessed or infiltrated, or suspicion of unauthorized access or infiltration.</a:t>
            </a:r>
          </a:p>
          <a:p>
            <a:endParaRPr lang="en-US" dirty="0"/>
          </a:p>
        </p:txBody>
      </p:sp>
      <p:sp>
        <p:nvSpPr>
          <p:cNvPr id="4" name="Slide Number Placeholder 3"/>
          <p:cNvSpPr>
            <a:spLocks noGrp="1"/>
          </p:cNvSpPr>
          <p:nvPr>
            <p:ph type="sldNum" sz="quarter" idx="10"/>
          </p:nvPr>
        </p:nvSpPr>
        <p:spPr/>
        <p:txBody>
          <a:bodyPr/>
          <a:lstStyle/>
          <a:p>
            <a:fld id="{4E654F01-0EBD-466B-89A8-D2CEB061BFA7}" type="slidenum">
              <a:rPr lang="en-US" smtClean="0"/>
              <a:t>26</a:t>
            </a:fld>
            <a:endParaRPr lang="en-US" dirty="0"/>
          </a:p>
        </p:txBody>
      </p:sp>
    </p:spTree>
    <p:extLst>
      <p:ext uri="{BB962C8B-B14F-4D97-AF65-F5344CB8AC3E}">
        <p14:creationId xmlns:p14="http://schemas.microsoft.com/office/powerpoint/2010/main" val="27048016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4E654F01-0EBD-466B-89A8-D2CEB061BFA7}" type="slidenum">
              <a:rPr lang="en-US" smtClean="0"/>
              <a:t>29</a:t>
            </a:fld>
            <a:endParaRPr lang="en-US" dirty="0"/>
          </a:p>
        </p:txBody>
      </p:sp>
    </p:spTree>
    <p:extLst>
      <p:ext uri="{BB962C8B-B14F-4D97-AF65-F5344CB8AC3E}">
        <p14:creationId xmlns:p14="http://schemas.microsoft.com/office/powerpoint/2010/main" val="10993783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4E654F01-0EBD-466B-89A8-D2CEB061BFA7}" type="slidenum">
              <a:rPr lang="en-US" smtClean="0"/>
              <a:t>30</a:t>
            </a:fld>
            <a:endParaRPr lang="en-US" dirty="0"/>
          </a:p>
        </p:txBody>
      </p:sp>
    </p:spTree>
    <p:extLst>
      <p:ext uri="{BB962C8B-B14F-4D97-AF65-F5344CB8AC3E}">
        <p14:creationId xmlns:p14="http://schemas.microsoft.com/office/powerpoint/2010/main" val="381058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DANA TO UPDATE</a:t>
            </a:r>
            <a:endParaRPr lang="en-US" dirty="0"/>
          </a:p>
        </p:txBody>
      </p:sp>
      <p:sp>
        <p:nvSpPr>
          <p:cNvPr id="4" name="Slide Number Placeholder 3"/>
          <p:cNvSpPr>
            <a:spLocks noGrp="1"/>
          </p:cNvSpPr>
          <p:nvPr>
            <p:ph type="sldNum" sz="quarter" idx="10"/>
          </p:nvPr>
        </p:nvSpPr>
        <p:spPr/>
        <p:txBody>
          <a:bodyPr/>
          <a:lstStyle/>
          <a:p>
            <a:fld id="{4E654F01-0EBD-466B-89A8-D2CEB061BFA7}" type="slidenum">
              <a:rPr lang="en-US" smtClean="0"/>
              <a:t>32</a:t>
            </a:fld>
            <a:endParaRPr lang="en-US" dirty="0"/>
          </a:p>
        </p:txBody>
      </p:sp>
    </p:spTree>
    <p:extLst>
      <p:ext uri="{BB962C8B-B14F-4D97-AF65-F5344CB8AC3E}">
        <p14:creationId xmlns:p14="http://schemas.microsoft.com/office/powerpoint/2010/main" val="8063486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Delete</a:t>
            </a:r>
            <a:endParaRPr lang="en-US" dirty="0"/>
          </a:p>
        </p:txBody>
      </p:sp>
      <p:sp>
        <p:nvSpPr>
          <p:cNvPr id="4" name="Slide Number Placeholder 3"/>
          <p:cNvSpPr>
            <a:spLocks noGrp="1"/>
          </p:cNvSpPr>
          <p:nvPr>
            <p:ph type="sldNum" sz="quarter" idx="10"/>
          </p:nvPr>
        </p:nvSpPr>
        <p:spPr/>
        <p:txBody>
          <a:bodyPr/>
          <a:lstStyle/>
          <a:p>
            <a:fld id="{4E654F01-0EBD-466B-89A8-D2CEB061BFA7}" type="slidenum">
              <a:rPr lang="en-US" smtClean="0"/>
              <a:t>34</a:t>
            </a:fld>
            <a:endParaRPr lang="en-US" dirty="0"/>
          </a:p>
        </p:txBody>
      </p:sp>
    </p:spTree>
    <p:extLst>
      <p:ext uri="{BB962C8B-B14F-4D97-AF65-F5344CB8AC3E}">
        <p14:creationId xmlns:p14="http://schemas.microsoft.com/office/powerpoint/2010/main" val="1743729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MELISSA:</a:t>
            </a:r>
            <a:r>
              <a:rPr lang="en-US" baseline="0" dirty="0" smtClean="0"/>
              <a:t> FIX</a:t>
            </a:r>
            <a:endParaRPr lang="en-US" dirty="0"/>
          </a:p>
        </p:txBody>
      </p:sp>
      <p:sp>
        <p:nvSpPr>
          <p:cNvPr id="4" name="Slide Number Placeholder 3"/>
          <p:cNvSpPr>
            <a:spLocks noGrp="1"/>
          </p:cNvSpPr>
          <p:nvPr>
            <p:ph type="sldNum" sz="quarter" idx="10"/>
          </p:nvPr>
        </p:nvSpPr>
        <p:spPr/>
        <p:txBody>
          <a:bodyPr/>
          <a:lstStyle/>
          <a:p>
            <a:fld id="{4E654F01-0EBD-466B-89A8-D2CEB061BFA7}" type="slidenum">
              <a:rPr lang="en-US" smtClean="0"/>
              <a:t>5</a:t>
            </a:fld>
            <a:endParaRPr lang="en-US" dirty="0"/>
          </a:p>
        </p:txBody>
      </p:sp>
    </p:spTree>
    <p:extLst>
      <p:ext uri="{BB962C8B-B14F-4D97-AF65-F5344CB8AC3E}">
        <p14:creationId xmlns:p14="http://schemas.microsoft.com/office/powerpoint/2010/main" val="1112945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DELETE</a:t>
            </a:r>
            <a:endParaRPr lang="en-US" dirty="0"/>
          </a:p>
        </p:txBody>
      </p:sp>
      <p:sp>
        <p:nvSpPr>
          <p:cNvPr id="4" name="Slide Number Placeholder 3"/>
          <p:cNvSpPr>
            <a:spLocks noGrp="1"/>
          </p:cNvSpPr>
          <p:nvPr>
            <p:ph type="sldNum" sz="quarter" idx="10"/>
          </p:nvPr>
        </p:nvSpPr>
        <p:spPr/>
        <p:txBody>
          <a:bodyPr/>
          <a:lstStyle/>
          <a:p>
            <a:fld id="{4E654F01-0EBD-466B-89A8-D2CEB061BFA7}" type="slidenum">
              <a:rPr lang="en-US" smtClean="0"/>
              <a:t>7</a:t>
            </a:fld>
            <a:endParaRPr lang="en-US" dirty="0"/>
          </a:p>
        </p:txBody>
      </p:sp>
    </p:spTree>
    <p:extLst>
      <p:ext uri="{BB962C8B-B14F-4D97-AF65-F5344CB8AC3E}">
        <p14:creationId xmlns:p14="http://schemas.microsoft.com/office/powerpoint/2010/main" val="3192243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Access to and disclosure of PHI – in all forms (oral, written, and/or electronic) –  should be limited to the minimum amount necessary to carry out the task at hand.</a:t>
            </a:r>
          </a:p>
          <a:p>
            <a:endParaRPr lang="en-US" dirty="0"/>
          </a:p>
        </p:txBody>
      </p:sp>
      <p:sp>
        <p:nvSpPr>
          <p:cNvPr id="4" name="Slide Number Placeholder 3"/>
          <p:cNvSpPr>
            <a:spLocks noGrp="1"/>
          </p:cNvSpPr>
          <p:nvPr>
            <p:ph type="sldNum" sz="quarter" idx="10"/>
          </p:nvPr>
        </p:nvSpPr>
        <p:spPr/>
        <p:txBody>
          <a:bodyPr/>
          <a:lstStyle/>
          <a:p>
            <a:fld id="{4E654F01-0EBD-466B-89A8-D2CEB061BFA7}" type="slidenum">
              <a:rPr lang="en-US" smtClean="0"/>
              <a:t>13</a:t>
            </a:fld>
            <a:endParaRPr lang="en-US" dirty="0"/>
          </a:p>
        </p:txBody>
      </p:sp>
    </p:spTree>
    <p:extLst>
      <p:ext uri="{BB962C8B-B14F-4D97-AF65-F5344CB8AC3E}">
        <p14:creationId xmlns:p14="http://schemas.microsoft.com/office/powerpoint/2010/main" val="2994331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654F01-0EBD-466B-89A8-D2CEB061BFA7}" type="slidenum">
              <a:rPr lang="en-US" smtClean="0"/>
              <a:t>14</a:t>
            </a:fld>
            <a:endParaRPr lang="en-US" dirty="0"/>
          </a:p>
        </p:txBody>
      </p:sp>
    </p:spTree>
    <p:extLst>
      <p:ext uri="{BB962C8B-B14F-4D97-AF65-F5344CB8AC3E}">
        <p14:creationId xmlns:p14="http://schemas.microsoft.com/office/powerpoint/2010/main" val="4011746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FF0000"/>
                </a:solidFill>
              </a:rPr>
              <a:t>DANA TO USE THIS SLIDE TO SUBSTITUTE ITEMS TO MATT’S TOP</a:t>
            </a:r>
            <a:r>
              <a:rPr lang="en-US" baseline="0" dirty="0" smtClean="0">
                <a:solidFill>
                  <a:srgbClr val="FF0000"/>
                </a:solidFill>
              </a:rPr>
              <a:t> TEN SLIDE</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4E654F01-0EBD-466B-89A8-D2CEB061BFA7}" type="slidenum">
              <a:rPr lang="en-US" smtClean="0"/>
              <a:t>15</a:t>
            </a:fld>
            <a:endParaRPr lang="en-US" dirty="0"/>
          </a:p>
        </p:txBody>
      </p:sp>
    </p:spTree>
    <p:extLst>
      <p:ext uri="{BB962C8B-B14F-4D97-AF65-F5344CB8AC3E}">
        <p14:creationId xmlns:p14="http://schemas.microsoft.com/office/powerpoint/2010/main" val="3590137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DANA TO FILL IN</a:t>
            </a:r>
            <a:endParaRPr lang="en-US" dirty="0"/>
          </a:p>
        </p:txBody>
      </p:sp>
      <p:sp>
        <p:nvSpPr>
          <p:cNvPr id="4" name="Slide Number Placeholder 3"/>
          <p:cNvSpPr>
            <a:spLocks noGrp="1"/>
          </p:cNvSpPr>
          <p:nvPr>
            <p:ph type="sldNum" sz="quarter" idx="10"/>
          </p:nvPr>
        </p:nvSpPr>
        <p:spPr/>
        <p:txBody>
          <a:bodyPr/>
          <a:lstStyle/>
          <a:p>
            <a:fld id="{4E654F01-0EBD-466B-89A8-D2CEB061BFA7}" type="slidenum">
              <a:rPr lang="en-US" smtClean="0"/>
              <a:t>16</a:t>
            </a:fld>
            <a:endParaRPr lang="en-US" dirty="0"/>
          </a:p>
        </p:txBody>
      </p:sp>
    </p:spTree>
    <p:extLst>
      <p:ext uri="{BB962C8B-B14F-4D97-AF65-F5344CB8AC3E}">
        <p14:creationId xmlns:p14="http://schemas.microsoft.com/office/powerpoint/2010/main" val="2172676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t>DANA</a:t>
            </a:r>
            <a:r>
              <a:rPr lang="en-US" altLang="en-US" baseline="0" dirty="0" smtClean="0"/>
              <a:t> TO FILL IN</a:t>
            </a:r>
            <a:endParaRPr lang="en-US" altLang="en-US" dirty="0"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104" charset="0"/>
                <a:ea typeface="ＭＳ Ｐゴシック" pitchFamily="-104" charset="-128"/>
              </a:defRPr>
            </a:lvl1pPr>
            <a:lvl2pPr marL="38645430" indent="-38179628" eaLnBrk="0" hangingPunct="0">
              <a:spcBef>
                <a:spcPct val="30000"/>
              </a:spcBef>
              <a:defRPr sz="1200">
                <a:solidFill>
                  <a:schemeClr val="tx1"/>
                </a:solidFill>
                <a:latin typeface="Calibri" pitchFamily="-104" charset="0"/>
                <a:ea typeface="ＭＳ Ｐゴシック" pitchFamily="-104" charset="-128"/>
              </a:defRPr>
            </a:lvl2pPr>
            <a:lvl3pPr marL="1164506" indent="-232901" eaLnBrk="0" hangingPunct="0">
              <a:spcBef>
                <a:spcPct val="30000"/>
              </a:spcBef>
              <a:defRPr sz="1200">
                <a:solidFill>
                  <a:schemeClr val="tx1"/>
                </a:solidFill>
                <a:latin typeface="Calibri" pitchFamily="-104" charset="0"/>
                <a:ea typeface="ＭＳ Ｐゴシック" pitchFamily="-104" charset="-128"/>
              </a:defRPr>
            </a:lvl3pPr>
            <a:lvl4pPr marL="1630309" indent="-232901" eaLnBrk="0" hangingPunct="0">
              <a:spcBef>
                <a:spcPct val="30000"/>
              </a:spcBef>
              <a:defRPr sz="1200">
                <a:solidFill>
                  <a:schemeClr val="tx1"/>
                </a:solidFill>
                <a:latin typeface="Calibri" pitchFamily="-104" charset="0"/>
                <a:ea typeface="ＭＳ Ｐゴシック" pitchFamily="-104" charset="-128"/>
              </a:defRPr>
            </a:lvl4pPr>
            <a:lvl5pPr marL="2096111" indent="-232901" eaLnBrk="0" hangingPunct="0">
              <a:spcBef>
                <a:spcPct val="30000"/>
              </a:spcBef>
              <a:defRPr sz="1200">
                <a:solidFill>
                  <a:schemeClr val="tx1"/>
                </a:solidFill>
                <a:latin typeface="Calibri" pitchFamily="-104" charset="0"/>
                <a:ea typeface="ＭＳ Ｐゴシック" pitchFamily="-104" charset="-128"/>
              </a:defRPr>
            </a:lvl5pPr>
            <a:lvl6pPr marL="2561914" indent="-232901" defTabSz="465803" eaLnBrk="0" fontAlgn="base" hangingPunct="0">
              <a:spcBef>
                <a:spcPct val="30000"/>
              </a:spcBef>
              <a:spcAft>
                <a:spcPct val="0"/>
              </a:spcAft>
              <a:defRPr sz="1200">
                <a:solidFill>
                  <a:schemeClr val="tx1"/>
                </a:solidFill>
                <a:latin typeface="Calibri" pitchFamily="-104" charset="0"/>
                <a:ea typeface="ＭＳ Ｐゴシック" pitchFamily="-104" charset="-128"/>
              </a:defRPr>
            </a:lvl6pPr>
            <a:lvl7pPr marL="3027716" indent="-232901" defTabSz="465803" eaLnBrk="0" fontAlgn="base" hangingPunct="0">
              <a:spcBef>
                <a:spcPct val="30000"/>
              </a:spcBef>
              <a:spcAft>
                <a:spcPct val="0"/>
              </a:spcAft>
              <a:defRPr sz="1200">
                <a:solidFill>
                  <a:schemeClr val="tx1"/>
                </a:solidFill>
                <a:latin typeface="Calibri" pitchFamily="-104" charset="0"/>
                <a:ea typeface="ＭＳ Ｐゴシック" pitchFamily="-104" charset="-128"/>
              </a:defRPr>
            </a:lvl7pPr>
            <a:lvl8pPr marL="3493518" indent="-232901" defTabSz="465803" eaLnBrk="0" fontAlgn="base" hangingPunct="0">
              <a:spcBef>
                <a:spcPct val="30000"/>
              </a:spcBef>
              <a:spcAft>
                <a:spcPct val="0"/>
              </a:spcAft>
              <a:defRPr sz="1200">
                <a:solidFill>
                  <a:schemeClr val="tx1"/>
                </a:solidFill>
                <a:latin typeface="Calibri" pitchFamily="-104" charset="0"/>
                <a:ea typeface="ＭＳ Ｐゴシック" pitchFamily="-104" charset="-128"/>
              </a:defRPr>
            </a:lvl8pPr>
            <a:lvl9pPr marL="3959321" indent="-232901" defTabSz="465803" eaLnBrk="0" fontAlgn="base" hangingPunct="0">
              <a:spcBef>
                <a:spcPct val="30000"/>
              </a:spcBef>
              <a:spcAft>
                <a:spcPct val="0"/>
              </a:spcAft>
              <a:defRPr sz="1200">
                <a:solidFill>
                  <a:schemeClr val="tx1"/>
                </a:solidFill>
                <a:latin typeface="Calibri" pitchFamily="-104" charset="0"/>
                <a:ea typeface="ＭＳ Ｐゴシック" pitchFamily="-104" charset="-128"/>
              </a:defRPr>
            </a:lvl9pPr>
          </a:lstStyle>
          <a:p>
            <a:pPr eaLnBrk="1" hangingPunct="1">
              <a:spcBef>
                <a:spcPct val="0"/>
              </a:spcBef>
            </a:pPr>
            <a:fld id="{96717BFD-2D97-4522-83AC-4AF6D00BF7F0}" type="slidenum">
              <a:rPr lang="en-US" altLang="en-US"/>
              <a:pPr eaLnBrk="1" hangingPunct="1">
                <a:spcBef>
                  <a:spcPct val="0"/>
                </a:spcBef>
              </a:pPr>
              <a:t>17</a:t>
            </a:fld>
            <a:endParaRPr lang="en-US" altLang="en-US" dirty="0"/>
          </a:p>
        </p:txBody>
      </p:sp>
    </p:spTree>
    <p:extLst>
      <p:ext uri="{BB962C8B-B14F-4D97-AF65-F5344CB8AC3E}">
        <p14:creationId xmlns:p14="http://schemas.microsoft.com/office/powerpoint/2010/main" val="19940071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654F01-0EBD-466B-89A8-D2CEB061BFA7}" type="slidenum">
              <a:rPr lang="en-US" smtClean="0"/>
              <a:t>18</a:t>
            </a:fld>
            <a:endParaRPr lang="en-US" dirty="0"/>
          </a:p>
        </p:txBody>
      </p:sp>
    </p:spTree>
    <p:extLst>
      <p:ext uri="{BB962C8B-B14F-4D97-AF65-F5344CB8AC3E}">
        <p14:creationId xmlns:p14="http://schemas.microsoft.com/office/powerpoint/2010/main" val="19865153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3" name="Picture 12" descr="background-home.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9156330" cy="3425453"/>
          </a:xfrm>
          <a:prstGeom prst="rect">
            <a:avLst/>
          </a:prstGeom>
          <a:ln w="12700">
            <a:noFill/>
          </a:ln>
        </p:spPr>
      </p:pic>
      <p:sp>
        <p:nvSpPr>
          <p:cNvPr id="2" name="Title 1"/>
          <p:cNvSpPr>
            <a:spLocks noGrp="1"/>
          </p:cNvSpPr>
          <p:nvPr>
            <p:ph type="ctrTitle"/>
          </p:nvPr>
        </p:nvSpPr>
        <p:spPr>
          <a:xfrm>
            <a:off x="908050" y="4450291"/>
            <a:ext cx="7772400" cy="954968"/>
          </a:xfrm>
        </p:spPr>
        <p:txBody>
          <a:bodyPr anchor="t">
            <a:noAutofit/>
          </a:bodyPr>
          <a:lstStyle>
            <a:lvl1pPr algn="r">
              <a:spcBef>
                <a:spcPts val="300"/>
              </a:spcBef>
              <a:spcAft>
                <a:spcPts val="300"/>
              </a:spcAft>
              <a:defRPr sz="2400" b="1">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822450" y="5576711"/>
            <a:ext cx="6858000" cy="621946"/>
          </a:xfrm>
        </p:spPr>
        <p:txBody>
          <a:bodyPr>
            <a:normAutofit/>
          </a:bodyPr>
          <a:lstStyle>
            <a:lvl1pPr marL="0" indent="0" algn="r">
              <a:buNone/>
              <a:defRPr sz="20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11" name="Rectangle 10"/>
          <p:cNvSpPr/>
          <p:nvPr userDrawn="1"/>
        </p:nvSpPr>
        <p:spPr>
          <a:xfrm>
            <a:off x="0" y="3429000"/>
            <a:ext cx="9156330" cy="837986"/>
          </a:xfrm>
          <a:prstGeom prst="rect">
            <a:avLst/>
          </a:prstGeom>
          <a:solidFill>
            <a:srgbClr val="4CB4E7"/>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endParaRPr lang="en-US" dirty="0">
              <a:solidFill>
                <a:prstClr val="white"/>
              </a:solidFill>
            </a:endParaRP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6582211" y="3975100"/>
            <a:ext cx="2178680" cy="46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0328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grpSp>
        <p:nvGrpSpPr>
          <p:cNvPr id="11" name="Group 10"/>
          <p:cNvGrpSpPr>
            <a:grpSpLocks/>
          </p:cNvGrpSpPr>
          <p:nvPr userDrawn="1"/>
        </p:nvGrpSpPr>
        <p:grpSpPr bwMode="auto">
          <a:xfrm>
            <a:off x="4763" y="0"/>
            <a:ext cx="9139237" cy="976313"/>
            <a:chOff x="-256498" y="1447800"/>
            <a:chExt cx="9400498" cy="1004994"/>
          </a:xfrm>
        </p:grpSpPr>
        <p:sp>
          <p:nvSpPr>
            <p:cNvPr id="16" name="Rectangle 15"/>
            <p:cNvSpPr/>
            <p:nvPr userDrawn="1"/>
          </p:nvSpPr>
          <p:spPr>
            <a:xfrm>
              <a:off x="-256498" y="1447800"/>
              <a:ext cx="9400498" cy="838312"/>
            </a:xfrm>
            <a:prstGeom prst="rect">
              <a:avLst/>
            </a:prstGeom>
            <a:gradFill>
              <a:gsLst>
                <a:gs pos="0">
                  <a:srgbClr val="1C75BC"/>
                </a:gs>
                <a:gs pos="100000">
                  <a:srgbClr val="27AAE1"/>
                </a:gs>
              </a:gsLst>
            </a:gra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86600" y="2077724"/>
              <a:ext cx="1676400" cy="375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8" name="Straight Connector 17"/>
          <p:cNvCxnSpPr/>
          <p:nvPr userDrawn="1"/>
        </p:nvCxnSpPr>
        <p:spPr>
          <a:xfrm>
            <a:off x="0" y="6477000"/>
            <a:ext cx="9144000" cy="1588"/>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Rectangle 18"/>
          <p:cNvSpPr/>
          <p:nvPr userDrawn="1"/>
        </p:nvSpPr>
        <p:spPr>
          <a:xfrm>
            <a:off x="0" y="6781800"/>
            <a:ext cx="9144000" cy="76200"/>
          </a:xfrm>
          <a:prstGeom prst="rect">
            <a:avLst/>
          </a:prstGeom>
          <a:solidFill>
            <a:srgbClr val="E5E5E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20" name="Title 1"/>
          <p:cNvSpPr>
            <a:spLocks noGrp="1"/>
          </p:cNvSpPr>
          <p:nvPr>
            <p:ph type="title"/>
          </p:nvPr>
        </p:nvSpPr>
        <p:spPr>
          <a:xfrm>
            <a:off x="-1" y="152400"/>
            <a:ext cx="8763000" cy="457200"/>
          </a:xfrm>
          <a:prstGeom prst="rect">
            <a:avLst/>
          </a:prstGeom>
        </p:spPr>
        <p:txBody>
          <a:bodyPr/>
          <a:lstStyle>
            <a:lvl1pPr marL="0" indent="342900" algn="l">
              <a:defRPr sz="2400">
                <a:solidFill>
                  <a:schemeClr val="bg1"/>
                </a:solidFill>
                <a:latin typeface="Arial"/>
                <a:cs typeface="Arial"/>
              </a:defRPr>
            </a:lvl1pPr>
          </a:lstStyle>
          <a:p>
            <a:r>
              <a:rPr lang="en-US" dirty="0" smtClean="0"/>
              <a:t>Click to edit Master title style</a:t>
            </a:r>
            <a:endParaRPr lang="en-US" dirty="0"/>
          </a:p>
        </p:txBody>
      </p:sp>
      <p:sp>
        <p:nvSpPr>
          <p:cNvPr id="21" name="Slide Number Placeholder 5"/>
          <p:cNvSpPr>
            <a:spLocks noGrp="1"/>
          </p:cNvSpPr>
          <p:nvPr>
            <p:ph type="sldNum" sz="quarter" idx="10"/>
          </p:nvPr>
        </p:nvSpPr>
        <p:spPr>
          <a:xfrm>
            <a:off x="8686800" y="6477000"/>
            <a:ext cx="381000" cy="365125"/>
          </a:xfrm>
          <a:prstGeom prst="rect">
            <a:avLst/>
          </a:prstGeom>
        </p:spPr>
        <p:txBody>
          <a:bodyPr vert="horz" wrap="square" lIns="91440" tIns="45720" rIns="91440" bIns="45720" numCol="1" anchor="t" anchorCtr="0" compatLnSpc="1">
            <a:prstTxWarp prst="textNoShape">
              <a:avLst/>
            </a:prstTxWarp>
          </a:bodyPr>
          <a:lstStyle>
            <a:lvl1pPr algn="r">
              <a:defRPr sz="900">
                <a:solidFill>
                  <a:schemeClr val="tx1">
                    <a:lumMod val="75000"/>
                    <a:lumOff val="25000"/>
                  </a:schemeClr>
                </a:solidFill>
              </a:defRPr>
            </a:lvl1pPr>
          </a:lstStyle>
          <a:p>
            <a:pPr>
              <a:defRPr/>
            </a:pPr>
            <a:fld id="{13D5E426-8379-C641-8383-1F8A152F33A6}" type="slidenum">
              <a:rPr lang="en-US" smtClean="0"/>
              <a:pPr>
                <a:defRPr/>
              </a:pPr>
              <a:t>‹#›</a:t>
            </a:fld>
            <a:endParaRPr lang="en-US" dirty="0"/>
          </a:p>
        </p:txBody>
      </p:sp>
      <p:sp>
        <p:nvSpPr>
          <p:cNvPr id="22" name="Footer Placeholder 4"/>
          <p:cNvSpPr>
            <a:spLocks noGrp="1"/>
          </p:cNvSpPr>
          <p:nvPr>
            <p:ph type="ftr" sz="quarter" idx="11"/>
          </p:nvPr>
        </p:nvSpPr>
        <p:spPr>
          <a:xfrm>
            <a:off x="4763" y="6569075"/>
            <a:ext cx="9139237" cy="365125"/>
          </a:xfrm>
          <a:prstGeom prst="rect">
            <a:avLst/>
          </a:prstGeom>
        </p:spPr>
        <p:txBody>
          <a:bodyPr vert="horz" wrap="square" lIns="91440" tIns="45720" rIns="91440" bIns="45720" numCol="1" anchor="t" anchorCtr="0" compatLnSpc="1">
            <a:prstTxWarp prst="textNoShape">
              <a:avLst/>
            </a:prstTxWarp>
          </a:bodyPr>
          <a:lstStyle>
            <a:lvl1pPr algn="ctr">
              <a:defRPr sz="800">
                <a:solidFill>
                  <a:schemeClr val="tx1">
                    <a:lumMod val="75000"/>
                    <a:lumOff val="25000"/>
                  </a:schemeClr>
                </a:solidFill>
                <a:cs typeface="Arial Unicode MS" charset="0"/>
              </a:defRPr>
            </a:lvl1pPr>
          </a:lstStyle>
          <a:p>
            <a:pPr>
              <a:defRPr/>
            </a:pPr>
            <a:r>
              <a:rPr lang="en-US" dirty="0" smtClean="0"/>
              <a:t>Proprietary &amp; Confidential © Accumen 2015. Materials may not be copied or distributed.</a:t>
            </a:r>
            <a:endParaRPr lang="en-US" dirty="0"/>
          </a:p>
        </p:txBody>
      </p:sp>
    </p:spTree>
    <p:extLst>
      <p:ext uri="{BB962C8B-B14F-4D97-AF65-F5344CB8AC3E}">
        <p14:creationId xmlns:p14="http://schemas.microsoft.com/office/powerpoint/2010/main" val="340698633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grpSp>
        <p:nvGrpSpPr>
          <p:cNvPr id="11" name="Group 10"/>
          <p:cNvGrpSpPr>
            <a:grpSpLocks/>
          </p:cNvGrpSpPr>
          <p:nvPr userDrawn="1"/>
        </p:nvGrpSpPr>
        <p:grpSpPr bwMode="auto">
          <a:xfrm>
            <a:off x="4763" y="0"/>
            <a:ext cx="9139237" cy="976313"/>
            <a:chOff x="-256498" y="1447800"/>
            <a:chExt cx="9400498" cy="1004994"/>
          </a:xfrm>
        </p:grpSpPr>
        <p:sp>
          <p:nvSpPr>
            <p:cNvPr id="16" name="Rectangle 15"/>
            <p:cNvSpPr/>
            <p:nvPr userDrawn="1"/>
          </p:nvSpPr>
          <p:spPr>
            <a:xfrm>
              <a:off x="-256498" y="1447800"/>
              <a:ext cx="9400498" cy="838312"/>
            </a:xfrm>
            <a:prstGeom prst="rect">
              <a:avLst/>
            </a:prstGeom>
            <a:gradFill>
              <a:gsLst>
                <a:gs pos="0">
                  <a:srgbClr val="1C75BC"/>
                </a:gs>
                <a:gs pos="100000">
                  <a:srgbClr val="27AAE1"/>
                </a:gs>
              </a:gsLst>
            </a:gra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86600" y="2077724"/>
              <a:ext cx="1676400" cy="375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8" name="Straight Connector 17"/>
          <p:cNvCxnSpPr/>
          <p:nvPr userDrawn="1"/>
        </p:nvCxnSpPr>
        <p:spPr>
          <a:xfrm>
            <a:off x="0" y="6477000"/>
            <a:ext cx="9144000" cy="1588"/>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Rectangle 18"/>
          <p:cNvSpPr/>
          <p:nvPr userDrawn="1"/>
        </p:nvSpPr>
        <p:spPr>
          <a:xfrm>
            <a:off x="0" y="6781800"/>
            <a:ext cx="9144000" cy="76200"/>
          </a:xfrm>
          <a:prstGeom prst="rect">
            <a:avLst/>
          </a:prstGeom>
          <a:solidFill>
            <a:srgbClr val="E5E5E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20" name="Title 1"/>
          <p:cNvSpPr>
            <a:spLocks noGrp="1"/>
          </p:cNvSpPr>
          <p:nvPr>
            <p:ph type="title"/>
          </p:nvPr>
        </p:nvSpPr>
        <p:spPr>
          <a:xfrm>
            <a:off x="-1" y="152400"/>
            <a:ext cx="8763000" cy="457200"/>
          </a:xfrm>
          <a:prstGeom prst="rect">
            <a:avLst/>
          </a:prstGeom>
        </p:spPr>
        <p:txBody>
          <a:bodyPr/>
          <a:lstStyle>
            <a:lvl1pPr marL="0" indent="342900" algn="l">
              <a:defRPr sz="2400">
                <a:solidFill>
                  <a:schemeClr val="bg1"/>
                </a:solidFill>
                <a:latin typeface="Arial"/>
                <a:cs typeface="Arial"/>
              </a:defRPr>
            </a:lvl1pPr>
          </a:lstStyle>
          <a:p>
            <a:r>
              <a:rPr lang="en-US" dirty="0" smtClean="0"/>
              <a:t>Click to edit Master title style</a:t>
            </a:r>
            <a:endParaRPr lang="en-US" dirty="0"/>
          </a:p>
        </p:txBody>
      </p:sp>
      <p:sp>
        <p:nvSpPr>
          <p:cNvPr id="21" name="Slide Number Placeholder 5"/>
          <p:cNvSpPr>
            <a:spLocks noGrp="1"/>
          </p:cNvSpPr>
          <p:nvPr>
            <p:ph type="sldNum" sz="quarter" idx="10"/>
          </p:nvPr>
        </p:nvSpPr>
        <p:spPr>
          <a:xfrm>
            <a:off x="8686800" y="6477000"/>
            <a:ext cx="381000" cy="365125"/>
          </a:xfrm>
          <a:prstGeom prst="rect">
            <a:avLst/>
          </a:prstGeom>
        </p:spPr>
        <p:txBody>
          <a:bodyPr vert="horz" wrap="square" lIns="91440" tIns="45720" rIns="91440" bIns="45720" numCol="1" anchor="t" anchorCtr="0" compatLnSpc="1">
            <a:prstTxWarp prst="textNoShape">
              <a:avLst/>
            </a:prstTxWarp>
          </a:bodyPr>
          <a:lstStyle>
            <a:lvl1pPr algn="r">
              <a:defRPr sz="900">
                <a:solidFill>
                  <a:schemeClr val="tx1">
                    <a:lumMod val="75000"/>
                    <a:lumOff val="25000"/>
                  </a:schemeClr>
                </a:solidFill>
              </a:defRPr>
            </a:lvl1pPr>
          </a:lstStyle>
          <a:p>
            <a:pPr>
              <a:defRPr/>
            </a:pPr>
            <a:fld id="{13D5E426-8379-C641-8383-1F8A152F33A6}" type="slidenum">
              <a:rPr lang="en-US" smtClean="0"/>
              <a:pPr>
                <a:defRPr/>
              </a:pPr>
              <a:t>‹#›</a:t>
            </a:fld>
            <a:endParaRPr lang="en-US" dirty="0"/>
          </a:p>
        </p:txBody>
      </p:sp>
      <p:sp>
        <p:nvSpPr>
          <p:cNvPr id="22" name="Footer Placeholder 4"/>
          <p:cNvSpPr>
            <a:spLocks noGrp="1"/>
          </p:cNvSpPr>
          <p:nvPr>
            <p:ph type="ftr" sz="quarter" idx="11"/>
          </p:nvPr>
        </p:nvSpPr>
        <p:spPr>
          <a:xfrm>
            <a:off x="4763" y="6569075"/>
            <a:ext cx="9139237" cy="365125"/>
          </a:xfrm>
          <a:prstGeom prst="rect">
            <a:avLst/>
          </a:prstGeom>
        </p:spPr>
        <p:txBody>
          <a:bodyPr vert="horz" wrap="square" lIns="91440" tIns="45720" rIns="91440" bIns="45720" numCol="1" anchor="t" anchorCtr="0" compatLnSpc="1">
            <a:prstTxWarp prst="textNoShape">
              <a:avLst/>
            </a:prstTxWarp>
          </a:bodyPr>
          <a:lstStyle>
            <a:lvl1pPr algn="ctr">
              <a:defRPr sz="800">
                <a:solidFill>
                  <a:schemeClr val="tx1">
                    <a:lumMod val="75000"/>
                    <a:lumOff val="25000"/>
                  </a:schemeClr>
                </a:solidFill>
                <a:cs typeface="Arial Unicode MS" charset="0"/>
              </a:defRPr>
            </a:lvl1pPr>
          </a:lstStyle>
          <a:p>
            <a:pPr>
              <a:defRPr/>
            </a:pPr>
            <a:r>
              <a:rPr lang="en-US" dirty="0" smtClean="0"/>
              <a:t>Proprietary &amp; Confidential © Accumen 2015. Materials may not be copied or distributed.</a:t>
            </a:r>
            <a:endParaRPr lang="en-US" dirty="0"/>
          </a:p>
        </p:txBody>
      </p:sp>
    </p:spTree>
    <p:extLst>
      <p:ext uri="{BB962C8B-B14F-4D97-AF65-F5344CB8AC3E}">
        <p14:creationId xmlns:p14="http://schemas.microsoft.com/office/powerpoint/2010/main" val="168075506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grpSp>
        <p:nvGrpSpPr>
          <p:cNvPr id="11" name="Group 10"/>
          <p:cNvGrpSpPr>
            <a:grpSpLocks/>
          </p:cNvGrpSpPr>
          <p:nvPr userDrawn="1"/>
        </p:nvGrpSpPr>
        <p:grpSpPr bwMode="auto">
          <a:xfrm>
            <a:off x="4763" y="0"/>
            <a:ext cx="9139237" cy="976313"/>
            <a:chOff x="-256498" y="1447800"/>
            <a:chExt cx="9400498" cy="1004994"/>
          </a:xfrm>
        </p:grpSpPr>
        <p:sp>
          <p:nvSpPr>
            <p:cNvPr id="16" name="Rectangle 15"/>
            <p:cNvSpPr/>
            <p:nvPr userDrawn="1"/>
          </p:nvSpPr>
          <p:spPr>
            <a:xfrm>
              <a:off x="-256498" y="1447800"/>
              <a:ext cx="9400498" cy="838312"/>
            </a:xfrm>
            <a:prstGeom prst="rect">
              <a:avLst/>
            </a:prstGeom>
            <a:gradFill>
              <a:gsLst>
                <a:gs pos="0">
                  <a:srgbClr val="1C75BC"/>
                </a:gs>
                <a:gs pos="100000">
                  <a:srgbClr val="27AAE1"/>
                </a:gs>
              </a:gsLst>
            </a:gra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86600" y="2077724"/>
              <a:ext cx="1676400" cy="375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8" name="Straight Connector 17"/>
          <p:cNvCxnSpPr/>
          <p:nvPr userDrawn="1"/>
        </p:nvCxnSpPr>
        <p:spPr>
          <a:xfrm>
            <a:off x="0" y="6477000"/>
            <a:ext cx="9144000" cy="1588"/>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Rectangle 18"/>
          <p:cNvSpPr/>
          <p:nvPr userDrawn="1"/>
        </p:nvSpPr>
        <p:spPr>
          <a:xfrm>
            <a:off x="0" y="6781800"/>
            <a:ext cx="9144000" cy="76200"/>
          </a:xfrm>
          <a:prstGeom prst="rect">
            <a:avLst/>
          </a:prstGeom>
          <a:solidFill>
            <a:srgbClr val="E5E5E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20" name="Title 1"/>
          <p:cNvSpPr>
            <a:spLocks noGrp="1"/>
          </p:cNvSpPr>
          <p:nvPr>
            <p:ph type="title"/>
          </p:nvPr>
        </p:nvSpPr>
        <p:spPr>
          <a:xfrm>
            <a:off x="-1" y="152400"/>
            <a:ext cx="8763000" cy="457200"/>
          </a:xfrm>
          <a:prstGeom prst="rect">
            <a:avLst/>
          </a:prstGeom>
        </p:spPr>
        <p:txBody>
          <a:bodyPr/>
          <a:lstStyle>
            <a:lvl1pPr marL="0" indent="342900" algn="l">
              <a:defRPr sz="2400">
                <a:solidFill>
                  <a:schemeClr val="bg1"/>
                </a:solidFill>
                <a:latin typeface="Arial"/>
                <a:cs typeface="Arial"/>
              </a:defRPr>
            </a:lvl1pPr>
          </a:lstStyle>
          <a:p>
            <a:r>
              <a:rPr lang="en-US" dirty="0" smtClean="0"/>
              <a:t>Click to edit Master title style</a:t>
            </a:r>
            <a:endParaRPr lang="en-US" dirty="0"/>
          </a:p>
        </p:txBody>
      </p:sp>
      <p:sp>
        <p:nvSpPr>
          <p:cNvPr id="21" name="Slide Number Placeholder 5"/>
          <p:cNvSpPr>
            <a:spLocks noGrp="1"/>
          </p:cNvSpPr>
          <p:nvPr>
            <p:ph type="sldNum" sz="quarter" idx="10"/>
          </p:nvPr>
        </p:nvSpPr>
        <p:spPr>
          <a:xfrm>
            <a:off x="8686800" y="6477000"/>
            <a:ext cx="381000" cy="365125"/>
          </a:xfrm>
          <a:prstGeom prst="rect">
            <a:avLst/>
          </a:prstGeom>
        </p:spPr>
        <p:txBody>
          <a:bodyPr vert="horz" wrap="square" lIns="91440" tIns="45720" rIns="91440" bIns="45720" numCol="1" anchor="t" anchorCtr="0" compatLnSpc="1">
            <a:prstTxWarp prst="textNoShape">
              <a:avLst/>
            </a:prstTxWarp>
          </a:bodyPr>
          <a:lstStyle>
            <a:lvl1pPr algn="r">
              <a:defRPr sz="900">
                <a:solidFill>
                  <a:schemeClr val="tx1">
                    <a:lumMod val="75000"/>
                    <a:lumOff val="25000"/>
                  </a:schemeClr>
                </a:solidFill>
              </a:defRPr>
            </a:lvl1pPr>
          </a:lstStyle>
          <a:p>
            <a:pPr>
              <a:defRPr/>
            </a:pPr>
            <a:fld id="{13D5E426-8379-C641-8383-1F8A152F33A6}" type="slidenum">
              <a:rPr lang="en-US" smtClean="0"/>
              <a:pPr>
                <a:defRPr/>
              </a:pPr>
              <a:t>‹#›</a:t>
            </a:fld>
            <a:endParaRPr lang="en-US" dirty="0"/>
          </a:p>
        </p:txBody>
      </p:sp>
      <p:sp>
        <p:nvSpPr>
          <p:cNvPr id="22" name="Footer Placeholder 4"/>
          <p:cNvSpPr>
            <a:spLocks noGrp="1"/>
          </p:cNvSpPr>
          <p:nvPr>
            <p:ph type="ftr" sz="quarter" idx="11"/>
          </p:nvPr>
        </p:nvSpPr>
        <p:spPr>
          <a:xfrm>
            <a:off x="4763" y="6569075"/>
            <a:ext cx="9139237" cy="365125"/>
          </a:xfrm>
          <a:prstGeom prst="rect">
            <a:avLst/>
          </a:prstGeom>
        </p:spPr>
        <p:txBody>
          <a:bodyPr vert="horz" wrap="square" lIns="91440" tIns="45720" rIns="91440" bIns="45720" numCol="1" anchor="t" anchorCtr="0" compatLnSpc="1">
            <a:prstTxWarp prst="textNoShape">
              <a:avLst/>
            </a:prstTxWarp>
          </a:bodyPr>
          <a:lstStyle>
            <a:lvl1pPr algn="ctr">
              <a:defRPr sz="800">
                <a:solidFill>
                  <a:schemeClr val="tx1">
                    <a:lumMod val="75000"/>
                    <a:lumOff val="25000"/>
                  </a:schemeClr>
                </a:solidFill>
                <a:cs typeface="Arial Unicode MS" charset="0"/>
              </a:defRPr>
            </a:lvl1pPr>
          </a:lstStyle>
          <a:p>
            <a:pPr>
              <a:defRPr/>
            </a:pPr>
            <a:r>
              <a:rPr lang="en-US" dirty="0" smtClean="0"/>
              <a:t>Proprietary &amp; Confidential © Accumen 2015. Materials may not be copied or distributed.</a:t>
            </a:r>
            <a:endParaRPr lang="en-US" dirty="0"/>
          </a:p>
        </p:txBody>
      </p:sp>
    </p:spTree>
    <p:extLst>
      <p:ext uri="{BB962C8B-B14F-4D97-AF65-F5344CB8AC3E}">
        <p14:creationId xmlns:p14="http://schemas.microsoft.com/office/powerpoint/2010/main" val="411051862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grpSp>
        <p:nvGrpSpPr>
          <p:cNvPr id="11" name="Group 10"/>
          <p:cNvGrpSpPr>
            <a:grpSpLocks/>
          </p:cNvGrpSpPr>
          <p:nvPr userDrawn="1"/>
        </p:nvGrpSpPr>
        <p:grpSpPr bwMode="auto">
          <a:xfrm>
            <a:off x="4763" y="0"/>
            <a:ext cx="9139237" cy="976313"/>
            <a:chOff x="-256498" y="1447800"/>
            <a:chExt cx="9400498" cy="1004994"/>
          </a:xfrm>
        </p:grpSpPr>
        <p:sp>
          <p:nvSpPr>
            <p:cNvPr id="16" name="Rectangle 15"/>
            <p:cNvSpPr/>
            <p:nvPr userDrawn="1"/>
          </p:nvSpPr>
          <p:spPr>
            <a:xfrm>
              <a:off x="-256498" y="1447800"/>
              <a:ext cx="9400498" cy="838312"/>
            </a:xfrm>
            <a:prstGeom prst="rect">
              <a:avLst/>
            </a:prstGeom>
            <a:gradFill>
              <a:gsLst>
                <a:gs pos="0">
                  <a:srgbClr val="1C75BC"/>
                </a:gs>
                <a:gs pos="100000">
                  <a:srgbClr val="27AAE1"/>
                </a:gs>
              </a:gsLst>
            </a:gra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86600" y="2077724"/>
              <a:ext cx="1676400" cy="375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8" name="Straight Connector 17"/>
          <p:cNvCxnSpPr/>
          <p:nvPr userDrawn="1"/>
        </p:nvCxnSpPr>
        <p:spPr>
          <a:xfrm>
            <a:off x="0" y="6477000"/>
            <a:ext cx="9144000" cy="1588"/>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Rectangle 18"/>
          <p:cNvSpPr/>
          <p:nvPr userDrawn="1"/>
        </p:nvSpPr>
        <p:spPr>
          <a:xfrm>
            <a:off x="0" y="6781800"/>
            <a:ext cx="9144000" cy="76200"/>
          </a:xfrm>
          <a:prstGeom prst="rect">
            <a:avLst/>
          </a:prstGeom>
          <a:solidFill>
            <a:srgbClr val="E5E5E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20" name="Title 1"/>
          <p:cNvSpPr>
            <a:spLocks noGrp="1"/>
          </p:cNvSpPr>
          <p:nvPr>
            <p:ph type="title"/>
          </p:nvPr>
        </p:nvSpPr>
        <p:spPr>
          <a:xfrm>
            <a:off x="-1" y="152400"/>
            <a:ext cx="8763000" cy="457200"/>
          </a:xfrm>
          <a:prstGeom prst="rect">
            <a:avLst/>
          </a:prstGeom>
        </p:spPr>
        <p:txBody>
          <a:bodyPr/>
          <a:lstStyle>
            <a:lvl1pPr marL="0" indent="342900" algn="l">
              <a:defRPr sz="2400">
                <a:solidFill>
                  <a:schemeClr val="bg1"/>
                </a:solidFill>
                <a:latin typeface="Arial"/>
                <a:cs typeface="Arial"/>
              </a:defRPr>
            </a:lvl1pPr>
          </a:lstStyle>
          <a:p>
            <a:r>
              <a:rPr lang="en-US" dirty="0" smtClean="0"/>
              <a:t>Click to edit Master title style</a:t>
            </a:r>
            <a:endParaRPr lang="en-US" dirty="0"/>
          </a:p>
        </p:txBody>
      </p:sp>
      <p:sp>
        <p:nvSpPr>
          <p:cNvPr id="21" name="Slide Number Placeholder 5"/>
          <p:cNvSpPr>
            <a:spLocks noGrp="1"/>
          </p:cNvSpPr>
          <p:nvPr>
            <p:ph type="sldNum" sz="quarter" idx="10"/>
          </p:nvPr>
        </p:nvSpPr>
        <p:spPr>
          <a:xfrm>
            <a:off x="8686800" y="6477000"/>
            <a:ext cx="381000" cy="365125"/>
          </a:xfrm>
          <a:prstGeom prst="rect">
            <a:avLst/>
          </a:prstGeom>
        </p:spPr>
        <p:txBody>
          <a:bodyPr vert="horz" wrap="square" lIns="91440" tIns="45720" rIns="91440" bIns="45720" numCol="1" anchor="t" anchorCtr="0" compatLnSpc="1">
            <a:prstTxWarp prst="textNoShape">
              <a:avLst/>
            </a:prstTxWarp>
          </a:bodyPr>
          <a:lstStyle>
            <a:lvl1pPr algn="r">
              <a:defRPr sz="900">
                <a:solidFill>
                  <a:schemeClr val="tx1">
                    <a:lumMod val="75000"/>
                    <a:lumOff val="25000"/>
                  </a:schemeClr>
                </a:solidFill>
              </a:defRPr>
            </a:lvl1pPr>
          </a:lstStyle>
          <a:p>
            <a:pPr>
              <a:defRPr/>
            </a:pPr>
            <a:fld id="{13D5E426-8379-C641-8383-1F8A152F33A6}" type="slidenum">
              <a:rPr lang="en-US" smtClean="0"/>
              <a:pPr>
                <a:defRPr/>
              </a:pPr>
              <a:t>‹#›</a:t>
            </a:fld>
            <a:endParaRPr lang="en-US" dirty="0"/>
          </a:p>
        </p:txBody>
      </p:sp>
      <p:sp>
        <p:nvSpPr>
          <p:cNvPr id="22" name="Footer Placeholder 4"/>
          <p:cNvSpPr>
            <a:spLocks noGrp="1"/>
          </p:cNvSpPr>
          <p:nvPr>
            <p:ph type="ftr" sz="quarter" idx="11"/>
          </p:nvPr>
        </p:nvSpPr>
        <p:spPr>
          <a:xfrm>
            <a:off x="4763" y="6569075"/>
            <a:ext cx="9139237" cy="365125"/>
          </a:xfrm>
          <a:prstGeom prst="rect">
            <a:avLst/>
          </a:prstGeom>
        </p:spPr>
        <p:txBody>
          <a:bodyPr vert="horz" wrap="square" lIns="91440" tIns="45720" rIns="91440" bIns="45720" numCol="1" anchor="t" anchorCtr="0" compatLnSpc="1">
            <a:prstTxWarp prst="textNoShape">
              <a:avLst/>
            </a:prstTxWarp>
          </a:bodyPr>
          <a:lstStyle>
            <a:lvl1pPr algn="ctr">
              <a:defRPr sz="800">
                <a:solidFill>
                  <a:schemeClr val="tx1">
                    <a:lumMod val="75000"/>
                    <a:lumOff val="25000"/>
                  </a:schemeClr>
                </a:solidFill>
                <a:cs typeface="Arial Unicode MS" charset="0"/>
              </a:defRPr>
            </a:lvl1pPr>
          </a:lstStyle>
          <a:p>
            <a:pPr>
              <a:defRPr/>
            </a:pPr>
            <a:r>
              <a:rPr lang="en-US" dirty="0" smtClean="0"/>
              <a:t>Proprietary &amp; Confidential © Accumen 2015. Materials may not be copied or distributed.</a:t>
            </a:r>
            <a:endParaRPr lang="en-US" dirty="0"/>
          </a:p>
        </p:txBody>
      </p:sp>
    </p:spTree>
    <p:extLst>
      <p:ext uri="{BB962C8B-B14F-4D97-AF65-F5344CB8AC3E}">
        <p14:creationId xmlns:p14="http://schemas.microsoft.com/office/powerpoint/2010/main" val="220414503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grpSp>
        <p:nvGrpSpPr>
          <p:cNvPr id="11" name="Group 10"/>
          <p:cNvGrpSpPr>
            <a:grpSpLocks/>
          </p:cNvGrpSpPr>
          <p:nvPr userDrawn="1"/>
        </p:nvGrpSpPr>
        <p:grpSpPr bwMode="auto">
          <a:xfrm>
            <a:off x="4763" y="0"/>
            <a:ext cx="9139237" cy="976313"/>
            <a:chOff x="-256498" y="1447800"/>
            <a:chExt cx="9400498" cy="1004994"/>
          </a:xfrm>
        </p:grpSpPr>
        <p:sp>
          <p:nvSpPr>
            <p:cNvPr id="16" name="Rectangle 15"/>
            <p:cNvSpPr/>
            <p:nvPr userDrawn="1"/>
          </p:nvSpPr>
          <p:spPr>
            <a:xfrm>
              <a:off x="-256498" y="1447800"/>
              <a:ext cx="9400498" cy="838312"/>
            </a:xfrm>
            <a:prstGeom prst="rect">
              <a:avLst/>
            </a:prstGeom>
            <a:gradFill>
              <a:gsLst>
                <a:gs pos="0">
                  <a:srgbClr val="1C75BC"/>
                </a:gs>
                <a:gs pos="100000">
                  <a:srgbClr val="27AAE1"/>
                </a:gs>
              </a:gsLst>
            </a:gra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86600" y="2077724"/>
              <a:ext cx="1676400" cy="375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8" name="Straight Connector 17"/>
          <p:cNvCxnSpPr/>
          <p:nvPr userDrawn="1"/>
        </p:nvCxnSpPr>
        <p:spPr>
          <a:xfrm>
            <a:off x="0" y="6477000"/>
            <a:ext cx="9144000" cy="1588"/>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Rectangle 18"/>
          <p:cNvSpPr/>
          <p:nvPr userDrawn="1"/>
        </p:nvSpPr>
        <p:spPr>
          <a:xfrm>
            <a:off x="0" y="6781800"/>
            <a:ext cx="9144000" cy="76200"/>
          </a:xfrm>
          <a:prstGeom prst="rect">
            <a:avLst/>
          </a:prstGeom>
          <a:solidFill>
            <a:srgbClr val="E5E5E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20" name="Title 1"/>
          <p:cNvSpPr>
            <a:spLocks noGrp="1"/>
          </p:cNvSpPr>
          <p:nvPr>
            <p:ph type="title"/>
          </p:nvPr>
        </p:nvSpPr>
        <p:spPr>
          <a:xfrm>
            <a:off x="-1" y="152400"/>
            <a:ext cx="8763000" cy="457200"/>
          </a:xfrm>
          <a:prstGeom prst="rect">
            <a:avLst/>
          </a:prstGeom>
        </p:spPr>
        <p:txBody>
          <a:bodyPr/>
          <a:lstStyle>
            <a:lvl1pPr marL="0" indent="342900" algn="l">
              <a:defRPr sz="2400">
                <a:solidFill>
                  <a:schemeClr val="bg1"/>
                </a:solidFill>
                <a:latin typeface="Arial"/>
                <a:cs typeface="Arial"/>
              </a:defRPr>
            </a:lvl1pPr>
          </a:lstStyle>
          <a:p>
            <a:r>
              <a:rPr lang="en-US" dirty="0" smtClean="0"/>
              <a:t>Click to edit Master title style</a:t>
            </a:r>
            <a:endParaRPr lang="en-US" dirty="0"/>
          </a:p>
        </p:txBody>
      </p:sp>
      <p:sp>
        <p:nvSpPr>
          <p:cNvPr id="21" name="Slide Number Placeholder 5"/>
          <p:cNvSpPr>
            <a:spLocks noGrp="1"/>
          </p:cNvSpPr>
          <p:nvPr>
            <p:ph type="sldNum" sz="quarter" idx="10"/>
          </p:nvPr>
        </p:nvSpPr>
        <p:spPr>
          <a:xfrm>
            <a:off x="8686800" y="6477000"/>
            <a:ext cx="381000" cy="365125"/>
          </a:xfrm>
          <a:prstGeom prst="rect">
            <a:avLst/>
          </a:prstGeom>
        </p:spPr>
        <p:txBody>
          <a:bodyPr vert="horz" wrap="square" lIns="91440" tIns="45720" rIns="91440" bIns="45720" numCol="1" anchor="t" anchorCtr="0" compatLnSpc="1">
            <a:prstTxWarp prst="textNoShape">
              <a:avLst/>
            </a:prstTxWarp>
          </a:bodyPr>
          <a:lstStyle>
            <a:lvl1pPr algn="r">
              <a:defRPr sz="900">
                <a:solidFill>
                  <a:schemeClr val="tx1">
                    <a:lumMod val="75000"/>
                    <a:lumOff val="25000"/>
                  </a:schemeClr>
                </a:solidFill>
              </a:defRPr>
            </a:lvl1pPr>
          </a:lstStyle>
          <a:p>
            <a:pPr>
              <a:defRPr/>
            </a:pPr>
            <a:fld id="{13D5E426-8379-C641-8383-1F8A152F33A6}" type="slidenum">
              <a:rPr lang="en-US" smtClean="0"/>
              <a:pPr>
                <a:defRPr/>
              </a:pPr>
              <a:t>‹#›</a:t>
            </a:fld>
            <a:endParaRPr lang="en-US" dirty="0"/>
          </a:p>
        </p:txBody>
      </p:sp>
      <p:sp>
        <p:nvSpPr>
          <p:cNvPr id="22" name="Footer Placeholder 4"/>
          <p:cNvSpPr>
            <a:spLocks noGrp="1"/>
          </p:cNvSpPr>
          <p:nvPr>
            <p:ph type="ftr" sz="quarter" idx="11"/>
          </p:nvPr>
        </p:nvSpPr>
        <p:spPr>
          <a:xfrm>
            <a:off x="4763" y="6569075"/>
            <a:ext cx="9139237" cy="365125"/>
          </a:xfrm>
          <a:prstGeom prst="rect">
            <a:avLst/>
          </a:prstGeom>
        </p:spPr>
        <p:txBody>
          <a:bodyPr vert="horz" wrap="square" lIns="91440" tIns="45720" rIns="91440" bIns="45720" numCol="1" anchor="t" anchorCtr="0" compatLnSpc="1">
            <a:prstTxWarp prst="textNoShape">
              <a:avLst/>
            </a:prstTxWarp>
          </a:bodyPr>
          <a:lstStyle>
            <a:lvl1pPr algn="ctr">
              <a:defRPr sz="800">
                <a:solidFill>
                  <a:schemeClr val="tx1">
                    <a:lumMod val="75000"/>
                    <a:lumOff val="25000"/>
                  </a:schemeClr>
                </a:solidFill>
                <a:cs typeface="Arial Unicode MS" charset="0"/>
              </a:defRPr>
            </a:lvl1pPr>
          </a:lstStyle>
          <a:p>
            <a:pPr>
              <a:defRPr/>
            </a:pPr>
            <a:r>
              <a:rPr lang="en-US" dirty="0" smtClean="0"/>
              <a:t>Proprietary &amp; Confidential © Accumen 2015. Materials may not be copied or distributed.</a:t>
            </a:r>
            <a:endParaRPr lang="en-US" dirty="0"/>
          </a:p>
        </p:txBody>
      </p:sp>
    </p:spTree>
    <p:extLst>
      <p:ext uri="{BB962C8B-B14F-4D97-AF65-F5344CB8AC3E}">
        <p14:creationId xmlns:p14="http://schemas.microsoft.com/office/powerpoint/2010/main" val="206078370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grpSp>
        <p:nvGrpSpPr>
          <p:cNvPr id="11" name="Group 10"/>
          <p:cNvGrpSpPr>
            <a:grpSpLocks/>
          </p:cNvGrpSpPr>
          <p:nvPr userDrawn="1"/>
        </p:nvGrpSpPr>
        <p:grpSpPr bwMode="auto">
          <a:xfrm>
            <a:off x="4763" y="0"/>
            <a:ext cx="9139237" cy="976313"/>
            <a:chOff x="-256498" y="1447800"/>
            <a:chExt cx="9400498" cy="1004994"/>
          </a:xfrm>
        </p:grpSpPr>
        <p:sp>
          <p:nvSpPr>
            <p:cNvPr id="16" name="Rectangle 15"/>
            <p:cNvSpPr/>
            <p:nvPr userDrawn="1"/>
          </p:nvSpPr>
          <p:spPr>
            <a:xfrm>
              <a:off x="-256498" y="1447800"/>
              <a:ext cx="9400498" cy="838312"/>
            </a:xfrm>
            <a:prstGeom prst="rect">
              <a:avLst/>
            </a:prstGeom>
            <a:gradFill>
              <a:gsLst>
                <a:gs pos="0">
                  <a:srgbClr val="1C75BC"/>
                </a:gs>
                <a:gs pos="100000">
                  <a:srgbClr val="27AAE1"/>
                </a:gs>
              </a:gsLst>
            </a:gra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86600" y="2077724"/>
              <a:ext cx="1676400" cy="375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8" name="Straight Connector 17"/>
          <p:cNvCxnSpPr/>
          <p:nvPr userDrawn="1"/>
        </p:nvCxnSpPr>
        <p:spPr>
          <a:xfrm>
            <a:off x="0" y="6477000"/>
            <a:ext cx="9144000" cy="1588"/>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Rectangle 18"/>
          <p:cNvSpPr/>
          <p:nvPr userDrawn="1"/>
        </p:nvSpPr>
        <p:spPr>
          <a:xfrm>
            <a:off x="0" y="6781800"/>
            <a:ext cx="9144000" cy="76200"/>
          </a:xfrm>
          <a:prstGeom prst="rect">
            <a:avLst/>
          </a:prstGeom>
          <a:solidFill>
            <a:srgbClr val="E5E5E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20" name="Title 1"/>
          <p:cNvSpPr>
            <a:spLocks noGrp="1"/>
          </p:cNvSpPr>
          <p:nvPr>
            <p:ph type="title"/>
          </p:nvPr>
        </p:nvSpPr>
        <p:spPr>
          <a:xfrm>
            <a:off x="-1" y="152400"/>
            <a:ext cx="8763000" cy="457200"/>
          </a:xfrm>
          <a:prstGeom prst="rect">
            <a:avLst/>
          </a:prstGeom>
        </p:spPr>
        <p:txBody>
          <a:bodyPr/>
          <a:lstStyle>
            <a:lvl1pPr marL="0" indent="342900" algn="l">
              <a:defRPr sz="2400">
                <a:solidFill>
                  <a:schemeClr val="bg1"/>
                </a:solidFill>
                <a:latin typeface="Arial"/>
                <a:cs typeface="Arial"/>
              </a:defRPr>
            </a:lvl1pPr>
          </a:lstStyle>
          <a:p>
            <a:r>
              <a:rPr lang="en-US" dirty="0" smtClean="0"/>
              <a:t>Click to edit Master title style</a:t>
            </a:r>
            <a:endParaRPr lang="en-US" dirty="0"/>
          </a:p>
        </p:txBody>
      </p:sp>
      <p:sp>
        <p:nvSpPr>
          <p:cNvPr id="21" name="Slide Number Placeholder 5"/>
          <p:cNvSpPr>
            <a:spLocks noGrp="1"/>
          </p:cNvSpPr>
          <p:nvPr>
            <p:ph type="sldNum" sz="quarter" idx="10"/>
          </p:nvPr>
        </p:nvSpPr>
        <p:spPr>
          <a:xfrm>
            <a:off x="8686800" y="6477000"/>
            <a:ext cx="381000" cy="365125"/>
          </a:xfrm>
          <a:prstGeom prst="rect">
            <a:avLst/>
          </a:prstGeom>
        </p:spPr>
        <p:txBody>
          <a:bodyPr vert="horz" wrap="square" lIns="91440" tIns="45720" rIns="91440" bIns="45720" numCol="1" anchor="t" anchorCtr="0" compatLnSpc="1">
            <a:prstTxWarp prst="textNoShape">
              <a:avLst/>
            </a:prstTxWarp>
          </a:bodyPr>
          <a:lstStyle>
            <a:lvl1pPr algn="r">
              <a:defRPr sz="900">
                <a:solidFill>
                  <a:schemeClr val="tx1">
                    <a:lumMod val="75000"/>
                    <a:lumOff val="25000"/>
                  </a:schemeClr>
                </a:solidFill>
              </a:defRPr>
            </a:lvl1pPr>
          </a:lstStyle>
          <a:p>
            <a:pPr>
              <a:defRPr/>
            </a:pPr>
            <a:fld id="{13D5E426-8379-C641-8383-1F8A152F33A6}" type="slidenum">
              <a:rPr lang="en-US" smtClean="0"/>
              <a:pPr>
                <a:defRPr/>
              </a:pPr>
              <a:t>‹#›</a:t>
            </a:fld>
            <a:endParaRPr lang="en-US" dirty="0"/>
          </a:p>
        </p:txBody>
      </p:sp>
      <p:sp>
        <p:nvSpPr>
          <p:cNvPr id="22" name="Footer Placeholder 4"/>
          <p:cNvSpPr>
            <a:spLocks noGrp="1"/>
          </p:cNvSpPr>
          <p:nvPr>
            <p:ph type="ftr" sz="quarter" idx="11"/>
          </p:nvPr>
        </p:nvSpPr>
        <p:spPr>
          <a:xfrm>
            <a:off x="4763" y="6569075"/>
            <a:ext cx="9139237" cy="365125"/>
          </a:xfrm>
          <a:prstGeom prst="rect">
            <a:avLst/>
          </a:prstGeom>
        </p:spPr>
        <p:txBody>
          <a:bodyPr vert="horz" wrap="square" lIns="91440" tIns="45720" rIns="91440" bIns="45720" numCol="1" anchor="t" anchorCtr="0" compatLnSpc="1">
            <a:prstTxWarp prst="textNoShape">
              <a:avLst/>
            </a:prstTxWarp>
          </a:bodyPr>
          <a:lstStyle>
            <a:lvl1pPr algn="ctr">
              <a:defRPr sz="800">
                <a:solidFill>
                  <a:schemeClr val="tx1">
                    <a:lumMod val="75000"/>
                    <a:lumOff val="25000"/>
                  </a:schemeClr>
                </a:solidFill>
                <a:cs typeface="Arial Unicode MS" charset="0"/>
              </a:defRPr>
            </a:lvl1pPr>
          </a:lstStyle>
          <a:p>
            <a:pPr>
              <a:defRPr/>
            </a:pPr>
            <a:r>
              <a:rPr lang="en-US" dirty="0" smtClean="0"/>
              <a:t>Proprietary &amp; Confidential © Accumen 2015. Materials may not be copied or distributed.</a:t>
            </a:r>
            <a:endParaRPr lang="en-US" dirty="0"/>
          </a:p>
        </p:txBody>
      </p:sp>
    </p:spTree>
    <p:extLst>
      <p:ext uri="{BB962C8B-B14F-4D97-AF65-F5344CB8AC3E}">
        <p14:creationId xmlns:p14="http://schemas.microsoft.com/office/powerpoint/2010/main" val="307020891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grpSp>
        <p:nvGrpSpPr>
          <p:cNvPr id="11" name="Group 10"/>
          <p:cNvGrpSpPr>
            <a:grpSpLocks/>
          </p:cNvGrpSpPr>
          <p:nvPr userDrawn="1"/>
        </p:nvGrpSpPr>
        <p:grpSpPr bwMode="auto">
          <a:xfrm>
            <a:off x="4763" y="0"/>
            <a:ext cx="9139237" cy="976313"/>
            <a:chOff x="-256498" y="1447800"/>
            <a:chExt cx="9400498" cy="1004994"/>
          </a:xfrm>
        </p:grpSpPr>
        <p:sp>
          <p:nvSpPr>
            <p:cNvPr id="16" name="Rectangle 15"/>
            <p:cNvSpPr/>
            <p:nvPr userDrawn="1"/>
          </p:nvSpPr>
          <p:spPr>
            <a:xfrm>
              <a:off x="-256498" y="1447800"/>
              <a:ext cx="9400498" cy="838312"/>
            </a:xfrm>
            <a:prstGeom prst="rect">
              <a:avLst/>
            </a:prstGeom>
            <a:gradFill>
              <a:gsLst>
                <a:gs pos="0">
                  <a:srgbClr val="1C75BC"/>
                </a:gs>
                <a:gs pos="100000">
                  <a:srgbClr val="27AAE1"/>
                </a:gs>
              </a:gsLst>
            </a:gra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86600" y="2077724"/>
              <a:ext cx="1676400" cy="375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8" name="Straight Connector 17"/>
          <p:cNvCxnSpPr/>
          <p:nvPr userDrawn="1"/>
        </p:nvCxnSpPr>
        <p:spPr>
          <a:xfrm>
            <a:off x="0" y="6477000"/>
            <a:ext cx="9144000" cy="1588"/>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Rectangle 18"/>
          <p:cNvSpPr/>
          <p:nvPr userDrawn="1"/>
        </p:nvSpPr>
        <p:spPr>
          <a:xfrm>
            <a:off x="0" y="6781800"/>
            <a:ext cx="9144000" cy="76200"/>
          </a:xfrm>
          <a:prstGeom prst="rect">
            <a:avLst/>
          </a:prstGeom>
          <a:solidFill>
            <a:srgbClr val="E5E5E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20" name="Title 1"/>
          <p:cNvSpPr>
            <a:spLocks noGrp="1"/>
          </p:cNvSpPr>
          <p:nvPr>
            <p:ph type="title"/>
          </p:nvPr>
        </p:nvSpPr>
        <p:spPr>
          <a:xfrm>
            <a:off x="-1" y="152400"/>
            <a:ext cx="8763000" cy="457200"/>
          </a:xfrm>
          <a:prstGeom prst="rect">
            <a:avLst/>
          </a:prstGeom>
        </p:spPr>
        <p:txBody>
          <a:bodyPr/>
          <a:lstStyle>
            <a:lvl1pPr marL="0" indent="342900" algn="l">
              <a:defRPr sz="2400">
                <a:solidFill>
                  <a:schemeClr val="bg1"/>
                </a:solidFill>
                <a:latin typeface="Arial"/>
                <a:cs typeface="Arial"/>
              </a:defRPr>
            </a:lvl1pPr>
          </a:lstStyle>
          <a:p>
            <a:r>
              <a:rPr lang="en-US" dirty="0" smtClean="0"/>
              <a:t>Click to edit Master title style</a:t>
            </a:r>
            <a:endParaRPr lang="en-US" dirty="0"/>
          </a:p>
        </p:txBody>
      </p:sp>
      <p:sp>
        <p:nvSpPr>
          <p:cNvPr id="21" name="Slide Number Placeholder 5"/>
          <p:cNvSpPr>
            <a:spLocks noGrp="1"/>
          </p:cNvSpPr>
          <p:nvPr>
            <p:ph type="sldNum" sz="quarter" idx="10"/>
          </p:nvPr>
        </p:nvSpPr>
        <p:spPr>
          <a:xfrm>
            <a:off x="8686800" y="6477000"/>
            <a:ext cx="381000" cy="365125"/>
          </a:xfrm>
          <a:prstGeom prst="rect">
            <a:avLst/>
          </a:prstGeom>
        </p:spPr>
        <p:txBody>
          <a:bodyPr vert="horz" wrap="square" lIns="91440" tIns="45720" rIns="91440" bIns="45720" numCol="1" anchor="t" anchorCtr="0" compatLnSpc="1">
            <a:prstTxWarp prst="textNoShape">
              <a:avLst/>
            </a:prstTxWarp>
          </a:bodyPr>
          <a:lstStyle>
            <a:lvl1pPr algn="r">
              <a:defRPr sz="900">
                <a:solidFill>
                  <a:schemeClr val="tx1">
                    <a:lumMod val="75000"/>
                    <a:lumOff val="25000"/>
                  </a:schemeClr>
                </a:solidFill>
              </a:defRPr>
            </a:lvl1pPr>
          </a:lstStyle>
          <a:p>
            <a:pPr>
              <a:defRPr/>
            </a:pPr>
            <a:fld id="{13D5E426-8379-C641-8383-1F8A152F33A6}" type="slidenum">
              <a:rPr lang="en-US" smtClean="0"/>
              <a:pPr>
                <a:defRPr/>
              </a:pPr>
              <a:t>‹#›</a:t>
            </a:fld>
            <a:endParaRPr lang="en-US" dirty="0"/>
          </a:p>
        </p:txBody>
      </p:sp>
      <p:sp>
        <p:nvSpPr>
          <p:cNvPr id="22" name="Footer Placeholder 4"/>
          <p:cNvSpPr>
            <a:spLocks noGrp="1"/>
          </p:cNvSpPr>
          <p:nvPr>
            <p:ph type="ftr" sz="quarter" idx="11"/>
          </p:nvPr>
        </p:nvSpPr>
        <p:spPr>
          <a:xfrm>
            <a:off x="4763" y="6569075"/>
            <a:ext cx="9139237" cy="365125"/>
          </a:xfrm>
          <a:prstGeom prst="rect">
            <a:avLst/>
          </a:prstGeom>
        </p:spPr>
        <p:txBody>
          <a:bodyPr vert="horz" wrap="square" lIns="91440" tIns="45720" rIns="91440" bIns="45720" numCol="1" anchor="t" anchorCtr="0" compatLnSpc="1">
            <a:prstTxWarp prst="textNoShape">
              <a:avLst/>
            </a:prstTxWarp>
          </a:bodyPr>
          <a:lstStyle>
            <a:lvl1pPr algn="ctr">
              <a:defRPr sz="800">
                <a:solidFill>
                  <a:schemeClr val="tx1">
                    <a:lumMod val="75000"/>
                    <a:lumOff val="25000"/>
                  </a:schemeClr>
                </a:solidFill>
                <a:cs typeface="Arial Unicode MS" charset="0"/>
              </a:defRPr>
            </a:lvl1pPr>
          </a:lstStyle>
          <a:p>
            <a:pPr>
              <a:defRPr/>
            </a:pPr>
            <a:r>
              <a:rPr lang="en-US" dirty="0" smtClean="0"/>
              <a:t>Proprietary &amp; Confidential © Accumen 2015. Materials may not be copied or distributed.</a:t>
            </a:r>
            <a:endParaRPr lang="en-US" dirty="0"/>
          </a:p>
        </p:txBody>
      </p:sp>
    </p:spTree>
    <p:extLst>
      <p:ext uri="{BB962C8B-B14F-4D97-AF65-F5344CB8AC3E}">
        <p14:creationId xmlns:p14="http://schemas.microsoft.com/office/powerpoint/2010/main" val="330203017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grpSp>
        <p:nvGrpSpPr>
          <p:cNvPr id="11" name="Group 10"/>
          <p:cNvGrpSpPr>
            <a:grpSpLocks/>
          </p:cNvGrpSpPr>
          <p:nvPr userDrawn="1"/>
        </p:nvGrpSpPr>
        <p:grpSpPr bwMode="auto">
          <a:xfrm>
            <a:off x="4763" y="0"/>
            <a:ext cx="9139237" cy="976313"/>
            <a:chOff x="-256498" y="1447800"/>
            <a:chExt cx="9400498" cy="1004994"/>
          </a:xfrm>
        </p:grpSpPr>
        <p:sp>
          <p:nvSpPr>
            <p:cNvPr id="16" name="Rectangle 15"/>
            <p:cNvSpPr/>
            <p:nvPr userDrawn="1"/>
          </p:nvSpPr>
          <p:spPr>
            <a:xfrm>
              <a:off x="-256498" y="1447800"/>
              <a:ext cx="9400498" cy="838312"/>
            </a:xfrm>
            <a:prstGeom prst="rect">
              <a:avLst/>
            </a:prstGeom>
            <a:gradFill>
              <a:gsLst>
                <a:gs pos="0">
                  <a:srgbClr val="1C75BC"/>
                </a:gs>
                <a:gs pos="100000">
                  <a:srgbClr val="27AAE1"/>
                </a:gs>
              </a:gsLst>
            </a:gra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86600" y="2077724"/>
              <a:ext cx="1676400" cy="375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8" name="Straight Connector 17"/>
          <p:cNvCxnSpPr/>
          <p:nvPr userDrawn="1"/>
        </p:nvCxnSpPr>
        <p:spPr>
          <a:xfrm>
            <a:off x="0" y="6477000"/>
            <a:ext cx="9144000" cy="1588"/>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Rectangle 18"/>
          <p:cNvSpPr/>
          <p:nvPr userDrawn="1"/>
        </p:nvSpPr>
        <p:spPr>
          <a:xfrm>
            <a:off x="0" y="6781800"/>
            <a:ext cx="9144000" cy="76200"/>
          </a:xfrm>
          <a:prstGeom prst="rect">
            <a:avLst/>
          </a:prstGeom>
          <a:solidFill>
            <a:srgbClr val="E5E5E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20" name="Title 1"/>
          <p:cNvSpPr>
            <a:spLocks noGrp="1"/>
          </p:cNvSpPr>
          <p:nvPr>
            <p:ph type="title"/>
          </p:nvPr>
        </p:nvSpPr>
        <p:spPr>
          <a:xfrm>
            <a:off x="-1" y="152400"/>
            <a:ext cx="8763000" cy="457200"/>
          </a:xfrm>
          <a:prstGeom prst="rect">
            <a:avLst/>
          </a:prstGeom>
        </p:spPr>
        <p:txBody>
          <a:bodyPr/>
          <a:lstStyle>
            <a:lvl1pPr marL="0" indent="342900" algn="l">
              <a:defRPr sz="2400">
                <a:solidFill>
                  <a:schemeClr val="bg1"/>
                </a:solidFill>
                <a:latin typeface="Arial"/>
                <a:cs typeface="Arial"/>
              </a:defRPr>
            </a:lvl1pPr>
          </a:lstStyle>
          <a:p>
            <a:r>
              <a:rPr lang="en-US" dirty="0" smtClean="0"/>
              <a:t>Click to edit Master title style</a:t>
            </a:r>
            <a:endParaRPr lang="en-US" dirty="0"/>
          </a:p>
        </p:txBody>
      </p:sp>
      <p:sp>
        <p:nvSpPr>
          <p:cNvPr id="21" name="Slide Number Placeholder 5"/>
          <p:cNvSpPr>
            <a:spLocks noGrp="1"/>
          </p:cNvSpPr>
          <p:nvPr>
            <p:ph type="sldNum" sz="quarter" idx="10"/>
          </p:nvPr>
        </p:nvSpPr>
        <p:spPr>
          <a:xfrm>
            <a:off x="8686800" y="6477000"/>
            <a:ext cx="381000" cy="365125"/>
          </a:xfrm>
          <a:prstGeom prst="rect">
            <a:avLst/>
          </a:prstGeom>
        </p:spPr>
        <p:txBody>
          <a:bodyPr vert="horz" wrap="square" lIns="91440" tIns="45720" rIns="91440" bIns="45720" numCol="1" anchor="t" anchorCtr="0" compatLnSpc="1">
            <a:prstTxWarp prst="textNoShape">
              <a:avLst/>
            </a:prstTxWarp>
          </a:bodyPr>
          <a:lstStyle>
            <a:lvl1pPr algn="r">
              <a:defRPr sz="900">
                <a:solidFill>
                  <a:schemeClr val="tx1">
                    <a:lumMod val="75000"/>
                    <a:lumOff val="25000"/>
                  </a:schemeClr>
                </a:solidFill>
              </a:defRPr>
            </a:lvl1pPr>
          </a:lstStyle>
          <a:p>
            <a:pPr>
              <a:defRPr/>
            </a:pPr>
            <a:fld id="{13D5E426-8379-C641-8383-1F8A152F33A6}" type="slidenum">
              <a:rPr lang="en-US" smtClean="0"/>
              <a:pPr>
                <a:defRPr/>
              </a:pPr>
              <a:t>‹#›</a:t>
            </a:fld>
            <a:endParaRPr lang="en-US" dirty="0"/>
          </a:p>
        </p:txBody>
      </p:sp>
      <p:sp>
        <p:nvSpPr>
          <p:cNvPr id="22" name="Footer Placeholder 4"/>
          <p:cNvSpPr>
            <a:spLocks noGrp="1"/>
          </p:cNvSpPr>
          <p:nvPr>
            <p:ph type="ftr" sz="quarter" idx="11"/>
          </p:nvPr>
        </p:nvSpPr>
        <p:spPr>
          <a:xfrm>
            <a:off x="4763" y="6569075"/>
            <a:ext cx="9139237" cy="365125"/>
          </a:xfrm>
          <a:prstGeom prst="rect">
            <a:avLst/>
          </a:prstGeom>
        </p:spPr>
        <p:txBody>
          <a:bodyPr vert="horz" wrap="square" lIns="91440" tIns="45720" rIns="91440" bIns="45720" numCol="1" anchor="t" anchorCtr="0" compatLnSpc="1">
            <a:prstTxWarp prst="textNoShape">
              <a:avLst/>
            </a:prstTxWarp>
          </a:bodyPr>
          <a:lstStyle>
            <a:lvl1pPr algn="ctr">
              <a:defRPr sz="800">
                <a:solidFill>
                  <a:schemeClr val="tx1">
                    <a:lumMod val="75000"/>
                    <a:lumOff val="25000"/>
                  </a:schemeClr>
                </a:solidFill>
                <a:cs typeface="Arial Unicode MS" charset="0"/>
              </a:defRPr>
            </a:lvl1pPr>
          </a:lstStyle>
          <a:p>
            <a:pPr>
              <a:defRPr/>
            </a:pPr>
            <a:r>
              <a:rPr lang="en-US" dirty="0" smtClean="0"/>
              <a:t>Proprietary &amp; Confidential © Accumen 2015. Materials may not be copied or distributed.</a:t>
            </a:r>
            <a:endParaRPr lang="en-US" dirty="0"/>
          </a:p>
        </p:txBody>
      </p:sp>
    </p:spTree>
    <p:extLst>
      <p:ext uri="{BB962C8B-B14F-4D97-AF65-F5344CB8AC3E}">
        <p14:creationId xmlns:p14="http://schemas.microsoft.com/office/powerpoint/2010/main" val="425119847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grpSp>
        <p:nvGrpSpPr>
          <p:cNvPr id="11" name="Group 10"/>
          <p:cNvGrpSpPr>
            <a:grpSpLocks/>
          </p:cNvGrpSpPr>
          <p:nvPr userDrawn="1"/>
        </p:nvGrpSpPr>
        <p:grpSpPr bwMode="auto">
          <a:xfrm>
            <a:off x="4763" y="0"/>
            <a:ext cx="9139237" cy="976313"/>
            <a:chOff x="-256498" y="1447800"/>
            <a:chExt cx="9400498" cy="1004994"/>
          </a:xfrm>
        </p:grpSpPr>
        <p:sp>
          <p:nvSpPr>
            <p:cNvPr id="16" name="Rectangle 15"/>
            <p:cNvSpPr/>
            <p:nvPr userDrawn="1"/>
          </p:nvSpPr>
          <p:spPr>
            <a:xfrm>
              <a:off x="-256498" y="1447800"/>
              <a:ext cx="9400498" cy="838312"/>
            </a:xfrm>
            <a:prstGeom prst="rect">
              <a:avLst/>
            </a:prstGeom>
            <a:gradFill>
              <a:gsLst>
                <a:gs pos="0">
                  <a:srgbClr val="1C75BC"/>
                </a:gs>
                <a:gs pos="100000">
                  <a:srgbClr val="27AAE1"/>
                </a:gs>
              </a:gsLst>
            </a:gra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86600" y="2077724"/>
              <a:ext cx="1676400" cy="375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8" name="Straight Connector 17"/>
          <p:cNvCxnSpPr/>
          <p:nvPr userDrawn="1"/>
        </p:nvCxnSpPr>
        <p:spPr>
          <a:xfrm>
            <a:off x="0" y="6477000"/>
            <a:ext cx="9144000" cy="1588"/>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Rectangle 18"/>
          <p:cNvSpPr/>
          <p:nvPr userDrawn="1"/>
        </p:nvSpPr>
        <p:spPr>
          <a:xfrm>
            <a:off x="0" y="6781800"/>
            <a:ext cx="9144000" cy="76200"/>
          </a:xfrm>
          <a:prstGeom prst="rect">
            <a:avLst/>
          </a:prstGeom>
          <a:solidFill>
            <a:srgbClr val="E5E5E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20" name="Title 1"/>
          <p:cNvSpPr>
            <a:spLocks noGrp="1"/>
          </p:cNvSpPr>
          <p:nvPr>
            <p:ph type="title"/>
          </p:nvPr>
        </p:nvSpPr>
        <p:spPr>
          <a:xfrm>
            <a:off x="-1" y="152400"/>
            <a:ext cx="8763000" cy="457200"/>
          </a:xfrm>
          <a:prstGeom prst="rect">
            <a:avLst/>
          </a:prstGeom>
        </p:spPr>
        <p:txBody>
          <a:bodyPr/>
          <a:lstStyle>
            <a:lvl1pPr marL="0" indent="342900" algn="l">
              <a:defRPr sz="2400">
                <a:solidFill>
                  <a:schemeClr val="bg1"/>
                </a:solidFill>
                <a:latin typeface="Arial"/>
                <a:cs typeface="Arial"/>
              </a:defRPr>
            </a:lvl1pPr>
          </a:lstStyle>
          <a:p>
            <a:r>
              <a:rPr lang="en-US" dirty="0" smtClean="0"/>
              <a:t>Click to edit Master title style</a:t>
            </a:r>
            <a:endParaRPr lang="en-US" dirty="0"/>
          </a:p>
        </p:txBody>
      </p:sp>
      <p:sp>
        <p:nvSpPr>
          <p:cNvPr id="21" name="Slide Number Placeholder 5"/>
          <p:cNvSpPr>
            <a:spLocks noGrp="1"/>
          </p:cNvSpPr>
          <p:nvPr>
            <p:ph type="sldNum" sz="quarter" idx="10"/>
          </p:nvPr>
        </p:nvSpPr>
        <p:spPr>
          <a:xfrm>
            <a:off x="8686800" y="6477000"/>
            <a:ext cx="381000" cy="365125"/>
          </a:xfrm>
          <a:prstGeom prst="rect">
            <a:avLst/>
          </a:prstGeom>
        </p:spPr>
        <p:txBody>
          <a:bodyPr vert="horz" wrap="square" lIns="91440" tIns="45720" rIns="91440" bIns="45720" numCol="1" anchor="t" anchorCtr="0" compatLnSpc="1">
            <a:prstTxWarp prst="textNoShape">
              <a:avLst/>
            </a:prstTxWarp>
          </a:bodyPr>
          <a:lstStyle>
            <a:lvl1pPr algn="r">
              <a:defRPr sz="900">
                <a:solidFill>
                  <a:schemeClr val="tx1">
                    <a:lumMod val="75000"/>
                    <a:lumOff val="25000"/>
                  </a:schemeClr>
                </a:solidFill>
              </a:defRPr>
            </a:lvl1pPr>
          </a:lstStyle>
          <a:p>
            <a:pPr>
              <a:defRPr/>
            </a:pPr>
            <a:fld id="{13D5E426-8379-C641-8383-1F8A152F33A6}" type="slidenum">
              <a:rPr lang="en-US" smtClean="0"/>
              <a:pPr>
                <a:defRPr/>
              </a:pPr>
              <a:t>‹#›</a:t>
            </a:fld>
            <a:endParaRPr lang="en-US" dirty="0"/>
          </a:p>
        </p:txBody>
      </p:sp>
      <p:sp>
        <p:nvSpPr>
          <p:cNvPr id="22" name="Footer Placeholder 4"/>
          <p:cNvSpPr>
            <a:spLocks noGrp="1"/>
          </p:cNvSpPr>
          <p:nvPr>
            <p:ph type="ftr" sz="quarter" idx="11"/>
          </p:nvPr>
        </p:nvSpPr>
        <p:spPr>
          <a:xfrm>
            <a:off x="4763" y="6569075"/>
            <a:ext cx="9139237" cy="365125"/>
          </a:xfrm>
          <a:prstGeom prst="rect">
            <a:avLst/>
          </a:prstGeom>
        </p:spPr>
        <p:txBody>
          <a:bodyPr vert="horz" wrap="square" lIns="91440" tIns="45720" rIns="91440" bIns="45720" numCol="1" anchor="t" anchorCtr="0" compatLnSpc="1">
            <a:prstTxWarp prst="textNoShape">
              <a:avLst/>
            </a:prstTxWarp>
          </a:bodyPr>
          <a:lstStyle>
            <a:lvl1pPr algn="ctr">
              <a:defRPr sz="800">
                <a:solidFill>
                  <a:schemeClr val="tx1">
                    <a:lumMod val="75000"/>
                    <a:lumOff val="25000"/>
                  </a:schemeClr>
                </a:solidFill>
                <a:cs typeface="Arial Unicode MS" charset="0"/>
              </a:defRPr>
            </a:lvl1pPr>
          </a:lstStyle>
          <a:p>
            <a:pPr>
              <a:defRPr/>
            </a:pPr>
            <a:r>
              <a:rPr lang="en-US" dirty="0" smtClean="0"/>
              <a:t>Proprietary &amp; Confidential © Accumen 2015. Materials may not be copied or distributed.</a:t>
            </a:r>
            <a:endParaRPr lang="en-US" dirty="0"/>
          </a:p>
        </p:txBody>
      </p:sp>
    </p:spTree>
    <p:extLst>
      <p:ext uri="{BB962C8B-B14F-4D97-AF65-F5344CB8AC3E}">
        <p14:creationId xmlns:p14="http://schemas.microsoft.com/office/powerpoint/2010/main" val="8165666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grpSp>
        <p:nvGrpSpPr>
          <p:cNvPr id="11" name="Group 10"/>
          <p:cNvGrpSpPr>
            <a:grpSpLocks/>
          </p:cNvGrpSpPr>
          <p:nvPr userDrawn="1"/>
        </p:nvGrpSpPr>
        <p:grpSpPr bwMode="auto">
          <a:xfrm>
            <a:off x="4763" y="0"/>
            <a:ext cx="9139237" cy="976313"/>
            <a:chOff x="-256498" y="1447800"/>
            <a:chExt cx="9400498" cy="1004994"/>
          </a:xfrm>
        </p:grpSpPr>
        <p:sp>
          <p:nvSpPr>
            <p:cNvPr id="16" name="Rectangle 15"/>
            <p:cNvSpPr/>
            <p:nvPr userDrawn="1"/>
          </p:nvSpPr>
          <p:spPr>
            <a:xfrm>
              <a:off x="-256498" y="1447800"/>
              <a:ext cx="9400498" cy="838312"/>
            </a:xfrm>
            <a:prstGeom prst="rect">
              <a:avLst/>
            </a:prstGeom>
            <a:gradFill>
              <a:gsLst>
                <a:gs pos="0">
                  <a:srgbClr val="1C75BC"/>
                </a:gs>
                <a:gs pos="100000">
                  <a:srgbClr val="27AAE1"/>
                </a:gs>
              </a:gsLst>
            </a:gra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86600" y="2077724"/>
              <a:ext cx="1676400" cy="375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8" name="Straight Connector 17"/>
          <p:cNvCxnSpPr/>
          <p:nvPr userDrawn="1"/>
        </p:nvCxnSpPr>
        <p:spPr>
          <a:xfrm>
            <a:off x="0" y="6477000"/>
            <a:ext cx="9144000" cy="1588"/>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Rectangle 18"/>
          <p:cNvSpPr/>
          <p:nvPr userDrawn="1"/>
        </p:nvSpPr>
        <p:spPr>
          <a:xfrm>
            <a:off x="0" y="6781800"/>
            <a:ext cx="9144000" cy="76200"/>
          </a:xfrm>
          <a:prstGeom prst="rect">
            <a:avLst/>
          </a:prstGeom>
          <a:solidFill>
            <a:srgbClr val="E5E5E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20" name="Title 1"/>
          <p:cNvSpPr>
            <a:spLocks noGrp="1"/>
          </p:cNvSpPr>
          <p:nvPr>
            <p:ph type="title"/>
          </p:nvPr>
        </p:nvSpPr>
        <p:spPr>
          <a:xfrm>
            <a:off x="-1" y="152400"/>
            <a:ext cx="8763000" cy="457200"/>
          </a:xfrm>
          <a:prstGeom prst="rect">
            <a:avLst/>
          </a:prstGeom>
        </p:spPr>
        <p:txBody>
          <a:bodyPr/>
          <a:lstStyle>
            <a:lvl1pPr marL="0" indent="342900" algn="l">
              <a:defRPr sz="2400">
                <a:solidFill>
                  <a:schemeClr val="bg1"/>
                </a:solidFill>
                <a:latin typeface="Arial"/>
                <a:cs typeface="Arial"/>
              </a:defRPr>
            </a:lvl1pPr>
          </a:lstStyle>
          <a:p>
            <a:r>
              <a:rPr lang="en-US" dirty="0" smtClean="0"/>
              <a:t>Click to edit Master title style</a:t>
            </a:r>
            <a:endParaRPr lang="en-US" dirty="0"/>
          </a:p>
        </p:txBody>
      </p:sp>
      <p:sp>
        <p:nvSpPr>
          <p:cNvPr id="21" name="Slide Number Placeholder 5"/>
          <p:cNvSpPr>
            <a:spLocks noGrp="1"/>
          </p:cNvSpPr>
          <p:nvPr>
            <p:ph type="sldNum" sz="quarter" idx="10"/>
          </p:nvPr>
        </p:nvSpPr>
        <p:spPr>
          <a:xfrm>
            <a:off x="8686800" y="6477000"/>
            <a:ext cx="381000" cy="365125"/>
          </a:xfrm>
          <a:prstGeom prst="rect">
            <a:avLst/>
          </a:prstGeom>
        </p:spPr>
        <p:txBody>
          <a:bodyPr vert="horz" wrap="square" lIns="91440" tIns="45720" rIns="91440" bIns="45720" numCol="1" anchor="t" anchorCtr="0" compatLnSpc="1">
            <a:prstTxWarp prst="textNoShape">
              <a:avLst/>
            </a:prstTxWarp>
          </a:bodyPr>
          <a:lstStyle>
            <a:lvl1pPr algn="r">
              <a:defRPr sz="900">
                <a:solidFill>
                  <a:schemeClr val="tx1">
                    <a:lumMod val="75000"/>
                    <a:lumOff val="25000"/>
                  </a:schemeClr>
                </a:solidFill>
              </a:defRPr>
            </a:lvl1pPr>
          </a:lstStyle>
          <a:p>
            <a:pPr>
              <a:defRPr/>
            </a:pPr>
            <a:fld id="{13D5E426-8379-C641-8383-1F8A152F33A6}" type="slidenum">
              <a:rPr lang="en-US" smtClean="0"/>
              <a:pPr>
                <a:defRPr/>
              </a:pPr>
              <a:t>‹#›</a:t>
            </a:fld>
            <a:endParaRPr lang="en-US" dirty="0"/>
          </a:p>
        </p:txBody>
      </p:sp>
      <p:sp>
        <p:nvSpPr>
          <p:cNvPr id="22" name="Footer Placeholder 4"/>
          <p:cNvSpPr>
            <a:spLocks noGrp="1"/>
          </p:cNvSpPr>
          <p:nvPr>
            <p:ph type="ftr" sz="quarter" idx="11"/>
          </p:nvPr>
        </p:nvSpPr>
        <p:spPr>
          <a:xfrm>
            <a:off x="4763" y="6569075"/>
            <a:ext cx="9139237" cy="365125"/>
          </a:xfrm>
          <a:prstGeom prst="rect">
            <a:avLst/>
          </a:prstGeom>
        </p:spPr>
        <p:txBody>
          <a:bodyPr vert="horz" wrap="square" lIns="91440" tIns="45720" rIns="91440" bIns="45720" numCol="1" anchor="t" anchorCtr="0" compatLnSpc="1">
            <a:prstTxWarp prst="textNoShape">
              <a:avLst/>
            </a:prstTxWarp>
          </a:bodyPr>
          <a:lstStyle>
            <a:lvl1pPr algn="ctr">
              <a:defRPr sz="800">
                <a:solidFill>
                  <a:schemeClr val="tx1">
                    <a:lumMod val="75000"/>
                    <a:lumOff val="25000"/>
                  </a:schemeClr>
                </a:solidFill>
                <a:cs typeface="Arial Unicode MS" charset="0"/>
              </a:defRPr>
            </a:lvl1pPr>
          </a:lstStyle>
          <a:p>
            <a:pPr>
              <a:defRPr/>
            </a:pPr>
            <a:r>
              <a:rPr lang="en-US" dirty="0" smtClean="0"/>
              <a:t>Proprietary &amp; Confidential © Accumen 2015. Materials may not be copied or distributed.</a:t>
            </a:r>
            <a:endParaRPr lang="en-US" dirty="0"/>
          </a:p>
        </p:txBody>
      </p:sp>
    </p:spTree>
    <p:extLst>
      <p:ext uri="{BB962C8B-B14F-4D97-AF65-F5344CB8AC3E}">
        <p14:creationId xmlns:p14="http://schemas.microsoft.com/office/powerpoint/2010/main" val="281396654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4" name="Rectangle 13"/>
          <p:cNvSpPr/>
          <p:nvPr userDrawn="1"/>
        </p:nvSpPr>
        <p:spPr>
          <a:xfrm>
            <a:off x="0" y="4281"/>
            <a:ext cx="9156330" cy="837986"/>
          </a:xfrm>
          <a:prstGeom prst="rect">
            <a:avLst/>
          </a:prstGeom>
          <a:solidFill>
            <a:srgbClr val="4CB4E7"/>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endParaRPr lang="en-US" dirty="0">
              <a:solidFill>
                <a:prstClr val="white"/>
              </a:solidFill>
            </a:endParaRP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131081" y="629009"/>
            <a:ext cx="1629809" cy="346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40267" y="1243772"/>
            <a:ext cx="8333322" cy="4933191"/>
          </a:xfrm>
        </p:spPr>
        <p:txBody>
          <a:bodyPr/>
          <a:lstStyle>
            <a:lvl1pPr marL="228600" indent="-228600">
              <a:buFont typeface="Arial" panose="020B0604020202020204" pitchFamily="34" charset="0"/>
              <a:buChar char="•"/>
              <a:defRPr sz="2400">
                <a:latin typeface="Arial" panose="020B0604020202020204" pitchFamily="34" charset="0"/>
                <a:cs typeface="Arial" panose="020B0604020202020204" pitchFamily="34" charset="0"/>
              </a:defRPr>
            </a:lvl1pPr>
            <a:lvl2pPr marL="685800" indent="-228600">
              <a:buFont typeface="Calibri" panose="020F0502020204030204" pitchFamily="34" charset="0"/>
              <a:buChar char="‒"/>
              <a:defRPr sz="2000">
                <a:latin typeface="Arial" panose="020B0604020202020204" pitchFamily="34" charset="0"/>
                <a:cs typeface="Arial" panose="020B0604020202020204" pitchFamily="34" charset="0"/>
              </a:defRPr>
            </a:lvl2pPr>
            <a:lvl3pPr marL="1143000" indent="-228600">
              <a:buFont typeface="Wingdings" panose="05000000000000000000" pitchFamily="2" charset="2"/>
              <a:buChar char="§"/>
              <a:defRPr sz="1800">
                <a:latin typeface="Arial" panose="020B0604020202020204" pitchFamily="34" charset="0"/>
                <a:cs typeface="Arial" panose="020B0604020202020204" pitchFamily="34" charset="0"/>
              </a:defRPr>
            </a:lvl3pPr>
            <a:lvl4pPr marL="1600200" indent="-228600">
              <a:buFont typeface="Wingdings" panose="05000000000000000000" pitchFamily="2" charset="2"/>
              <a:buChar char="Ø"/>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userDrawn="1">
            <p:ph type="title"/>
          </p:nvPr>
        </p:nvSpPr>
        <p:spPr>
          <a:xfrm>
            <a:off x="455613" y="182563"/>
            <a:ext cx="8234362" cy="449262"/>
          </a:xfrm>
        </p:spPr>
        <p:txBody>
          <a:bodyPr>
            <a:normAutofit/>
          </a:bodyPr>
          <a:lstStyle>
            <a:lvl1pPr>
              <a:defRPr sz="2400">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16" name="Slide Number Placeholder 5"/>
          <p:cNvSpPr>
            <a:spLocks noGrp="1"/>
          </p:cNvSpPr>
          <p:nvPr>
            <p:ph type="sldNum" sz="quarter" idx="10"/>
          </p:nvPr>
        </p:nvSpPr>
        <p:spPr>
          <a:xfrm>
            <a:off x="8382000" y="6566356"/>
            <a:ext cx="381000" cy="291644"/>
          </a:xfrm>
          <a:prstGeom prst="rect">
            <a:avLst/>
          </a:prstGeom>
        </p:spPr>
        <p:txBody>
          <a:bodyPr vert="horz" wrap="square" lIns="91440" tIns="45720" rIns="91440" bIns="45720" numCol="1" anchor="t" anchorCtr="0" compatLnSpc="1">
            <a:prstTxWarp prst="textNoShape">
              <a:avLst/>
            </a:prstTxWarp>
          </a:bodyPr>
          <a:lstStyle>
            <a:lvl1pPr algn="r">
              <a:defRPr sz="800">
                <a:solidFill>
                  <a:schemeClr val="tx1">
                    <a:lumMod val="75000"/>
                    <a:lumOff val="25000"/>
                  </a:schemeClr>
                </a:solidFill>
              </a:defRPr>
            </a:lvl1pPr>
          </a:lstStyle>
          <a:p>
            <a:pPr defTabSz="914400" fontAlgn="auto">
              <a:spcBef>
                <a:spcPts val="0"/>
              </a:spcBef>
              <a:spcAft>
                <a:spcPts val="0"/>
              </a:spcAft>
              <a:defRPr/>
            </a:pPr>
            <a:fld id="{13D5E426-8379-C641-8383-1F8A152F33A6}" type="slidenum">
              <a:rPr lang="en-US" smtClean="0">
                <a:solidFill>
                  <a:prstClr val="black">
                    <a:lumMod val="75000"/>
                    <a:lumOff val="25000"/>
                  </a:prstClr>
                </a:solidFill>
                <a:latin typeface="Calibri"/>
                <a:ea typeface="+mn-ea"/>
              </a:rPr>
              <a:pPr defTabSz="914400" fontAlgn="auto">
                <a:spcBef>
                  <a:spcPts val="0"/>
                </a:spcBef>
                <a:spcAft>
                  <a:spcPts val="0"/>
                </a:spcAft>
                <a:defRPr/>
              </a:pPr>
              <a:t>‹#›</a:t>
            </a:fld>
            <a:endParaRPr lang="en-US" dirty="0">
              <a:solidFill>
                <a:prstClr val="black">
                  <a:lumMod val="75000"/>
                  <a:lumOff val="25000"/>
                </a:prstClr>
              </a:solidFill>
              <a:latin typeface="Calibri"/>
              <a:ea typeface="+mn-ea"/>
            </a:endParaRPr>
          </a:p>
        </p:txBody>
      </p:sp>
    </p:spTree>
    <p:extLst>
      <p:ext uri="{BB962C8B-B14F-4D97-AF65-F5344CB8AC3E}">
        <p14:creationId xmlns:p14="http://schemas.microsoft.com/office/powerpoint/2010/main" val="41948558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grpSp>
        <p:nvGrpSpPr>
          <p:cNvPr id="11" name="Group 10"/>
          <p:cNvGrpSpPr>
            <a:grpSpLocks/>
          </p:cNvGrpSpPr>
          <p:nvPr userDrawn="1"/>
        </p:nvGrpSpPr>
        <p:grpSpPr bwMode="auto">
          <a:xfrm>
            <a:off x="4763" y="0"/>
            <a:ext cx="9139237" cy="976313"/>
            <a:chOff x="-256498" y="1447800"/>
            <a:chExt cx="9400498" cy="1004994"/>
          </a:xfrm>
        </p:grpSpPr>
        <p:sp>
          <p:nvSpPr>
            <p:cNvPr id="16" name="Rectangle 15"/>
            <p:cNvSpPr/>
            <p:nvPr userDrawn="1"/>
          </p:nvSpPr>
          <p:spPr>
            <a:xfrm>
              <a:off x="-256498" y="1447800"/>
              <a:ext cx="9400498" cy="838312"/>
            </a:xfrm>
            <a:prstGeom prst="rect">
              <a:avLst/>
            </a:prstGeom>
            <a:gradFill>
              <a:gsLst>
                <a:gs pos="0">
                  <a:srgbClr val="1C75BC"/>
                </a:gs>
                <a:gs pos="100000">
                  <a:srgbClr val="27AAE1"/>
                </a:gs>
              </a:gsLst>
            </a:gra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86600" y="2077724"/>
              <a:ext cx="1676400" cy="375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8" name="Straight Connector 17"/>
          <p:cNvCxnSpPr/>
          <p:nvPr userDrawn="1"/>
        </p:nvCxnSpPr>
        <p:spPr>
          <a:xfrm>
            <a:off x="0" y="6477000"/>
            <a:ext cx="9144000" cy="1588"/>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Rectangle 18"/>
          <p:cNvSpPr/>
          <p:nvPr userDrawn="1"/>
        </p:nvSpPr>
        <p:spPr>
          <a:xfrm>
            <a:off x="0" y="6781800"/>
            <a:ext cx="9144000" cy="76200"/>
          </a:xfrm>
          <a:prstGeom prst="rect">
            <a:avLst/>
          </a:prstGeom>
          <a:solidFill>
            <a:srgbClr val="E5E5E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20" name="Title 1"/>
          <p:cNvSpPr>
            <a:spLocks noGrp="1"/>
          </p:cNvSpPr>
          <p:nvPr>
            <p:ph type="title"/>
          </p:nvPr>
        </p:nvSpPr>
        <p:spPr>
          <a:xfrm>
            <a:off x="-1" y="152400"/>
            <a:ext cx="8763000" cy="457200"/>
          </a:xfrm>
          <a:prstGeom prst="rect">
            <a:avLst/>
          </a:prstGeom>
        </p:spPr>
        <p:txBody>
          <a:bodyPr/>
          <a:lstStyle>
            <a:lvl1pPr marL="0" indent="342900" algn="l">
              <a:defRPr sz="2400">
                <a:solidFill>
                  <a:schemeClr val="bg1"/>
                </a:solidFill>
                <a:latin typeface="Arial"/>
                <a:cs typeface="Arial"/>
              </a:defRPr>
            </a:lvl1pPr>
          </a:lstStyle>
          <a:p>
            <a:r>
              <a:rPr lang="en-US" dirty="0" smtClean="0"/>
              <a:t>Click to edit Master title style</a:t>
            </a:r>
            <a:endParaRPr lang="en-US" dirty="0"/>
          </a:p>
        </p:txBody>
      </p:sp>
      <p:sp>
        <p:nvSpPr>
          <p:cNvPr id="21" name="Slide Number Placeholder 5"/>
          <p:cNvSpPr>
            <a:spLocks noGrp="1"/>
          </p:cNvSpPr>
          <p:nvPr>
            <p:ph type="sldNum" sz="quarter" idx="10"/>
          </p:nvPr>
        </p:nvSpPr>
        <p:spPr>
          <a:xfrm>
            <a:off x="8686800" y="6477000"/>
            <a:ext cx="381000" cy="365125"/>
          </a:xfrm>
          <a:prstGeom prst="rect">
            <a:avLst/>
          </a:prstGeom>
        </p:spPr>
        <p:txBody>
          <a:bodyPr vert="horz" wrap="square" lIns="91440" tIns="45720" rIns="91440" bIns="45720" numCol="1" anchor="t" anchorCtr="0" compatLnSpc="1">
            <a:prstTxWarp prst="textNoShape">
              <a:avLst/>
            </a:prstTxWarp>
          </a:bodyPr>
          <a:lstStyle>
            <a:lvl1pPr algn="r">
              <a:defRPr sz="900">
                <a:solidFill>
                  <a:schemeClr val="tx1">
                    <a:lumMod val="75000"/>
                    <a:lumOff val="25000"/>
                  </a:schemeClr>
                </a:solidFill>
              </a:defRPr>
            </a:lvl1pPr>
          </a:lstStyle>
          <a:p>
            <a:pPr>
              <a:defRPr/>
            </a:pPr>
            <a:fld id="{13D5E426-8379-C641-8383-1F8A152F33A6}" type="slidenum">
              <a:rPr lang="en-US" smtClean="0"/>
              <a:pPr>
                <a:defRPr/>
              </a:pPr>
              <a:t>‹#›</a:t>
            </a:fld>
            <a:endParaRPr lang="en-US" dirty="0"/>
          </a:p>
        </p:txBody>
      </p:sp>
      <p:sp>
        <p:nvSpPr>
          <p:cNvPr id="22" name="Footer Placeholder 4"/>
          <p:cNvSpPr>
            <a:spLocks noGrp="1"/>
          </p:cNvSpPr>
          <p:nvPr>
            <p:ph type="ftr" sz="quarter" idx="11"/>
          </p:nvPr>
        </p:nvSpPr>
        <p:spPr>
          <a:xfrm>
            <a:off x="4763" y="6569075"/>
            <a:ext cx="9139237" cy="365125"/>
          </a:xfrm>
          <a:prstGeom prst="rect">
            <a:avLst/>
          </a:prstGeom>
        </p:spPr>
        <p:txBody>
          <a:bodyPr vert="horz" wrap="square" lIns="91440" tIns="45720" rIns="91440" bIns="45720" numCol="1" anchor="t" anchorCtr="0" compatLnSpc="1">
            <a:prstTxWarp prst="textNoShape">
              <a:avLst/>
            </a:prstTxWarp>
          </a:bodyPr>
          <a:lstStyle>
            <a:lvl1pPr algn="ctr">
              <a:defRPr sz="800">
                <a:solidFill>
                  <a:schemeClr val="tx1">
                    <a:lumMod val="75000"/>
                    <a:lumOff val="25000"/>
                  </a:schemeClr>
                </a:solidFill>
                <a:cs typeface="Arial Unicode MS" charset="0"/>
              </a:defRPr>
            </a:lvl1pPr>
          </a:lstStyle>
          <a:p>
            <a:pPr>
              <a:defRPr/>
            </a:pPr>
            <a:r>
              <a:rPr lang="en-US" dirty="0" smtClean="0"/>
              <a:t>Proprietary &amp; Confidential © Accumen 2015. Materials may not be copied or distributed.</a:t>
            </a:r>
            <a:endParaRPr lang="en-US" dirty="0"/>
          </a:p>
        </p:txBody>
      </p:sp>
    </p:spTree>
    <p:extLst>
      <p:ext uri="{BB962C8B-B14F-4D97-AF65-F5344CB8AC3E}">
        <p14:creationId xmlns:p14="http://schemas.microsoft.com/office/powerpoint/2010/main" val="75009450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grpSp>
        <p:nvGrpSpPr>
          <p:cNvPr id="11" name="Group 10"/>
          <p:cNvGrpSpPr>
            <a:grpSpLocks/>
          </p:cNvGrpSpPr>
          <p:nvPr userDrawn="1"/>
        </p:nvGrpSpPr>
        <p:grpSpPr bwMode="auto">
          <a:xfrm>
            <a:off x="4763" y="0"/>
            <a:ext cx="9139237" cy="976313"/>
            <a:chOff x="-256498" y="1447800"/>
            <a:chExt cx="9400498" cy="1004994"/>
          </a:xfrm>
        </p:grpSpPr>
        <p:sp>
          <p:nvSpPr>
            <p:cNvPr id="16" name="Rectangle 15"/>
            <p:cNvSpPr/>
            <p:nvPr userDrawn="1"/>
          </p:nvSpPr>
          <p:spPr>
            <a:xfrm>
              <a:off x="-256498" y="1447800"/>
              <a:ext cx="9400498" cy="838312"/>
            </a:xfrm>
            <a:prstGeom prst="rect">
              <a:avLst/>
            </a:prstGeom>
            <a:gradFill>
              <a:gsLst>
                <a:gs pos="0">
                  <a:srgbClr val="1C75BC"/>
                </a:gs>
                <a:gs pos="100000">
                  <a:srgbClr val="27AAE1"/>
                </a:gs>
              </a:gsLst>
            </a:gra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86600" y="2077724"/>
              <a:ext cx="1676400" cy="375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8" name="Straight Connector 17"/>
          <p:cNvCxnSpPr/>
          <p:nvPr userDrawn="1"/>
        </p:nvCxnSpPr>
        <p:spPr>
          <a:xfrm>
            <a:off x="0" y="6477000"/>
            <a:ext cx="9144000" cy="1588"/>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Rectangle 18"/>
          <p:cNvSpPr/>
          <p:nvPr userDrawn="1"/>
        </p:nvSpPr>
        <p:spPr>
          <a:xfrm>
            <a:off x="0" y="6781800"/>
            <a:ext cx="9144000" cy="76200"/>
          </a:xfrm>
          <a:prstGeom prst="rect">
            <a:avLst/>
          </a:prstGeom>
          <a:solidFill>
            <a:srgbClr val="E5E5E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20" name="Title 1"/>
          <p:cNvSpPr>
            <a:spLocks noGrp="1"/>
          </p:cNvSpPr>
          <p:nvPr>
            <p:ph type="title"/>
          </p:nvPr>
        </p:nvSpPr>
        <p:spPr>
          <a:xfrm>
            <a:off x="-1" y="152400"/>
            <a:ext cx="8763000" cy="457200"/>
          </a:xfrm>
          <a:prstGeom prst="rect">
            <a:avLst/>
          </a:prstGeom>
        </p:spPr>
        <p:txBody>
          <a:bodyPr/>
          <a:lstStyle>
            <a:lvl1pPr marL="0" indent="342900" algn="l">
              <a:defRPr sz="2400">
                <a:solidFill>
                  <a:schemeClr val="bg1"/>
                </a:solidFill>
                <a:latin typeface="Arial"/>
                <a:cs typeface="Arial"/>
              </a:defRPr>
            </a:lvl1pPr>
          </a:lstStyle>
          <a:p>
            <a:r>
              <a:rPr lang="en-US" dirty="0" smtClean="0"/>
              <a:t>Click to edit Master title style</a:t>
            </a:r>
            <a:endParaRPr lang="en-US" dirty="0"/>
          </a:p>
        </p:txBody>
      </p:sp>
      <p:sp>
        <p:nvSpPr>
          <p:cNvPr id="21" name="Slide Number Placeholder 5"/>
          <p:cNvSpPr>
            <a:spLocks noGrp="1"/>
          </p:cNvSpPr>
          <p:nvPr>
            <p:ph type="sldNum" sz="quarter" idx="10"/>
          </p:nvPr>
        </p:nvSpPr>
        <p:spPr>
          <a:xfrm>
            <a:off x="8686800" y="6477000"/>
            <a:ext cx="381000" cy="365125"/>
          </a:xfrm>
          <a:prstGeom prst="rect">
            <a:avLst/>
          </a:prstGeom>
        </p:spPr>
        <p:txBody>
          <a:bodyPr vert="horz" wrap="square" lIns="91440" tIns="45720" rIns="91440" bIns="45720" numCol="1" anchor="t" anchorCtr="0" compatLnSpc="1">
            <a:prstTxWarp prst="textNoShape">
              <a:avLst/>
            </a:prstTxWarp>
          </a:bodyPr>
          <a:lstStyle>
            <a:lvl1pPr algn="r">
              <a:defRPr sz="900">
                <a:solidFill>
                  <a:schemeClr val="tx1">
                    <a:lumMod val="75000"/>
                    <a:lumOff val="25000"/>
                  </a:schemeClr>
                </a:solidFill>
              </a:defRPr>
            </a:lvl1pPr>
          </a:lstStyle>
          <a:p>
            <a:pPr>
              <a:defRPr/>
            </a:pPr>
            <a:fld id="{13D5E426-8379-C641-8383-1F8A152F33A6}" type="slidenum">
              <a:rPr lang="en-US" smtClean="0"/>
              <a:pPr>
                <a:defRPr/>
              </a:pPr>
              <a:t>‹#›</a:t>
            </a:fld>
            <a:endParaRPr lang="en-US" dirty="0"/>
          </a:p>
        </p:txBody>
      </p:sp>
      <p:sp>
        <p:nvSpPr>
          <p:cNvPr id="22" name="Footer Placeholder 4"/>
          <p:cNvSpPr>
            <a:spLocks noGrp="1"/>
          </p:cNvSpPr>
          <p:nvPr>
            <p:ph type="ftr" sz="quarter" idx="11"/>
          </p:nvPr>
        </p:nvSpPr>
        <p:spPr>
          <a:xfrm>
            <a:off x="4763" y="6569075"/>
            <a:ext cx="9139237" cy="365125"/>
          </a:xfrm>
          <a:prstGeom prst="rect">
            <a:avLst/>
          </a:prstGeom>
        </p:spPr>
        <p:txBody>
          <a:bodyPr vert="horz" wrap="square" lIns="91440" tIns="45720" rIns="91440" bIns="45720" numCol="1" anchor="t" anchorCtr="0" compatLnSpc="1">
            <a:prstTxWarp prst="textNoShape">
              <a:avLst/>
            </a:prstTxWarp>
          </a:bodyPr>
          <a:lstStyle>
            <a:lvl1pPr algn="ctr">
              <a:defRPr sz="800">
                <a:solidFill>
                  <a:schemeClr val="tx1">
                    <a:lumMod val="75000"/>
                    <a:lumOff val="25000"/>
                  </a:schemeClr>
                </a:solidFill>
                <a:cs typeface="Arial Unicode MS" charset="0"/>
              </a:defRPr>
            </a:lvl1pPr>
          </a:lstStyle>
          <a:p>
            <a:pPr>
              <a:defRPr/>
            </a:pPr>
            <a:r>
              <a:rPr lang="en-US" dirty="0" smtClean="0"/>
              <a:t>Proprietary &amp; Confidential © Accumen 2015. Materials may not be copied or distributed.</a:t>
            </a:r>
            <a:endParaRPr lang="en-US" dirty="0"/>
          </a:p>
        </p:txBody>
      </p:sp>
    </p:spTree>
    <p:extLst>
      <p:ext uri="{BB962C8B-B14F-4D97-AF65-F5344CB8AC3E}">
        <p14:creationId xmlns:p14="http://schemas.microsoft.com/office/powerpoint/2010/main" val="187085216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grpSp>
        <p:nvGrpSpPr>
          <p:cNvPr id="11" name="Group 10"/>
          <p:cNvGrpSpPr>
            <a:grpSpLocks/>
          </p:cNvGrpSpPr>
          <p:nvPr userDrawn="1"/>
        </p:nvGrpSpPr>
        <p:grpSpPr bwMode="auto">
          <a:xfrm>
            <a:off x="4763" y="0"/>
            <a:ext cx="9139237" cy="976313"/>
            <a:chOff x="-256498" y="1447800"/>
            <a:chExt cx="9400498" cy="1004994"/>
          </a:xfrm>
        </p:grpSpPr>
        <p:sp>
          <p:nvSpPr>
            <p:cNvPr id="16" name="Rectangle 15"/>
            <p:cNvSpPr/>
            <p:nvPr userDrawn="1"/>
          </p:nvSpPr>
          <p:spPr>
            <a:xfrm>
              <a:off x="-256498" y="1447800"/>
              <a:ext cx="9400498" cy="838312"/>
            </a:xfrm>
            <a:prstGeom prst="rect">
              <a:avLst/>
            </a:prstGeom>
            <a:gradFill>
              <a:gsLst>
                <a:gs pos="0">
                  <a:srgbClr val="1C75BC"/>
                </a:gs>
                <a:gs pos="100000">
                  <a:srgbClr val="27AAE1"/>
                </a:gs>
              </a:gsLst>
            </a:gra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86600" y="2077724"/>
              <a:ext cx="1676400" cy="375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8" name="Straight Connector 17"/>
          <p:cNvCxnSpPr/>
          <p:nvPr userDrawn="1"/>
        </p:nvCxnSpPr>
        <p:spPr>
          <a:xfrm>
            <a:off x="0" y="6477000"/>
            <a:ext cx="9144000" cy="1588"/>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Rectangle 18"/>
          <p:cNvSpPr/>
          <p:nvPr userDrawn="1"/>
        </p:nvSpPr>
        <p:spPr>
          <a:xfrm>
            <a:off x="0" y="6781800"/>
            <a:ext cx="9144000" cy="76200"/>
          </a:xfrm>
          <a:prstGeom prst="rect">
            <a:avLst/>
          </a:prstGeom>
          <a:solidFill>
            <a:srgbClr val="E5E5E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20" name="Title 1"/>
          <p:cNvSpPr>
            <a:spLocks noGrp="1"/>
          </p:cNvSpPr>
          <p:nvPr>
            <p:ph type="title"/>
          </p:nvPr>
        </p:nvSpPr>
        <p:spPr>
          <a:xfrm>
            <a:off x="-1" y="152400"/>
            <a:ext cx="8763000" cy="457200"/>
          </a:xfrm>
          <a:prstGeom prst="rect">
            <a:avLst/>
          </a:prstGeom>
        </p:spPr>
        <p:txBody>
          <a:bodyPr/>
          <a:lstStyle>
            <a:lvl1pPr marL="0" indent="342900" algn="l">
              <a:defRPr sz="2400">
                <a:solidFill>
                  <a:schemeClr val="bg1"/>
                </a:solidFill>
                <a:latin typeface="Arial"/>
                <a:cs typeface="Arial"/>
              </a:defRPr>
            </a:lvl1pPr>
          </a:lstStyle>
          <a:p>
            <a:r>
              <a:rPr lang="en-US" dirty="0" smtClean="0"/>
              <a:t>Click to edit Master title style</a:t>
            </a:r>
            <a:endParaRPr lang="en-US" dirty="0"/>
          </a:p>
        </p:txBody>
      </p:sp>
      <p:sp>
        <p:nvSpPr>
          <p:cNvPr id="21" name="Slide Number Placeholder 5"/>
          <p:cNvSpPr>
            <a:spLocks noGrp="1"/>
          </p:cNvSpPr>
          <p:nvPr>
            <p:ph type="sldNum" sz="quarter" idx="10"/>
          </p:nvPr>
        </p:nvSpPr>
        <p:spPr>
          <a:xfrm>
            <a:off x="8686800" y="6477000"/>
            <a:ext cx="381000" cy="365125"/>
          </a:xfrm>
          <a:prstGeom prst="rect">
            <a:avLst/>
          </a:prstGeom>
        </p:spPr>
        <p:txBody>
          <a:bodyPr vert="horz" wrap="square" lIns="91440" tIns="45720" rIns="91440" bIns="45720" numCol="1" anchor="t" anchorCtr="0" compatLnSpc="1">
            <a:prstTxWarp prst="textNoShape">
              <a:avLst/>
            </a:prstTxWarp>
          </a:bodyPr>
          <a:lstStyle>
            <a:lvl1pPr algn="r">
              <a:defRPr sz="900">
                <a:solidFill>
                  <a:schemeClr val="tx1">
                    <a:lumMod val="75000"/>
                    <a:lumOff val="25000"/>
                  </a:schemeClr>
                </a:solidFill>
              </a:defRPr>
            </a:lvl1pPr>
          </a:lstStyle>
          <a:p>
            <a:pPr>
              <a:defRPr/>
            </a:pPr>
            <a:fld id="{13D5E426-8379-C641-8383-1F8A152F33A6}" type="slidenum">
              <a:rPr lang="en-US" smtClean="0"/>
              <a:pPr>
                <a:defRPr/>
              </a:pPr>
              <a:t>‹#›</a:t>
            </a:fld>
            <a:endParaRPr lang="en-US" dirty="0"/>
          </a:p>
        </p:txBody>
      </p:sp>
      <p:sp>
        <p:nvSpPr>
          <p:cNvPr id="22" name="Footer Placeholder 4"/>
          <p:cNvSpPr>
            <a:spLocks noGrp="1"/>
          </p:cNvSpPr>
          <p:nvPr>
            <p:ph type="ftr" sz="quarter" idx="11"/>
          </p:nvPr>
        </p:nvSpPr>
        <p:spPr>
          <a:xfrm>
            <a:off x="4763" y="6569075"/>
            <a:ext cx="9139237" cy="365125"/>
          </a:xfrm>
          <a:prstGeom prst="rect">
            <a:avLst/>
          </a:prstGeom>
        </p:spPr>
        <p:txBody>
          <a:bodyPr vert="horz" wrap="square" lIns="91440" tIns="45720" rIns="91440" bIns="45720" numCol="1" anchor="t" anchorCtr="0" compatLnSpc="1">
            <a:prstTxWarp prst="textNoShape">
              <a:avLst/>
            </a:prstTxWarp>
          </a:bodyPr>
          <a:lstStyle>
            <a:lvl1pPr algn="ctr">
              <a:defRPr sz="800">
                <a:solidFill>
                  <a:schemeClr val="tx1">
                    <a:lumMod val="75000"/>
                    <a:lumOff val="25000"/>
                  </a:schemeClr>
                </a:solidFill>
                <a:cs typeface="Arial Unicode MS" charset="0"/>
              </a:defRPr>
            </a:lvl1pPr>
          </a:lstStyle>
          <a:p>
            <a:pPr>
              <a:defRPr/>
            </a:pPr>
            <a:r>
              <a:rPr lang="en-US" dirty="0" smtClean="0"/>
              <a:t>Proprietary &amp; Confidential © Accumen 2015. Materials may not be copied or distributed.</a:t>
            </a:r>
            <a:endParaRPr lang="en-US" dirty="0"/>
          </a:p>
        </p:txBody>
      </p:sp>
    </p:spTree>
    <p:extLst>
      <p:ext uri="{BB962C8B-B14F-4D97-AF65-F5344CB8AC3E}">
        <p14:creationId xmlns:p14="http://schemas.microsoft.com/office/powerpoint/2010/main" val="254810237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grpSp>
        <p:nvGrpSpPr>
          <p:cNvPr id="11" name="Group 10"/>
          <p:cNvGrpSpPr>
            <a:grpSpLocks/>
          </p:cNvGrpSpPr>
          <p:nvPr userDrawn="1"/>
        </p:nvGrpSpPr>
        <p:grpSpPr bwMode="auto">
          <a:xfrm>
            <a:off x="4763" y="0"/>
            <a:ext cx="9139237" cy="976313"/>
            <a:chOff x="-256498" y="1447800"/>
            <a:chExt cx="9400498" cy="1004994"/>
          </a:xfrm>
        </p:grpSpPr>
        <p:sp>
          <p:nvSpPr>
            <p:cNvPr id="16" name="Rectangle 15"/>
            <p:cNvSpPr/>
            <p:nvPr userDrawn="1"/>
          </p:nvSpPr>
          <p:spPr>
            <a:xfrm>
              <a:off x="-256498" y="1447800"/>
              <a:ext cx="9400498" cy="838312"/>
            </a:xfrm>
            <a:prstGeom prst="rect">
              <a:avLst/>
            </a:prstGeom>
            <a:gradFill>
              <a:gsLst>
                <a:gs pos="0">
                  <a:srgbClr val="1C75BC"/>
                </a:gs>
                <a:gs pos="100000">
                  <a:srgbClr val="27AAE1"/>
                </a:gs>
              </a:gsLst>
            </a:gra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86600" y="2077724"/>
              <a:ext cx="1676400" cy="375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8" name="Straight Connector 17"/>
          <p:cNvCxnSpPr/>
          <p:nvPr userDrawn="1"/>
        </p:nvCxnSpPr>
        <p:spPr>
          <a:xfrm>
            <a:off x="0" y="6477000"/>
            <a:ext cx="9144000" cy="1588"/>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Rectangle 18"/>
          <p:cNvSpPr/>
          <p:nvPr userDrawn="1"/>
        </p:nvSpPr>
        <p:spPr>
          <a:xfrm>
            <a:off x="0" y="6781800"/>
            <a:ext cx="9144000" cy="76200"/>
          </a:xfrm>
          <a:prstGeom prst="rect">
            <a:avLst/>
          </a:prstGeom>
          <a:solidFill>
            <a:srgbClr val="E5E5E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20" name="Title 1"/>
          <p:cNvSpPr>
            <a:spLocks noGrp="1"/>
          </p:cNvSpPr>
          <p:nvPr>
            <p:ph type="title"/>
          </p:nvPr>
        </p:nvSpPr>
        <p:spPr>
          <a:xfrm>
            <a:off x="-1" y="152400"/>
            <a:ext cx="8763000" cy="457200"/>
          </a:xfrm>
          <a:prstGeom prst="rect">
            <a:avLst/>
          </a:prstGeom>
        </p:spPr>
        <p:txBody>
          <a:bodyPr/>
          <a:lstStyle>
            <a:lvl1pPr marL="0" indent="342900" algn="l">
              <a:defRPr sz="2400">
                <a:solidFill>
                  <a:schemeClr val="bg1"/>
                </a:solidFill>
                <a:latin typeface="Arial"/>
                <a:cs typeface="Arial"/>
              </a:defRPr>
            </a:lvl1pPr>
          </a:lstStyle>
          <a:p>
            <a:r>
              <a:rPr lang="en-US" dirty="0" smtClean="0"/>
              <a:t>Click to edit Master title style</a:t>
            </a:r>
            <a:endParaRPr lang="en-US" dirty="0"/>
          </a:p>
        </p:txBody>
      </p:sp>
      <p:sp>
        <p:nvSpPr>
          <p:cNvPr id="21" name="Slide Number Placeholder 5"/>
          <p:cNvSpPr>
            <a:spLocks noGrp="1"/>
          </p:cNvSpPr>
          <p:nvPr>
            <p:ph type="sldNum" sz="quarter" idx="10"/>
          </p:nvPr>
        </p:nvSpPr>
        <p:spPr>
          <a:xfrm>
            <a:off x="8686800" y="6477000"/>
            <a:ext cx="381000" cy="365125"/>
          </a:xfrm>
          <a:prstGeom prst="rect">
            <a:avLst/>
          </a:prstGeom>
        </p:spPr>
        <p:txBody>
          <a:bodyPr vert="horz" wrap="square" lIns="91440" tIns="45720" rIns="91440" bIns="45720" numCol="1" anchor="t" anchorCtr="0" compatLnSpc="1">
            <a:prstTxWarp prst="textNoShape">
              <a:avLst/>
            </a:prstTxWarp>
          </a:bodyPr>
          <a:lstStyle>
            <a:lvl1pPr algn="r">
              <a:defRPr sz="900">
                <a:solidFill>
                  <a:schemeClr val="tx1">
                    <a:lumMod val="75000"/>
                    <a:lumOff val="25000"/>
                  </a:schemeClr>
                </a:solidFill>
              </a:defRPr>
            </a:lvl1pPr>
          </a:lstStyle>
          <a:p>
            <a:pPr>
              <a:defRPr/>
            </a:pPr>
            <a:fld id="{13D5E426-8379-C641-8383-1F8A152F33A6}" type="slidenum">
              <a:rPr lang="en-US" smtClean="0"/>
              <a:pPr>
                <a:defRPr/>
              </a:pPr>
              <a:t>‹#›</a:t>
            </a:fld>
            <a:endParaRPr lang="en-US" dirty="0"/>
          </a:p>
        </p:txBody>
      </p:sp>
      <p:sp>
        <p:nvSpPr>
          <p:cNvPr id="22" name="Footer Placeholder 4"/>
          <p:cNvSpPr>
            <a:spLocks noGrp="1"/>
          </p:cNvSpPr>
          <p:nvPr>
            <p:ph type="ftr" sz="quarter" idx="11"/>
          </p:nvPr>
        </p:nvSpPr>
        <p:spPr>
          <a:xfrm>
            <a:off x="4763" y="6569075"/>
            <a:ext cx="9139237" cy="365125"/>
          </a:xfrm>
          <a:prstGeom prst="rect">
            <a:avLst/>
          </a:prstGeom>
        </p:spPr>
        <p:txBody>
          <a:bodyPr vert="horz" wrap="square" lIns="91440" tIns="45720" rIns="91440" bIns="45720" numCol="1" anchor="t" anchorCtr="0" compatLnSpc="1">
            <a:prstTxWarp prst="textNoShape">
              <a:avLst/>
            </a:prstTxWarp>
          </a:bodyPr>
          <a:lstStyle>
            <a:lvl1pPr algn="ctr">
              <a:defRPr sz="800">
                <a:solidFill>
                  <a:schemeClr val="tx1">
                    <a:lumMod val="75000"/>
                    <a:lumOff val="25000"/>
                  </a:schemeClr>
                </a:solidFill>
                <a:cs typeface="Arial Unicode MS" charset="0"/>
              </a:defRPr>
            </a:lvl1pPr>
          </a:lstStyle>
          <a:p>
            <a:pPr>
              <a:defRPr/>
            </a:pPr>
            <a:r>
              <a:rPr lang="en-US" dirty="0" smtClean="0"/>
              <a:t>Proprietary &amp; Confidential © Accumen 2015. Materials may not be copied or distributed.</a:t>
            </a:r>
            <a:endParaRPr lang="en-US" dirty="0"/>
          </a:p>
        </p:txBody>
      </p:sp>
    </p:spTree>
    <p:extLst>
      <p:ext uri="{BB962C8B-B14F-4D97-AF65-F5344CB8AC3E}">
        <p14:creationId xmlns:p14="http://schemas.microsoft.com/office/powerpoint/2010/main" val="411590791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grpSp>
        <p:nvGrpSpPr>
          <p:cNvPr id="11" name="Group 10"/>
          <p:cNvGrpSpPr>
            <a:grpSpLocks/>
          </p:cNvGrpSpPr>
          <p:nvPr userDrawn="1"/>
        </p:nvGrpSpPr>
        <p:grpSpPr bwMode="auto">
          <a:xfrm>
            <a:off x="4763" y="0"/>
            <a:ext cx="9139237" cy="976313"/>
            <a:chOff x="-256498" y="1447800"/>
            <a:chExt cx="9400498" cy="1004994"/>
          </a:xfrm>
        </p:grpSpPr>
        <p:sp>
          <p:nvSpPr>
            <p:cNvPr id="16" name="Rectangle 15"/>
            <p:cNvSpPr/>
            <p:nvPr userDrawn="1"/>
          </p:nvSpPr>
          <p:spPr>
            <a:xfrm>
              <a:off x="-256498" y="1447800"/>
              <a:ext cx="9400498" cy="838312"/>
            </a:xfrm>
            <a:prstGeom prst="rect">
              <a:avLst/>
            </a:prstGeom>
            <a:gradFill>
              <a:gsLst>
                <a:gs pos="0">
                  <a:srgbClr val="1C75BC"/>
                </a:gs>
                <a:gs pos="100000">
                  <a:srgbClr val="27AAE1"/>
                </a:gs>
              </a:gsLst>
            </a:gra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86600" y="2077724"/>
              <a:ext cx="1676400" cy="375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8" name="Straight Connector 17"/>
          <p:cNvCxnSpPr/>
          <p:nvPr userDrawn="1"/>
        </p:nvCxnSpPr>
        <p:spPr>
          <a:xfrm>
            <a:off x="0" y="6477000"/>
            <a:ext cx="9144000" cy="1588"/>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Rectangle 18"/>
          <p:cNvSpPr/>
          <p:nvPr userDrawn="1"/>
        </p:nvSpPr>
        <p:spPr>
          <a:xfrm>
            <a:off x="0" y="6781800"/>
            <a:ext cx="9144000" cy="76200"/>
          </a:xfrm>
          <a:prstGeom prst="rect">
            <a:avLst/>
          </a:prstGeom>
          <a:solidFill>
            <a:srgbClr val="E5E5E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20" name="Title 1"/>
          <p:cNvSpPr>
            <a:spLocks noGrp="1"/>
          </p:cNvSpPr>
          <p:nvPr>
            <p:ph type="title"/>
          </p:nvPr>
        </p:nvSpPr>
        <p:spPr>
          <a:xfrm>
            <a:off x="-1" y="152400"/>
            <a:ext cx="8763000" cy="457200"/>
          </a:xfrm>
          <a:prstGeom prst="rect">
            <a:avLst/>
          </a:prstGeom>
        </p:spPr>
        <p:txBody>
          <a:bodyPr/>
          <a:lstStyle>
            <a:lvl1pPr marL="0" indent="342900" algn="l">
              <a:defRPr sz="2400">
                <a:solidFill>
                  <a:schemeClr val="bg1"/>
                </a:solidFill>
                <a:latin typeface="Arial"/>
                <a:cs typeface="Arial"/>
              </a:defRPr>
            </a:lvl1pPr>
          </a:lstStyle>
          <a:p>
            <a:r>
              <a:rPr lang="en-US" dirty="0" smtClean="0"/>
              <a:t>Click to edit Master title style</a:t>
            </a:r>
            <a:endParaRPr lang="en-US" dirty="0"/>
          </a:p>
        </p:txBody>
      </p:sp>
      <p:sp>
        <p:nvSpPr>
          <p:cNvPr id="21" name="Slide Number Placeholder 5"/>
          <p:cNvSpPr>
            <a:spLocks noGrp="1"/>
          </p:cNvSpPr>
          <p:nvPr>
            <p:ph type="sldNum" sz="quarter" idx="10"/>
          </p:nvPr>
        </p:nvSpPr>
        <p:spPr>
          <a:xfrm>
            <a:off x="8686800" y="6477000"/>
            <a:ext cx="381000" cy="365125"/>
          </a:xfrm>
          <a:prstGeom prst="rect">
            <a:avLst/>
          </a:prstGeom>
        </p:spPr>
        <p:txBody>
          <a:bodyPr vert="horz" wrap="square" lIns="91440" tIns="45720" rIns="91440" bIns="45720" numCol="1" anchor="t" anchorCtr="0" compatLnSpc="1">
            <a:prstTxWarp prst="textNoShape">
              <a:avLst/>
            </a:prstTxWarp>
          </a:bodyPr>
          <a:lstStyle>
            <a:lvl1pPr algn="r">
              <a:defRPr sz="900">
                <a:solidFill>
                  <a:schemeClr val="tx1">
                    <a:lumMod val="75000"/>
                    <a:lumOff val="25000"/>
                  </a:schemeClr>
                </a:solidFill>
              </a:defRPr>
            </a:lvl1pPr>
          </a:lstStyle>
          <a:p>
            <a:pPr>
              <a:defRPr/>
            </a:pPr>
            <a:fld id="{13D5E426-8379-C641-8383-1F8A152F33A6}" type="slidenum">
              <a:rPr lang="en-US" smtClean="0"/>
              <a:pPr>
                <a:defRPr/>
              </a:pPr>
              <a:t>‹#›</a:t>
            </a:fld>
            <a:endParaRPr lang="en-US" dirty="0"/>
          </a:p>
        </p:txBody>
      </p:sp>
      <p:sp>
        <p:nvSpPr>
          <p:cNvPr id="22" name="Footer Placeholder 4"/>
          <p:cNvSpPr>
            <a:spLocks noGrp="1"/>
          </p:cNvSpPr>
          <p:nvPr>
            <p:ph type="ftr" sz="quarter" idx="11"/>
          </p:nvPr>
        </p:nvSpPr>
        <p:spPr>
          <a:xfrm>
            <a:off x="4763" y="6569075"/>
            <a:ext cx="9139237" cy="365125"/>
          </a:xfrm>
          <a:prstGeom prst="rect">
            <a:avLst/>
          </a:prstGeom>
        </p:spPr>
        <p:txBody>
          <a:bodyPr vert="horz" wrap="square" lIns="91440" tIns="45720" rIns="91440" bIns="45720" numCol="1" anchor="t" anchorCtr="0" compatLnSpc="1">
            <a:prstTxWarp prst="textNoShape">
              <a:avLst/>
            </a:prstTxWarp>
          </a:bodyPr>
          <a:lstStyle>
            <a:lvl1pPr algn="ctr">
              <a:defRPr sz="800">
                <a:solidFill>
                  <a:schemeClr val="tx1">
                    <a:lumMod val="75000"/>
                    <a:lumOff val="25000"/>
                  </a:schemeClr>
                </a:solidFill>
                <a:cs typeface="Arial Unicode MS" charset="0"/>
              </a:defRPr>
            </a:lvl1pPr>
          </a:lstStyle>
          <a:p>
            <a:pPr>
              <a:defRPr/>
            </a:pPr>
            <a:r>
              <a:rPr lang="en-US" dirty="0" smtClean="0"/>
              <a:t>Proprietary &amp; Confidential © Accumen 2015. Materials may not be copied or distributed.</a:t>
            </a:r>
            <a:endParaRPr lang="en-US" dirty="0"/>
          </a:p>
        </p:txBody>
      </p:sp>
    </p:spTree>
    <p:extLst>
      <p:ext uri="{BB962C8B-B14F-4D97-AF65-F5344CB8AC3E}">
        <p14:creationId xmlns:p14="http://schemas.microsoft.com/office/powerpoint/2010/main" val="305794966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grpSp>
        <p:nvGrpSpPr>
          <p:cNvPr id="11" name="Group 10"/>
          <p:cNvGrpSpPr>
            <a:grpSpLocks/>
          </p:cNvGrpSpPr>
          <p:nvPr userDrawn="1"/>
        </p:nvGrpSpPr>
        <p:grpSpPr bwMode="auto">
          <a:xfrm>
            <a:off x="4763" y="0"/>
            <a:ext cx="9139237" cy="976313"/>
            <a:chOff x="-256498" y="1447800"/>
            <a:chExt cx="9400498" cy="1004994"/>
          </a:xfrm>
        </p:grpSpPr>
        <p:sp>
          <p:nvSpPr>
            <p:cNvPr id="16" name="Rectangle 15"/>
            <p:cNvSpPr/>
            <p:nvPr userDrawn="1"/>
          </p:nvSpPr>
          <p:spPr>
            <a:xfrm>
              <a:off x="-256498" y="1447800"/>
              <a:ext cx="9400498" cy="838312"/>
            </a:xfrm>
            <a:prstGeom prst="rect">
              <a:avLst/>
            </a:prstGeom>
            <a:gradFill>
              <a:gsLst>
                <a:gs pos="0">
                  <a:srgbClr val="1C75BC"/>
                </a:gs>
                <a:gs pos="100000">
                  <a:srgbClr val="27AAE1"/>
                </a:gs>
              </a:gsLst>
            </a:gra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86600" y="2077724"/>
              <a:ext cx="1676400" cy="375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8" name="Straight Connector 17"/>
          <p:cNvCxnSpPr/>
          <p:nvPr userDrawn="1"/>
        </p:nvCxnSpPr>
        <p:spPr>
          <a:xfrm>
            <a:off x="0" y="6477000"/>
            <a:ext cx="9144000" cy="1588"/>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Rectangle 18"/>
          <p:cNvSpPr/>
          <p:nvPr userDrawn="1"/>
        </p:nvSpPr>
        <p:spPr>
          <a:xfrm>
            <a:off x="0" y="6781800"/>
            <a:ext cx="9144000" cy="76200"/>
          </a:xfrm>
          <a:prstGeom prst="rect">
            <a:avLst/>
          </a:prstGeom>
          <a:solidFill>
            <a:srgbClr val="E5E5E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20" name="Title 1"/>
          <p:cNvSpPr>
            <a:spLocks noGrp="1"/>
          </p:cNvSpPr>
          <p:nvPr>
            <p:ph type="title"/>
          </p:nvPr>
        </p:nvSpPr>
        <p:spPr>
          <a:xfrm>
            <a:off x="-1" y="152400"/>
            <a:ext cx="8763000" cy="457200"/>
          </a:xfrm>
          <a:prstGeom prst="rect">
            <a:avLst/>
          </a:prstGeom>
        </p:spPr>
        <p:txBody>
          <a:bodyPr/>
          <a:lstStyle>
            <a:lvl1pPr marL="0" indent="342900" algn="l">
              <a:defRPr sz="2400">
                <a:solidFill>
                  <a:schemeClr val="bg1"/>
                </a:solidFill>
                <a:latin typeface="Arial"/>
                <a:cs typeface="Arial"/>
              </a:defRPr>
            </a:lvl1pPr>
          </a:lstStyle>
          <a:p>
            <a:r>
              <a:rPr lang="en-US" dirty="0" smtClean="0"/>
              <a:t>Click to edit Master title style</a:t>
            </a:r>
            <a:endParaRPr lang="en-US" dirty="0"/>
          </a:p>
        </p:txBody>
      </p:sp>
      <p:sp>
        <p:nvSpPr>
          <p:cNvPr id="21" name="Slide Number Placeholder 5"/>
          <p:cNvSpPr>
            <a:spLocks noGrp="1"/>
          </p:cNvSpPr>
          <p:nvPr>
            <p:ph type="sldNum" sz="quarter" idx="10"/>
          </p:nvPr>
        </p:nvSpPr>
        <p:spPr>
          <a:xfrm>
            <a:off x="8686800" y="6477000"/>
            <a:ext cx="381000" cy="365125"/>
          </a:xfrm>
          <a:prstGeom prst="rect">
            <a:avLst/>
          </a:prstGeom>
        </p:spPr>
        <p:txBody>
          <a:bodyPr vert="horz" wrap="square" lIns="91440" tIns="45720" rIns="91440" bIns="45720" numCol="1" anchor="t" anchorCtr="0" compatLnSpc="1">
            <a:prstTxWarp prst="textNoShape">
              <a:avLst/>
            </a:prstTxWarp>
          </a:bodyPr>
          <a:lstStyle>
            <a:lvl1pPr algn="r">
              <a:defRPr sz="900">
                <a:solidFill>
                  <a:schemeClr val="tx1">
                    <a:lumMod val="75000"/>
                    <a:lumOff val="25000"/>
                  </a:schemeClr>
                </a:solidFill>
              </a:defRPr>
            </a:lvl1pPr>
          </a:lstStyle>
          <a:p>
            <a:pPr>
              <a:defRPr/>
            </a:pPr>
            <a:fld id="{13D5E426-8379-C641-8383-1F8A152F33A6}" type="slidenum">
              <a:rPr lang="en-US" smtClean="0"/>
              <a:pPr>
                <a:defRPr/>
              </a:pPr>
              <a:t>‹#›</a:t>
            </a:fld>
            <a:endParaRPr lang="en-US" dirty="0"/>
          </a:p>
        </p:txBody>
      </p:sp>
      <p:sp>
        <p:nvSpPr>
          <p:cNvPr id="22" name="Footer Placeholder 4"/>
          <p:cNvSpPr>
            <a:spLocks noGrp="1"/>
          </p:cNvSpPr>
          <p:nvPr>
            <p:ph type="ftr" sz="quarter" idx="11"/>
          </p:nvPr>
        </p:nvSpPr>
        <p:spPr>
          <a:xfrm>
            <a:off x="4763" y="6569075"/>
            <a:ext cx="9139237" cy="365125"/>
          </a:xfrm>
          <a:prstGeom prst="rect">
            <a:avLst/>
          </a:prstGeom>
        </p:spPr>
        <p:txBody>
          <a:bodyPr vert="horz" wrap="square" lIns="91440" tIns="45720" rIns="91440" bIns="45720" numCol="1" anchor="t" anchorCtr="0" compatLnSpc="1">
            <a:prstTxWarp prst="textNoShape">
              <a:avLst/>
            </a:prstTxWarp>
          </a:bodyPr>
          <a:lstStyle>
            <a:lvl1pPr algn="ctr">
              <a:defRPr sz="800">
                <a:solidFill>
                  <a:schemeClr val="tx1">
                    <a:lumMod val="75000"/>
                    <a:lumOff val="25000"/>
                  </a:schemeClr>
                </a:solidFill>
                <a:cs typeface="Arial Unicode MS" charset="0"/>
              </a:defRPr>
            </a:lvl1pPr>
          </a:lstStyle>
          <a:p>
            <a:pPr>
              <a:defRPr/>
            </a:pPr>
            <a:r>
              <a:rPr lang="en-US" dirty="0" smtClean="0"/>
              <a:t>Proprietary &amp; Confidential © Accumen 2015. Materials may not be copied or distributed.</a:t>
            </a:r>
            <a:endParaRPr lang="en-US" dirty="0"/>
          </a:p>
        </p:txBody>
      </p:sp>
    </p:spTree>
    <p:extLst>
      <p:ext uri="{BB962C8B-B14F-4D97-AF65-F5344CB8AC3E}">
        <p14:creationId xmlns:p14="http://schemas.microsoft.com/office/powerpoint/2010/main" val="234873656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grpSp>
        <p:nvGrpSpPr>
          <p:cNvPr id="11" name="Group 10"/>
          <p:cNvGrpSpPr>
            <a:grpSpLocks/>
          </p:cNvGrpSpPr>
          <p:nvPr userDrawn="1"/>
        </p:nvGrpSpPr>
        <p:grpSpPr bwMode="auto">
          <a:xfrm>
            <a:off x="4763" y="0"/>
            <a:ext cx="9139237" cy="976313"/>
            <a:chOff x="-256498" y="1447800"/>
            <a:chExt cx="9400498" cy="1004994"/>
          </a:xfrm>
        </p:grpSpPr>
        <p:sp>
          <p:nvSpPr>
            <p:cNvPr id="16" name="Rectangle 15"/>
            <p:cNvSpPr/>
            <p:nvPr userDrawn="1"/>
          </p:nvSpPr>
          <p:spPr>
            <a:xfrm>
              <a:off x="-256498" y="1447800"/>
              <a:ext cx="9400498" cy="838312"/>
            </a:xfrm>
            <a:prstGeom prst="rect">
              <a:avLst/>
            </a:prstGeom>
            <a:gradFill>
              <a:gsLst>
                <a:gs pos="0">
                  <a:srgbClr val="1C75BC"/>
                </a:gs>
                <a:gs pos="100000">
                  <a:srgbClr val="27AAE1"/>
                </a:gs>
              </a:gsLst>
            </a:gra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86600" y="2077724"/>
              <a:ext cx="1676400" cy="375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8" name="Straight Connector 17"/>
          <p:cNvCxnSpPr/>
          <p:nvPr userDrawn="1"/>
        </p:nvCxnSpPr>
        <p:spPr>
          <a:xfrm>
            <a:off x="0" y="6477000"/>
            <a:ext cx="9144000" cy="1588"/>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Rectangle 18"/>
          <p:cNvSpPr/>
          <p:nvPr userDrawn="1"/>
        </p:nvSpPr>
        <p:spPr>
          <a:xfrm>
            <a:off x="0" y="6781800"/>
            <a:ext cx="9144000" cy="76200"/>
          </a:xfrm>
          <a:prstGeom prst="rect">
            <a:avLst/>
          </a:prstGeom>
          <a:solidFill>
            <a:srgbClr val="E5E5E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20" name="Title 1"/>
          <p:cNvSpPr>
            <a:spLocks noGrp="1"/>
          </p:cNvSpPr>
          <p:nvPr>
            <p:ph type="title"/>
          </p:nvPr>
        </p:nvSpPr>
        <p:spPr>
          <a:xfrm>
            <a:off x="-1" y="152400"/>
            <a:ext cx="8763000" cy="457200"/>
          </a:xfrm>
          <a:prstGeom prst="rect">
            <a:avLst/>
          </a:prstGeom>
        </p:spPr>
        <p:txBody>
          <a:bodyPr/>
          <a:lstStyle>
            <a:lvl1pPr marL="0" indent="342900" algn="l">
              <a:defRPr sz="2400">
                <a:solidFill>
                  <a:schemeClr val="bg1"/>
                </a:solidFill>
                <a:latin typeface="Arial"/>
                <a:cs typeface="Arial"/>
              </a:defRPr>
            </a:lvl1pPr>
          </a:lstStyle>
          <a:p>
            <a:r>
              <a:rPr lang="en-US" dirty="0" smtClean="0"/>
              <a:t>Click to edit Master title style</a:t>
            </a:r>
            <a:endParaRPr lang="en-US" dirty="0"/>
          </a:p>
        </p:txBody>
      </p:sp>
      <p:sp>
        <p:nvSpPr>
          <p:cNvPr id="21" name="Slide Number Placeholder 5"/>
          <p:cNvSpPr>
            <a:spLocks noGrp="1"/>
          </p:cNvSpPr>
          <p:nvPr>
            <p:ph type="sldNum" sz="quarter" idx="10"/>
          </p:nvPr>
        </p:nvSpPr>
        <p:spPr>
          <a:xfrm>
            <a:off x="8686800" y="6477000"/>
            <a:ext cx="381000" cy="365125"/>
          </a:xfrm>
          <a:prstGeom prst="rect">
            <a:avLst/>
          </a:prstGeom>
        </p:spPr>
        <p:txBody>
          <a:bodyPr vert="horz" wrap="square" lIns="91440" tIns="45720" rIns="91440" bIns="45720" numCol="1" anchor="t" anchorCtr="0" compatLnSpc="1">
            <a:prstTxWarp prst="textNoShape">
              <a:avLst/>
            </a:prstTxWarp>
          </a:bodyPr>
          <a:lstStyle>
            <a:lvl1pPr algn="r">
              <a:defRPr sz="900">
                <a:solidFill>
                  <a:schemeClr val="tx1">
                    <a:lumMod val="75000"/>
                    <a:lumOff val="25000"/>
                  </a:schemeClr>
                </a:solidFill>
              </a:defRPr>
            </a:lvl1pPr>
          </a:lstStyle>
          <a:p>
            <a:pPr>
              <a:defRPr/>
            </a:pPr>
            <a:fld id="{13D5E426-8379-C641-8383-1F8A152F33A6}" type="slidenum">
              <a:rPr lang="en-US" smtClean="0"/>
              <a:pPr>
                <a:defRPr/>
              </a:pPr>
              <a:t>‹#›</a:t>
            </a:fld>
            <a:endParaRPr lang="en-US" dirty="0"/>
          </a:p>
        </p:txBody>
      </p:sp>
      <p:sp>
        <p:nvSpPr>
          <p:cNvPr id="22" name="Footer Placeholder 4"/>
          <p:cNvSpPr>
            <a:spLocks noGrp="1"/>
          </p:cNvSpPr>
          <p:nvPr>
            <p:ph type="ftr" sz="quarter" idx="11"/>
          </p:nvPr>
        </p:nvSpPr>
        <p:spPr>
          <a:xfrm>
            <a:off x="4763" y="6569075"/>
            <a:ext cx="9139237" cy="365125"/>
          </a:xfrm>
          <a:prstGeom prst="rect">
            <a:avLst/>
          </a:prstGeom>
        </p:spPr>
        <p:txBody>
          <a:bodyPr vert="horz" wrap="square" lIns="91440" tIns="45720" rIns="91440" bIns="45720" numCol="1" anchor="t" anchorCtr="0" compatLnSpc="1">
            <a:prstTxWarp prst="textNoShape">
              <a:avLst/>
            </a:prstTxWarp>
          </a:bodyPr>
          <a:lstStyle>
            <a:lvl1pPr algn="ctr">
              <a:defRPr sz="800">
                <a:solidFill>
                  <a:schemeClr val="tx1">
                    <a:lumMod val="75000"/>
                    <a:lumOff val="25000"/>
                  </a:schemeClr>
                </a:solidFill>
                <a:cs typeface="Arial Unicode MS" charset="0"/>
              </a:defRPr>
            </a:lvl1pPr>
          </a:lstStyle>
          <a:p>
            <a:pPr>
              <a:defRPr/>
            </a:pPr>
            <a:r>
              <a:rPr lang="en-US" dirty="0" smtClean="0"/>
              <a:t>Proprietary &amp; Confidential © Accumen 2015. Materials may not be copied or distributed.</a:t>
            </a:r>
            <a:endParaRPr lang="en-US" dirty="0"/>
          </a:p>
        </p:txBody>
      </p:sp>
    </p:spTree>
    <p:extLst>
      <p:ext uri="{BB962C8B-B14F-4D97-AF65-F5344CB8AC3E}">
        <p14:creationId xmlns:p14="http://schemas.microsoft.com/office/powerpoint/2010/main" val="103086064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grpSp>
        <p:nvGrpSpPr>
          <p:cNvPr id="11" name="Group 10"/>
          <p:cNvGrpSpPr>
            <a:grpSpLocks/>
          </p:cNvGrpSpPr>
          <p:nvPr userDrawn="1"/>
        </p:nvGrpSpPr>
        <p:grpSpPr bwMode="auto">
          <a:xfrm>
            <a:off x="4763" y="0"/>
            <a:ext cx="9139237" cy="976313"/>
            <a:chOff x="-256498" y="1447800"/>
            <a:chExt cx="9400498" cy="1004994"/>
          </a:xfrm>
        </p:grpSpPr>
        <p:sp>
          <p:nvSpPr>
            <p:cNvPr id="16" name="Rectangle 15"/>
            <p:cNvSpPr/>
            <p:nvPr userDrawn="1"/>
          </p:nvSpPr>
          <p:spPr>
            <a:xfrm>
              <a:off x="-256498" y="1447800"/>
              <a:ext cx="9400498" cy="838312"/>
            </a:xfrm>
            <a:prstGeom prst="rect">
              <a:avLst/>
            </a:prstGeom>
            <a:gradFill>
              <a:gsLst>
                <a:gs pos="0">
                  <a:srgbClr val="1C75BC"/>
                </a:gs>
                <a:gs pos="100000">
                  <a:srgbClr val="27AAE1"/>
                </a:gs>
              </a:gsLst>
            </a:gra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86600" y="2077724"/>
              <a:ext cx="1676400" cy="375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8" name="Straight Connector 17"/>
          <p:cNvCxnSpPr/>
          <p:nvPr userDrawn="1"/>
        </p:nvCxnSpPr>
        <p:spPr>
          <a:xfrm>
            <a:off x="0" y="6477000"/>
            <a:ext cx="9144000" cy="1588"/>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Rectangle 18"/>
          <p:cNvSpPr/>
          <p:nvPr userDrawn="1"/>
        </p:nvSpPr>
        <p:spPr>
          <a:xfrm>
            <a:off x="0" y="6781800"/>
            <a:ext cx="9144000" cy="76200"/>
          </a:xfrm>
          <a:prstGeom prst="rect">
            <a:avLst/>
          </a:prstGeom>
          <a:solidFill>
            <a:srgbClr val="E5E5E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20" name="Title 1"/>
          <p:cNvSpPr>
            <a:spLocks noGrp="1"/>
          </p:cNvSpPr>
          <p:nvPr>
            <p:ph type="title"/>
          </p:nvPr>
        </p:nvSpPr>
        <p:spPr>
          <a:xfrm>
            <a:off x="-1" y="152400"/>
            <a:ext cx="8763000" cy="457200"/>
          </a:xfrm>
          <a:prstGeom prst="rect">
            <a:avLst/>
          </a:prstGeom>
        </p:spPr>
        <p:txBody>
          <a:bodyPr/>
          <a:lstStyle>
            <a:lvl1pPr marL="0" indent="342900" algn="l">
              <a:defRPr sz="2400">
                <a:solidFill>
                  <a:schemeClr val="bg1"/>
                </a:solidFill>
                <a:latin typeface="Arial"/>
                <a:cs typeface="Arial"/>
              </a:defRPr>
            </a:lvl1pPr>
          </a:lstStyle>
          <a:p>
            <a:r>
              <a:rPr lang="en-US" dirty="0" smtClean="0"/>
              <a:t>Click to edit Master title style</a:t>
            </a:r>
            <a:endParaRPr lang="en-US" dirty="0"/>
          </a:p>
        </p:txBody>
      </p:sp>
      <p:sp>
        <p:nvSpPr>
          <p:cNvPr id="21" name="Slide Number Placeholder 5"/>
          <p:cNvSpPr>
            <a:spLocks noGrp="1"/>
          </p:cNvSpPr>
          <p:nvPr>
            <p:ph type="sldNum" sz="quarter" idx="10"/>
          </p:nvPr>
        </p:nvSpPr>
        <p:spPr>
          <a:xfrm>
            <a:off x="8686800" y="6477000"/>
            <a:ext cx="381000" cy="365125"/>
          </a:xfrm>
          <a:prstGeom prst="rect">
            <a:avLst/>
          </a:prstGeom>
        </p:spPr>
        <p:txBody>
          <a:bodyPr vert="horz" wrap="square" lIns="91440" tIns="45720" rIns="91440" bIns="45720" numCol="1" anchor="t" anchorCtr="0" compatLnSpc="1">
            <a:prstTxWarp prst="textNoShape">
              <a:avLst/>
            </a:prstTxWarp>
          </a:bodyPr>
          <a:lstStyle>
            <a:lvl1pPr algn="r">
              <a:defRPr sz="900">
                <a:solidFill>
                  <a:schemeClr val="tx1">
                    <a:lumMod val="75000"/>
                    <a:lumOff val="25000"/>
                  </a:schemeClr>
                </a:solidFill>
              </a:defRPr>
            </a:lvl1pPr>
          </a:lstStyle>
          <a:p>
            <a:pPr>
              <a:defRPr/>
            </a:pPr>
            <a:fld id="{13D5E426-8379-C641-8383-1F8A152F33A6}" type="slidenum">
              <a:rPr lang="en-US" smtClean="0"/>
              <a:pPr>
                <a:defRPr/>
              </a:pPr>
              <a:t>‹#›</a:t>
            </a:fld>
            <a:endParaRPr lang="en-US" dirty="0"/>
          </a:p>
        </p:txBody>
      </p:sp>
      <p:sp>
        <p:nvSpPr>
          <p:cNvPr id="22" name="Footer Placeholder 4"/>
          <p:cNvSpPr>
            <a:spLocks noGrp="1"/>
          </p:cNvSpPr>
          <p:nvPr>
            <p:ph type="ftr" sz="quarter" idx="11"/>
          </p:nvPr>
        </p:nvSpPr>
        <p:spPr>
          <a:xfrm>
            <a:off x="4763" y="6569075"/>
            <a:ext cx="9139237" cy="365125"/>
          </a:xfrm>
          <a:prstGeom prst="rect">
            <a:avLst/>
          </a:prstGeom>
        </p:spPr>
        <p:txBody>
          <a:bodyPr vert="horz" wrap="square" lIns="91440" tIns="45720" rIns="91440" bIns="45720" numCol="1" anchor="t" anchorCtr="0" compatLnSpc="1">
            <a:prstTxWarp prst="textNoShape">
              <a:avLst/>
            </a:prstTxWarp>
          </a:bodyPr>
          <a:lstStyle>
            <a:lvl1pPr algn="ctr">
              <a:defRPr sz="800">
                <a:solidFill>
                  <a:schemeClr val="tx1">
                    <a:lumMod val="75000"/>
                    <a:lumOff val="25000"/>
                  </a:schemeClr>
                </a:solidFill>
                <a:cs typeface="Arial Unicode MS" charset="0"/>
              </a:defRPr>
            </a:lvl1pPr>
          </a:lstStyle>
          <a:p>
            <a:pPr>
              <a:defRPr/>
            </a:pPr>
            <a:r>
              <a:rPr lang="en-US" dirty="0" smtClean="0"/>
              <a:t>Proprietary &amp; Confidential © Accumen 2015. Materials may not be copied or distributed.</a:t>
            </a:r>
            <a:endParaRPr lang="en-US" dirty="0"/>
          </a:p>
        </p:txBody>
      </p:sp>
    </p:spTree>
    <p:extLst>
      <p:ext uri="{BB962C8B-B14F-4D97-AF65-F5344CB8AC3E}">
        <p14:creationId xmlns:p14="http://schemas.microsoft.com/office/powerpoint/2010/main" val="236244064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grpSp>
        <p:nvGrpSpPr>
          <p:cNvPr id="11" name="Group 10"/>
          <p:cNvGrpSpPr>
            <a:grpSpLocks/>
          </p:cNvGrpSpPr>
          <p:nvPr userDrawn="1"/>
        </p:nvGrpSpPr>
        <p:grpSpPr bwMode="auto">
          <a:xfrm>
            <a:off x="4763" y="0"/>
            <a:ext cx="9139237" cy="976313"/>
            <a:chOff x="-256498" y="1447800"/>
            <a:chExt cx="9400498" cy="1004994"/>
          </a:xfrm>
        </p:grpSpPr>
        <p:sp>
          <p:nvSpPr>
            <p:cNvPr id="16" name="Rectangle 15"/>
            <p:cNvSpPr/>
            <p:nvPr userDrawn="1"/>
          </p:nvSpPr>
          <p:spPr>
            <a:xfrm>
              <a:off x="-256498" y="1447800"/>
              <a:ext cx="9400498" cy="838312"/>
            </a:xfrm>
            <a:prstGeom prst="rect">
              <a:avLst/>
            </a:prstGeom>
            <a:gradFill>
              <a:gsLst>
                <a:gs pos="0">
                  <a:srgbClr val="1C75BC"/>
                </a:gs>
                <a:gs pos="100000">
                  <a:srgbClr val="27AAE1"/>
                </a:gs>
              </a:gsLst>
            </a:gra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86600" y="2077724"/>
              <a:ext cx="1676400" cy="375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8" name="Straight Connector 17"/>
          <p:cNvCxnSpPr/>
          <p:nvPr userDrawn="1"/>
        </p:nvCxnSpPr>
        <p:spPr>
          <a:xfrm>
            <a:off x="0" y="6477000"/>
            <a:ext cx="9144000" cy="1588"/>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Rectangle 18"/>
          <p:cNvSpPr/>
          <p:nvPr userDrawn="1"/>
        </p:nvSpPr>
        <p:spPr>
          <a:xfrm>
            <a:off x="0" y="6781800"/>
            <a:ext cx="9144000" cy="76200"/>
          </a:xfrm>
          <a:prstGeom prst="rect">
            <a:avLst/>
          </a:prstGeom>
          <a:solidFill>
            <a:srgbClr val="E5E5E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20" name="Title 1"/>
          <p:cNvSpPr>
            <a:spLocks noGrp="1"/>
          </p:cNvSpPr>
          <p:nvPr>
            <p:ph type="title"/>
          </p:nvPr>
        </p:nvSpPr>
        <p:spPr>
          <a:xfrm>
            <a:off x="-1" y="152400"/>
            <a:ext cx="8763000" cy="457200"/>
          </a:xfrm>
          <a:prstGeom prst="rect">
            <a:avLst/>
          </a:prstGeom>
        </p:spPr>
        <p:txBody>
          <a:bodyPr/>
          <a:lstStyle>
            <a:lvl1pPr marL="0" indent="342900" algn="l">
              <a:defRPr sz="2400">
                <a:solidFill>
                  <a:schemeClr val="bg1"/>
                </a:solidFill>
                <a:latin typeface="Arial"/>
                <a:cs typeface="Arial"/>
              </a:defRPr>
            </a:lvl1pPr>
          </a:lstStyle>
          <a:p>
            <a:r>
              <a:rPr lang="en-US" dirty="0" smtClean="0"/>
              <a:t>Click to edit Master title style</a:t>
            </a:r>
            <a:endParaRPr lang="en-US" dirty="0"/>
          </a:p>
        </p:txBody>
      </p:sp>
      <p:sp>
        <p:nvSpPr>
          <p:cNvPr id="21" name="Slide Number Placeholder 5"/>
          <p:cNvSpPr>
            <a:spLocks noGrp="1"/>
          </p:cNvSpPr>
          <p:nvPr>
            <p:ph type="sldNum" sz="quarter" idx="10"/>
          </p:nvPr>
        </p:nvSpPr>
        <p:spPr>
          <a:xfrm>
            <a:off x="8686800" y="6477000"/>
            <a:ext cx="381000" cy="365125"/>
          </a:xfrm>
          <a:prstGeom prst="rect">
            <a:avLst/>
          </a:prstGeom>
        </p:spPr>
        <p:txBody>
          <a:bodyPr vert="horz" wrap="square" lIns="91440" tIns="45720" rIns="91440" bIns="45720" numCol="1" anchor="t" anchorCtr="0" compatLnSpc="1">
            <a:prstTxWarp prst="textNoShape">
              <a:avLst/>
            </a:prstTxWarp>
          </a:bodyPr>
          <a:lstStyle>
            <a:lvl1pPr algn="r">
              <a:defRPr sz="900">
                <a:solidFill>
                  <a:schemeClr val="tx1">
                    <a:lumMod val="75000"/>
                    <a:lumOff val="25000"/>
                  </a:schemeClr>
                </a:solidFill>
              </a:defRPr>
            </a:lvl1pPr>
          </a:lstStyle>
          <a:p>
            <a:pPr>
              <a:defRPr/>
            </a:pPr>
            <a:fld id="{13D5E426-8379-C641-8383-1F8A152F33A6}" type="slidenum">
              <a:rPr lang="en-US" smtClean="0"/>
              <a:pPr>
                <a:defRPr/>
              </a:pPr>
              <a:t>‹#›</a:t>
            </a:fld>
            <a:endParaRPr lang="en-US" dirty="0"/>
          </a:p>
        </p:txBody>
      </p:sp>
      <p:sp>
        <p:nvSpPr>
          <p:cNvPr id="22" name="Footer Placeholder 4"/>
          <p:cNvSpPr>
            <a:spLocks noGrp="1"/>
          </p:cNvSpPr>
          <p:nvPr>
            <p:ph type="ftr" sz="quarter" idx="11"/>
          </p:nvPr>
        </p:nvSpPr>
        <p:spPr>
          <a:xfrm>
            <a:off x="4763" y="6569075"/>
            <a:ext cx="9139237" cy="365125"/>
          </a:xfrm>
          <a:prstGeom prst="rect">
            <a:avLst/>
          </a:prstGeom>
        </p:spPr>
        <p:txBody>
          <a:bodyPr vert="horz" wrap="square" lIns="91440" tIns="45720" rIns="91440" bIns="45720" numCol="1" anchor="t" anchorCtr="0" compatLnSpc="1">
            <a:prstTxWarp prst="textNoShape">
              <a:avLst/>
            </a:prstTxWarp>
          </a:bodyPr>
          <a:lstStyle>
            <a:lvl1pPr algn="ctr">
              <a:defRPr sz="800">
                <a:solidFill>
                  <a:schemeClr val="tx1">
                    <a:lumMod val="75000"/>
                    <a:lumOff val="25000"/>
                  </a:schemeClr>
                </a:solidFill>
                <a:cs typeface="Arial Unicode MS" charset="0"/>
              </a:defRPr>
            </a:lvl1pPr>
          </a:lstStyle>
          <a:p>
            <a:pPr>
              <a:defRPr/>
            </a:pPr>
            <a:r>
              <a:rPr lang="en-US" dirty="0" smtClean="0"/>
              <a:t>Proprietary &amp; Confidential © Accumen 2015. Materials may not be copied or distributed.</a:t>
            </a:r>
            <a:endParaRPr lang="en-US" dirty="0"/>
          </a:p>
        </p:txBody>
      </p:sp>
    </p:spTree>
    <p:extLst>
      <p:ext uri="{BB962C8B-B14F-4D97-AF65-F5344CB8AC3E}">
        <p14:creationId xmlns:p14="http://schemas.microsoft.com/office/powerpoint/2010/main" val="838926141"/>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grpSp>
        <p:nvGrpSpPr>
          <p:cNvPr id="11" name="Group 10"/>
          <p:cNvGrpSpPr>
            <a:grpSpLocks/>
          </p:cNvGrpSpPr>
          <p:nvPr userDrawn="1"/>
        </p:nvGrpSpPr>
        <p:grpSpPr bwMode="auto">
          <a:xfrm>
            <a:off x="4763" y="0"/>
            <a:ext cx="9139237" cy="976313"/>
            <a:chOff x="-256498" y="1447800"/>
            <a:chExt cx="9400498" cy="1004994"/>
          </a:xfrm>
        </p:grpSpPr>
        <p:sp>
          <p:nvSpPr>
            <p:cNvPr id="16" name="Rectangle 15"/>
            <p:cNvSpPr/>
            <p:nvPr userDrawn="1"/>
          </p:nvSpPr>
          <p:spPr>
            <a:xfrm>
              <a:off x="-256498" y="1447800"/>
              <a:ext cx="9400498" cy="838312"/>
            </a:xfrm>
            <a:prstGeom prst="rect">
              <a:avLst/>
            </a:prstGeom>
            <a:gradFill>
              <a:gsLst>
                <a:gs pos="0">
                  <a:srgbClr val="1C75BC"/>
                </a:gs>
                <a:gs pos="100000">
                  <a:srgbClr val="27AAE1"/>
                </a:gs>
              </a:gsLst>
            </a:gra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86600" y="2077724"/>
              <a:ext cx="1676400" cy="375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8" name="Straight Connector 17"/>
          <p:cNvCxnSpPr/>
          <p:nvPr userDrawn="1"/>
        </p:nvCxnSpPr>
        <p:spPr>
          <a:xfrm>
            <a:off x="0" y="6477000"/>
            <a:ext cx="9144000" cy="1588"/>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Rectangle 18"/>
          <p:cNvSpPr/>
          <p:nvPr userDrawn="1"/>
        </p:nvSpPr>
        <p:spPr>
          <a:xfrm>
            <a:off x="0" y="6781800"/>
            <a:ext cx="9144000" cy="76200"/>
          </a:xfrm>
          <a:prstGeom prst="rect">
            <a:avLst/>
          </a:prstGeom>
          <a:solidFill>
            <a:srgbClr val="E5E5E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20" name="Title 1"/>
          <p:cNvSpPr>
            <a:spLocks noGrp="1"/>
          </p:cNvSpPr>
          <p:nvPr>
            <p:ph type="title"/>
          </p:nvPr>
        </p:nvSpPr>
        <p:spPr>
          <a:xfrm>
            <a:off x="-1" y="152400"/>
            <a:ext cx="8763000" cy="457200"/>
          </a:xfrm>
          <a:prstGeom prst="rect">
            <a:avLst/>
          </a:prstGeom>
        </p:spPr>
        <p:txBody>
          <a:bodyPr/>
          <a:lstStyle>
            <a:lvl1pPr marL="0" indent="342900" algn="l">
              <a:defRPr sz="2400">
                <a:solidFill>
                  <a:schemeClr val="bg1"/>
                </a:solidFill>
                <a:latin typeface="Arial"/>
                <a:cs typeface="Arial"/>
              </a:defRPr>
            </a:lvl1pPr>
          </a:lstStyle>
          <a:p>
            <a:r>
              <a:rPr lang="en-US" dirty="0" smtClean="0"/>
              <a:t>Click to edit Master title style</a:t>
            </a:r>
            <a:endParaRPr lang="en-US" dirty="0"/>
          </a:p>
        </p:txBody>
      </p:sp>
      <p:sp>
        <p:nvSpPr>
          <p:cNvPr id="21" name="Slide Number Placeholder 5"/>
          <p:cNvSpPr>
            <a:spLocks noGrp="1"/>
          </p:cNvSpPr>
          <p:nvPr>
            <p:ph type="sldNum" sz="quarter" idx="10"/>
          </p:nvPr>
        </p:nvSpPr>
        <p:spPr>
          <a:xfrm>
            <a:off x="8686800" y="6477000"/>
            <a:ext cx="381000" cy="365125"/>
          </a:xfrm>
          <a:prstGeom prst="rect">
            <a:avLst/>
          </a:prstGeom>
        </p:spPr>
        <p:txBody>
          <a:bodyPr vert="horz" wrap="square" lIns="91440" tIns="45720" rIns="91440" bIns="45720" numCol="1" anchor="t" anchorCtr="0" compatLnSpc="1">
            <a:prstTxWarp prst="textNoShape">
              <a:avLst/>
            </a:prstTxWarp>
          </a:bodyPr>
          <a:lstStyle>
            <a:lvl1pPr algn="r">
              <a:defRPr sz="900">
                <a:solidFill>
                  <a:schemeClr val="tx1">
                    <a:lumMod val="75000"/>
                    <a:lumOff val="25000"/>
                  </a:schemeClr>
                </a:solidFill>
              </a:defRPr>
            </a:lvl1pPr>
          </a:lstStyle>
          <a:p>
            <a:pPr>
              <a:defRPr/>
            </a:pPr>
            <a:fld id="{13D5E426-8379-C641-8383-1F8A152F33A6}" type="slidenum">
              <a:rPr lang="en-US" smtClean="0"/>
              <a:pPr>
                <a:defRPr/>
              </a:pPr>
              <a:t>‹#›</a:t>
            </a:fld>
            <a:endParaRPr lang="en-US" dirty="0"/>
          </a:p>
        </p:txBody>
      </p:sp>
      <p:sp>
        <p:nvSpPr>
          <p:cNvPr id="22" name="Footer Placeholder 4"/>
          <p:cNvSpPr>
            <a:spLocks noGrp="1"/>
          </p:cNvSpPr>
          <p:nvPr>
            <p:ph type="ftr" sz="quarter" idx="11"/>
          </p:nvPr>
        </p:nvSpPr>
        <p:spPr>
          <a:xfrm>
            <a:off x="4763" y="6569075"/>
            <a:ext cx="9139237" cy="365125"/>
          </a:xfrm>
          <a:prstGeom prst="rect">
            <a:avLst/>
          </a:prstGeom>
        </p:spPr>
        <p:txBody>
          <a:bodyPr vert="horz" wrap="square" lIns="91440" tIns="45720" rIns="91440" bIns="45720" numCol="1" anchor="t" anchorCtr="0" compatLnSpc="1">
            <a:prstTxWarp prst="textNoShape">
              <a:avLst/>
            </a:prstTxWarp>
          </a:bodyPr>
          <a:lstStyle>
            <a:lvl1pPr algn="ctr">
              <a:defRPr sz="800">
                <a:solidFill>
                  <a:schemeClr val="tx1">
                    <a:lumMod val="75000"/>
                    <a:lumOff val="25000"/>
                  </a:schemeClr>
                </a:solidFill>
                <a:cs typeface="Arial Unicode MS" charset="0"/>
              </a:defRPr>
            </a:lvl1pPr>
          </a:lstStyle>
          <a:p>
            <a:pPr>
              <a:defRPr/>
            </a:pPr>
            <a:r>
              <a:rPr lang="en-US" dirty="0" smtClean="0"/>
              <a:t>Proprietary &amp; Confidential © Accumen 2015. Materials may not be copied or distributed.</a:t>
            </a:r>
            <a:endParaRPr lang="en-US" dirty="0"/>
          </a:p>
        </p:txBody>
      </p:sp>
    </p:spTree>
    <p:extLst>
      <p:ext uri="{BB962C8B-B14F-4D97-AF65-F5344CB8AC3E}">
        <p14:creationId xmlns:p14="http://schemas.microsoft.com/office/powerpoint/2010/main" val="388507240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2" name="Rectangle 11"/>
          <p:cNvSpPr/>
          <p:nvPr userDrawn="1"/>
        </p:nvSpPr>
        <p:spPr>
          <a:xfrm>
            <a:off x="0" y="4281"/>
            <a:ext cx="9156330" cy="837986"/>
          </a:xfrm>
          <a:prstGeom prst="rect">
            <a:avLst/>
          </a:prstGeom>
          <a:solidFill>
            <a:srgbClr val="4CB4E7"/>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endParaRPr lang="en-US" dirty="0">
              <a:solidFill>
                <a:prstClr val="white"/>
              </a:solidFill>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131081" y="629009"/>
            <a:ext cx="1629809" cy="346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440267" y="1243772"/>
            <a:ext cx="4114800" cy="4970973"/>
          </a:xfrm>
        </p:spPr>
        <p:txBody>
          <a:bodyPr>
            <a:normAutofit/>
          </a:bodyPr>
          <a:lstStyle>
            <a:lvl1pPr marL="228600" indent="-228600">
              <a:buFont typeface="Arial" panose="020B0604020202020204" pitchFamily="34" charset="0"/>
              <a:buChar char="•"/>
              <a:defRPr sz="2400">
                <a:latin typeface="Arial" panose="020B0604020202020204" pitchFamily="34" charset="0"/>
                <a:cs typeface="Arial" panose="020B0604020202020204" pitchFamily="34" charset="0"/>
              </a:defRPr>
            </a:lvl1pPr>
            <a:lvl2pPr marL="685800" indent="-228600">
              <a:buFont typeface="Arial" panose="020B0604020202020204" pitchFamily="34" charset="0"/>
              <a:buChar char="‒"/>
              <a:defRPr sz="2000">
                <a:latin typeface="Arial" panose="020B0604020202020204" pitchFamily="34" charset="0"/>
                <a:cs typeface="Arial" panose="020B0604020202020204" pitchFamily="34" charset="0"/>
              </a:defRPr>
            </a:lvl2pPr>
            <a:lvl3pPr marL="1143000" indent="-228600">
              <a:buFont typeface="Wingdings" panose="05000000000000000000" pitchFamily="2" charset="2"/>
              <a:buChar char="§"/>
              <a:defRPr sz="1800">
                <a:latin typeface="Arial" panose="020B0604020202020204" pitchFamily="34" charset="0"/>
                <a:cs typeface="Arial" panose="020B0604020202020204" pitchFamily="34" charset="0"/>
              </a:defRPr>
            </a:lvl3pPr>
            <a:lvl4pPr marL="1600200" indent="-228600">
              <a:buFont typeface="Wingdings" panose="05000000000000000000" pitchFamily="2" charset="2"/>
              <a:buChar char="Ø"/>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243772"/>
            <a:ext cx="4114800" cy="4970973"/>
          </a:xfrm>
        </p:spPr>
        <p:txBody>
          <a:bodyPr vert="horz" lIns="91440" tIns="45720" rIns="91440" bIns="45720" rtlCol="0">
            <a:normAutofit/>
          </a:bodyPr>
          <a:lstStyle>
            <a:lvl1pPr marL="228600" indent="-228600">
              <a:buFont typeface="Arial" panose="020B0604020202020204" pitchFamily="34" charset="0"/>
              <a:buChar char="•"/>
              <a:defRPr lang="en-US" sz="2400" dirty="0" smtClean="0">
                <a:latin typeface="Arial" panose="020B0604020202020204" pitchFamily="34" charset="0"/>
                <a:cs typeface="Arial" panose="020B0604020202020204" pitchFamily="34" charset="0"/>
              </a:defRPr>
            </a:lvl1pPr>
            <a:lvl2pPr>
              <a:defRPr lang="en-US" sz="2000" dirty="0" smtClean="0">
                <a:latin typeface="Arial" panose="020B0604020202020204" pitchFamily="34" charset="0"/>
                <a:cs typeface="Arial" panose="020B0604020202020204" pitchFamily="34" charset="0"/>
              </a:defRPr>
            </a:lvl2pPr>
            <a:lvl3pPr>
              <a:defRPr lang="en-US" sz="1800" dirty="0" smtClean="0">
                <a:latin typeface="Arial" panose="020B0604020202020204" pitchFamily="34" charset="0"/>
                <a:cs typeface="Arial" panose="020B0604020202020204" pitchFamily="34" charset="0"/>
              </a:defRPr>
            </a:lvl3pPr>
            <a:lvl4pPr>
              <a:defRPr lang="en-US" sz="1600" dirty="0" smtClean="0">
                <a:latin typeface="Arial" panose="020B0604020202020204" pitchFamily="34" charset="0"/>
                <a:cs typeface="Arial" panose="020B0604020202020204" pitchFamily="34" charset="0"/>
              </a:defRPr>
            </a:lvl4pPr>
            <a:lvl5pPr>
              <a:defRPr lang="en-US" sz="1600" dirty="0">
                <a:latin typeface="Arial" panose="020B0604020202020204" pitchFamily="34" charset="0"/>
                <a:cs typeface="Arial" panose="020B0604020202020204" pitchFamily="34" charset="0"/>
              </a:defRPr>
            </a:lvl5pPr>
          </a:lstStyle>
          <a:p>
            <a:pPr lvl="0"/>
            <a:r>
              <a:rPr lang="en-US" dirty="0" smtClean="0"/>
              <a:t>Click to edit Master text styles</a:t>
            </a:r>
          </a:p>
          <a:p>
            <a:pPr lvl="1">
              <a:buChar char="‒"/>
            </a:pPr>
            <a:r>
              <a:rPr lang="en-US" dirty="0" smtClean="0"/>
              <a:t>Second level</a:t>
            </a:r>
          </a:p>
          <a:p>
            <a:pPr lvl="2">
              <a:buFont typeface="Wingdings" panose="05000000000000000000" pitchFamily="2" charset="2"/>
              <a:buChar char="§"/>
            </a:pPr>
            <a:r>
              <a:rPr lang="en-US" dirty="0" smtClean="0"/>
              <a:t>Third level</a:t>
            </a:r>
          </a:p>
          <a:p>
            <a:pPr lvl="3">
              <a:buFont typeface="Wingdings" panose="05000000000000000000" pitchFamily="2" charset="2"/>
              <a:buChar char="Ø"/>
            </a:pPr>
            <a:r>
              <a:rPr lang="en-US" dirty="0" smtClean="0"/>
              <a:t>Fourth level</a:t>
            </a:r>
          </a:p>
          <a:p>
            <a:pPr lvl="4"/>
            <a:r>
              <a:rPr lang="en-US" dirty="0" smtClean="0"/>
              <a:t>Fifth level</a:t>
            </a:r>
            <a:endParaRPr lang="en-US" dirty="0"/>
          </a:p>
        </p:txBody>
      </p:sp>
      <p:sp>
        <p:nvSpPr>
          <p:cNvPr id="15" name="Title 1"/>
          <p:cNvSpPr>
            <a:spLocks noGrp="1"/>
          </p:cNvSpPr>
          <p:nvPr userDrawn="1">
            <p:ph type="title"/>
          </p:nvPr>
        </p:nvSpPr>
        <p:spPr>
          <a:xfrm>
            <a:off x="455613" y="182563"/>
            <a:ext cx="8234362" cy="449262"/>
          </a:xfrm>
        </p:spPr>
        <p:txBody>
          <a:bodyPr>
            <a:normAutofit/>
          </a:bodyPr>
          <a:lstStyle>
            <a:lvl1pPr>
              <a:defRPr sz="2400">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14" name="Slide Number Placeholder 5"/>
          <p:cNvSpPr>
            <a:spLocks noGrp="1"/>
          </p:cNvSpPr>
          <p:nvPr>
            <p:ph type="sldNum" sz="quarter" idx="10"/>
          </p:nvPr>
        </p:nvSpPr>
        <p:spPr>
          <a:xfrm>
            <a:off x="8382000" y="6566356"/>
            <a:ext cx="381000" cy="291644"/>
          </a:xfrm>
          <a:prstGeom prst="rect">
            <a:avLst/>
          </a:prstGeom>
        </p:spPr>
        <p:txBody>
          <a:bodyPr vert="horz" wrap="square" lIns="91440" tIns="45720" rIns="91440" bIns="45720" numCol="1" anchor="t" anchorCtr="0" compatLnSpc="1">
            <a:prstTxWarp prst="textNoShape">
              <a:avLst/>
            </a:prstTxWarp>
          </a:bodyPr>
          <a:lstStyle>
            <a:lvl1pPr algn="r">
              <a:defRPr sz="800">
                <a:solidFill>
                  <a:schemeClr val="tx1">
                    <a:lumMod val="75000"/>
                    <a:lumOff val="25000"/>
                  </a:schemeClr>
                </a:solidFill>
              </a:defRPr>
            </a:lvl1pPr>
          </a:lstStyle>
          <a:p>
            <a:pPr defTabSz="914400" fontAlgn="auto">
              <a:spcBef>
                <a:spcPts val="0"/>
              </a:spcBef>
              <a:spcAft>
                <a:spcPts val="0"/>
              </a:spcAft>
              <a:defRPr/>
            </a:pPr>
            <a:fld id="{13D5E426-8379-C641-8383-1F8A152F33A6}" type="slidenum">
              <a:rPr lang="en-US" smtClean="0">
                <a:solidFill>
                  <a:prstClr val="black">
                    <a:lumMod val="75000"/>
                    <a:lumOff val="25000"/>
                  </a:prstClr>
                </a:solidFill>
                <a:latin typeface="Calibri"/>
                <a:ea typeface="+mn-ea"/>
              </a:rPr>
              <a:pPr defTabSz="914400" fontAlgn="auto">
                <a:spcBef>
                  <a:spcPts val="0"/>
                </a:spcBef>
                <a:spcAft>
                  <a:spcPts val="0"/>
                </a:spcAft>
                <a:defRPr/>
              </a:pPr>
              <a:t>‹#›</a:t>
            </a:fld>
            <a:endParaRPr lang="en-US" dirty="0">
              <a:solidFill>
                <a:prstClr val="black">
                  <a:lumMod val="75000"/>
                  <a:lumOff val="25000"/>
                </a:prstClr>
              </a:solidFill>
              <a:latin typeface="Calibri"/>
              <a:ea typeface="+mn-ea"/>
            </a:endParaRPr>
          </a:p>
        </p:txBody>
      </p:sp>
    </p:spTree>
    <p:extLst>
      <p:ext uri="{BB962C8B-B14F-4D97-AF65-F5344CB8AC3E}">
        <p14:creationId xmlns:p14="http://schemas.microsoft.com/office/powerpoint/2010/main" val="13081128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grpSp>
        <p:nvGrpSpPr>
          <p:cNvPr id="11" name="Group 10"/>
          <p:cNvGrpSpPr>
            <a:grpSpLocks/>
          </p:cNvGrpSpPr>
          <p:nvPr userDrawn="1"/>
        </p:nvGrpSpPr>
        <p:grpSpPr bwMode="auto">
          <a:xfrm>
            <a:off x="4763" y="0"/>
            <a:ext cx="9139237" cy="976313"/>
            <a:chOff x="-256498" y="1447800"/>
            <a:chExt cx="9400498" cy="1004994"/>
          </a:xfrm>
        </p:grpSpPr>
        <p:sp>
          <p:nvSpPr>
            <p:cNvPr id="16" name="Rectangle 15"/>
            <p:cNvSpPr/>
            <p:nvPr userDrawn="1"/>
          </p:nvSpPr>
          <p:spPr>
            <a:xfrm>
              <a:off x="-256498" y="1447800"/>
              <a:ext cx="9400498" cy="838312"/>
            </a:xfrm>
            <a:prstGeom prst="rect">
              <a:avLst/>
            </a:prstGeom>
            <a:gradFill>
              <a:gsLst>
                <a:gs pos="0">
                  <a:srgbClr val="1C75BC"/>
                </a:gs>
                <a:gs pos="100000">
                  <a:srgbClr val="27AAE1"/>
                </a:gs>
              </a:gsLst>
            </a:gra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86600" y="2077724"/>
              <a:ext cx="1676400" cy="375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8" name="Straight Connector 17"/>
          <p:cNvCxnSpPr/>
          <p:nvPr userDrawn="1"/>
        </p:nvCxnSpPr>
        <p:spPr>
          <a:xfrm>
            <a:off x="0" y="6477000"/>
            <a:ext cx="9144000" cy="1588"/>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Rectangle 18"/>
          <p:cNvSpPr/>
          <p:nvPr userDrawn="1"/>
        </p:nvSpPr>
        <p:spPr>
          <a:xfrm>
            <a:off x="0" y="6781800"/>
            <a:ext cx="9144000" cy="76200"/>
          </a:xfrm>
          <a:prstGeom prst="rect">
            <a:avLst/>
          </a:prstGeom>
          <a:solidFill>
            <a:srgbClr val="E5E5E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20" name="Title 1"/>
          <p:cNvSpPr>
            <a:spLocks noGrp="1"/>
          </p:cNvSpPr>
          <p:nvPr>
            <p:ph type="title"/>
          </p:nvPr>
        </p:nvSpPr>
        <p:spPr>
          <a:xfrm>
            <a:off x="-1" y="152400"/>
            <a:ext cx="8763000" cy="457200"/>
          </a:xfrm>
          <a:prstGeom prst="rect">
            <a:avLst/>
          </a:prstGeom>
        </p:spPr>
        <p:txBody>
          <a:bodyPr/>
          <a:lstStyle>
            <a:lvl1pPr marL="0" indent="342900" algn="l">
              <a:defRPr sz="2400">
                <a:solidFill>
                  <a:schemeClr val="bg1"/>
                </a:solidFill>
                <a:latin typeface="Arial"/>
                <a:cs typeface="Arial"/>
              </a:defRPr>
            </a:lvl1pPr>
          </a:lstStyle>
          <a:p>
            <a:r>
              <a:rPr lang="en-US" dirty="0" smtClean="0"/>
              <a:t>Click to edit Master title style</a:t>
            </a:r>
            <a:endParaRPr lang="en-US" dirty="0"/>
          </a:p>
        </p:txBody>
      </p:sp>
      <p:sp>
        <p:nvSpPr>
          <p:cNvPr id="21" name="Slide Number Placeholder 5"/>
          <p:cNvSpPr>
            <a:spLocks noGrp="1"/>
          </p:cNvSpPr>
          <p:nvPr>
            <p:ph type="sldNum" sz="quarter" idx="10"/>
          </p:nvPr>
        </p:nvSpPr>
        <p:spPr>
          <a:xfrm>
            <a:off x="8686800" y="6477000"/>
            <a:ext cx="381000" cy="365125"/>
          </a:xfrm>
          <a:prstGeom prst="rect">
            <a:avLst/>
          </a:prstGeom>
        </p:spPr>
        <p:txBody>
          <a:bodyPr vert="horz" wrap="square" lIns="91440" tIns="45720" rIns="91440" bIns="45720" numCol="1" anchor="t" anchorCtr="0" compatLnSpc="1">
            <a:prstTxWarp prst="textNoShape">
              <a:avLst/>
            </a:prstTxWarp>
          </a:bodyPr>
          <a:lstStyle>
            <a:lvl1pPr algn="r">
              <a:defRPr sz="900">
                <a:solidFill>
                  <a:schemeClr val="tx1">
                    <a:lumMod val="75000"/>
                    <a:lumOff val="25000"/>
                  </a:schemeClr>
                </a:solidFill>
              </a:defRPr>
            </a:lvl1pPr>
          </a:lstStyle>
          <a:p>
            <a:pPr>
              <a:defRPr/>
            </a:pPr>
            <a:fld id="{13D5E426-8379-C641-8383-1F8A152F33A6}" type="slidenum">
              <a:rPr lang="en-US" smtClean="0"/>
              <a:pPr>
                <a:defRPr/>
              </a:pPr>
              <a:t>‹#›</a:t>
            </a:fld>
            <a:endParaRPr lang="en-US" dirty="0"/>
          </a:p>
        </p:txBody>
      </p:sp>
      <p:sp>
        <p:nvSpPr>
          <p:cNvPr id="22" name="Footer Placeholder 4"/>
          <p:cNvSpPr>
            <a:spLocks noGrp="1"/>
          </p:cNvSpPr>
          <p:nvPr>
            <p:ph type="ftr" sz="quarter" idx="11"/>
          </p:nvPr>
        </p:nvSpPr>
        <p:spPr>
          <a:xfrm>
            <a:off x="4763" y="6569075"/>
            <a:ext cx="9139237" cy="365125"/>
          </a:xfrm>
          <a:prstGeom prst="rect">
            <a:avLst/>
          </a:prstGeom>
        </p:spPr>
        <p:txBody>
          <a:bodyPr vert="horz" wrap="square" lIns="91440" tIns="45720" rIns="91440" bIns="45720" numCol="1" anchor="t" anchorCtr="0" compatLnSpc="1">
            <a:prstTxWarp prst="textNoShape">
              <a:avLst/>
            </a:prstTxWarp>
          </a:bodyPr>
          <a:lstStyle>
            <a:lvl1pPr algn="ctr">
              <a:defRPr sz="800">
                <a:solidFill>
                  <a:schemeClr val="tx1">
                    <a:lumMod val="75000"/>
                    <a:lumOff val="25000"/>
                  </a:schemeClr>
                </a:solidFill>
                <a:cs typeface="Arial Unicode MS" charset="0"/>
              </a:defRPr>
            </a:lvl1pPr>
          </a:lstStyle>
          <a:p>
            <a:pPr>
              <a:defRPr/>
            </a:pPr>
            <a:r>
              <a:rPr lang="en-US" dirty="0" smtClean="0"/>
              <a:t>Proprietary &amp; Confidential © Accumen 2015. Materials may not be copied or distributed.</a:t>
            </a:r>
            <a:endParaRPr lang="en-US" dirty="0"/>
          </a:p>
        </p:txBody>
      </p:sp>
    </p:spTree>
    <p:extLst>
      <p:ext uri="{BB962C8B-B14F-4D97-AF65-F5344CB8AC3E}">
        <p14:creationId xmlns:p14="http://schemas.microsoft.com/office/powerpoint/2010/main" val="274198954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grpSp>
        <p:nvGrpSpPr>
          <p:cNvPr id="11" name="Group 10"/>
          <p:cNvGrpSpPr>
            <a:grpSpLocks/>
          </p:cNvGrpSpPr>
          <p:nvPr userDrawn="1"/>
        </p:nvGrpSpPr>
        <p:grpSpPr bwMode="auto">
          <a:xfrm>
            <a:off x="4763" y="0"/>
            <a:ext cx="9139237" cy="976313"/>
            <a:chOff x="-256498" y="1447800"/>
            <a:chExt cx="9400498" cy="1004994"/>
          </a:xfrm>
        </p:grpSpPr>
        <p:sp>
          <p:nvSpPr>
            <p:cNvPr id="16" name="Rectangle 15"/>
            <p:cNvSpPr/>
            <p:nvPr userDrawn="1"/>
          </p:nvSpPr>
          <p:spPr>
            <a:xfrm>
              <a:off x="-256498" y="1447800"/>
              <a:ext cx="9400498" cy="838312"/>
            </a:xfrm>
            <a:prstGeom prst="rect">
              <a:avLst/>
            </a:prstGeom>
            <a:gradFill>
              <a:gsLst>
                <a:gs pos="0">
                  <a:srgbClr val="1C75BC"/>
                </a:gs>
                <a:gs pos="100000">
                  <a:srgbClr val="27AAE1"/>
                </a:gs>
              </a:gsLst>
            </a:gra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86600" y="2077724"/>
              <a:ext cx="1676400" cy="375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8" name="Straight Connector 17"/>
          <p:cNvCxnSpPr/>
          <p:nvPr userDrawn="1"/>
        </p:nvCxnSpPr>
        <p:spPr>
          <a:xfrm>
            <a:off x="0" y="6477000"/>
            <a:ext cx="9144000" cy="1588"/>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Rectangle 18"/>
          <p:cNvSpPr/>
          <p:nvPr userDrawn="1"/>
        </p:nvSpPr>
        <p:spPr>
          <a:xfrm>
            <a:off x="0" y="6781800"/>
            <a:ext cx="9144000" cy="76200"/>
          </a:xfrm>
          <a:prstGeom prst="rect">
            <a:avLst/>
          </a:prstGeom>
          <a:solidFill>
            <a:srgbClr val="E5E5E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20" name="Title 1"/>
          <p:cNvSpPr>
            <a:spLocks noGrp="1"/>
          </p:cNvSpPr>
          <p:nvPr>
            <p:ph type="title"/>
          </p:nvPr>
        </p:nvSpPr>
        <p:spPr>
          <a:xfrm>
            <a:off x="-1" y="152400"/>
            <a:ext cx="8763000" cy="457200"/>
          </a:xfrm>
          <a:prstGeom prst="rect">
            <a:avLst/>
          </a:prstGeom>
        </p:spPr>
        <p:txBody>
          <a:bodyPr/>
          <a:lstStyle>
            <a:lvl1pPr marL="0" indent="342900" algn="l">
              <a:defRPr sz="2400">
                <a:solidFill>
                  <a:schemeClr val="bg1"/>
                </a:solidFill>
                <a:latin typeface="Arial"/>
                <a:cs typeface="Arial"/>
              </a:defRPr>
            </a:lvl1pPr>
          </a:lstStyle>
          <a:p>
            <a:r>
              <a:rPr lang="en-US" dirty="0" smtClean="0"/>
              <a:t>Click to edit Master title style</a:t>
            </a:r>
            <a:endParaRPr lang="en-US" dirty="0"/>
          </a:p>
        </p:txBody>
      </p:sp>
      <p:sp>
        <p:nvSpPr>
          <p:cNvPr id="21" name="Slide Number Placeholder 5"/>
          <p:cNvSpPr>
            <a:spLocks noGrp="1"/>
          </p:cNvSpPr>
          <p:nvPr>
            <p:ph type="sldNum" sz="quarter" idx="10"/>
          </p:nvPr>
        </p:nvSpPr>
        <p:spPr>
          <a:xfrm>
            <a:off x="8686800" y="6477000"/>
            <a:ext cx="381000" cy="365125"/>
          </a:xfrm>
          <a:prstGeom prst="rect">
            <a:avLst/>
          </a:prstGeom>
        </p:spPr>
        <p:txBody>
          <a:bodyPr vert="horz" wrap="square" lIns="91440" tIns="45720" rIns="91440" bIns="45720" numCol="1" anchor="t" anchorCtr="0" compatLnSpc="1">
            <a:prstTxWarp prst="textNoShape">
              <a:avLst/>
            </a:prstTxWarp>
          </a:bodyPr>
          <a:lstStyle>
            <a:lvl1pPr algn="r">
              <a:defRPr sz="900">
                <a:solidFill>
                  <a:schemeClr val="tx1">
                    <a:lumMod val="75000"/>
                    <a:lumOff val="25000"/>
                  </a:schemeClr>
                </a:solidFill>
              </a:defRPr>
            </a:lvl1pPr>
          </a:lstStyle>
          <a:p>
            <a:pPr>
              <a:defRPr/>
            </a:pPr>
            <a:fld id="{13D5E426-8379-C641-8383-1F8A152F33A6}" type="slidenum">
              <a:rPr lang="en-US" smtClean="0"/>
              <a:pPr>
                <a:defRPr/>
              </a:pPr>
              <a:t>‹#›</a:t>
            </a:fld>
            <a:endParaRPr lang="en-US" dirty="0"/>
          </a:p>
        </p:txBody>
      </p:sp>
      <p:sp>
        <p:nvSpPr>
          <p:cNvPr id="22" name="Footer Placeholder 4"/>
          <p:cNvSpPr>
            <a:spLocks noGrp="1"/>
          </p:cNvSpPr>
          <p:nvPr>
            <p:ph type="ftr" sz="quarter" idx="11"/>
          </p:nvPr>
        </p:nvSpPr>
        <p:spPr>
          <a:xfrm>
            <a:off x="4763" y="6569075"/>
            <a:ext cx="9139237" cy="365125"/>
          </a:xfrm>
          <a:prstGeom prst="rect">
            <a:avLst/>
          </a:prstGeom>
        </p:spPr>
        <p:txBody>
          <a:bodyPr vert="horz" wrap="square" lIns="91440" tIns="45720" rIns="91440" bIns="45720" numCol="1" anchor="t" anchorCtr="0" compatLnSpc="1">
            <a:prstTxWarp prst="textNoShape">
              <a:avLst/>
            </a:prstTxWarp>
          </a:bodyPr>
          <a:lstStyle>
            <a:lvl1pPr algn="ctr">
              <a:defRPr sz="800">
                <a:solidFill>
                  <a:schemeClr val="tx1">
                    <a:lumMod val="75000"/>
                    <a:lumOff val="25000"/>
                  </a:schemeClr>
                </a:solidFill>
                <a:cs typeface="Arial Unicode MS" charset="0"/>
              </a:defRPr>
            </a:lvl1pPr>
          </a:lstStyle>
          <a:p>
            <a:pPr>
              <a:defRPr/>
            </a:pPr>
            <a:r>
              <a:rPr lang="en-US" dirty="0" smtClean="0"/>
              <a:t>Proprietary &amp; Confidential © Accumen 2015. Materials may not be copied or distributed.</a:t>
            </a:r>
            <a:endParaRPr lang="en-US" dirty="0"/>
          </a:p>
        </p:txBody>
      </p:sp>
    </p:spTree>
    <p:extLst>
      <p:ext uri="{BB962C8B-B14F-4D97-AF65-F5344CB8AC3E}">
        <p14:creationId xmlns:p14="http://schemas.microsoft.com/office/powerpoint/2010/main" val="1230462191"/>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grpSp>
        <p:nvGrpSpPr>
          <p:cNvPr id="11" name="Group 10"/>
          <p:cNvGrpSpPr>
            <a:grpSpLocks/>
          </p:cNvGrpSpPr>
          <p:nvPr userDrawn="1"/>
        </p:nvGrpSpPr>
        <p:grpSpPr bwMode="auto">
          <a:xfrm>
            <a:off x="4763" y="0"/>
            <a:ext cx="9139237" cy="976313"/>
            <a:chOff x="-256498" y="1447800"/>
            <a:chExt cx="9400498" cy="1004994"/>
          </a:xfrm>
        </p:grpSpPr>
        <p:sp>
          <p:nvSpPr>
            <p:cNvPr id="16" name="Rectangle 15"/>
            <p:cNvSpPr/>
            <p:nvPr userDrawn="1"/>
          </p:nvSpPr>
          <p:spPr>
            <a:xfrm>
              <a:off x="-256498" y="1447800"/>
              <a:ext cx="9400498" cy="838312"/>
            </a:xfrm>
            <a:prstGeom prst="rect">
              <a:avLst/>
            </a:prstGeom>
            <a:gradFill>
              <a:gsLst>
                <a:gs pos="0">
                  <a:srgbClr val="1C75BC"/>
                </a:gs>
                <a:gs pos="100000">
                  <a:srgbClr val="27AAE1"/>
                </a:gs>
              </a:gsLst>
            </a:gra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86600" y="2077724"/>
              <a:ext cx="1676400" cy="375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8" name="Straight Connector 17"/>
          <p:cNvCxnSpPr/>
          <p:nvPr userDrawn="1"/>
        </p:nvCxnSpPr>
        <p:spPr>
          <a:xfrm>
            <a:off x="0" y="6477000"/>
            <a:ext cx="9144000" cy="1588"/>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Rectangle 18"/>
          <p:cNvSpPr/>
          <p:nvPr userDrawn="1"/>
        </p:nvSpPr>
        <p:spPr>
          <a:xfrm>
            <a:off x="0" y="6781800"/>
            <a:ext cx="9144000" cy="76200"/>
          </a:xfrm>
          <a:prstGeom prst="rect">
            <a:avLst/>
          </a:prstGeom>
          <a:solidFill>
            <a:srgbClr val="E5E5E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20" name="Title 1"/>
          <p:cNvSpPr>
            <a:spLocks noGrp="1"/>
          </p:cNvSpPr>
          <p:nvPr>
            <p:ph type="title"/>
          </p:nvPr>
        </p:nvSpPr>
        <p:spPr>
          <a:xfrm>
            <a:off x="-1" y="152400"/>
            <a:ext cx="8763000" cy="457200"/>
          </a:xfrm>
          <a:prstGeom prst="rect">
            <a:avLst/>
          </a:prstGeom>
        </p:spPr>
        <p:txBody>
          <a:bodyPr/>
          <a:lstStyle>
            <a:lvl1pPr marL="0" indent="342900" algn="l">
              <a:defRPr sz="2400">
                <a:solidFill>
                  <a:schemeClr val="bg1"/>
                </a:solidFill>
                <a:latin typeface="Arial"/>
                <a:cs typeface="Arial"/>
              </a:defRPr>
            </a:lvl1pPr>
          </a:lstStyle>
          <a:p>
            <a:r>
              <a:rPr lang="en-US" dirty="0" smtClean="0"/>
              <a:t>Click to edit Master title style</a:t>
            </a:r>
            <a:endParaRPr lang="en-US" dirty="0"/>
          </a:p>
        </p:txBody>
      </p:sp>
      <p:sp>
        <p:nvSpPr>
          <p:cNvPr id="21" name="Slide Number Placeholder 5"/>
          <p:cNvSpPr>
            <a:spLocks noGrp="1"/>
          </p:cNvSpPr>
          <p:nvPr>
            <p:ph type="sldNum" sz="quarter" idx="10"/>
          </p:nvPr>
        </p:nvSpPr>
        <p:spPr>
          <a:xfrm>
            <a:off x="8686800" y="6477000"/>
            <a:ext cx="381000" cy="365125"/>
          </a:xfrm>
          <a:prstGeom prst="rect">
            <a:avLst/>
          </a:prstGeom>
        </p:spPr>
        <p:txBody>
          <a:bodyPr vert="horz" wrap="square" lIns="91440" tIns="45720" rIns="91440" bIns="45720" numCol="1" anchor="t" anchorCtr="0" compatLnSpc="1">
            <a:prstTxWarp prst="textNoShape">
              <a:avLst/>
            </a:prstTxWarp>
          </a:bodyPr>
          <a:lstStyle>
            <a:lvl1pPr algn="r">
              <a:defRPr sz="900">
                <a:solidFill>
                  <a:schemeClr val="tx1">
                    <a:lumMod val="75000"/>
                    <a:lumOff val="25000"/>
                  </a:schemeClr>
                </a:solidFill>
              </a:defRPr>
            </a:lvl1pPr>
          </a:lstStyle>
          <a:p>
            <a:pPr>
              <a:defRPr/>
            </a:pPr>
            <a:fld id="{13D5E426-8379-C641-8383-1F8A152F33A6}" type="slidenum">
              <a:rPr lang="en-US" smtClean="0"/>
              <a:pPr>
                <a:defRPr/>
              </a:pPr>
              <a:t>‹#›</a:t>
            </a:fld>
            <a:endParaRPr lang="en-US" dirty="0"/>
          </a:p>
        </p:txBody>
      </p:sp>
      <p:sp>
        <p:nvSpPr>
          <p:cNvPr id="22" name="Footer Placeholder 4"/>
          <p:cNvSpPr>
            <a:spLocks noGrp="1"/>
          </p:cNvSpPr>
          <p:nvPr>
            <p:ph type="ftr" sz="quarter" idx="11"/>
          </p:nvPr>
        </p:nvSpPr>
        <p:spPr>
          <a:xfrm>
            <a:off x="4763" y="6569075"/>
            <a:ext cx="9139237" cy="365125"/>
          </a:xfrm>
          <a:prstGeom prst="rect">
            <a:avLst/>
          </a:prstGeom>
        </p:spPr>
        <p:txBody>
          <a:bodyPr vert="horz" wrap="square" lIns="91440" tIns="45720" rIns="91440" bIns="45720" numCol="1" anchor="t" anchorCtr="0" compatLnSpc="1">
            <a:prstTxWarp prst="textNoShape">
              <a:avLst/>
            </a:prstTxWarp>
          </a:bodyPr>
          <a:lstStyle>
            <a:lvl1pPr algn="ctr">
              <a:defRPr sz="800">
                <a:solidFill>
                  <a:schemeClr val="tx1">
                    <a:lumMod val="75000"/>
                    <a:lumOff val="25000"/>
                  </a:schemeClr>
                </a:solidFill>
                <a:cs typeface="Arial Unicode MS" charset="0"/>
              </a:defRPr>
            </a:lvl1pPr>
          </a:lstStyle>
          <a:p>
            <a:pPr>
              <a:defRPr/>
            </a:pPr>
            <a:r>
              <a:rPr lang="en-US" dirty="0" smtClean="0"/>
              <a:t>Proprietary &amp; Confidential © Accumen 2015. Materials may not be copied or distributed.</a:t>
            </a:r>
            <a:endParaRPr lang="en-US" dirty="0"/>
          </a:p>
        </p:txBody>
      </p:sp>
    </p:spTree>
    <p:extLst>
      <p:ext uri="{BB962C8B-B14F-4D97-AF65-F5344CB8AC3E}">
        <p14:creationId xmlns:p14="http://schemas.microsoft.com/office/powerpoint/2010/main" val="1521925321"/>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grpSp>
        <p:nvGrpSpPr>
          <p:cNvPr id="11" name="Group 10"/>
          <p:cNvGrpSpPr>
            <a:grpSpLocks/>
          </p:cNvGrpSpPr>
          <p:nvPr userDrawn="1"/>
        </p:nvGrpSpPr>
        <p:grpSpPr bwMode="auto">
          <a:xfrm>
            <a:off x="4763" y="0"/>
            <a:ext cx="9139237" cy="976313"/>
            <a:chOff x="-256498" y="1447800"/>
            <a:chExt cx="9400498" cy="1004994"/>
          </a:xfrm>
        </p:grpSpPr>
        <p:sp>
          <p:nvSpPr>
            <p:cNvPr id="16" name="Rectangle 15"/>
            <p:cNvSpPr/>
            <p:nvPr userDrawn="1"/>
          </p:nvSpPr>
          <p:spPr>
            <a:xfrm>
              <a:off x="-256498" y="1447800"/>
              <a:ext cx="9400498" cy="838312"/>
            </a:xfrm>
            <a:prstGeom prst="rect">
              <a:avLst/>
            </a:prstGeom>
            <a:gradFill>
              <a:gsLst>
                <a:gs pos="0">
                  <a:srgbClr val="1C75BC"/>
                </a:gs>
                <a:gs pos="100000">
                  <a:srgbClr val="27AAE1"/>
                </a:gs>
              </a:gsLst>
            </a:gra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86600" y="2077724"/>
              <a:ext cx="1676400" cy="375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8" name="Straight Connector 17"/>
          <p:cNvCxnSpPr/>
          <p:nvPr userDrawn="1"/>
        </p:nvCxnSpPr>
        <p:spPr>
          <a:xfrm>
            <a:off x="0" y="6477000"/>
            <a:ext cx="9144000" cy="1588"/>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Rectangle 18"/>
          <p:cNvSpPr/>
          <p:nvPr userDrawn="1"/>
        </p:nvSpPr>
        <p:spPr>
          <a:xfrm>
            <a:off x="0" y="6781800"/>
            <a:ext cx="9144000" cy="76200"/>
          </a:xfrm>
          <a:prstGeom prst="rect">
            <a:avLst/>
          </a:prstGeom>
          <a:solidFill>
            <a:srgbClr val="E5E5E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20" name="Title 1"/>
          <p:cNvSpPr>
            <a:spLocks noGrp="1"/>
          </p:cNvSpPr>
          <p:nvPr>
            <p:ph type="title"/>
          </p:nvPr>
        </p:nvSpPr>
        <p:spPr>
          <a:xfrm>
            <a:off x="-1" y="152400"/>
            <a:ext cx="8763000" cy="457200"/>
          </a:xfrm>
          <a:prstGeom prst="rect">
            <a:avLst/>
          </a:prstGeom>
        </p:spPr>
        <p:txBody>
          <a:bodyPr/>
          <a:lstStyle>
            <a:lvl1pPr marL="0" indent="342900" algn="l">
              <a:defRPr sz="2400">
                <a:solidFill>
                  <a:schemeClr val="bg1"/>
                </a:solidFill>
                <a:latin typeface="Arial"/>
                <a:cs typeface="Arial"/>
              </a:defRPr>
            </a:lvl1pPr>
          </a:lstStyle>
          <a:p>
            <a:r>
              <a:rPr lang="en-US" dirty="0" smtClean="0"/>
              <a:t>Click to edit Master title style</a:t>
            </a:r>
            <a:endParaRPr lang="en-US" dirty="0"/>
          </a:p>
        </p:txBody>
      </p:sp>
      <p:sp>
        <p:nvSpPr>
          <p:cNvPr id="21" name="Slide Number Placeholder 5"/>
          <p:cNvSpPr>
            <a:spLocks noGrp="1"/>
          </p:cNvSpPr>
          <p:nvPr>
            <p:ph type="sldNum" sz="quarter" idx="10"/>
          </p:nvPr>
        </p:nvSpPr>
        <p:spPr>
          <a:xfrm>
            <a:off x="8686800" y="6477000"/>
            <a:ext cx="381000" cy="365125"/>
          </a:xfrm>
          <a:prstGeom prst="rect">
            <a:avLst/>
          </a:prstGeom>
        </p:spPr>
        <p:txBody>
          <a:bodyPr vert="horz" wrap="square" lIns="91440" tIns="45720" rIns="91440" bIns="45720" numCol="1" anchor="t" anchorCtr="0" compatLnSpc="1">
            <a:prstTxWarp prst="textNoShape">
              <a:avLst/>
            </a:prstTxWarp>
          </a:bodyPr>
          <a:lstStyle>
            <a:lvl1pPr algn="r">
              <a:defRPr sz="900">
                <a:solidFill>
                  <a:schemeClr val="tx1">
                    <a:lumMod val="75000"/>
                    <a:lumOff val="25000"/>
                  </a:schemeClr>
                </a:solidFill>
              </a:defRPr>
            </a:lvl1pPr>
          </a:lstStyle>
          <a:p>
            <a:pPr>
              <a:defRPr/>
            </a:pPr>
            <a:fld id="{13D5E426-8379-C641-8383-1F8A152F33A6}" type="slidenum">
              <a:rPr lang="en-US" smtClean="0"/>
              <a:pPr>
                <a:defRPr/>
              </a:pPr>
              <a:t>‹#›</a:t>
            </a:fld>
            <a:endParaRPr lang="en-US" dirty="0"/>
          </a:p>
        </p:txBody>
      </p:sp>
      <p:sp>
        <p:nvSpPr>
          <p:cNvPr id="22" name="Footer Placeholder 4"/>
          <p:cNvSpPr>
            <a:spLocks noGrp="1"/>
          </p:cNvSpPr>
          <p:nvPr>
            <p:ph type="ftr" sz="quarter" idx="11"/>
          </p:nvPr>
        </p:nvSpPr>
        <p:spPr>
          <a:xfrm>
            <a:off x="4763" y="6569075"/>
            <a:ext cx="9139237" cy="365125"/>
          </a:xfrm>
          <a:prstGeom prst="rect">
            <a:avLst/>
          </a:prstGeom>
        </p:spPr>
        <p:txBody>
          <a:bodyPr vert="horz" wrap="square" lIns="91440" tIns="45720" rIns="91440" bIns="45720" numCol="1" anchor="t" anchorCtr="0" compatLnSpc="1">
            <a:prstTxWarp prst="textNoShape">
              <a:avLst/>
            </a:prstTxWarp>
          </a:bodyPr>
          <a:lstStyle>
            <a:lvl1pPr algn="ctr">
              <a:defRPr sz="800">
                <a:solidFill>
                  <a:schemeClr val="tx1">
                    <a:lumMod val="75000"/>
                    <a:lumOff val="25000"/>
                  </a:schemeClr>
                </a:solidFill>
                <a:cs typeface="Arial Unicode MS" charset="0"/>
              </a:defRPr>
            </a:lvl1pPr>
          </a:lstStyle>
          <a:p>
            <a:pPr>
              <a:defRPr/>
            </a:pPr>
            <a:r>
              <a:rPr lang="en-US" dirty="0" smtClean="0"/>
              <a:t>Proprietary &amp; Confidential © Accumen 2015. Materials may not be copied or distributed.</a:t>
            </a:r>
            <a:endParaRPr lang="en-US" dirty="0"/>
          </a:p>
        </p:txBody>
      </p:sp>
    </p:spTree>
    <p:extLst>
      <p:ext uri="{BB962C8B-B14F-4D97-AF65-F5344CB8AC3E}">
        <p14:creationId xmlns:p14="http://schemas.microsoft.com/office/powerpoint/2010/main" val="4025689669"/>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grpSp>
        <p:nvGrpSpPr>
          <p:cNvPr id="11" name="Group 10"/>
          <p:cNvGrpSpPr>
            <a:grpSpLocks/>
          </p:cNvGrpSpPr>
          <p:nvPr userDrawn="1"/>
        </p:nvGrpSpPr>
        <p:grpSpPr bwMode="auto">
          <a:xfrm>
            <a:off x="4763" y="0"/>
            <a:ext cx="9139237" cy="976313"/>
            <a:chOff x="-256498" y="1447800"/>
            <a:chExt cx="9400498" cy="1004994"/>
          </a:xfrm>
        </p:grpSpPr>
        <p:sp>
          <p:nvSpPr>
            <p:cNvPr id="16" name="Rectangle 15"/>
            <p:cNvSpPr/>
            <p:nvPr userDrawn="1"/>
          </p:nvSpPr>
          <p:spPr>
            <a:xfrm>
              <a:off x="-256498" y="1447800"/>
              <a:ext cx="9400498" cy="838312"/>
            </a:xfrm>
            <a:prstGeom prst="rect">
              <a:avLst/>
            </a:prstGeom>
            <a:gradFill>
              <a:gsLst>
                <a:gs pos="0">
                  <a:srgbClr val="1C75BC"/>
                </a:gs>
                <a:gs pos="100000">
                  <a:srgbClr val="27AAE1"/>
                </a:gs>
              </a:gsLst>
            </a:gra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86600" y="2077724"/>
              <a:ext cx="1676400" cy="375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8" name="Straight Connector 17"/>
          <p:cNvCxnSpPr/>
          <p:nvPr userDrawn="1"/>
        </p:nvCxnSpPr>
        <p:spPr>
          <a:xfrm>
            <a:off x="0" y="6477000"/>
            <a:ext cx="9144000" cy="1588"/>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Rectangle 18"/>
          <p:cNvSpPr/>
          <p:nvPr userDrawn="1"/>
        </p:nvSpPr>
        <p:spPr>
          <a:xfrm>
            <a:off x="0" y="6781800"/>
            <a:ext cx="9144000" cy="76200"/>
          </a:xfrm>
          <a:prstGeom prst="rect">
            <a:avLst/>
          </a:prstGeom>
          <a:solidFill>
            <a:srgbClr val="E5E5E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20" name="Title 1"/>
          <p:cNvSpPr>
            <a:spLocks noGrp="1"/>
          </p:cNvSpPr>
          <p:nvPr>
            <p:ph type="title"/>
          </p:nvPr>
        </p:nvSpPr>
        <p:spPr>
          <a:xfrm>
            <a:off x="-1" y="152400"/>
            <a:ext cx="8763000" cy="457200"/>
          </a:xfrm>
          <a:prstGeom prst="rect">
            <a:avLst/>
          </a:prstGeom>
        </p:spPr>
        <p:txBody>
          <a:bodyPr/>
          <a:lstStyle>
            <a:lvl1pPr marL="0" indent="342900" algn="l">
              <a:defRPr sz="2400">
                <a:solidFill>
                  <a:schemeClr val="bg1"/>
                </a:solidFill>
                <a:latin typeface="Arial"/>
                <a:cs typeface="Arial"/>
              </a:defRPr>
            </a:lvl1pPr>
          </a:lstStyle>
          <a:p>
            <a:r>
              <a:rPr lang="en-US" dirty="0" smtClean="0"/>
              <a:t>Click to edit Master title style</a:t>
            </a:r>
            <a:endParaRPr lang="en-US" dirty="0"/>
          </a:p>
        </p:txBody>
      </p:sp>
      <p:sp>
        <p:nvSpPr>
          <p:cNvPr id="21" name="Slide Number Placeholder 5"/>
          <p:cNvSpPr>
            <a:spLocks noGrp="1"/>
          </p:cNvSpPr>
          <p:nvPr>
            <p:ph type="sldNum" sz="quarter" idx="10"/>
          </p:nvPr>
        </p:nvSpPr>
        <p:spPr>
          <a:xfrm>
            <a:off x="8686800" y="6477000"/>
            <a:ext cx="381000" cy="365125"/>
          </a:xfrm>
          <a:prstGeom prst="rect">
            <a:avLst/>
          </a:prstGeom>
        </p:spPr>
        <p:txBody>
          <a:bodyPr vert="horz" wrap="square" lIns="91440" tIns="45720" rIns="91440" bIns="45720" numCol="1" anchor="t" anchorCtr="0" compatLnSpc="1">
            <a:prstTxWarp prst="textNoShape">
              <a:avLst/>
            </a:prstTxWarp>
          </a:bodyPr>
          <a:lstStyle>
            <a:lvl1pPr algn="r">
              <a:defRPr sz="900">
                <a:solidFill>
                  <a:schemeClr val="tx1">
                    <a:lumMod val="75000"/>
                    <a:lumOff val="25000"/>
                  </a:schemeClr>
                </a:solidFill>
              </a:defRPr>
            </a:lvl1pPr>
          </a:lstStyle>
          <a:p>
            <a:pPr>
              <a:defRPr/>
            </a:pPr>
            <a:fld id="{13D5E426-8379-C641-8383-1F8A152F33A6}" type="slidenum">
              <a:rPr lang="en-US" smtClean="0"/>
              <a:pPr>
                <a:defRPr/>
              </a:pPr>
              <a:t>‹#›</a:t>
            </a:fld>
            <a:endParaRPr lang="en-US" dirty="0"/>
          </a:p>
        </p:txBody>
      </p:sp>
      <p:sp>
        <p:nvSpPr>
          <p:cNvPr id="22" name="Footer Placeholder 4"/>
          <p:cNvSpPr>
            <a:spLocks noGrp="1"/>
          </p:cNvSpPr>
          <p:nvPr>
            <p:ph type="ftr" sz="quarter" idx="11"/>
          </p:nvPr>
        </p:nvSpPr>
        <p:spPr>
          <a:xfrm>
            <a:off x="4763" y="6569075"/>
            <a:ext cx="9139237" cy="365125"/>
          </a:xfrm>
          <a:prstGeom prst="rect">
            <a:avLst/>
          </a:prstGeom>
        </p:spPr>
        <p:txBody>
          <a:bodyPr vert="horz" wrap="square" lIns="91440" tIns="45720" rIns="91440" bIns="45720" numCol="1" anchor="t" anchorCtr="0" compatLnSpc="1">
            <a:prstTxWarp prst="textNoShape">
              <a:avLst/>
            </a:prstTxWarp>
          </a:bodyPr>
          <a:lstStyle>
            <a:lvl1pPr algn="ctr">
              <a:defRPr sz="800">
                <a:solidFill>
                  <a:schemeClr val="tx1">
                    <a:lumMod val="75000"/>
                    <a:lumOff val="25000"/>
                  </a:schemeClr>
                </a:solidFill>
                <a:cs typeface="Arial Unicode MS" charset="0"/>
              </a:defRPr>
            </a:lvl1pPr>
          </a:lstStyle>
          <a:p>
            <a:pPr>
              <a:defRPr/>
            </a:pPr>
            <a:r>
              <a:rPr lang="en-US" dirty="0" smtClean="0"/>
              <a:t>Proprietary &amp; Confidential © Accumen 2015. Materials may not be copied or distributed.</a:t>
            </a:r>
            <a:endParaRPr lang="en-US" dirty="0"/>
          </a:p>
        </p:txBody>
      </p:sp>
    </p:spTree>
    <p:extLst>
      <p:ext uri="{BB962C8B-B14F-4D97-AF65-F5344CB8AC3E}">
        <p14:creationId xmlns:p14="http://schemas.microsoft.com/office/powerpoint/2010/main" val="4026475445"/>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grpSp>
        <p:nvGrpSpPr>
          <p:cNvPr id="11" name="Group 10"/>
          <p:cNvGrpSpPr>
            <a:grpSpLocks/>
          </p:cNvGrpSpPr>
          <p:nvPr userDrawn="1"/>
        </p:nvGrpSpPr>
        <p:grpSpPr bwMode="auto">
          <a:xfrm>
            <a:off x="4763" y="0"/>
            <a:ext cx="9139237" cy="976313"/>
            <a:chOff x="-256498" y="1447800"/>
            <a:chExt cx="9400498" cy="1004994"/>
          </a:xfrm>
        </p:grpSpPr>
        <p:sp>
          <p:nvSpPr>
            <p:cNvPr id="16" name="Rectangle 15"/>
            <p:cNvSpPr/>
            <p:nvPr userDrawn="1"/>
          </p:nvSpPr>
          <p:spPr>
            <a:xfrm>
              <a:off x="-256498" y="1447800"/>
              <a:ext cx="9400498" cy="838312"/>
            </a:xfrm>
            <a:prstGeom prst="rect">
              <a:avLst/>
            </a:prstGeom>
            <a:gradFill>
              <a:gsLst>
                <a:gs pos="0">
                  <a:srgbClr val="1C75BC"/>
                </a:gs>
                <a:gs pos="100000">
                  <a:srgbClr val="27AAE1"/>
                </a:gs>
              </a:gsLst>
            </a:gra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86600" y="2077724"/>
              <a:ext cx="1676400" cy="375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8" name="Straight Connector 17"/>
          <p:cNvCxnSpPr/>
          <p:nvPr userDrawn="1"/>
        </p:nvCxnSpPr>
        <p:spPr>
          <a:xfrm>
            <a:off x="0" y="6477000"/>
            <a:ext cx="9144000" cy="1588"/>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Rectangle 18"/>
          <p:cNvSpPr/>
          <p:nvPr userDrawn="1"/>
        </p:nvSpPr>
        <p:spPr>
          <a:xfrm>
            <a:off x="0" y="6781800"/>
            <a:ext cx="9144000" cy="76200"/>
          </a:xfrm>
          <a:prstGeom prst="rect">
            <a:avLst/>
          </a:prstGeom>
          <a:solidFill>
            <a:srgbClr val="E5E5E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20" name="Title 1"/>
          <p:cNvSpPr>
            <a:spLocks noGrp="1"/>
          </p:cNvSpPr>
          <p:nvPr>
            <p:ph type="title"/>
          </p:nvPr>
        </p:nvSpPr>
        <p:spPr>
          <a:xfrm>
            <a:off x="-1" y="152400"/>
            <a:ext cx="8763000" cy="457200"/>
          </a:xfrm>
          <a:prstGeom prst="rect">
            <a:avLst/>
          </a:prstGeom>
        </p:spPr>
        <p:txBody>
          <a:bodyPr/>
          <a:lstStyle>
            <a:lvl1pPr marL="0" indent="342900" algn="l">
              <a:defRPr sz="2400">
                <a:solidFill>
                  <a:schemeClr val="bg1"/>
                </a:solidFill>
                <a:latin typeface="Arial"/>
                <a:cs typeface="Arial"/>
              </a:defRPr>
            </a:lvl1pPr>
          </a:lstStyle>
          <a:p>
            <a:r>
              <a:rPr lang="en-US" dirty="0" smtClean="0"/>
              <a:t>Click to edit Master title style</a:t>
            </a:r>
            <a:endParaRPr lang="en-US" dirty="0"/>
          </a:p>
        </p:txBody>
      </p:sp>
      <p:sp>
        <p:nvSpPr>
          <p:cNvPr id="21" name="Slide Number Placeholder 5"/>
          <p:cNvSpPr>
            <a:spLocks noGrp="1"/>
          </p:cNvSpPr>
          <p:nvPr>
            <p:ph type="sldNum" sz="quarter" idx="10"/>
          </p:nvPr>
        </p:nvSpPr>
        <p:spPr>
          <a:xfrm>
            <a:off x="8686800" y="6477000"/>
            <a:ext cx="381000" cy="365125"/>
          </a:xfrm>
          <a:prstGeom prst="rect">
            <a:avLst/>
          </a:prstGeom>
        </p:spPr>
        <p:txBody>
          <a:bodyPr vert="horz" wrap="square" lIns="91440" tIns="45720" rIns="91440" bIns="45720" numCol="1" anchor="t" anchorCtr="0" compatLnSpc="1">
            <a:prstTxWarp prst="textNoShape">
              <a:avLst/>
            </a:prstTxWarp>
          </a:bodyPr>
          <a:lstStyle>
            <a:lvl1pPr algn="r">
              <a:defRPr sz="900">
                <a:solidFill>
                  <a:schemeClr val="tx1">
                    <a:lumMod val="75000"/>
                    <a:lumOff val="25000"/>
                  </a:schemeClr>
                </a:solidFill>
              </a:defRPr>
            </a:lvl1pPr>
          </a:lstStyle>
          <a:p>
            <a:pPr>
              <a:defRPr/>
            </a:pPr>
            <a:fld id="{13D5E426-8379-C641-8383-1F8A152F33A6}" type="slidenum">
              <a:rPr lang="en-US" smtClean="0"/>
              <a:pPr>
                <a:defRPr/>
              </a:pPr>
              <a:t>‹#›</a:t>
            </a:fld>
            <a:endParaRPr lang="en-US" dirty="0"/>
          </a:p>
        </p:txBody>
      </p:sp>
      <p:sp>
        <p:nvSpPr>
          <p:cNvPr id="22" name="Footer Placeholder 4"/>
          <p:cNvSpPr>
            <a:spLocks noGrp="1"/>
          </p:cNvSpPr>
          <p:nvPr>
            <p:ph type="ftr" sz="quarter" idx="11"/>
          </p:nvPr>
        </p:nvSpPr>
        <p:spPr>
          <a:xfrm>
            <a:off x="4763" y="6569075"/>
            <a:ext cx="9139237" cy="365125"/>
          </a:xfrm>
          <a:prstGeom prst="rect">
            <a:avLst/>
          </a:prstGeom>
        </p:spPr>
        <p:txBody>
          <a:bodyPr vert="horz" wrap="square" lIns="91440" tIns="45720" rIns="91440" bIns="45720" numCol="1" anchor="t" anchorCtr="0" compatLnSpc="1">
            <a:prstTxWarp prst="textNoShape">
              <a:avLst/>
            </a:prstTxWarp>
          </a:bodyPr>
          <a:lstStyle>
            <a:lvl1pPr algn="ctr">
              <a:defRPr sz="800">
                <a:solidFill>
                  <a:schemeClr val="tx1">
                    <a:lumMod val="75000"/>
                    <a:lumOff val="25000"/>
                  </a:schemeClr>
                </a:solidFill>
                <a:cs typeface="Arial Unicode MS" charset="0"/>
              </a:defRPr>
            </a:lvl1pPr>
          </a:lstStyle>
          <a:p>
            <a:pPr>
              <a:defRPr/>
            </a:pPr>
            <a:r>
              <a:rPr lang="en-US" dirty="0" smtClean="0"/>
              <a:t>Proprietary &amp; Confidential © Accumen 2015. Materials may not be copied or distributed.</a:t>
            </a:r>
            <a:endParaRPr lang="en-US" dirty="0"/>
          </a:p>
        </p:txBody>
      </p:sp>
    </p:spTree>
    <p:extLst>
      <p:ext uri="{BB962C8B-B14F-4D97-AF65-F5344CB8AC3E}">
        <p14:creationId xmlns:p14="http://schemas.microsoft.com/office/powerpoint/2010/main" val="2943250159"/>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grpSp>
        <p:nvGrpSpPr>
          <p:cNvPr id="11" name="Group 10"/>
          <p:cNvGrpSpPr>
            <a:grpSpLocks/>
          </p:cNvGrpSpPr>
          <p:nvPr userDrawn="1"/>
        </p:nvGrpSpPr>
        <p:grpSpPr bwMode="auto">
          <a:xfrm>
            <a:off x="4763" y="0"/>
            <a:ext cx="9139237" cy="976313"/>
            <a:chOff x="-256498" y="1447800"/>
            <a:chExt cx="9400498" cy="1004994"/>
          </a:xfrm>
        </p:grpSpPr>
        <p:sp>
          <p:nvSpPr>
            <p:cNvPr id="16" name="Rectangle 15"/>
            <p:cNvSpPr/>
            <p:nvPr userDrawn="1"/>
          </p:nvSpPr>
          <p:spPr>
            <a:xfrm>
              <a:off x="-256498" y="1447800"/>
              <a:ext cx="9400498" cy="838312"/>
            </a:xfrm>
            <a:prstGeom prst="rect">
              <a:avLst/>
            </a:prstGeom>
            <a:gradFill>
              <a:gsLst>
                <a:gs pos="0">
                  <a:srgbClr val="1C75BC"/>
                </a:gs>
                <a:gs pos="100000">
                  <a:srgbClr val="27AAE1"/>
                </a:gs>
              </a:gsLst>
            </a:gra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86600" y="2077724"/>
              <a:ext cx="1676400" cy="375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8" name="Straight Connector 17"/>
          <p:cNvCxnSpPr/>
          <p:nvPr userDrawn="1"/>
        </p:nvCxnSpPr>
        <p:spPr>
          <a:xfrm>
            <a:off x="0" y="6477000"/>
            <a:ext cx="9144000" cy="1588"/>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Rectangle 18"/>
          <p:cNvSpPr/>
          <p:nvPr userDrawn="1"/>
        </p:nvSpPr>
        <p:spPr>
          <a:xfrm>
            <a:off x="0" y="6781800"/>
            <a:ext cx="9144000" cy="76200"/>
          </a:xfrm>
          <a:prstGeom prst="rect">
            <a:avLst/>
          </a:prstGeom>
          <a:solidFill>
            <a:srgbClr val="E5E5E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20" name="Title 1"/>
          <p:cNvSpPr>
            <a:spLocks noGrp="1"/>
          </p:cNvSpPr>
          <p:nvPr>
            <p:ph type="title"/>
          </p:nvPr>
        </p:nvSpPr>
        <p:spPr>
          <a:xfrm>
            <a:off x="-1" y="152400"/>
            <a:ext cx="8763000" cy="457200"/>
          </a:xfrm>
          <a:prstGeom prst="rect">
            <a:avLst/>
          </a:prstGeom>
        </p:spPr>
        <p:txBody>
          <a:bodyPr/>
          <a:lstStyle>
            <a:lvl1pPr marL="0" indent="342900" algn="l">
              <a:defRPr sz="2400">
                <a:solidFill>
                  <a:schemeClr val="bg1"/>
                </a:solidFill>
                <a:latin typeface="Arial"/>
                <a:cs typeface="Arial"/>
              </a:defRPr>
            </a:lvl1pPr>
          </a:lstStyle>
          <a:p>
            <a:r>
              <a:rPr lang="en-US" dirty="0" smtClean="0"/>
              <a:t>Click to edit Master title style</a:t>
            </a:r>
            <a:endParaRPr lang="en-US" dirty="0"/>
          </a:p>
        </p:txBody>
      </p:sp>
      <p:sp>
        <p:nvSpPr>
          <p:cNvPr id="21" name="Slide Number Placeholder 5"/>
          <p:cNvSpPr>
            <a:spLocks noGrp="1"/>
          </p:cNvSpPr>
          <p:nvPr>
            <p:ph type="sldNum" sz="quarter" idx="10"/>
          </p:nvPr>
        </p:nvSpPr>
        <p:spPr>
          <a:xfrm>
            <a:off x="8686800" y="6477000"/>
            <a:ext cx="381000" cy="365125"/>
          </a:xfrm>
          <a:prstGeom prst="rect">
            <a:avLst/>
          </a:prstGeom>
        </p:spPr>
        <p:txBody>
          <a:bodyPr vert="horz" wrap="square" lIns="91440" tIns="45720" rIns="91440" bIns="45720" numCol="1" anchor="t" anchorCtr="0" compatLnSpc="1">
            <a:prstTxWarp prst="textNoShape">
              <a:avLst/>
            </a:prstTxWarp>
          </a:bodyPr>
          <a:lstStyle>
            <a:lvl1pPr algn="r">
              <a:defRPr sz="900">
                <a:solidFill>
                  <a:schemeClr val="tx1">
                    <a:lumMod val="75000"/>
                    <a:lumOff val="25000"/>
                  </a:schemeClr>
                </a:solidFill>
              </a:defRPr>
            </a:lvl1pPr>
          </a:lstStyle>
          <a:p>
            <a:pPr>
              <a:defRPr/>
            </a:pPr>
            <a:fld id="{13D5E426-8379-C641-8383-1F8A152F33A6}" type="slidenum">
              <a:rPr lang="en-US" smtClean="0"/>
              <a:pPr>
                <a:defRPr/>
              </a:pPr>
              <a:t>‹#›</a:t>
            </a:fld>
            <a:endParaRPr lang="en-US" dirty="0"/>
          </a:p>
        </p:txBody>
      </p:sp>
      <p:sp>
        <p:nvSpPr>
          <p:cNvPr id="22" name="Footer Placeholder 4"/>
          <p:cNvSpPr>
            <a:spLocks noGrp="1"/>
          </p:cNvSpPr>
          <p:nvPr>
            <p:ph type="ftr" sz="quarter" idx="11"/>
          </p:nvPr>
        </p:nvSpPr>
        <p:spPr>
          <a:xfrm>
            <a:off x="4763" y="6569075"/>
            <a:ext cx="9139237" cy="365125"/>
          </a:xfrm>
          <a:prstGeom prst="rect">
            <a:avLst/>
          </a:prstGeom>
        </p:spPr>
        <p:txBody>
          <a:bodyPr vert="horz" wrap="square" lIns="91440" tIns="45720" rIns="91440" bIns="45720" numCol="1" anchor="t" anchorCtr="0" compatLnSpc="1">
            <a:prstTxWarp prst="textNoShape">
              <a:avLst/>
            </a:prstTxWarp>
          </a:bodyPr>
          <a:lstStyle>
            <a:lvl1pPr algn="ctr">
              <a:defRPr sz="800">
                <a:solidFill>
                  <a:schemeClr val="tx1">
                    <a:lumMod val="75000"/>
                    <a:lumOff val="25000"/>
                  </a:schemeClr>
                </a:solidFill>
                <a:cs typeface="Arial Unicode MS" charset="0"/>
              </a:defRPr>
            </a:lvl1pPr>
          </a:lstStyle>
          <a:p>
            <a:pPr>
              <a:defRPr/>
            </a:pPr>
            <a:r>
              <a:rPr lang="en-US" dirty="0" smtClean="0"/>
              <a:t>Proprietary &amp; Confidential © Accumen 2015. Materials may not be copied or distributed.</a:t>
            </a:r>
            <a:endParaRPr lang="en-US" dirty="0"/>
          </a:p>
        </p:txBody>
      </p:sp>
    </p:spTree>
    <p:extLst>
      <p:ext uri="{BB962C8B-B14F-4D97-AF65-F5344CB8AC3E}">
        <p14:creationId xmlns:p14="http://schemas.microsoft.com/office/powerpoint/2010/main" val="35718678"/>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31_Title and Content">
    <p:spTree>
      <p:nvGrpSpPr>
        <p:cNvPr id="1" name=""/>
        <p:cNvGrpSpPr/>
        <p:nvPr/>
      </p:nvGrpSpPr>
      <p:grpSpPr>
        <a:xfrm>
          <a:off x="0" y="0"/>
          <a:ext cx="0" cy="0"/>
          <a:chOff x="0" y="0"/>
          <a:chExt cx="0" cy="0"/>
        </a:xfrm>
      </p:grpSpPr>
      <p:grpSp>
        <p:nvGrpSpPr>
          <p:cNvPr id="11" name="Group 10"/>
          <p:cNvGrpSpPr>
            <a:grpSpLocks/>
          </p:cNvGrpSpPr>
          <p:nvPr userDrawn="1"/>
        </p:nvGrpSpPr>
        <p:grpSpPr bwMode="auto">
          <a:xfrm>
            <a:off x="4763" y="0"/>
            <a:ext cx="9139237" cy="976313"/>
            <a:chOff x="-256498" y="1447800"/>
            <a:chExt cx="9400498" cy="1004994"/>
          </a:xfrm>
        </p:grpSpPr>
        <p:sp>
          <p:nvSpPr>
            <p:cNvPr id="16" name="Rectangle 15"/>
            <p:cNvSpPr/>
            <p:nvPr userDrawn="1"/>
          </p:nvSpPr>
          <p:spPr>
            <a:xfrm>
              <a:off x="-256498" y="1447800"/>
              <a:ext cx="9400498" cy="838312"/>
            </a:xfrm>
            <a:prstGeom prst="rect">
              <a:avLst/>
            </a:prstGeom>
            <a:gradFill>
              <a:gsLst>
                <a:gs pos="0">
                  <a:srgbClr val="1C75BC"/>
                </a:gs>
                <a:gs pos="100000">
                  <a:srgbClr val="27AAE1"/>
                </a:gs>
              </a:gsLst>
            </a:gra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86600" y="2077724"/>
              <a:ext cx="1676400" cy="375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8" name="Straight Connector 17"/>
          <p:cNvCxnSpPr/>
          <p:nvPr userDrawn="1"/>
        </p:nvCxnSpPr>
        <p:spPr>
          <a:xfrm>
            <a:off x="0" y="6477000"/>
            <a:ext cx="9144000" cy="1588"/>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Rectangle 18"/>
          <p:cNvSpPr/>
          <p:nvPr userDrawn="1"/>
        </p:nvSpPr>
        <p:spPr>
          <a:xfrm>
            <a:off x="0" y="6781800"/>
            <a:ext cx="9144000" cy="76200"/>
          </a:xfrm>
          <a:prstGeom prst="rect">
            <a:avLst/>
          </a:prstGeom>
          <a:solidFill>
            <a:srgbClr val="E5E5E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20" name="Title 1"/>
          <p:cNvSpPr>
            <a:spLocks noGrp="1"/>
          </p:cNvSpPr>
          <p:nvPr>
            <p:ph type="title"/>
          </p:nvPr>
        </p:nvSpPr>
        <p:spPr>
          <a:xfrm>
            <a:off x="-1" y="152400"/>
            <a:ext cx="8763000" cy="457200"/>
          </a:xfrm>
          <a:prstGeom prst="rect">
            <a:avLst/>
          </a:prstGeom>
        </p:spPr>
        <p:txBody>
          <a:bodyPr/>
          <a:lstStyle>
            <a:lvl1pPr marL="0" indent="342900" algn="l">
              <a:defRPr sz="2400">
                <a:solidFill>
                  <a:schemeClr val="bg1"/>
                </a:solidFill>
                <a:latin typeface="Arial"/>
                <a:cs typeface="Arial"/>
              </a:defRPr>
            </a:lvl1pPr>
          </a:lstStyle>
          <a:p>
            <a:r>
              <a:rPr lang="en-US" dirty="0" smtClean="0"/>
              <a:t>Click to edit Master title style</a:t>
            </a:r>
            <a:endParaRPr lang="en-US" dirty="0"/>
          </a:p>
        </p:txBody>
      </p:sp>
      <p:sp>
        <p:nvSpPr>
          <p:cNvPr id="21" name="Slide Number Placeholder 5"/>
          <p:cNvSpPr>
            <a:spLocks noGrp="1"/>
          </p:cNvSpPr>
          <p:nvPr>
            <p:ph type="sldNum" sz="quarter" idx="10"/>
          </p:nvPr>
        </p:nvSpPr>
        <p:spPr>
          <a:xfrm>
            <a:off x="8686800" y="6477000"/>
            <a:ext cx="381000" cy="365125"/>
          </a:xfrm>
          <a:prstGeom prst="rect">
            <a:avLst/>
          </a:prstGeom>
        </p:spPr>
        <p:txBody>
          <a:bodyPr vert="horz" wrap="square" lIns="91440" tIns="45720" rIns="91440" bIns="45720" numCol="1" anchor="t" anchorCtr="0" compatLnSpc="1">
            <a:prstTxWarp prst="textNoShape">
              <a:avLst/>
            </a:prstTxWarp>
          </a:bodyPr>
          <a:lstStyle>
            <a:lvl1pPr algn="r">
              <a:defRPr sz="900">
                <a:solidFill>
                  <a:schemeClr val="tx1">
                    <a:lumMod val="75000"/>
                    <a:lumOff val="25000"/>
                  </a:schemeClr>
                </a:solidFill>
              </a:defRPr>
            </a:lvl1pPr>
          </a:lstStyle>
          <a:p>
            <a:pPr>
              <a:defRPr/>
            </a:pPr>
            <a:fld id="{13D5E426-8379-C641-8383-1F8A152F33A6}" type="slidenum">
              <a:rPr lang="en-US" smtClean="0"/>
              <a:pPr>
                <a:defRPr/>
              </a:pPr>
              <a:t>‹#›</a:t>
            </a:fld>
            <a:endParaRPr lang="en-US" dirty="0"/>
          </a:p>
        </p:txBody>
      </p:sp>
      <p:sp>
        <p:nvSpPr>
          <p:cNvPr id="22" name="Footer Placeholder 4"/>
          <p:cNvSpPr>
            <a:spLocks noGrp="1"/>
          </p:cNvSpPr>
          <p:nvPr>
            <p:ph type="ftr" sz="quarter" idx="11"/>
          </p:nvPr>
        </p:nvSpPr>
        <p:spPr>
          <a:xfrm>
            <a:off x="4763" y="6569075"/>
            <a:ext cx="9139237" cy="365125"/>
          </a:xfrm>
          <a:prstGeom prst="rect">
            <a:avLst/>
          </a:prstGeom>
        </p:spPr>
        <p:txBody>
          <a:bodyPr vert="horz" wrap="square" lIns="91440" tIns="45720" rIns="91440" bIns="45720" numCol="1" anchor="t" anchorCtr="0" compatLnSpc="1">
            <a:prstTxWarp prst="textNoShape">
              <a:avLst/>
            </a:prstTxWarp>
          </a:bodyPr>
          <a:lstStyle>
            <a:lvl1pPr algn="ctr">
              <a:defRPr sz="800">
                <a:solidFill>
                  <a:schemeClr val="tx1">
                    <a:lumMod val="75000"/>
                    <a:lumOff val="25000"/>
                  </a:schemeClr>
                </a:solidFill>
                <a:cs typeface="Arial Unicode MS" charset="0"/>
              </a:defRPr>
            </a:lvl1pPr>
          </a:lstStyle>
          <a:p>
            <a:pPr>
              <a:defRPr/>
            </a:pPr>
            <a:r>
              <a:rPr lang="en-US" dirty="0" smtClean="0"/>
              <a:t>Proprietary &amp; Confidential © Accumen 2015. Materials may not be copied or distributed.</a:t>
            </a:r>
            <a:endParaRPr lang="en-US" dirty="0"/>
          </a:p>
        </p:txBody>
      </p:sp>
    </p:spTree>
    <p:extLst>
      <p:ext uri="{BB962C8B-B14F-4D97-AF65-F5344CB8AC3E}">
        <p14:creationId xmlns:p14="http://schemas.microsoft.com/office/powerpoint/2010/main" val="2767658624"/>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2_Title and Content">
    <p:spTree>
      <p:nvGrpSpPr>
        <p:cNvPr id="1" name=""/>
        <p:cNvGrpSpPr/>
        <p:nvPr/>
      </p:nvGrpSpPr>
      <p:grpSpPr>
        <a:xfrm>
          <a:off x="0" y="0"/>
          <a:ext cx="0" cy="0"/>
          <a:chOff x="0" y="0"/>
          <a:chExt cx="0" cy="0"/>
        </a:xfrm>
      </p:grpSpPr>
      <p:grpSp>
        <p:nvGrpSpPr>
          <p:cNvPr id="11" name="Group 10"/>
          <p:cNvGrpSpPr>
            <a:grpSpLocks/>
          </p:cNvGrpSpPr>
          <p:nvPr userDrawn="1"/>
        </p:nvGrpSpPr>
        <p:grpSpPr bwMode="auto">
          <a:xfrm>
            <a:off x="4763" y="0"/>
            <a:ext cx="9139237" cy="976313"/>
            <a:chOff x="-256498" y="1447800"/>
            <a:chExt cx="9400498" cy="1004994"/>
          </a:xfrm>
        </p:grpSpPr>
        <p:sp>
          <p:nvSpPr>
            <p:cNvPr id="16" name="Rectangle 15"/>
            <p:cNvSpPr/>
            <p:nvPr userDrawn="1"/>
          </p:nvSpPr>
          <p:spPr>
            <a:xfrm>
              <a:off x="-256498" y="1447800"/>
              <a:ext cx="9400498" cy="838312"/>
            </a:xfrm>
            <a:prstGeom prst="rect">
              <a:avLst/>
            </a:prstGeom>
            <a:gradFill>
              <a:gsLst>
                <a:gs pos="0">
                  <a:srgbClr val="1C75BC"/>
                </a:gs>
                <a:gs pos="100000">
                  <a:srgbClr val="27AAE1"/>
                </a:gs>
              </a:gsLst>
            </a:gra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86600" y="2077724"/>
              <a:ext cx="1676400" cy="375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8" name="Straight Connector 17"/>
          <p:cNvCxnSpPr/>
          <p:nvPr userDrawn="1"/>
        </p:nvCxnSpPr>
        <p:spPr>
          <a:xfrm>
            <a:off x="0" y="6477000"/>
            <a:ext cx="9144000" cy="1588"/>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Rectangle 18"/>
          <p:cNvSpPr/>
          <p:nvPr userDrawn="1"/>
        </p:nvSpPr>
        <p:spPr>
          <a:xfrm>
            <a:off x="0" y="6781800"/>
            <a:ext cx="9144000" cy="76200"/>
          </a:xfrm>
          <a:prstGeom prst="rect">
            <a:avLst/>
          </a:prstGeom>
          <a:solidFill>
            <a:srgbClr val="E5E5E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20" name="Title 1"/>
          <p:cNvSpPr>
            <a:spLocks noGrp="1"/>
          </p:cNvSpPr>
          <p:nvPr>
            <p:ph type="title"/>
          </p:nvPr>
        </p:nvSpPr>
        <p:spPr>
          <a:xfrm>
            <a:off x="-1" y="152400"/>
            <a:ext cx="8763000" cy="457200"/>
          </a:xfrm>
          <a:prstGeom prst="rect">
            <a:avLst/>
          </a:prstGeom>
        </p:spPr>
        <p:txBody>
          <a:bodyPr/>
          <a:lstStyle>
            <a:lvl1pPr marL="0" indent="342900" algn="l">
              <a:defRPr sz="2400">
                <a:solidFill>
                  <a:schemeClr val="bg1"/>
                </a:solidFill>
                <a:latin typeface="Arial"/>
                <a:cs typeface="Arial"/>
              </a:defRPr>
            </a:lvl1pPr>
          </a:lstStyle>
          <a:p>
            <a:r>
              <a:rPr lang="en-US" dirty="0" smtClean="0"/>
              <a:t>Click to edit Master title style</a:t>
            </a:r>
            <a:endParaRPr lang="en-US" dirty="0"/>
          </a:p>
        </p:txBody>
      </p:sp>
      <p:sp>
        <p:nvSpPr>
          <p:cNvPr id="21" name="Slide Number Placeholder 5"/>
          <p:cNvSpPr>
            <a:spLocks noGrp="1"/>
          </p:cNvSpPr>
          <p:nvPr>
            <p:ph type="sldNum" sz="quarter" idx="10"/>
          </p:nvPr>
        </p:nvSpPr>
        <p:spPr>
          <a:xfrm>
            <a:off x="8686800" y="6477000"/>
            <a:ext cx="381000" cy="365125"/>
          </a:xfrm>
          <a:prstGeom prst="rect">
            <a:avLst/>
          </a:prstGeom>
        </p:spPr>
        <p:txBody>
          <a:bodyPr vert="horz" wrap="square" lIns="91440" tIns="45720" rIns="91440" bIns="45720" numCol="1" anchor="t" anchorCtr="0" compatLnSpc="1">
            <a:prstTxWarp prst="textNoShape">
              <a:avLst/>
            </a:prstTxWarp>
          </a:bodyPr>
          <a:lstStyle>
            <a:lvl1pPr algn="r">
              <a:defRPr sz="900">
                <a:solidFill>
                  <a:schemeClr val="tx1">
                    <a:lumMod val="75000"/>
                    <a:lumOff val="25000"/>
                  </a:schemeClr>
                </a:solidFill>
              </a:defRPr>
            </a:lvl1pPr>
          </a:lstStyle>
          <a:p>
            <a:pPr>
              <a:defRPr/>
            </a:pPr>
            <a:fld id="{13D5E426-8379-C641-8383-1F8A152F33A6}" type="slidenum">
              <a:rPr lang="en-US" smtClean="0"/>
              <a:pPr>
                <a:defRPr/>
              </a:pPr>
              <a:t>‹#›</a:t>
            </a:fld>
            <a:endParaRPr lang="en-US" dirty="0"/>
          </a:p>
        </p:txBody>
      </p:sp>
      <p:sp>
        <p:nvSpPr>
          <p:cNvPr id="22" name="Footer Placeholder 4"/>
          <p:cNvSpPr>
            <a:spLocks noGrp="1"/>
          </p:cNvSpPr>
          <p:nvPr>
            <p:ph type="ftr" sz="quarter" idx="11"/>
          </p:nvPr>
        </p:nvSpPr>
        <p:spPr>
          <a:xfrm>
            <a:off x="4763" y="6569075"/>
            <a:ext cx="9139237" cy="365125"/>
          </a:xfrm>
          <a:prstGeom prst="rect">
            <a:avLst/>
          </a:prstGeom>
        </p:spPr>
        <p:txBody>
          <a:bodyPr vert="horz" wrap="square" lIns="91440" tIns="45720" rIns="91440" bIns="45720" numCol="1" anchor="t" anchorCtr="0" compatLnSpc="1">
            <a:prstTxWarp prst="textNoShape">
              <a:avLst/>
            </a:prstTxWarp>
          </a:bodyPr>
          <a:lstStyle>
            <a:lvl1pPr algn="ctr">
              <a:defRPr sz="800">
                <a:solidFill>
                  <a:schemeClr val="tx1">
                    <a:lumMod val="75000"/>
                    <a:lumOff val="25000"/>
                  </a:schemeClr>
                </a:solidFill>
                <a:cs typeface="Arial Unicode MS" charset="0"/>
              </a:defRPr>
            </a:lvl1pPr>
          </a:lstStyle>
          <a:p>
            <a:pPr>
              <a:defRPr/>
            </a:pPr>
            <a:r>
              <a:rPr lang="en-US" dirty="0" smtClean="0"/>
              <a:t>Proprietary &amp; Confidential © Accumen 2015. Materials may not be copied or distributed.</a:t>
            </a:r>
            <a:endParaRPr lang="en-US" dirty="0"/>
          </a:p>
        </p:txBody>
      </p:sp>
    </p:spTree>
    <p:extLst>
      <p:ext uri="{BB962C8B-B14F-4D97-AF65-F5344CB8AC3E}">
        <p14:creationId xmlns:p14="http://schemas.microsoft.com/office/powerpoint/2010/main" val="2965034136"/>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3_Title and Content">
    <p:spTree>
      <p:nvGrpSpPr>
        <p:cNvPr id="1" name=""/>
        <p:cNvGrpSpPr/>
        <p:nvPr/>
      </p:nvGrpSpPr>
      <p:grpSpPr>
        <a:xfrm>
          <a:off x="0" y="0"/>
          <a:ext cx="0" cy="0"/>
          <a:chOff x="0" y="0"/>
          <a:chExt cx="0" cy="0"/>
        </a:xfrm>
      </p:grpSpPr>
      <p:grpSp>
        <p:nvGrpSpPr>
          <p:cNvPr id="11" name="Group 10"/>
          <p:cNvGrpSpPr>
            <a:grpSpLocks/>
          </p:cNvGrpSpPr>
          <p:nvPr userDrawn="1"/>
        </p:nvGrpSpPr>
        <p:grpSpPr bwMode="auto">
          <a:xfrm>
            <a:off x="4763" y="0"/>
            <a:ext cx="9139237" cy="976313"/>
            <a:chOff x="-256498" y="1447800"/>
            <a:chExt cx="9400498" cy="1004994"/>
          </a:xfrm>
        </p:grpSpPr>
        <p:sp>
          <p:nvSpPr>
            <p:cNvPr id="16" name="Rectangle 15"/>
            <p:cNvSpPr/>
            <p:nvPr userDrawn="1"/>
          </p:nvSpPr>
          <p:spPr>
            <a:xfrm>
              <a:off x="-256498" y="1447800"/>
              <a:ext cx="9400498" cy="838312"/>
            </a:xfrm>
            <a:prstGeom prst="rect">
              <a:avLst/>
            </a:prstGeom>
            <a:gradFill>
              <a:gsLst>
                <a:gs pos="0">
                  <a:srgbClr val="1C75BC"/>
                </a:gs>
                <a:gs pos="100000">
                  <a:srgbClr val="27AAE1"/>
                </a:gs>
              </a:gsLst>
            </a:gra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86600" y="2077724"/>
              <a:ext cx="1676400" cy="375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8" name="Straight Connector 17"/>
          <p:cNvCxnSpPr/>
          <p:nvPr userDrawn="1"/>
        </p:nvCxnSpPr>
        <p:spPr>
          <a:xfrm>
            <a:off x="0" y="6477000"/>
            <a:ext cx="9144000" cy="1588"/>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Rectangle 18"/>
          <p:cNvSpPr/>
          <p:nvPr userDrawn="1"/>
        </p:nvSpPr>
        <p:spPr>
          <a:xfrm>
            <a:off x="0" y="6781800"/>
            <a:ext cx="9144000" cy="76200"/>
          </a:xfrm>
          <a:prstGeom prst="rect">
            <a:avLst/>
          </a:prstGeom>
          <a:solidFill>
            <a:srgbClr val="E5E5E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20" name="Title 1"/>
          <p:cNvSpPr>
            <a:spLocks noGrp="1"/>
          </p:cNvSpPr>
          <p:nvPr>
            <p:ph type="title"/>
          </p:nvPr>
        </p:nvSpPr>
        <p:spPr>
          <a:xfrm>
            <a:off x="-1" y="152400"/>
            <a:ext cx="8763000" cy="457200"/>
          </a:xfrm>
          <a:prstGeom prst="rect">
            <a:avLst/>
          </a:prstGeom>
        </p:spPr>
        <p:txBody>
          <a:bodyPr/>
          <a:lstStyle>
            <a:lvl1pPr marL="0" indent="342900" algn="l">
              <a:defRPr sz="2400">
                <a:solidFill>
                  <a:schemeClr val="bg1"/>
                </a:solidFill>
                <a:latin typeface="Arial"/>
                <a:cs typeface="Arial"/>
              </a:defRPr>
            </a:lvl1pPr>
          </a:lstStyle>
          <a:p>
            <a:r>
              <a:rPr lang="en-US" dirty="0" smtClean="0"/>
              <a:t>Click to edit Master title style</a:t>
            </a:r>
            <a:endParaRPr lang="en-US" dirty="0"/>
          </a:p>
        </p:txBody>
      </p:sp>
      <p:sp>
        <p:nvSpPr>
          <p:cNvPr id="21" name="Slide Number Placeholder 5"/>
          <p:cNvSpPr>
            <a:spLocks noGrp="1"/>
          </p:cNvSpPr>
          <p:nvPr>
            <p:ph type="sldNum" sz="quarter" idx="10"/>
          </p:nvPr>
        </p:nvSpPr>
        <p:spPr>
          <a:xfrm>
            <a:off x="8686800" y="6477000"/>
            <a:ext cx="381000" cy="365125"/>
          </a:xfrm>
          <a:prstGeom prst="rect">
            <a:avLst/>
          </a:prstGeom>
        </p:spPr>
        <p:txBody>
          <a:bodyPr vert="horz" wrap="square" lIns="91440" tIns="45720" rIns="91440" bIns="45720" numCol="1" anchor="t" anchorCtr="0" compatLnSpc="1">
            <a:prstTxWarp prst="textNoShape">
              <a:avLst/>
            </a:prstTxWarp>
          </a:bodyPr>
          <a:lstStyle>
            <a:lvl1pPr algn="r">
              <a:defRPr sz="900">
                <a:solidFill>
                  <a:schemeClr val="tx1">
                    <a:lumMod val="75000"/>
                    <a:lumOff val="25000"/>
                  </a:schemeClr>
                </a:solidFill>
              </a:defRPr>
            </a:lvl1pPr>
          </a:lstStyle>
          <a:p>
            <a:pPr>
              <a:defRPr/>
            </a:pPr>
            <a:fld id="{13D5E426-8379-C641-8383-1F8A152F33A6}" type="slidenum">
              <a:rPr lang="en-US" smtClean="0"/>
              <a:pPr>
                <a:defRPr/>
              </a:pPr>
              <a:t>‹#›</a:t>
            </a:fld>
            <a:endParaRPr lang="en-US" dirty="0"/>
          </a:p>
        </p:txBody>
      </p:sp>
      <p:sp>
        <p:nvSpPr>
          <p:cNvPr id="22" name="Footer Placeholder 4"/>
          <p:cNvSpPr>
            <a:spLocks noGrp="1"/>
          </p:cNvSpPr>
          <p:nvPr>
            <p:ph type="ftr" sz="quarter" idx="11"/>
          </p:nvPr>
        </p:nvSpPr>
        <p:spPr>
          <a:xfrm>
            <a:off x="4763" y="6569075"/>
            <a:ext cx="9139237" cy="365125"/>
          </a:xfrm>
          <a:prstGeom prst="rect">
            <a:avLst/>
          </a:prstGeom>
        </p:spPr>
        <p:txBody>
          <a:bodyPr vert="horz" wrap="square" lIns="91440" tIns="45720" rIns="91440" bIns="45720" numCol="1" anchor="t" anchorCtr="0" compatLnSpc="1">
            <a:prstTxWarp prst="textNoShape">
              <a:avLst/>
            </a:prstTxWarp>
          </a:bodyPr>
          <a:lstStyle>
            <a:lvl1pPr algn="ctr">
              <a:defRPr sz="800">
                <a:solidFill>
                  <a:schemeClr val="tx1">
                    <a:lumMod val="75000"/>
                    <a:lumOff val="25000"/>
                  </a:schemeClr>
                </a:solidFill>
                <a:cs typeface="Arial Unicode MS" charset="0"/>
              </a:defRPr>
            </a:lvl1pPr>
          </a:lstStyle>
          <a:p>
            <a:pPr>
              <a:defRPr/>
            </a:pPr>
            <a:r>
              <a:rPr lang="en-US" dirty="0" smtClean="0"/>
              <a:t>Proprietary &amp; Confidential © Accumen 2015. Materials may not be copied or distributed.</a:t>
            </a:r>
            <a:endParaRPr lang="en-US" dirty="0"/>
          </a:p>
        </p:txBody>
      </p:sp>
    </p:spTree>
    <p:extLst>
      <p:ext uri="{BB962C8B-B14F-4D97-AF65-F5344CB8AC3E}">
        <p14:creationId xmlns:p14="http://schemas.microsoft.com/office/powerpoint/2010/main" val="102642693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lp">
    <p:spTree>
      <p:nvGrpSpPr>
        <p:cNvPr id="1" name=""/>
        <p:cNvGrpSpPr/>
        <p:nvPr/>
      </p:nvGrpSpPr>
      <p:grpSpPr>
        <a:xfrm>
          <a:off x="0" y="0"/>
          <a:ext cx="0" cy="0"/>
          <a:chOff x="0" y="0"/>
          <a:chExt cx="0" cy="0"/>
        </a:xfrm>
      </p:grpSpPr>
      <p:sp>
        <p:nvSpPr>
          <p:cNvPr id="8" name="Rectangle 7"/>
          <p:cNvSpPr/>
          <p:nvPr userDrawn="1"/>
        </p:nvSpPr>
        <p:spPr>
          <a:xfrm>
            <a:off x="0" y="4281"/>
            <a:ext cx="9156330" cy="837986"/>
          </a:xfrm>
          <a:prstGeom prst="rect">
            <a:avLst/>
          </a:prstGeom>
          <a:solidFill>
            <a:srgbClr val="4CB4E7"/>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endParaRPr lang="en-US" dirty="0">
              <a:solidFill>
                <a:prstClr val="white"/>
              </a:solidFill>
            </a:endParaRP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131081" y="629009"/>
            <a:ext cx="1629809" cy="346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5"/>
          <p:cNvSpPr>
            <a:spLocks noGrp="1"/>
          </p:cNvSpPr>
          <p:nvPr>
            <p:ph type="sldNum" sz="quarter" idx="10"/>
          </p:nvPr>
        </p:nvSpPr>
        <p:spPr>
          <a:xfrm>
            <a:off x="8382000" y="6566356"/>
            <a:ext cx="381000" cy="291644"/>
          </a:xfrm>
          <a:prstGeom prst="rect">
            <a:avLst/>
          </a:prstGeom>
        </p:spPr>
        <p:txBody>
          <a:bodyPr vert="horz" wrap="square" lIns="91440" tIns="45720" rIns="91440" bIns="45720" numCol="1" anchor="t" anchorCtr="0" compatLnSpc="1">
            <a:prstTxWarp prst="textNoShape">
              <a:avLst/>
            </a:prstTxWarp>
          </a:bodyPr>
          <a:lstStyle>
            <a:lvl1pPr algn="r">
              <a:defRPr sz="800">
                <a:solidFill>
                  <a:schemeClr val="tx1">
                    <a:lumMod val="75000"/>
                    <a:lumOff val="25000"/>
                  </a:schemeClr>
                </a:solidFill>
              </a:defRPr>
            </a:lvl1pPr>
          </a:lstStyle>
          <a:p>
            <a:pPr defTabSz="914400" fontAlgn="auto">
              <a:spcBef>
                <a:spcPts val="0"/>
              </a:spcBef>
              <a:spcAft>
                <a:spcPts val="0"/>
              </a:spcAft>
              <a:defRPr/>
            </a:pPr>
            <a:fld id="{13D5E426-8379-C641-8383-1F8A152F33A6}" type="slidenum">
              <a:rPr lang="en-US" smtClean="0">
                <a:solidFill>
                  <a:prstClr val="black">
                    <a:lumMod val="75000"/>
                    <a:lumOff val="25000"/>
                  </a:prstClr>
                </a:solidFill>
                <a:latin typeface="Calibri"/>
                <a:ea typeface="+mn-ea"/>
              </a:rPr>
              <a:pPr defTabSz="914400" fontAlgn="auto">
                <a:spcBef>
                  <a:spcPts val="0"/>
                </a:spcBef>
                <a:spcAft>
                  <a:spcPts val="0"/>
                </a:spcAft>
                <a:defRPr/>
              </a:pPr>
              <a:t>‹#›</a:t>
            </a:fld>
            <a:endParaRPr lang="en-US" dirty="0">
              <a:solidFill>
                <a:prstClr val="black">
                  <a:lumMod val="75000"/>
                  <a:lumOff val="25000"/>
                </a:prstClr>
              </a:solidFill>
              <a:latin typeface="Calibri"/>
              <a:ea typeface="+mn-ea"/>
            </a:endParaRPr>
          </a:p>
        </p:txBody>
      </p:sp>
    </p:spTree>
    <p:extLst>
      <p:ext uri="{BB962C8B-B14F-4D97-AF65-F5344CB8AC3E}">
        <p14:creationId xmlns:p14="http://schemas.microsoft.com/office/powerpoint/2010/main" val="30270488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4_Title and Content">
    <p:spTree>
      <p:nvGrpSpPr>
        <p:cNvPr id="1" name=""/>
        <p:cNvGrpSpPr/>
        <p:nvPr/>
      </p:nvGrpSpPr>
      <p:grpSpPr>
        <a:xfrm>
          <a:off x="0" y="0"/>
          <a:ext cx="0" cy="0"/>
          <a:chOff x="0" y="0"/>
          <a:chExt cx="0" cy="0"/>
        </a:xfrm>
      </p:grpSpPr>
      <p:grpSp>
        <p:nvGrpSpPr>
          <p:cNvPr id="11" name="Group 10"/>
          <p:cNvGrpSpPr>
            <a:grpSpLocks/>
          </p:cNvGrpSpPr>
          <p:nvPr userDrawn="1"/>
        </p:nvGrpSpPr>
        <p:grpSpPr bwMode="auto">
          <a:xfrm>
            <a:off x="4763" y="0"/>
            <a:ext cx="9139237" cy="976313"/>
            <a:chOff x="-256498" y="1447800"/>
            <a:chExt cx="9400498" cy="1004994"/>
          </a:xfrm>
        </p:grpSpPr>
        <p:sp>
          <p:nvSpPr>
            <p:cNvPr id="16" name="Rectangle 15"/>
            <p:cNvSpPr/>
            <p:nvPr userDrawn="1"/>
          </p:nvSpPr>
          <p:spPr>
            <a:xfrm>
              <a:off x="-256498" y="1447800"/>
              <a:ext cx="9400498" cy="838312"/>
            </a:xfrm>
            <a:prstGeom prst="rect">
              <a:avLst/>
            </a:prstGeom>
            <a:gradFill>
              <a:gsLst>
                <a:gs pos="0">
                  <a:srgbClr val="1C75BC"/>
                </a:gs>
                <a:gs pos="100000">
                  <a:srgbClr val="27AAE1"/>
                </a:gs>
              </a:gsLst>
            </a:gra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86600" y="2077724"/>
              <a:ext cx="1676400" cy="375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8" name="Straight Connector 17"/>
          <p:cNvCxnSpPr/>
          <p:nvPr userDrawn="1"/>
        </p:nvCxnSpPr>
        <p:spPr>
          <a:xfrm>
            <a:off x="0" y="6477000"/>
            <a:ext cx="9144000" cy="1588"/>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Rectangle 18"/>
          <p:cNvSpPr/>
          <p:nvPr userDrawn="1"/>
        </p:nvSpPr>
        <p:spPr>
          <a:xfrm>
            <a:off x="0" y="6781800"/>
            <a:ext cx="9144000" cy="76200"/>
          </a:xfrm>
          <a:prstGeom prst="rect">
            <a:avLst/>
          </a:prstGeom>
          <a:solidFill>
            <a:srgbClr val="E5E5E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20" name="Title 1"/>
          <p:cNvSpPr>
            <a:spLocks noGrp="1"/>
          </p:cNvSpPr>
          <p:nvPr>
            <p:ph type="title"/>
          </p:nvPr>
        </p:nvSpPr>
        <p:spPr>
          <a:xfrm>
            <a:off x="-1" y="152400"/>
            <a:ext cx="8763000" cy="457200"/>
          </a:xfrm>
          <a:prstGeom prst="rect">
            <a:avLst/>
          </a:prstGeom>
        </p:spPr>
        <p:txBody>
          <a:bodyPr/>
          <a:lstStyle>
            <a:lvl1pPr marL="0" indent="342900" algn="l">
              <a:defRPr sz="2400">
                <a:solidFill>
                  <a:schemeClr val="bg1"/>
                </a:solidFill>
                <a:latin typeface="Arial"/>
                <a:cs typeface="Arial"/>
              </a:defRPr>
            </a:lvl1pPr>
          </a:lstStyle>
          <a:p>
            <a:r>
              <a:rPr lang="en-US" dirty="0" smtClean="0"/>
              <a:t>Click to edit Master title style</a:t>
            </a:r>
            <a:endParaRPr lang="en-US" dirty="0"/>
          </a:p>
        </p:txBody>
      </p:sp>
      <p:sp>
        <p:nvSpPr>
          <p:cNvPr id="21" name="Slide Number Placeholder 5"/>
          <p:cNvSpPr>
            <a:spLocks noGrp="1"/>
          </p:cNvSpPr>
          <p:nvPr>
            <p:ph type="sldNum" sz="quarter" idx="10"/>
          </p:nvPr>
        </p:nvSpPr>
        <p:spPr>
          <a:xfrm>
            <a:off x="8686800" y="6477000"/>
            <a:ext cx="381000" cy="365125"/>
          </a:xfrm>
          <a:prstGeom prst="rect">
            <a:avLst/>
          </a:prstGeom>
        </p:spPr>
        <p:txBody>
          <a:bodyPr vert="horz" wrap="square" lIns="91440" tIns="45720" rIns="91440" bIns="45720" numCol="1" anchor="t" anchorCtr="0" compatLnSpc="1">
            <a:prstTxWarp prst="textNoShape">
              <a:avLst/>
            </a:prstTxWarp>
          </a:bodyPr>
          <a:lstStyle>
            <a:lvl1pPr algn="r">
              <a:defRPr sz="900">
                <a:solidFill>
                  <a:schemeClr val="tx1">
                    <a:lumMod val="75000"/>
                    <a:lumOff val="25000"/>
                  </a:schemeClr>
                </a:solidFill>
              </a:defRPr>
            </a:lvl1pPr>
          </a:lstStyle>
          <a:p>
            <a:pPr>
              <a:defRPr/>
            </a:pPr>
            <a:fld id="{13D5E426-8379-C641-8383-1F8A152F33A6}" type="slidenum">
              <a:rPr lang="en-US" smtClean="0"/>
              <a:pPr>
                <a:defRPr/>
              </a:pPr>
              <a:t>‹#›</a:t>
            </a:fld>
            <a:endParaRPr lang="en-US" dirty="0"/>
          </a:p>
        </p:txBody>
      </p:sp>
      <p:sp>
        <p:nvSpPr>
          <p:cNvPr id="22" name="Footer Placeholder 4"/>
          <p:cNvSpPr>
            <a:spLocks noGrp="1"/>
          </p:cNvSpPr>
          <p:nvPr>
            <p:ph type="ftr" sz="quarter" idx="11"/>
          </p:nvPr>
        </p:nvSpPr>
        <p:spPr>
          <a:xfrm>
            <a:off x="4763" y="6569075"/>
            <a:ext cx="9139237" cy="365125"/>
          </a:xfrm>
          <a:prstGeom prst="rect">
            <a:avLst/>
          </a:prstGeom>
        </p:spPr>
        <p:txBody>
          <a:bodyPr vert="horz" wrap="square" lIns="91440" tIns="45720" rIns="91440" bIns="45720" numCol="1" anchor="t" anchorCtr="0" compatLnSpc="1">
            <a:prstTxWarp prst="textNoShape">
              <a:avLst/>
            </a:prstTxWarp>
          </a:bodyPr>
          <a:lstStyle>
            <a:lvl1pPr algn="ctr">
              <a:defRPr sz="800">
                <a:solidFill>
                  <a:schemeClr val="tx1">
                    <a:lumMod val="75000"/>
                    <a:lumOff val="25000"/>
                  </a:schemeClr>
                </a:solidFill>
                <a:cs typeface="Arial Unicode MS" charset="0"/>
              </a:defRPr>
            </a:lvl1pPr>
          </a:lstStyle>
          <a:p>
            <a:pPr>
              <a:defRPr/>
            </a:pPr>
            <a:r>
              <a:rPr lang="en-US" dirty="0" smtClean="0"/>
              <a:t>Proprietary &amp; Confidential © Accumen 2015. Materials may not be copied or distributed.</a:t>
            </a:r>
            <a:endParaRPr lang="en-US" dirty="0"/>
          </a:p>
        </p:txBody>
      </p:sp>
    </p:spTree>
    <p:extLst>
      <p:ext uri="{BB962C8B-B14F-4D97-AF65-F5344CB8AC3E}">
        <p14:creationId xmlns:p14="http://schemas.microsoft.com/office/powerpoint/2010/main" val="76513838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8" name="Rectangle 7"/>
          <p:cNvSpPr/>
          <p:nvPr userDrawn="1"/>
        </p:nvSpPr>
        <p:spPr>
          <a:xfrm>
            <a:off x="0" y="4281"/>
            <a:ext cx="9156330" cy="837986"/>
          </a:xfrm>
          <a:prstGeom prst="rect">
            <a:avLst/>
          </a:prstGeom>
          <a:solidFill>
            <a:srgbClr val="4CB4E7"/>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endParaRPr lang="en-US" dirty="0">
              <a:solidFill>
                <a:prstClr val="white"/>
              </a:solidFill>
            </a:endParaRP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131081" y="629009"/>
            <a:ext cx="1629809" cy="346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p:cNvSpPr>
            <a:spLocks noGrp="1"/>
          </p:cNvSpPr>
          <p:nvPr userDrawn="1">
            <p:ph type="title"/>
          </p:nvPr>
        </p:nvSpPr>
        <p:spPr>
          <a:xfrm>
            <a:off x="455613" y="182563"/>
            <a:ext cx="8234362" cy="449262"/>
          </a:xfrm>
        </p:spPr>
        <p:txBody>
          <a:bodyPr>
            <a:normAutofit/>
          </a:bodyPr>
          <a:lstStyle>
            <a:lvl1pPr>
              <a:defRPr sz="2400">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9" name="Slide Number Placeholder 5"/>
          <p:cNvSpPr>
            <a:spLocks noGrp="1"/>
          </p:cNvSpPr>
          <p:nvPr>
            <p:ph type="sldNum" sz="quarter" idx="10"/>
          </p:nvPr>
        </p:nvSpPr>
        <p:spPr>
          <a:xfrm>
            <a:off x="8382000" y="6566356"/>
            <a:ext cx="381000" cy="291644"/>
          </a:xfrm>
          <a:prstGeom prst="rect">
            <a:avLst/>
          </a:prstGeom>
        </p:spPr>
        <p:txBody>
          <a:bodyPr vert="horz" wrap="square" lIns="91440" tIns="45720" rIns="91440" bIns="45720" numCol="1" anchor="t" anchorCtr="0" compatLnSpc="1">
            <a:prstTxWarp prst="textNoShape">
              <a:avLst/>
            </a:prstTxWarp>
          </a:bodyPr>
          <a:lstStyle>
            <a:lvl1pPr algn="r">
              <a:defRPr sz="800">
                <a:solidFill>
                  <a:schemeClr val="tx1">
                    <a:lumMod val="75000"/>
                    <a:lumOff val="25000"/>
                  </a:schemeClr>
                </a:solidFill>
              </a:defRPr>
            </a:lvl1pPr>
          </a:lstStyle>
          <a:p>
            <a:pPr defTabSz="914400" fontAlgn="auto">
              <a:spcBef>
                <a:spcPts val="0"/>
              </a:spcBef>
              <a:spcAft>
                <a:spcPts val="0"/>
              </a:spcAft>
              <a:defRPr/>
            </a:pPr>
            <a:fld id="{13D5E426-8379-C641-8383-1F8A152F33A6}" type="slidenum">
              <a:rPr lang="en-US" smtClean="0">
                <a:solidFill>
                  <a:prstClr val="black">
                    <a:lumMod val="75000"/>
                    <a:lumOff val="25000"/>
                  </a:prstClr>
                </a:solidFill>
                <a:latin typeface="Calibri"/>
                <a:ea typeface="+mn-ea"/>
              </a:rPr>
              <a:pPr defTabSz="914400" fontAlgn="auto">
                <a:spcBef>
                  <a:spcPts val="0"/>
                </a:spcBef>
                <a:spcAft>
                  <a:spcPts val="0"/>
                </a:spcAft>
                <a:defRPr/>
              </a:pPr>
              <a:t>‹#›</a:t>
            </a:fld>
            <a:endParaRPr lang="en-US" dirty="0">
              <a:solidFill>
                <a:prstClr val="black">
                  <a:lumMod val="75000"/>
                  <a:lumOff val="25000"/>
                </a:prstClr>
              </a:solidFill>
              <a:latin typeface="Calibri"/>
              <a:ea typeface="+mn-ea"/>
            </a:endParaRPr>
          </a:p>
        </p:txBody>
      </p:sp>
    </p:spTree>
    <p:extLst>
      <p:ext uri="{BB962C8B-B14F-4D97-AF65-F5344CB8AC3E}">
        <p14:creationId xmlns:p14="http://schemas.microsoft.com/office/powerpoint/2010/main" val="821547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8" name="Rectangle 7"/>
          <p:cNvSpPr/>
          <p:nvPr userDrawn="1"/>
        </p:nvSpPr>
        <p:spPr>
          <a:xfrm>
            <a:off x="0" y="4281"/>
            <a:ext cx="9156330" cy="837986"/>
          </a:xfrm>
          <a:prstGeom prst="rect">
            <a:avLst/>
          </a:prstGeom>
          <a:solidFill>
            <a:srgbClr val="4CB4E7"/>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endParaRPr lang="en-US" dirty="0">
              <a:solidFill>
                <a:prstClr val="white"/>
              </a:solidFill>
            </a:endParaRP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131081" y="629009"/>
            <a:ext cx="1629809" cy="346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p:cNvSpPr>
            <a:spLocks noGrp="1"/>
          </p:cNvSpPr>
          <p:nvPr userDrawn="1">
            <p:ph type="title"/>
          </p:nvPr>
        </p:nvSpPr>
        <p:spPr>
          <a:xfrm>
            <a:off x="455613" y="182563"/>
            <a:ext cx="8234362" cy="449262"/>
          </a:xfrm>
        </p:spPr>
        <p:txBody>
          <a:bodyPr>
            <a:normAutofit/>
          </a:bodyPr>
          <a:lstStyle>
            <a:lvl1pPr>
              <a:defRPr sz="2400">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9" name="Slide Number Placeholder 5"/>
          <p:cNvSpPr>
            <a:spLocks noGrp="1"/>
          </p:cNvSpPr>
          <p:nvPr>
            <p:ph type="sldNum" sz="quarter" idx="10"/>
          </p:nvPr>
        </p:nvSpPr>
        <p:spPr>
          <a:xfrm>
            <a:off x="8382000" y="6566356"/>
            <a:ext cx="381000" cy="291644"/>
          </a:xfrm>
          <a:prstGeom prst="rect">
            <a:avLst/>
          </a:prstGeom>
        </p:spPr>
        <p:txBody>
          <a:bodyPr vert="horz" wrap="square" lIns="91440" tIns="45720" rIns="91440" bIns="45720" numCol="1" anchor="t" anchorCtr="0" compatLnSpc="1">
            <a:prstTxWarp prst="textNoShape">
              <a:avLst/>
            </a:prstTxWarp>
          </a:bodyPr>
          <a:lstStyle>
            <a:lvl1pPr algn="r">
              <a:defRPr sz="800">
                <a:solidFill>
                  <a:schemeClr val="tx1">
                    <a:lumMod val="75000"/>
                    <a:lumOff val="25000"/>
                  </a:schemeClr>
                </a:solidFill>
              </a:defRPr>
            </a:lvl1pPr>
          </a:lstStyle>
          <a:p>
            <a:pPr defTabSz="914400" fontAlgn="auto">
              <a:spcBef>
                <a:spcPts val="0"/>
              </a:spcBef>
              <a:spcAft>
                <a:spcPts val="0"/>
              </a:spcAft>
              <a:defRPr/>
            </a:pPr>
            <a:fld id="{13D5E426-8379-C641-8383-1F8A152F33A6}" type="slidenum">
              <a:rPr lang="en-US" smtClean="0">
                <a:solidFill>
                  <a:prstClr val="black">
                    <a:lumMod val="75000"/>
                    <a:lumOff val="25000"/>
                  </a:prstClr>
                </a:solidFill>
                <a:latin typeface="Calibri"/>
                <a:ea typeface="+mn-ea"/>
              </a:rPr>
              <a:pPr defTabSz="914400" fontAlgn="auto">
                <a:spcBef>
                  <a:spcPts val="0"/>
                </a:spcBef>
                <a:spcAft>
                  <a:spcPts val="0"/>
                </a:spcAft>
                <a:defRPr/>
              </a:pPr>
              <a:t>‹#›</a:t>
            </a:fld>
            <a:endParaRPr lang="en-US" dirty="0">
              <a:solidFill>
                <a:prstClr val="black">
                  <a:lumMod val="75000"/>
                  <a:lumOff val="25000"/>
                </a:prstClr>
              </a:solidFill>
              <a:latin typeface="Calibri"/>
              <a:ea typeface="+mn-ea"/>
            </a:endParaRPr>
          </a:p>
        </p:txBody>
      </p:sp>
    </p:spTree>
    <p:extLst>
      <p:ext uri="{BB962C8B-B14F-4D97-AF65-F5344CB8AC3E}">
        <p14:creationId xmlns:p14="http://schemas.microsoft.com/office/powerpoint/2010/main" val="2610471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grpSp>
        <p:nvGrpSpPr>
          <p:cNvPr id="11" name="Group 10"/>
          <p:cNvGrpSpPr>
            <a:grpSpLocks/>
          </p:cNvGrpSpPr>
          <p:nvPr userDrawn="1"/>
        </p:nvGrpSpPr>
        <p:grpSpPr bwMode="auto">
          <a:xfrm>
            <a:off x="4763" y="0"/>
            <a:ext cx="9139237" cy="976313"/>
            <a:chOff x="-256498" y="1447800"/>
            <a:chExt cx="9400498" cy="1004994"/>
          </a:xfrm>
        </p:grpSpPr>
        <p:sp>
          <p:nvSpPr>
            <p:cNvPr id="16" name="Rectangle 15"/>
            <p:cNvSpPr/>
            <p:nvPr userDrawn="1"/>
          </p:nvSpPr>
          <p:spPr>
            <a:xfrm>
              <a:off x="-256498" y="1447800"/>
              <a:ext cx="9400498" cy="838312"/>
            </a:xfrm>
            <a:prstGeom prst="rect">
              <a:avLst/>
            </a:prstGeom>
            <a:gradFill>
              <a:gsLst>
                <a:gs pos="0">
                  <a:srgbClr val="1C75BC"/>
                </a:gs>
                <a:gs pos="100000">
                  <a:srgbClr val="27AAE1"/>
                </a:gs>
              </a:gsLst>
            </a:gra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86600" y="2077724"/>
              <a:ext cx="1676400" cy="375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8" name="Straight Connector 17"/>
          <p:cNvCxnSpPr/>
          <p:nvPr userDrawn="1"/>
        </p:nvCxnSpPr>
        <p:spPr>
          <a:xfrm>
            <a:off x="0" y="6477000"/>
            <a:ext cx="9144000" cy="1588"/>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Rectangle 18"/>
          <p:cNvSpPr/>
          <p:nvPr userDrawn="1"/>
        </p:nvSpPr>
        <p:spPr>
          <a:xfrm>
            <a:off x="0" y="6781800"/>
            <a:ext cx="9144000" cy="76200"/>
          </a:xfrm>
          <a:prstGeom prst="rect">
            <a:avLst/>
          </a:prstGeom>
          <a:solidFill>
            <a:srgbClr val="E5E5E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20" name="Title 1"/>
          <p:cNvSpPr>
            <a:spLocks noGrp="1"/>
          </p:cNvSpPr>
          <p:nvPr>
            <p:ph type="title"/>
          </p:nvPr>
        </p:nvSpPr>
        <p:spPr>
          <a:xfrm>
            <a:off x="-1" y="152400"/>
            <a:ext cx="8763000" cy="457200"/>
          </a:xfrm>
          <a:prstGeom prst="rect">
            <a:avLst/>
          </a:prstGeom>
        </p:spPr>
        <p:txBody>
          <a:bodyPr/>
          <a:lstStyle>
            <a:lvl1pPr marL="0" indent="342900" algn="l">
              <a:defRPr sz="2400">
                <a:solidFill>
                  <a:schemeClr val="bg1"/>
                </a:solidFill>
                <a:latin typeface="Arial"/>
                <a:cs typeface="Arial"/>
              </a:defRPr>
            </a:lvl1pPr>
          </a:lstStyle>
          <a:p>
            <a:r>
              <a:rPr lang="en-US" dirty="0" smtClean="0"/>
              <a:t>Click to edit Master title style</a:t>
            </a:r>
            <a:endParaRPr lang="en-US" dirty="0"/>
          </a:p>
        </p:txBody>
      </p:sp>
      <p:sp>
        <p:nvSpPr>
          <p:cNvPr id="21" name="Slide Number Placeholder 5"/>
          <p:cNvSpPr>
            <a:spLocks noGrp="1"/>
          </p:cNvSpPr>
          <p:nvPr>
            <p:ph type="sldNum" sz="quarter" idx="10"/>
          </p:nvPr>
        </p:nvSpPr>
        <p:spPr>
          <a:xfrm>
            <a:off x="8686800" y="6477000"/>
            <a:ext cx="381000" cy="365125"/>
          </a:xfrm>
          <a:prstGeom prst="rect">
            <a:avLst/>
          </a:prstGeom>
        </p:spPr>
        <p:txBody>
          <a:bodyPr vert="horz" wrap="square" lIns="91440" tIns="45720" rIns="91440" bIns="45720" numCol="1" anchor="t" anchorCtr="0" compatLnSpc="1">
            <a:prstTxWarp prst="textNoShape">
              <a:avLst/>
            </a:prstTxWarp>
          </a:bodyPr>
          <a:lstStyle>
            <a:lvl1pPr algn="r">
              <a:defRPr sz="900">
                <a:solidFill>
                  <a:schemeClr val="tx1">
                    <a:lumMod val="75000"/>
                    <a:lumOff val="25000"/>
                  </a:schemeClr>
                </a:solidFill>
              </a:defRPr>
            </a:lvl1pPr>
          </a:lstStyle>
          <a:p>
            <a:pPr>
              <a:defRPr/>
            </a:pPr>
            <a:fld id="{13D5E426-8379-C641-8383-1F8A152F33A6}" type="slidenum">
              <a:rPr lang="en-US" smtClean="0"/>
              <a:pPr>
                <a:defRPr/>
              </a:pPr>
              <a:t>‹#›</a:t>
            </a:fld>
            <a:endParaRPr lang="en-US" dirty="0"/>
          </a:p>
        </p:txBody>
      </p:sp>
      <p:sp>
        <p:nvSpPr>
          <p:cNvPr id="22" name="Footer Placeholder 4"/>
          <p:cNvSpPr>
            <a:spLocks noGrp="1"/>
          </p:cNvSpPr>
          <p:nvPr>
            <p:ph type="ftr" sz="quarter" idx="11"/>
          </p:nvPr>
        </p:nvSpPr>
        <p:spPr>
          <a:xfrm>
            <a:off x="4763" y="6569075"/>
            <a:ext cx="9139237" cy="365125"/>
          </a:xfrm>
          <a:prstGeom prst="rect">
            <a:avLst/>
          </a:prstGeom>
        </p:spPr>
        <p:txBody>
          <a:bodyPr vert="horz" wrap="square" lIns="91440" tIns="45720" rIns="91440" bIns="45720" numCol="1" anchor="t" anchorCtr="0" compatLnSpc="1">
            <a:prstTxWarp prst="textNoShape">
              <a:avLst/>
            </a:prstTxWarp>
          </a:bodyPr>
          <a:lstStyle>
            <a:lvl1pPr algn="ctr">
              <a:defRPr sz="800">
                <a:solidFill>
                  <a:schemeClr val="tx1">
                    <a:lumMod val="75000"/>
                    <a:lumOff val="25000"/>
                  </a:schemeClr>
                </a:solidFill>
                <a:cs typeface="Arial Unicode MS" charset="0"/>
              </a:defRPr>
            </a:lvl1pPr>
          </a:lstStyle>
          <a:p>
            <a:pPr>
              <a:defRPr/>
            </a:pPr>
            <a:r>
              <a:rPr lang="en-US" dirty="0" smtClean="0"/>
              <a:t>Proprietary &amp; Confidential © Accumen 2015. Materials may not be copied or distributed.</a:t>
            </a:r>
            <a:endParaRPr lang="en-US" dirty="0"/>
          </a:p>
        </p:txBody>
      </p:sp>
    </p:spTree>
    <p:extLst>
      <p:ext uri="{BB962C8B-B14F-4D97-AF65-F5344CB8AC3E}">
        <p14:creationId xmlns:p14="http://schemas.microsoft.com/office/powerpoint/2010/main" val="421630589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grpSp>
        <p:nvGrpSpPr>
          <p:cNvPr id="11" name="Group 10"/>
          <p:cNvGrpSpPr>
            <a:grpSpLocks/>
          </p:cNvGrpSpPr>
          <p:nvPr userDrawn="1"/>
        </p:nvGrpSpPr>
        <p:grpSpPr bwMode="auto">
          <a:xfrm>
            <a:off x="4763" y="0"/>
            <a:ext cx="9139237" cy="976313"/>
            <a:chOff x="-256498" y="1447800"/>
            <a:chExt cx="9400498" cy="1004994"/>
          </a:xfrm>
        </p:grpSpPr>
        <p:sp>
          <p:nvSpPr>
            <p:cNvPr id="16" name="Rectangle 15"/>
            <p:cNvSpPr/>
            <p:nvPr userDrawn="1"/>
          </p:nvSpPr>
          <p:spPr>
            <a:xfrm>
              <a:off x="-256498" y="1447800"/>
              <a:ext cx="9400498" cy="838312"/>
            </a:xfrm>
            <a:prstGeom prst="rect">
              <a:avLst/>
            </a:prstGeom>
            <a:gradFill>
              <a:gsLst>
                <a:gs pos="0">
                  <a:srgbClr val="1C75BC"/>
                </a:gs>
                <a:gs pos="100000">
                  <a:srgbClr val="27AAE1"/>
                </a:gs>
              </a:gsLst>
            </a:gra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86600" y="2077724"/>
              <a:ext cx="1676400" cy="375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8" name="Straight Connector 17"/>
          <p:cNvCxnSpPr/>
          <p:nvPr userDrawn="1"/>
        </p:nvCxnSpPr>
        <p:spPr>
          <a:xfrm>
            <a:off x="0" y="6477000"/>
            <a:ext cx="9144000" cy="1588"/>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Rectangle 18"/>
          <p:cNvSpPr/>
          <p:nvPr userDrawn="1"/>
        </p:nvSpPr>
        <p:spPr>
          <a:xfrm>
            <a:off x="0" y="6781800"/>
            <a:ext cx="9144000" cy="76200"/>
          </a:xfrm>
          <a:prstGeom prst="rect">
            <a:avLst/>
          </a:prstGeom>
          <a:solidFill>
            <a:srgbClr val="E5E5E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20" name="Title 1"/>
          <p:cNvSpPr>
            <a:spLocks noGrp="1"/>
          </p:cNvSpPr>
          <p:nvPr>
            <p:ph type="title"/>
          </p:nvPr>
        </p:nvSpPr>
        <p:spPr>
          <a:xfrm>
            <a:off x="-1" y="152400"/>
            <a:ext cx="8763000" cy="457200"/>
          </a:xfrm>
          <a:prstGeom prst="rect">
            <a:avLst/>
          </a:prstGeom>
        </p:spPr>
        <p:txBody>
          <a:bodyPr/>
          <a:lstStyle>
            <a:lvl1pPr marL="0" indent="342900" algn="l">
              <a:defRPr sz="2400">
                <a:solidFill>
                  <a:schemeClr val="bg1"/>
                </a:solidFill>
                <a:latin typeface="Arial"/>
                <a:cs typeface="Arial"/>
              </a:defRPr>
            </a:lvl1pPr>
          </a:lstStyle>
          <a:p>
            <a:r>
              <a:rPr lang="en-US" dirty="0" smtClean="0"/>
              <a:t>Click to edit Master title style</a:t>
            </a:r>
            <a:endParaRPr lang="en-US" dirty="0"/>
          </a:p>
        </p:txBody>
      </p:sp>
      <p:sp>
        <p:nvSpPr>
          <p:cNvPr id="21" name="Slide Number Placeholder 5"/>
          <p:cNvSpPr>
            <a:spLocks noGrp="1"/>
          </p:cNvSpPr>
          <p:nvPr>
            <p:ph type="sldNum" sz="quarter" idx="10"/>
          </p:nvPr>
        </p:nvSpPr>
        <p:spPr>
          <a:xfrm>
            <a:off x="8686800" y="6477000"/>
            <a:ext cx="381000" cy="365125"/>
          </a:xfrm>
          <a:prstGeom prst="rect">
            <a:avLst/>
          </a:prstGeom>
        </p:spPr>
        <p:txBody>
          <a:bodyPr vert="horz" wrap="square" lIns="91440" tIns="45720" rIns="91440" bIns="45720" numCol="1" anchor="t" anchorCtr="0" compatLnSpc="1">
            <a:prstTxWarp prst="textNoShape">
              <a:avLst/>
            </a:prstTxWarp>
          </a:bodyPr>
          <a:lstStyle>
            <a:lvl1pPr algn="r">
              <a:defRPr sz="900">
                <a:solidFill>
                  <a:schemeClr val="tx1">
                    <a:lumMod val="75000"/>
                    <a:lumOff val="25000"/>
                  </a:schemeClr>
                </a:solidFill>
              </a:defRPr>
            </a:lvl1pPr>
          </a:lstStyle>
          <a:p>
            <a:pPr>
              <a:defRPr/>
            </a:pPr>
            <a:fld id="{13D5E426-8379-C641-8383-1F8A152F33A6}" type="slidenum">
              <a:rPr lang="en-US" smtClean="0"/>
              <a:pPr>
                <a:defRPr/>
              </a:pPr>
              <a:t>‹#›</a:t>
            </a:fld>
            <a:endParaRPr lang="en-US" dirty="0"/>
          </a:p>
        </p:txBody>
      </p:sp>
      <p:sp>
        <p:nvSpPr>
          <p:cNvPr id="22" name="Footer Placeholder 4"/>
          <p:cNvSpPr>
            <a:spLocks noGrp="1"/>
          </p:cNvSpPr>
          <p:nvPr>
            <p:ph type="ftr" sz="quarter" idx="11"/>
          </p:nvPr>
        </p:nvSpPr>
        <p:spPr>
          <a:xfrm>
            <a:off x="4763" y="6569075"/>
            <a:ext cx="9139237" cy="365125"/>
          </a:xfrm>
          <a:prstGeom prst="rect">
            <a:avLst/>
          </a:prstGeom>
        </p:spPr>
        <p:txBody>
          <a:bodyPr vert="horz" wrap="square" lIns="91440" tIns="45720" rIns="91440" bIns="45720" numCol="1" anchor="t" anchorCtr="0" compatLnSpc="1">
            <a:prstTxWarp prst="textNoShape">
              <a:avLst/>
            </a:prstTxWarp>
          </a:bodyPr>
          <a:lstStyle>
            <a:lvl1pPr algn="ctr">
              <a:defRPr sz="800">
                <a:solidFill>
                  <a:schemeClr val="tx1">
                    <a:lumMod val="75000"/>
                    <a:lumOff val="25000"/>
                  </a:schemeClr>
                </a:solidFill>
                <a:cs typeface="Arial Unicode MS" charset="0"/>
              </a:defRPr>
            </a:lvl1pPr>
          </a:lstStyle>
          <a:p>
            <a:pPr>
              <a:defRPr/>
            </a:pPr>
            <a:r>
              <a:rPr lang="en-US" dirty="0" smtClean="0"/>
              <a:t>Proprietary &amp; Confidential © Accumen 2015. Materials may not be copied or distributed.</a:t>
            </a:r>
            <a:endParaRPr lang="en-US" dirty="0"/>
          </a:p>
        </p:txBody>
      </p:sp>
    </p:spTree>
    <p:extLst>
      <p:ext uri="{BB962C8B-B14F-4D97-AF65-F5344CB8AC3E}">
        <p14:creationId xmlns:p14="http://schemas.microsoft.com/office/powerpoint/2010/main" val="257384458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grpSp>
        <p:nvGrpSpPr>
          <p:cNvPr id="11" name="Group 10"/>
          <p:cNvGrpSpPr>
            <a:grpSpLocks/>
          </p:cNvGrpSpPr>
          <p:nvPr userDrawn="1"/>
        </p:nvGrpSpPr>
        <p:grpSpPr bwMode="auto">
          <a:xfrm>
            <a:off x="4763" y="0"/>
            <a:ext cx="9139237" cy="976313"/>
            <a:chOff x="-256498" y="1447800"/>
            <a:chExt cx="9400498" cy="1004994"/>
          </a:xfrm>
        </p:grpSpPr>
        <p:sp>
          <p:nvSpPr>
            <p:cNvPr id="16" name="Rectangle 15"/>
            <p:cNvSpPr/>
            <p:nvPr userDrawn="1"/>
          </p:nvSpPr>
          <p:spPr>
            <a:xfrm>
              <a:off x="-256498" y="1447800"/>
              <a:ext cx="9400498" cy="838312"/>
            </a:xfrm>
            <a:prstGeom prst="rect">
              <a:avLst/>
            </a:prstGeom>
            <a:gradFill>
              <a:gsLst>
                <a:gs pos="0">
                  <a:srgbClr val="1C75BC"/>
                </a:gs>
                <a:gs pos="100000">
                  <a:srgbClr val="27AAE1"/>
                </a:gs>
              </a:gsLst>
            </a:gra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86600" y="2077724"/>
              <a:ext cx="1676400" cy="375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8" name="Straight Connector 17"/>
          <p:cNvCxnSpPr/>
          <p:nvPr userDrawn="1"/>
        </p:nvCxnSpPr>
        <p:spPr>
          <a:xfrm>
            <a:off x="0" y="6477000"/>
            <a:ext cx="9144000" cy="1588"/>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Rectangle 18"/>
          <p:cNvSpPr/>
          <p:nvPr userDrawn="1"/>
        </p:nvSpPr>
        <p:spPr>
          <a:xfrm>
            <a:off x="0" y="6781800"/>
            <a:ext cx="9144000" cy="76200"/>
          </a:xfrm>
          <a:prstGeom prst="rect">
            <a:avLst/>
          </a:prstGeom>
          <a:solidFill>
            <a:srgbClr val="E5E5E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20" name="Title 1"/>
          <p:cNvSpPr>
            <a:spLocks noGrp="1"/>
          </p:cNvSpPr>
          <p:nvPr>
            <p:ph type="title"/>
          </p:nvPr>
        </p:nvSpPr>
        <p:spPr>
          <a:xfrm>
            <a:off x="-1" y="152400"/>
            <a:ext cx="8763000" cy="457200"/>
          </a:xfrm>
          <a:prstGeom prst="rect">
            <a:avLst/>
          </a:prstGeom>
        </p:spPr>
        <p:txBody>
          <a:bodyPr/>
          <a:lstStyle>
            <a:lvl1pPr marL="0" indent="342900" algn="l">
              <a:defRPr sz="2400">
                <a:solidFill>
                  <a:schemeClr val="bg1"/>
                </a:solidFill>
                <a:latin typeface="Arial"/>
                <a:cs typeface="Arial"/>
              </a:defRPr>
            </a:lvl1pPr>
          </a:lstStyle>
          <a:p>
            <a:r>
              <a:rPr lang="en-US" dirty="0" smtClean="0"/>
              <a:t>Click to edit Master title style</a:t>
            </a:r>
            <a:endParaRPr lang="en-US" dirty="0"/>
          </a:p>
        </p:txBody>
      </p:sp>
      <p:sp>
        <p:nvSpPr>
          <p:cNvPr id="21" name="Slide Number Placeholder 5"/>
          <p:cNvSpPr>
            <a:spLocks noGrp="1"/>
          </p:cNvSpPr>
          <p:nvPr>
            <p:ph type="sldNum" sz="quarter" idx="10"/>
          </p:nvPr>
        </p:nvSpPr>
        <p:spPr>
          <a:xfrm>
            <a:off x="8686800" y="6477000"/>
            <a:ext cx="381000" cy="365125"/>
          </a:xfrm>
          <a:prstGeom prst="rect">
            <a:avLst/>
          </a:prstGeom>
        </p:spPr>
        <p:txBody>
          <a:bodyPr vert="horz" wrap="square" lIns="91440" tIns="45720" rIns="91440" bIns="45720" numCol="1" anchor="t" anchorCtr="0" compatLnSpc="1">
            <a:prstTxWarp prst="textNoShape">
              <a:avLst/>
            </a:prstTxWarp>
          </a:bodyPr>
          <a:lstStyle>
            <a:lvl1pPr algn="r">
              <a:defRPr sz="900">
                <a:solidFill>
                  <a:schemeClr val="tx1">
                    <a:lumMod val="75000"/>
                    <a:lumOff val="25000"/>
                  </a:schemeClr>
                </a:solidFill>
              </a:defRPr>
            </a:lvl1pPr>
          </a:lstStyle>
          <a:p>
            <a:pPr>
              <a:defRPr/>
            </a:pPr>
            <a:fld id="{13D5E426-8379-C641-8383-1F8A152F33A6}" type="slidenum">
              <a:rPr lang="en-US" smtClean="0"/>
              <a:pPr>
                <a:defRPr/>
              </a:pPr>
              <a:t>‹#›</a:t>
            </a:fld>
            <a:endParaRPr lang="en-US" dirty="0"/>
          </a:p>
        </p:txBody>
      </p:sp>
      <p:sp>
        <p:nvSpPr>
          <p:cNvPr id="22" name="Footer Placeholder 4"/>
          <p:cNvSpPr>
            <a:spLocks noGrp="1"/>
          </p:cNvSpPr>
          <p:nvPr>
            <p:ph type="ftr" sz="quarter" idx="11"/>
          </p:nvPr>
        </p:nvSpPr>
        <p:spPr>
          <a:xfrm>
            <a:off x="4763" y="6569075"/>
            <a:ext cx="9139237" cy="365125"/>
          </a:xfrm>
          <a:prstGeom prst="rect">
            <a:avLst/>
          </a:prstGeom>
        </p:spPr>
        <p:txBody>
          <a:bodyPr vert="horz" wrap="square" lIns="91440" tIns="45720" rIns="91440" bIns="45720" numCol="1" anchor="t" anchorCtr="0" compatLnSpc="1">
            <a:prstTxWarp prst="textNoShape">
              <a:avLst/>
            </a:prstTxWarp>
          </a:bodyPr>
          <a:lstStyle>
            <a:lvl1pPr algn="ctr">
              <a:defRPr sz="800">
                <a:solidFill>
                  <a:schemeClr val="tx1">
                    <a:lumMod val="75000"/>
                    <a:lumOff val="25000"/>
                  </a:schemeClr>
                </a:solidFill>
                <a:cs typeface="Arial Unicode MS" charset="0"/>
              </a:defRPr>
            </a:lvl1pPr>
          </a:lstStyle>
          <a:p>
            <a:pPr>
              <a:defRPr/>
            </a:pPr>
            <a:r>
              <a:rPr lang="en-US" dirty="0" smtClean="0"/>
              <a:t>Proprietary &amp; Confidential © Accumen 2015. Materials may not be copied or distributed.</a:t>
            </a:r>
            <a:endParaRPr lang="en-US" dirty="0"/>
          </a:p>
        </p:txBody>
      </p:sp>
    </p:spTree>
    <p:extLst>
      <p:ext uri="{BB962C8B-B14F-4D97-AF65-F5344CB8AC3E}">
        <p14:creationId xmlns:p14="http://schemas.microsoft.com/office/powerpoint/2010/main" val="342065931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9"/>
          <p:cNvSpPr/>
          <p:nvPr userDrawn="1"/>
        </p:nvSpPr>
        <p:spPr>
          <a:xfrm>
            <a:off x="0" y="6781800"/>
            <a:ext cx="9144000" cy="76200"/>
          </a:xfrm>
          <a:prstGeom prst="rect">
            <a:avLst/>
          </a:prstGeom>
          <a:solidFill>
            <a:srgbClr val="E5E5E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endParaRPr>
          </a:p>
        </p:txBody>
      </p:sp>
      <p:sp>
        <p:nvSpPr>
          <p:cNvPr id="9" name="Rectangle 8"/>
          <p:cNvSpPr/>
          <p:nvPr userDrawn="1"/>
        </p:nvSpPr>
        <p:spPr>
          <a:xfrm>
            <a:off x="457200" y="6553200"/>
            <a:ext cx="8229600" cy="215444"/>
          </a:xfrm>
          <a:prstGeom prst="rect">
            <a:avLst/>
          </a:prstGeom>
        </p:spPr>
        <p:txBody>
          <a:bodyPr wrap="square">
            <a:spAutoFit/>
          </a:bodyPr>
          <a:lstStyle/>
          <a:p>
            <a:pPr algn="ctr" defTabSz="914400" fontAlgn="auto">
              <a:spcBef>
                <a:spcPts val="0"/>
              </a:spcBef>
              <a:spcAft>
                <a:spcPts val="0"/>
              </a:spcAft>
              <a:defRPr/>
            </a:pPr>
            <a:r>
              <a:rPr lang="en-US" sz="800" dirty="0" smtClean="0">
                <a:solidFill>
                  <a:srgbClr val="BFBFBF"/>
                </a:solidFill>
                <a:latin typeface="Calibri"/>
                <a:ea typeface="+mn-ea"/>
              </a:rPr>
              <a:t>© 2016 Accumen.  Proprietary &amp; Confidential. Materials may not be copied or distributed.</a:t>
            </a:r>
            <a:endParaRPr lang="en-US" sz="800" dirty="0">
              <a:solidFill>
                <a:srgbClr val="BFBFBF"/>
              </a:solidFill>
              <a:latin typeface="Calibri"/>
              <a:ea typeface="+mn-ea"/>
            </a:endParaRPr>
          </a:p>
        </p:txBody>
      </p:sp>
    </p:spTree>
    <p:extLst>
      <p:ext uri="{BB962C8B-B14F-4D97-AF65-F5344CB8AC3E}">
        <p14:creationId xmlns:p14="http://schemas.microsoft.com/office/powerpoint/2010/main" val="3999122054"/>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91" r:id="rId5"/>
    <p:sldLayoutId id="2147483692"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 id="2147483671" r:id="rId21"/>
    <p:sldLayoutId id="2147483672" r:id="rId22"/>
    <p:sldLayoutId id="2147483673" r:id="rId23"/>
    <p:sldLayoutId id="2147483674" r:id="rId24"/>
    <p:sldLayoutId id="2147483675" r:id="rId25"/>
    <p:sldLayoutId id="2147483676" r:id="rId26"/>
    <p:sldLayoutId id="2147483677" r:id="rId27"/>
    <p:sldLayoutId id="2147483678" r:id="rId28"/>
    <p:sldLayoutId id="2147483679" r:id="rId29"/>
    <p:sldLayoutId id="2147483680" r:id="rId30"/>
    <p:sldLayoutId id="2147483681" r:id="rId31"/>
    <p:sldLayoutId id="2147483682" r:id="rId32"/>
    <p:sldLayoutId id="2147483683" r:id="rId33"/>
    <p:sldLayoutId id="2147483684" r:id="rId34"/>
    <p:sldLayoutId id="2147483685" r:id="rId35"/>
    <p:sldLayoutId id="2147483686" r:id="rId36"/>
    <p:sldLayoutId id="2147483687" r:id="rId37"/>
    <p:sldLayoutId id="2147483688" r:id="rId38"/>
    <p:sldLayoutId id="2147483689" r:id="rId39"/>
    <p:sldLayoutId id="2147483690" r:id="rId4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7.jpeg"/><Relationship Id="rId7" Type="http://schemas.openxmlformats.org/officeDocument/2006/relationships/diagramColors" Target="../diagrams/colors3.xml"/><Relationship Id="rId2" Type="http://schemas.openxmlformats.org/officeDocument/2006/relationships/image" Target="../media/image16.jpeg"/><Relationship Id="rId1" Type="http://schemas.openxmlformats.org/officeDocument/2006/relationships/slideLayout" Target="../slideLayouts/slideLayout4.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6.jpeg"/><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7.jpeg"/><Relationship Id="rId7" Type="http://schemas.openxmlformats.org/officeDocument/2006/relationships/diagramColors" Target="../diagrams/colors5.xml"/><Relationship Id="rId2" Type="http://schemas.openxmlformats.org/officeDocument/2006/relationships/image" Target="../media/image16.jpeg"/><Relationship Id="rId1" Type="http://schemas.openxmlformats.org/officeDocument/2006/relationships/slideLayout" Target="../slideLayouts/slideLayout4.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3.xml.rels><?xml version="1.0" encoding="UTF-8" standalone="yes"?>
<Relationships xmlns="http://schemas.openxmlformats.org/package/2006/relationships"><Relationship Id="rId8" Type="http://schemas.openxmlformats.org/officeDocument/2006/relationships/diagramQuickStyle" Target="../diagrams/quickStyle6.xml"/><Relationship Id="rId3" Type="http://schemas.openxmlformats.org/officeDocument/2006/relationships/notesSlide" Target="../notesSlides/notesSlide4.xml"/><Relationship Id="rId7" Type="http://schemas.openxmlformats.org/officeDocument/2006/relationships/diagramLayout" Target="../diagrams/layout6.xml"/><Relationship Id="rId2" Type="http://schemas.openxmlformats.org/officeDocument/2006/relationships/slideLayout" Target="../slideLayouts/slideLayout4.xml"/><Relationship Id="rId1" Type="http://schemas.openxmlformats.org/officeDocument/2006/relationships/themeOverride" Target="../theme/themeOverride2.xml"/><Relationship Id="rId6" Type="http://schemas.openxmlformats.org/officeDocument/2006/relationships/diagramData" Target="../diagrams/data6.xml"/><Relationship Id="rId5" Type="http://schemas.openxmlformats.org/officeDocument/2006/relationships/image" Target="../media/image17.jpeg"/><Relationship Id="rId10" Type="http://schemas.microsoft.com/office/2007/relationships/diagramDrawing" Target="../diagrams/drawing6.xml"/><Relationship Id="rId4" Type="http://schemas.openxmlformats.org/officeDocument/2006/relationships/image" Target="../media/image16.jpeg"/><Relationship Id="rId9" Type="http://schemas.openxmlformats.org/officeDocument/2006/relationships/diagramColors" Target="../diagrams/colors6.xml"/></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16.jpeg"/><Relationship Id="rId7" Type="http://schemas.openxmlformats.org/officeDocument/2006/relationships/diagramQuickStyle" Target="../diagrams/quickStyle7.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17.jpeg"/><Relationship Id="rId9" Type="http://schemas.microsoft.com/office/2007/relationships/diagramDrawing" Target="../diagrams/drawing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audio" Target="../media/audio2.wav"/><Relationship Id="rId3" Type="http://schemas.openxmlformats.org/officeDocument/2006/relationships/image" Target="../media/image18.jpeg"/><Relationship Id="rId7"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23.jpeg"/><Relationship Id="rId2" Type="http://schemas.openxmlformats.org/officeDocument/2006/relationships/diagramData" Target="../diagrams/data9.xml"/><Relationship Id="rId1" Type="http://schemas.openxmlformats.org/officeDocument/2006/relationships/slideLayout" Target="../slideLayouts/slideLayout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23.jpeg"/><Relationship Id="rId2" Type="http://schemas.openxmlformats.org/officeDocument/2006/relationships/diagramData" Target="../diagrams/data10.xml"/><Relationship Id="rId1" Type="http://schemas.openxmlformats.org/officeDocument/2006/relationships/slideLayout" Target="../slideLayouts/slideLayout4.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23.jpeg"/><Relationship Id="rId1" Type="http://schemas.openxmlformats.org/officeDocument/2006/relationships/slideLayout" Target="../slideLayouts/slideLayout4.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23.jpeg"/><Relationship Id="rId1" Type="http://schemas.openxmlformats.org/officeDocument/2006/relationships/slideLayout" Target="../slideLayouts/slideLayout4.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23.jpeg"/><Relationship Id="rId1" Type="http://schemas.openxmlformats.org/officeDocument/2006/relationships/slideLayout" Target="../slideLayouts/slideLayout4.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6.xml.rels><?xml version="1.0" encoding="UTF-8" standalone="yes"?>
<Relationships xmlns="http://schemas.openxmlformats.org/package/2006/relationships"><Relationship Id="rId8" Type="http://schemas.openxmlformats.org/officeDocument/2006/relationships/diagramColors" Target="../diagrams/colors14.xml"/><Relationship Id="rId3" Type="http://schemas.openxmlformats.org/officeDocument/2006/relationships/notesSlide" Target="../notesSlides/notesSlide12.xml"/><Relationship Id="rId7" Type="http://schemas.openxmlformats.org/officeDocument/2006/relationships/diagramQuickStyle" Target="../diagrams/quickStyle14.xml"/><Relationship Id="rId2" Type="http://schemas.openxmlformats.org/officeDocument/2006/relationships/slideLayout" Target="../slideLayouts/slideLayout4.xml"/><Relationship Id="rId1" Type="http://schemas.openxmlformats.org/officeDocument/2006/relationships/themeOverride" Target="../theme/themeOverride3.xml"/><Relationship Id="rId6" Type="http://schemas.openxmlformats.org/officeDocument/2006/relationships/diagramLayout" Target="../diagrams/layout14.xml"/><Relationship Id="rId5" Type="http://schemas.openxmlformats.org/officeDocument/2006/relationships/diagramData" Target="../diagrams/data14.xml"/><Relationship Id="rId4" Type="http://schemas.openxmlformats.org/officeDocument/2006/relationships/image" Target="../media/image23.jpeg"/><Relationship Id="rId9" Type="http://schemas.microsoft.com/office/2007/relationships/diagramDrawing" Target="../diagrams/drawing14.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23.jpeg"/><Relationship Id="rId1" Type="http://schemas.openxmlformats.org/officeDocument/2006/relationships/slideLayout" Target="../slideLayouts/slideLayout4.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6.xml"/><Relationship Id="rId7" Type="http://schemas.openxmlformats.org/officeDocument/2006/relationships/image" Target="../media/image23.jpeg"/><Relationship Id="rId2" Type="http://schemas.openxmlformats.org/officeDocument/2006/relationships/diagramData" Target="../diagrams/data16.xml"/><Relationship Id="rId1" Type="http://schemas.openxmlformats.org/officeDocument/2006/relationships/slideLayout" Target="../slideLayouts/slideLayout4.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9.JPG"/><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33.png"/><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3" Type="http://schemas.openxmlformats.org/officeDocument/2006/relationships/hyperlink" Target="mailto:dsimonds@accumen.com" TargetMode="External"/><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hyperlink" Target="mailto:mwebb@accumen.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hyperlink" Target="mailto:dsimonds@accumen.com" TargetMode="External"/><Relationship Id="rId2" Type="http://schemas.openxmlformats.org/officeDocument/2006/relationships/image" Target="../media/image14.png"/><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hyperlink" Target="mailto:mwebb@accumen.com"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notesSlide" Target="../notesSlides/notesSlide3.xml"/><Relationship Id="rId7" Type="http://schemas.openxmlformats.org/officeDocument/2006/relationships/hyperlink" Target="mailto:mwebb@accumen.com" TargetMode="External"/><Relationship Id="rId2" Type="http://schemas.openxmlformats.org/officeDocument/2006/relationships/slideLayout" Target="../slideLayouts/slideLayout4.xml"/><Relationship Id="rId1" Type="http://schemas.openxmlformats.org/officeDocument/2006/relationships/themeOverride" Target="../theme/themeOverride1.xml"/><Relationship Id="rId6" Type="http://schemas.openxmlformats.org/officeDocument/2006/relationships/hyperlink" Target="mailto:dsimonds@accumen.com" TargetMode="External"/><Relationship Id="rId5" Type="http://schemas.openxmlformats.org/officeDocument/2006/relationships/image" Target="../media/image14.png"/><Relationship Id="rId4" Type="http://schemas.openxmlformats.org/officeDocument/2006/relationships/hyperlink" Target="http://www.accumen.ethicspoint.com/" TargetMode="External"/><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7.jpeg"/><Relationship Id="rId7" Type="http://schemas.openxmlformats.org/officeDocument/2006/relationships/diagramColors" Target="../diagrams/colors1.xml"/><Relationship Id="rId2" Type="http://schemas.openxmlformats.org/officeDocument/2006/relationships/image" Target="../media/image16.jpeg"/><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7.jpeg"/><Relationship Id="rId7" Type="http://schemas.openxmlformats.org/officeDocument/2006/relationships/diagramColors" Target="../diagrams/colors2.xml"/><Relationship Id="rId2" Type="http://schemas.openxmlformats.org/officeDocument/2006/relationships/image" Target="../media/image16.jpeg"/><Relationship Id="rId1" Type="http://schemas.openxmlformats.org/officeDocument/2006/relationships/slideLayout" Target="../slideLayouts/slideLayout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13D5E426-8379-C641-8383-1F8A152F33A6}" type="slidenum">
              <a:rPr lang="en-US" smtClean="0"/>
              <a:pPr>
                <a:defRPr/>
              </a:pPr>
              <a:t>1</a:t>
            </a:fld>
            <a:endParaRPr lang="en-US" dirty="0"/>
          </a:p>
        </p:txBody>
      </p:sp>
      <p:sp>
        <p:nvSpPr>
          <p:cNvPr id="2" name="Title 1"/>
          <p:cNvSpPr>
            <a:spLocks noGrp="1"/>
          </p:cNvSpPr>
          <p:nvPr>
            <p:ph type="title" idx="4294967295"/>
          </p:nvPr>
        </p:nvSpPr>
        <p:spPr>
          <a:xfrm>
            <a:off x="0" y="127000"/>
            <a:ext cx="8763000" cy="457200"/>
          </a:xfrm>
        </p:spPr>
        <p:txBody>
          <a:bodyPr>
            <a:normAutofit/>
          </a:bodyPr>
          <a:lstStyle/>
          <a:p>
            <a:r>
              <a:rPr lang="en-US" sz="2400" dirty="0">
                <a:solidFill>
                  <a:schemeClr val="bg1"/>
                </a:solidFill>
                <a:latin typeface="Arial"/>
                <a:cs typeface="Arial"/>
              </a:rPr>
              <a:t>Welcome to the Accumen Show!!</a:t>
            </a:r>
          </a:p>
        </p:txBody>
      </p:sp>
      <p:pic>
        <p:nvPicPr>
          <p:cNvPr id="4" name="Picture 3" descr="Image result for stage"/>
          <p:cNvPicPr/>
          <p:nvPr/>
        </p:nvPicPr>
        <p:blipFill>
          <a:blip r:embed="rId2">
            <a:extLst>
              <a:ext uri="{28A0092B-C50C-407E-A947-70E740481C1C}">
                <a14:useLocalDpi xmlns:a14="http://schemas.microsoft.com/office/drawing/2010/main" val="0"/>
              </a:ext>
            </a:extLst>
          </a:blip>
          <a:srcRect/>
          <a:stretch>
            <a:fillRect/>
          </a:stretch>
        </p:blipFill>
        <p:spPr bwMode="auto">
          <a:xfrm>
            <a:off x="0" y="838199"/>
            <a:ext cx="9144000" cy="6003925"/>
          </a:xfrm>
          <a:prstGeom prst="rect">
            <a:avLst/>
          </a:prstGeom>
          <a:noFill/>
          <a:ln>
            <a:noFill/>
          </a:ln>
        </p:spPr>
      </p:pic>
      <p:sp>
        <p:nvSpPr>
          <p:cNvPr id="5" name="Rectangle 4"/>
          <p:cNvSpPr/>
          <p:nvPr/>
        </p:nvSpPr>
        <p:spPr>
          <a:xfrm>
            <a:off x="1682624" y="2691599"/>
            <a:ext cx="6096000" cy="3351211"/>
          </a:xfrm>
          <a:prstGeom prst="rect">
            <a:avLst/>
          </a:prstGeom>
          <a:solidFill>
            <a:srgbClr val="F7941E"/>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2800" b="1" dirty="0" smtClean="0"/>
          </a:p>
        </p:txBody>
      </p:sp>
      <p:sp>
        <p:nvSpPr>
          <p:cNvPr id="6" name="TextBox 5"/>
          <p:cNvSpPr txBox="1"/>
          <p:nvPr/>
        </p:nvSpPr>
        <p:spPr>
          <a:xfrm>
            <a:off x="2840354" y="4517543"/>
            <a:ext cx="1541339" cy="1569660"/>
          </a:xfrm>
          <a:prstGeom prst="rect">
            <a:avLst/>
          </a:prstGeom>
          <a:solidFill>
            <a:schemeClr val="bg1"/>
          </a:solidFill>
        </p:spPr>
        <p:txBody>
          <a:bodyPr wrap="square" rtlCol="0">
            <a:spAutoFit/>
          </a:bodyPr>
          <a:lstStyle/>
          <a:p>
            <a:r>
              <a:rPr lang="en-US" sz="1600" dirty="0" smtClean="0"/>
              <a:t>Dana Simonds </a:t>
            </a:r>
          </a:p>
          <a:p>
            <a:r>
              <a:rPr lang="en-US" sz="1600" dirty="0" smtClean="0"/>
              <a:t>Chief Compliance </a:t>
            </a:r>
          </a:p>
          <a:p>
            <a:r>
              <a:rPr lang="en-US" sz="1600" dirty="0" smtClean="0"/>
              <a:t>&amp; Privacy Officer</a:t>
            </a:r>
          </a:p>
          <a:p>
            <a:endParaRPr lang="en-US" sz="1600" dirty="0" smtClean="0"/>
          </a:p>
        </p:txBody>
      </p:sp>
      <p:pic>
        <p:nvPicPr>
          <p:cNvPr id="2050" name="Picture 2" descr="C:\Users\dsimonds\Box Sync\dsimonds\pictures\Dana Photo\DSC_0182d2-Fin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1954" y="4517543"/>
            <a:ext cx="1168400" cy="156966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057401" y="2735737"/>
            <a:ext cx="5334000" cy="1815882"/>
          </a:xfrm>
          <a:prstGeom prst="rect">
            <a:avLst/>
          </a:prstGeom>
          <a:noFill/>
        </p:spPr>
        <p:txBody>
          <a:bodyPr wrap="square" rtlCol="0">
            <a:spAutoFit/>
          </a:bodyPr>
          <a:lstStyle/>
          <a:p>
            <a:pPr algn="ctr"/>
            <a:r>
              <a:rPr lang="en-US" sz="2800" b="1" dirty="0" smtClean="0">
                <a:solidFill>
                  <a:schemeClr val="bg1"/>
                </a:solidFill>
              </a:rPr>
              <a:t>All Employee 2015 Annual </a:t>
            </a:r>
          </a:p>
          <a:p>
            <a:pPr algn="ctr"/>
            <a:r>
              <a:rPr lang="en-US" sz="2800" b="1" dirty="0" smtClean="0">
                <a:solidFill>
                  <a:schemeClr val="bg1"/>
                </a:solidFill>
              </a:rPr>
              <a:t>Compliance Training</a:t>
            </a:r>
          </a:p>
          <a:p>
            <a:pPr algn="ctr"/>
            <a:r>
              <a:rPr lang="en-US" sz="2800" b="1" dirty="0" smtClean="0">
                <a:solidFill>
                  <a:schemeClr val="bg1"/>
                </a:solidFill>
              </a:rPr>
              <a:t>Module 2 - Privacy &amp; Security</a:t>
            </a:r>
          </a:p>
          <a:p>
            <a:pPr algn="ctr"/>
            <a:r>
              <a:rPr lang="en-US" sz="2800" b="1" dirty="0" smtClean="0">
                <a:solidFill>
                  <a:schemeClr val="bg1"/>
                </a:solidFill>
              </a:rPr>
              <a:t>HIPAA</a:t>
            </a:r>
            <a:endParaRPr lang="en-US" sz="2800" b="1" dirty="0">
              <a:solidFill>
                <a:schemeClr val="bg1"/>
              </a:solidFill>
            </a:endParaRPr>
          </a:p>
        </p:txBody>
      </p:sp>
      <p:sp>
        <p:nvSpPr>
          <p:cNvPr id="11" name="TextBox 10"/>
          <p:cNvSpPr txBox="1"/>
          <p:nvPr/>
        </p:nvSpPr>
        <p:spPr>
          <a:xfrm>
            <a:off x="5062530" y="4525132"/>
            <a:ext cx="1545336" cy="1572768"/>
          </a:xfrm>
          <a:prstGeom prst="rect">
            <a:avLst/>
          </a:prstGeom>
          <a:solidFill>
            <a:schemeClr val="bg1"/>
          </a:solidFill>
        </p:spPr>
        <p:txBody>
          <a:bodyPr wrap="square" rtlCol="0">
            <a:spAutoFit/>
          </a:bodyPr>
          <a:lstStyle/>
          <a:p>
            <a:r>
              <a:rPr lang="en-US" sz="1600" dirty="0" smtClean="0"/>
              <a:t>Matt Webb</a:t>
            </a:r>
          </a:p>
          <a:p>
            <a:r>
              <a:rPr lang="en-US" sz="1600" dirty="0" smtClean="0"/>
              <a:t>IT Manager &amp; </a:t>
            </a:r>
          </a:p>
          <a:p>
            <a:r>
              <a:rPr lang="en-US" sz="1600" dirty="0" smtClean="0"/>
              <a:t>Information </a:t>
            </a:r>
          </a:p>
          <a:p>
            <a:r>
              <a:rPr lang="en-US" sz="1600" dirty="0" smtClean="0"/>
              <a:t>Security Officer</a:t>
            </a:r>
            <a:endParaRPr lang="en-US" dirty="0" smtClean="0"/>
          </a:p>
          <a:p>
            <a:endParaRPr lang="en-US" dirty="0" smtClean="0"/>
          </a:p>
        </p:txBody>
      </p:sp>
      <p:sp>
        <p:nvSpPr>
          <p:cNvPr id="9" name="AutoShape 2" descr="https://accumen.app.box.com/representation/file_version_28620828203/image_2048_jpg/1.jpg?shared_name=32qt1pt18r02fwae4ekdi8imrj4jo6ig"/>
          <p:cNvSpPr>
            <a:spLocks noChangeAspect="1" noChangeArrowheads="1"/>
          </p:cNvSpPr>
          <p:nvPr/>
        </p:nvSpPr>
        <p:spPr bwMode="auto">
          <a:xfrm>
            <a:off x="166245" y="-15945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3" name="Picture 12"/>
          <p:cNvPicPr>
            <a:picLocks/>
          </p:cNvPicPr>
          <p:nvPr/>
        </p:nvPicPr>
        <p:blipFill>
          <a:blip r:embed="rId4"/>
          <a:stretch>
            <a:fillRect/>
          </a:stretch>
        </p:blipFill>
        <p:spPr>
          <a:xfrm>
            <a:off x="6600574" y="4525133"/>
            <a:ext cx="1188720" cy="1554480"/>
          </a:xfrm>
          <a:prstGeom prst="rect">
            <a:avLst/>
          </a:prstGeom>
          <a:noFill/>
        </p:spPr>
      </p:pic>
      <p:sp>
        <p:nvSpPr>
          <p:cNvPr id="12" name="Rectangle 11"/>
          <p:cNvSpPr/>
          <p:nvPr/>
        </p:nvSpPr>
        <p:spPr>
          <a:xfrm>
            <a:off x="457200" y="6553200"/>
            <a:ext cx="8229600" cy="215444"/>
          </a:xfrm>
          <a:prstGeom prst="rect">
            <a:avLst/>
          </a:prstGeom>
        </p:spPr>
        <p:txBody>
          <a:bodyPr wrap="square">
            <a:spAutoFit/>
          </a:bodyPr>
          <a:lstStyle/>
          <a:p>
            <a:pPr algn="ctr" defTabSz="914400" fontAlgn="auto">
              <a:spcBef>
                <a:spcPts val="0"/>
              </a:spcBef>
              <a:spcAft>
                <a:spcPts val="0"/>
              </a:spcAft>
              <a:defRPr/>
            </a:pPr>
            <a:r>
              <a:rPr lang="en-US" sz="800" dirty="0" smtClean="0">
                <a:solidFill>
                  <a:srgbClr val="BFBFBF"/>
                </a:solidFill>
                <a:latin typeface="Calibri"/>
                <a:ea typeface="+mn-ea"/>
              </a:rPr>
              <a:t>© 2016 Accumen.  Proprietary &amp; Confidential. Materials may not be copied or distributed.</a:t>
            </a:r>
            <a:endParaRPr lang="en-US" sz="800" dirty="0">
              <a:solidFill>
                <a:srgbClr val="BFBFBF"/>
              </a:solidFill>
              <a:latin typeface="Calibri"/>
              <a:ea typeface="+mn-ea"/>
            </a:endParaRPr>
          </a:p>
        </p:txBody>
      </p:sp>
    </p:spTree>
    <p:extLst>
      <p:ext uri="{BB962C8B-B14F-4D97-AF65-F5344CB8AC3E}">
        <p14:creationId xmlns:p14="http://schemas.microsoft.com/office/powerpoint/2010/main" val="37282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13D5E426-8379-C641-8383-1F8A152F33A6}" type="slidenum">
              <a:rPr lang="en-US" smtClean="0"/>
              <a:pPr>
                <a:defRPr/>
              </a:pPr>
              <a:t>10</a:t>
            </a:fld>
            <a:endParaRPr lang="en-US" dirty="0"/>
          </a:p>
        </p:txBody>
      </p:sp>
      <p:sp>
        <p:nvSpPr>
          <p:cNvPr id="2" name="Title 1"/>
          <p:cNvSpPr>
            <a:spLocks noGrp="1"/>
          </p:cNvSpPr>
          <p:nvPr>
            <p:ph type="title" idx="4294967295"/>
          </p:nvPr>
        </p:nvSpPr>
        <p:spPr>
          <a:xfrm>
            <a:off x="0" y="152400"/>
            <a:ext cx="8763000" cy="457200"/>
          </a:xfrm>
        </p:spPr>
        <p:txBody>
          <a:bodyPr>
            <a:normAutofit/>
          </a:bodyPr>
          <a:lstStyle/>
          <a:p>
            <a:r>
              <a:rPr lang="en-US" sz="2400" dirty="0">
                <a:solidFill>
                  <a:schemeClr val="bg1"/>
                </a:solidFill>
                <a:latin typeface="Arial" panose="020B0604020202020204" pitchFamily="34" charset="0"/>
                <a:cs typeface="Arial" panose="020B0604020202020204" pitchFamily="34" charset="0"/>
              </a:rPr>
              <a:t>HIPAA Privacy Policy 0023c</a:t>
            </a:r>
          </a:p>
        </p:txBody>
      </p:sp>
      <p:grpSp>
        <p:nvGrpSpPr>
          <p:cNvPr id="5" name="Group 4"/>
          <p:cNvGrpSpPr/>
          <p:nvPr/>
        </p:nvGrpSpPr>
        <p:grpSpPr>
          <a:xfrm>
            <a:off x="6418055" y="890754"/>
            <a:ext cx="2725945" cy="1908028"/>
            <a:chOff x="5885035" y="925251"/>
            <a:chExt cx="3079318" cy="2049577"/>
          </a:xfrm>
        </p:grpSpPr>
        <p:pic>
          <p:nvPicPr>
            <p:cNvPr id="2050" name="Picture 2" descr="http://www.psdgraphics.com/file/theater-sign-template.jpg"/>
            <p:cNvPicPr>
              <a:picLocks noChangeAspect="1" noChangeArrowheads="1"/>
            </p:cNvPicPr>
            <p:nvPr/>
          </p:nvPicPr>
          <p:blipFill rotWithShape="1">
            <a:blip r:embed="rId2">
              <a:extLst>
                <a:ext uri="{28A0092B-C50C-407E-A947-70E740481C1C}">
                  <a14:useLocalDpi xmlns:a14="http://schemas.microsoft.com/office/drawing/2010/main" val="0"/>
                </a:ext>
              </a:extLst>
            </a:blip>
            <a:srcRect l="4503" t="9904" r="5140" b="9906"/>
            <a:stretch/>
          </p:blipFill>
          <p:spPr bwMode="auto">
            <a:xfrm rot="603107">
              <a:off x="5885035" y="925251"/>
              <a:ext cx="3079318" cy="2049577"/>
            </a:xfrm>
            <a:prstGeom prst="ellipse">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rot="641282">
              <a:off x="6318676" y="1376937"/>
              <a:ext cx="2262458" cy="1077218"/>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Privacy Policies</a:t>
              </a:r>
              <a:endParaRPr lang="en-US" sz="3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grpSp>
      <p:grpSp>
        <p:nvGrpSpPr>
          <p:cNvPr id="7" name="Group 6"/>
          <p:cNvGrpSpPr/>
          <p:nvPr/>
        </p:nvGrpSpPr>
        <p:grpSpPr>
          <a:xfrm flipV="1">
            <a:off x="8467" y="5599961"/>
            <a:ext cx="9127067" cy="1257753"/>
            <a:chOff x="16933" y="829733"/>
            <a:chExt cx="9127067" cy="2142067"/>
          </a:xfrm>
        </p:grpSpPr>
        <p:pic>
          <p:nvPicPr>
            <p:cNvPr id="8" name="Picture 6" descr="http://www.pptbackgroundstemplates.com/backgrounds/Stage-lighting-in-silhouet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33" y="838200"/>
              <a:ext cx="4555067" cy="21336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ttp://www.pptbackgroundstemplates.com/backgrounds/Stage-lighting-in-silhouet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95800" y="829733"/>
              <a:ext cx="4648200" cy="21336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0"/>
          <p:cNvGrpSpPr/>
          <p:nvPr/>
        </p:nvGrpSpPr>
        <p:grpSpPr>
          <a:xfrm>
            <a:off x="152400" y="1055218"/>
            <a:ext cx="8382000" cy="3934513"/>
            <a:chOff x="76200" y="914400"/>
            <a:chExt cx="8382000" cy="3934513"/>
          </a:xfrm>
        </p:grpSpPr>
        <p:sp>
          <p:nvSpPr>
            <p:cNvPr id="10" name="Content Placeholder 1"/>
            <p:cNvSpPr txBox="1">
              <a:spLocks/>
            </p:cNvSpPr>
            <p:nvPr/>
          </p:nvSpPr>
          <p:spPr>
            <a:xfrm>
              <a:off x="76200" y="3228435"/>
              <a:ext cx="8382000" cy="1620478"/>
            </a:xfrm>
            <a:prstGeom prst="rect">
              <a:avLst/>
            </a:prstGeom>
          </p:spPr>
          <p:txBody>
            <a:bodyPr/>
            <a:lstStyle>
              <a:lvl1pPr marL="232701" indent="-232701" algn="l" defTabSz="911396" rtl="0" eaLnBrk="1" fontAlgn="base" hangingPunct="1">
                <a:spcBef>
                  <a:spcPct val="0"/>
                </a:spcBef>
                <a:spcAft>
                  <a:spcPct val="30000"/>
                </a:spcAft>
                <a:buSzPct val="140000"/>
                <a:buFont typeface="Wingdings" charset="2"/>
                <a:buChar char="Ø"/>
                <a:defRPr sz="1600" b="1">
                  <a:solidFill>
                    <a:schemeClr val="tx1"/>
                  </a:solidFill>
                  <a:latin typeface="Arial"/>
                  <a:ea typeface="ＭＳ Ｐゴシック" charset="-128"/>
                  <a:cs typeface="Arial"/>
                </a:defRPr>
              </a:lvl1pPr>
              <a:lvl2pPr marL="586592" indent="-237550" algn="l" defTabSz="911396" rtl="0" eaLnBrk="1" fontAlgn="base" hangingPunct="1">
                <a:spcBef>
                  <a:spcPct val="0"/>
                </a:spcBef>
                <a:spcAft>
                  <a:spcPct val="30000"/>
                </a:spcAft>
                <a:buSzPct val="150000"/>
                <a:buChar char="•"/>
                <a:defRPr sz="1600">
                  <a:solidFill>
                    <a:srgbClr val="595959"/>
                  </a:solidFill>
                  <a:latin typeface="Arial"/>
                  <a:ea typeface="ＭＳ Ｐゴシック" charset="-128"/>
                  <a:cs typeface="Arial"/>
                </a:defRPr>
              </a:lvl2pPr>
              <a:lvl3pPr marL="854840" indent="-151897" algn="l" defTabSz="911396" rtl="0" eaLnBrk="1" fontAlgn="base" hangingPunct="1">
                <a:spcBef>
                  <a:spcPct val="0"/>
                </a:spcBef>
                <a:spcAft>
                  <a:spcPct val="30000"/>
                </a:spcAft>
                <a:buFont typeface="Wingdings" charset="2"/>
                <a:buChar char="§"/>
                <a:defRPr sz="1600">
                  <a:solidFill>
                    <a:srgbClr val="595959"/>
                  </a:solidFill>
                  <a:latin typeface="Arial"/>
                  <a:ea typeface="ＭＳ Ｐゴシック" charset="-128"/>
                  <a:cs typeface="Arial"/>
                </a:defRPr>
              </a:lvl3pPr>
              <a:lvl4pPr marL="1108543" indent="-137356" algn="l" defTabSz="911396" rtl="0" eaLnBrk="1" fontAlgn="base" hangingPunct="1">
                <a:spcBef>
                  <a:spcPct val="0"/>
                </a:spcBef>
                <a:spcAft>
                  <a:spcPct val="30000"/>
                </a:spcAft>
                <a:buSzPct val="120000"/>
                <a:buChar char="•"/>
                <a:defRPr sz="1600">
                  <a:solidFill>
                    <a:srgbClr val="595959"/>
                  </a:solidFill>
                  <a:latin typeface="Arial"/>
                  <a:ea typeface="ＭＳ Ｐゴシック" charset="-128"/>
                  <a:cs typeface="Arial"/>
                </a:defRPr>
              </a:lvl4pPr>
              <a:lvl5pPr marL="1376792" indent="-151897" algn="l" defTabSz="911396" rtl="0" eaLnBrk="1" fontAlgn="base" hangingPunct="1">
                <a:spcBef>
                  <a:spcPct val="0"/>
                </a:spcBef>
                <a:spcAft>
                  <a:spcPct val="30000"/>
                </a:spcAft>
                <a:buSzPct val="75000"/>
                <a:buChar char="–"/>
                <a:defRPr sz="1600">
                  <a:solidFill>
                    <a:srgbClr val="595959"/>
                  </a:solidFill>
                  <a:latin typeface="Arial"/>
                  <a:ea typeface="ＭＳ Ｐゴシック" charset="-128"/>
                  <a:cs typeface="Arial"/>
                </a:defRPr>
              </a:lvl5pPr>
              <a:lvl6pPr marL="1842186" indent="-151897" algn="l" defTabSz="911396" rtl="0" eaLnBrk="1" fontAlgn="base" hangingPunct="1">
                <a:spcBef>
                  <a:spcPct val="0"/>
                </a:spcBef>
                <a:spcAft>
                  <a:spcPct val="30000"/>
                </a:spcAft>
                <a:buSzPct val="75000"/>
                <a:buChar char="–"/>
                <a:defRPr sz="1600">
                  <a:solidFill>
                    <a:schemeClr val="tx1"/>
                  </a:solidFill>
                  <a:latin typeface="+mn-lt"/>
                </a:defRPr>
              </a:lvl6pPr>
              <a:lvl7pPr marL="2307581" indent="-151897" algn="l" defTabSz="911396" rtl="0" eaLnBrk="1" fontAlgn="base" hangingPunct="1">
                <a:spcBef>
                  <a:spcPct val="0"/>
                </a:spcBef>
                <a:spcAft>
                  <a:spcPct val="30000"/>
                </a:spcAft>
                <a:buSzPct val="75000"/>
                <a:buChar char="–"/>
                <a:defRPr sz="1600">
                  <a:solidFill>
                    <a:schemeClr val="tx1"/>
                  </a:solidFill>
                  <a:latin typeface="+mn-lt"/>
                </a:defRPr>
              </a:lvl7pPr>
              <a:lvl8pPr marL="2772977" indent="-151897" algn="l" defTabSz="911396" rtl="0" eaLnBrk="1" fontAlgn="base" hangingPunct="1">
                <a:spcBef>
                  <a:spcPct val="0"/>
                </a:spcBef>
                <a:spcAft>
                  <a:spcPct val="30000"/>
                </a:spcAft>
                <a:buSzPct val="75000"/>
                <a:buChar char="–"/>
                <a:defRPr sz="1600">
                  <a:solidFill>
                    <a:schemeClr val="tx1"/>
                  </a:solidFill>
                  <a:latin typeface="+mn-lt"/>
                </a:defRPr>
              </a:lvl8pPr>
              <a:lvl9pPr marL="3238370" indent="-151897" algn="l" defTabSz="911396" rtl="0" eaLnBrk="1" fontAlgn="base" hangingPunct="1">
                <a:spcBef>
                  <a:spcPct val="0"/>
                </a:spcBef>
                <a:spcAft>
                  <a:spcPct val="30000"/>
                </a:spcAft>
                <a:buSzPct val="75000"/>
                <a:buChar char="–"/>
                <a:defRPr sz="1600">
                  <a:solidFill>
                    <a:schemeClr val="tx1"/>
                  </a:solidFill>
                  <a:latin typeface="+mn-lt"/>
                </a:defRPr>
              </a:lvl9pPr>
            </a:lstStyle>
            <a:p>
              <a:pPr marL="232701" marR="0" lvl="0" indent="-232701" algn="l" defTabSz="911396" rtl="0" eaLnBrk="1" fontAlgn="base" latinLnBrk="0" hangingPunct="1">
                <a:lnSpc>
                  <a:spcPct val="100000"/>
                </a:lnSpc>
                <a:spcBef>
                  <a:spcPct val="0"/>
                </a:spcBef>
                <a:spcAft>
                  <a:spcPct val="30000"/>
                </a:spcAft>
                <a:buClrTx/>
                <a:buSzPct val="140000"/>
                <a:buFont typeface="Wingdings" charset="2"/>
                <a:buChar char="Ø"/>
                <a:tabLst/>
                <a:defRPr/>
              </a:pPr>
              <a:endParaRPr kumimoji="0" lang="en-US" sz="1500" b="0" i="0" u="none" strike="noStrike" kern="0" cap="none" spc="0" normalizeH="0" baseline="0" noProof="0" dirty="0" smtClean="0">
                <a:ln>
                  <a:noFill/>
                </a:ln>
                <a:solidFill>
                  <a:sysClr val="windowText" lastClr="000000"/>
                </a:solidFill>
                <a:effectLst/>
                <a:uLnTx/>
                <a:uFillTx/>
                <a:latin typeface="Arial"/>
                <a:ea typeface="ＭＳ Ｐゴシック" charset="-128"/>
                <a:cs typeface="Arial"/>
              </a:endParaRPr>
            </a:p>
            <a:p>
              <a:pPr marL="232701" marR="0" lvl="0" indent="-232701" algn="l" defTabSz="911396" rtl="0" eaLnBrk="1" fontAlgn="base" latinLnBrk="0" hangingPunct="1">
                <a:lnSpc>
                  <a:spcPct val="100000"/>
                </a:lnSpc>
                <a:spcBef>
                  <a:spcPct val="0"/>
                </a:spcBef>
                <a:spcAft>
                  <a:spcPct val="30000"/>
                </a:spcAft>
                <a:buClrTx/>
                <a:buSzPct val="140000"/>
                <a:buFont typeface="Wingdings" charset="2"/>
                <a:buChar char="Ø"/>
                <a:tabLst/>
                <a:defRPr/>
              </a:pPr>
              <a:endParaRPr kumimoji="0" lang="en-US" sz="1500" b="1" i="0" u="none" strike="noStrike" kern="0" cap="none" spc="0" normalizeH="0" baseline="0" noProof="0" dirty="0">
                <a:ln>
                  <a:noFill/>
                </a:ln>
                <a:solidFill>
                  <a:sysClr val="windowText" lastClr="000000"/>
                </a:solidFill>
                <a:effectLst/>
                <a:uLnTx/>
                <a:uFillTx/>
                <a:latin typeface="Arial"/>
                <a:ea typeface="ＭＳ Ｐゴシック" charset="-128"/>
                <a:cs typeface="Arial"/>
              </a:endParaRPr>
            </a:p>
          </p:txBody>
        </p:sp>
        <p:sp>
          <p:nvSpPr>
            <p:cNvPr id="6" name="Rectangle 5"/>
            <p:cNvSpPr/>
            <p:nvPr/>
          </p:nvSpPr>
          <p:spPr>
            <a:xfrm>
              <a:off x="76200" y="914400"/>
              <a:ext cx="6477000" cy="323165"/>
            </a:xfrm>
            <a:prstGeom prst="rect">
              <a:avLst/>
            </a:prstGeom>
          </p:spPr>
          <p:txBody>
            <a:bodyPr wrap="square">
              <a:spAutoFit/>
            </a:bodyPr>
            <a:lstStyle/>
            <a:p>
              <a:pPr marL="232701" lvl="0" indent="-232701" defTabSz="911396">
                <a:spcAft>
                  <a:spcPct val="30000"/>
                </a:spcAft>
                <a:buSzPct val="140000"/>
                <a:buFont typeface="Wingdings" charset="2"/>
                <a:buChar char="Ø"/>
                <a:defRPr/>
              </a:pPr>
              <a:endParaRPr lang="en-US" sz="1500" kern="0" dirty="0">
                <a:solidFill>
                  <a:sysClr val="windowText" lastClr="000000"/>
                </a:solidFill>
                <a:latin typeface="Arial"/>
                <a:ea typeface="ＭＳ Ｐゴシック" charset="-128"/>
                <a:cs typeface="Arial"/>
              </a:endParaRPr>
            </a:p>
          </p:txBody>
        </p:sp>
      </p:grpSp>
      <p:graphicFrame>
        <p:nvGraphicFramePr>
          <p:cNvPr id="12" name="Table 11"/>
          <p:cNvGraphicFramePr>
            <a:graphicFrameLocks noGrp="1"/>
          </p:cNvGraphicFramePr>
          <p:nvPr>
            <p:extLst>
              <p:ext uri="{D42A27DB-BD31-4B8C-83A1-F6EECF244321}">
                <p14:modId xmlns:p14="http://schemas.microsoft.com/office/powerpoint/2010/main" val="842369466"/>
              </p:ext>
            </p:extLst>
          </p:nvPr>
        </p:nvGraphicFramePr>
        <p:xfrm>
          <a:off x="207694" y="1050246"/>
          <a:ext cx="6096000" cy="1645920"/>
        </p:xfrm>
        <a:graphic>
          <a:graphicData uri="http://schemas.openxmlformats.org/drawingml/2006/table">
            <a:tbl>
              <a:tblPr firstRow="1" bandRow="1">
                <a:tableStyleId>{5C22544A-7EE6-4342-B048-85BDC9FD1C3A}</a:tableStyleId>
              </a:tblPr>
              <a:tblGrid>
                <a:gridCol w="5036700"/>
                <a:gridCol w="1059300"/>
              </a:tblGrid>
              <a:tr h="370840">
                <a:tc>
                  <a:txBody>
                    <a:bodyPr/>
                    <a:lstStyle/>
                    <a:p>
                      <a:r>
                        <a:rPr lang="en-US" dirty="0" smtClean="0"/>
                        <a:t>HIPAA</a:t>
                      </a:r>
                      <a:r>
                        <a:rPr lang="en-US" baseline="0" dirty="0" smtClean="0"/>
                        <a:t> Access, Amendment, and Accounting of Disclosures</a:t>
                      </a:r>
                      <a:endParaRPr lang="en-US" dirty="0"/>
                    </a:p>
                  </a:txBody>
                  <a:tcPr/>
                </a:tc>
                <a:tc>
                  <a:txBody>
                    <a:bodyPr/>
                    <a:lstStyle/>
                    <a:p>
                      <a:r>
                        <a:rPr lang="en-US" dirty="0" smtClean="0"/>
                        <a:t>0023c</a:t>
                      </a:r>
                      <a:endParaRPr lang="en-US" dirty="0"/>
                    </a:p>
                  </a:txBody>
                  <a:tcPr/>
                </a:tc>
              </a:tr>
              <a:tr h="370840">
                <a:tc gridSpan="2">
                  <a:txBody>
                    <a:bodyPr/>
                    <a:lstStyle/>
                    <a:p>
                      <a:r>
                        <a:rPr lang="en-US" sz="2000" dirty="0" smtClean="0"/>
                        <a:t>Patients have rights to access</a:t>
                      </a:r>
                      <a:r>
                        <a:rPr lang="en-US" sz="2000" baseline="0" dirty="0" smtClean="0"/>
                        <a:t> a copy, request amendments and or request a copy of certain disclosures made about their PHI.</a:t>
                      </a:r>
                      <a:endParaRPr lang="en-US" sz="2000" dirty="0"/>
                    </a:p>
                  </a:txBody>
                  <a:tcPr/>
                </a:tc>
                <a:tc hMerge="1">
                  <a:txBody>
                    <a:bodyPr/>
                    <a:lstStyle/>
                    <a:p>
                      <a:endParaRPr lang="en-US" dirty="0"/>
                    </a:p>
                  </a:txBody>
                  <a:tcPr/>
                </a:tc>
              </a:tr>
            </a:tbl>
          </a:graphicData>
        </a:graphic>
      </p:graphicFrame>
      <p:graphicFrame>
        <p:nvGraphicFramePr>
          <p:cNvPr id="13" name="Diagram 12"/>
          <p:cNvGraphicFramePr/>
          <p:nvPr>
            <p:extLst>
              <p:ext uri="{D42A27DB-BD31-4B8C-83A1-F6EECF244321}">
                <p14:modId xmlns:p14="http://schemas.microsoft.com/office/powerpoint/2010/main" val="265102745"/>
              </p:ext>
            </p:extLst>
          </p:nvPr>
        </p:nvGraphicFramePr>
        <p:xfrm>
          <a:off x="221100" y="2936106"/>
          <a:ext cx="8465700" cy="32902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 name="Rectangle 14"/>
          <p:cNvSpPr/>
          <p:nvPr/>
        </p:nvSpPr>
        <p:spPr>
          <a:xfrm>
            <a:off x="457200" y="6553200"/>
            <a:ext cx="8229600" cy="215444"/>
          </a:xfrm>
          <a:prstGeom prst="rect">
            <a:avLst/>
          </a:prstGeom>
        </p:spPr>
        <p:txBody>
          <a:bodyPr wrap="square">
            <a:spAutoFit/>
          </a:bodyPr>
          <a:lstStyle/>
          <a:p>
            <a:pPr algn="ctr" defTabSz="914400" fontAlgn="auto">
              <a:spcBef>
                <a:spcPts val="0"/>
              </a:spcBef>
              <a:spcAft>
                <a:spcPts val="0"/>
              </a:spcAft>
              <a:defRPr/>
            </a:pPr>
            <a:r>
              <a:rPr lang="en-US" sz="800" dirty="0" smtClean="0">
                <a:solidFill>
                  <a:srgbClr val="BFBFBF"/>
                </a:solidFill>
                <a:latin typeface="Calibri"/>
                <a:ea typeface="+mn-ea"/>
              </a:rPr>
              <a:t>© 2016 Accumen.  Proprietary &amp; Confidential. Materials may not be copied or distributed.</a:t>
            </a:r>
            <a:endParaRPr lang="en-US" sz="800" dirty="0">
              <a:solidFill>
                <a:srgbClr val="BFBFBF"/>
              </a:solidFill>
              <a:latin typeface="Calibri"/>
              <a:ea typeface="+mn-ea"/>
            </a:endParaRPr>
          </a:p>
        </p:txBody>
      </p:sp>
    </p:spTree>
    <p:extLst>
      <p:ext uri="{BB962C8B-B14F-4D97-AF65-F5344CB8AC3E}">
        <p14:creationId xmlns:p14="http://schemas.microsoft.com/office/powerpoint/2010/main" val="404181339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13D5E426-8379-C641-8383-1F8A152F33A6}" type="slidenum">
              <a:rPr lang="en-US" smtClean="0"/>
              <a:pPr>
                <a:defRPr/>
              </a:pPr>
              <a:t>11</a:t>
            </a:fld>
            <a:endParaRPr lang="en-US" dirty="0"/>
          </a:p>
        </p:txBody>
      </p:sp>
      <p:sp>
        <p:nvSpPr>
          <p:cNvPr id="2" name="Title 1"/>
          <p:cNvSpPr>
            <a:spLocks noGrp="1"/>
          </p:cNvSpPr>
          <p:nvPr>
            <p:ph type="title" idx="4294967295"/>
          </p:nvPr>
        </p:nvSpPr>
        <p:spPr>
          <a:xfrm>
            <a:off x="0" y="152400"/>
            <a:ext cx="8763000" cy="457200"/>
          </a:xfrm>
        </p:spPr>
        <p:txBody>
          <a:bodyPr>
            <a:normAutofit/>
          </a:bodyPr>
          <a:lstStyle/>
          <a:p>
            <a:r>
              <a:rPr lang="en-US" sz="2400" dirty="0" smtClean="0">
                <a:solidFill>
                  <a:schemeClr val="bg1"/>
                </a:solidFill>
                <a:latin typeface="Arial" panose="020B0604020202020204" pitchFamily="34" charset="0"/>
                <a:cs typeface="Arial" panose="020B0604020202020204" pitchFamily="34" charset="0"/>
              </a:rPr>
              <a:t>HIPAA Privacy Policy 0024c</a:t>
            </a:r>
            <a:endParaRPr lang="en-US" sz="2400" dirty="0">
              <a:solidFill>
                <a:schemeClr val="bg1"/>
              </a:solidFill>
              <a:latin typeface="Arial" panose="020B0604020202020204" pitchFamily="34" charset="0"/>
              <a:cs typeface="Arial" panose="020B0604020202020204" pitchFamily="34" charset="0"/>
            </a:endParaRPr>
          </a:p>
        </p:txBody>
      </p:sp>
      <p:grpSp>
        <p:nvGrpSpPr>
          <p:cNvPr id="5" name="Group 4"/>
          <p:cNvGrpSpPr/>
          <p:nvPr/>
        </p:nvGrpSpPr>
        <p:grpSpPr>
          <a:xfrm>
            <a:off x="6418055" y="890754"/>
            <a:ext cx="2725945" cy="1908028"/>
            <a:chOff x="5885035" y="925251"/>
            <a:chExt cx="3079318" cy="2049577"/>
          </a:xfrm>
        </p:grpSpPr>
        <p:pic>
          <p:nvPicPr>
            <p:cNvPr id="2050" name="Picture 2" descr="http://www.psdgraphics.com/file/theater-sign-template.jpg"/>
            <p:cNvPicPr>
              <a:picLocks noChangeAspect="1" noChangeArrowheads="1"/>
            </p:cNvPicPr>
            <p:nvPr/>
          </p:nvPicPr>
          <p:blipFill rotWithShape="1">
            <a:blip r:embed="rId2">
              <a:extLst>
                <a:ext uri="{28A0092B-C50C-407E-A947-70E740481C1C}">
                  <a14:useLocalDpi xmlns:a14="http://schemas.microsoft.com/office/drawing/2010/main" val="0"/>
                </a:ext>
              </a:extLst>
            </a:blip>
            <a:srcRect l="4503" t="9904" r="5140" b="9906"/>
            <a:stretch/>
          </p:blipFill>
          <p:spPr bwMode="auto">
            <a:xfrm rot="603107">
              <a:off x="5885035" y="925251"/>
              <a:ext cx="3079318" cy="2049577"/>
            </a:xfrm>
            <a:prstGeom prst="ellipse">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rot="641282">
              <a:off x="6318676" y="1376937"/>
              <a:ext cx="2262458" cy="1077218"/>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Privacy Policies</a:t>
              </a:r>
              <a:endParaRPr lang="en-US" sz="3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grpSp>
      <p:grpSp>
        <p:nvGrpSpPr>
          <p:cNvPr id="11" name="Group 10"/>
          <p:cNvGrpSpPr/>
          <p:nvPr/>
        </p:nvGrpSpPr>
        <p:grpSpPr>
          <a:xfrm>
            <a:off x="152400" y="884171"/>
            <a:ext cx="8382000" cy="3934513"/>
            <a:chOff x="76200" y="914400"/>
            <a:chExt cx="8382000" cy="3934513"/>
          </a:xfrm>
        </p:grpSpPr>
        <p:sp>
          <p:nvSpPr>
            <p:cNvPr id="10" name="Content Placeholder 1"/>
            <p:cNvSpPr txBox="1">
              <a:spLocks/>
            </p:cNvSpPr>
            <p:nvPr/>
          </p:nvSpPr>
          <p:spPr>
            <a:xfrm>
              <a:off x="76200" y="3228435"/>
              <a:ext cx="8382000" cy="1620478"/>
            </a:xfrm>
            <a:prstGeom prst="rect">
              <a:avLst/>
            </a:prstGeom>
          </p:spPr>
          <p:txBody>
            <a:bodyPr/>
            <a:lstStyle>
              <a:lvl1pPr marL="232701" indent="-232701" algn="l" defTabSz="911396" rtl="0" eaLnBrk="1" fontAlgn="base" hangingPunct="1">
                <a:spcBef>
                  <a:spcPct val="0"/>
                </a:spcBef>
                <a:spcAft>
                  <a:spcPct val="30000"/>
                </a:spcAft>
                <a:buSzPct val="140000"/>
                <a:buFont typeface="Wingdings" charset="2"/>
                <a:buChar char="Ø"/>
                <a:defRPr sz="1600" b="1">
                  <a:solidFill>
                    <a:schemeClr val="tx1"/>
                  </a:solidFill>
                  <a:latin typeface="Arial"/>
                  <a:ea typeface="ＭＳ Ｐゴシック" charset="-128"/>
                  <a:cs typeface="Arial"/>
                </a:defRPr>
              </a:lvl1pPr>
              <a:lvl2pPr marL="586592" indent="-237550" algn="l" defTabSz="911396" rtl="0" eaLnBrk="1" fontAlgn="base" hangingPunct="1">
                <a:spcBef>
                  <a:spcPct val="0"/>
                </a:spcBef>
                <a:spcAft>
                  <a:spcPct val="30000"/>
                </a:spcAft>
                <a:buSzPct val="150000"/>
                <a:buChar char="•"/>
                <a:defRPr sz="1600">
                  <a:solidFill>
                    <a:srgbClr val="595959"/>
                  </a:solidFill>
                  <a:latin typeface="Arial"/>
                  <a:ea typeface="ＭＳ Ｐゴシック" charset="-128"/>
                  <a:cs typeface="Arial"/>
                </a:defRPr>
              </a:lvl2pPr>
              <a:lvl3pPr marL="854840" indent="-151897" algn="l" defTabSz="911396" rtl="0" eaLnBrk="1" fontAlgn="base" hangingPunct="1">
                <a:spcBef>
                  <a:spcPct val="0"/>
                </a:spcBef>
                <a:spcAft>
                  <a:spcPct val="30000"/>
                </a:spcAft>
                <a:buFont typeface="Wingdings" charset="2"/>
                <a:buChar char="§"/>
                <a:defRPr sz="1600">
                  <a:solidFill>
                    <a:srgbClr val="595959"/>
                  </a:solidFill>
                  <a:latin typeface="Arial"/>
                  <a:ea typeface="ＭＳ Ｐゴシック" charset="-128"/>
                  <a:cs typeface="Arial"/>
                </a:defRPr>
              </a:lvl3pPr>
              <a:lvl4pPr marL="1108543" indent="-137356" algn="l" defTabSz="911396" rtl="0" eaLnBrk="1" fontAlgn="base" hangingPunct="1">
                <a:spcBef>
                  <a:spcPct val="0"/>
                </a:spcBef>
                <a:spcAft>
                  <a:spcPct val="30000"/>
                </a:spcAft>
                <a:buSzPct val="120000"/>
                <a:buChar char="•"/>
                <a:defRPr sz="1600">
                  <a:solidFill>
                    <a:srgbClr val="595959"/>
                  </a:solidFill>
                  <a:latin typeface="Arial"/>
                  <a:ea typeface="ＭＳ Ｐゴシック" charset="-128"/>
                  <a:cs typeface="Arial"/>
                </a:defRPr>
              </a:lvl4pPr>
              <a:lvl5pPr marL="1376792" indent="-151897" algn="l" defTabSz="911396" rtl="0" eaLnBrk="1" fontAlgn="base" hangingPunct="1">
                <a:spcBef>
                  <a:spcPct val="0"/>
                </a:spcBef>
                <a:spcAft>
                  <a:spcPct val="30000"/>
                </a:spcAft>
                <a:buSzPct val="75000"/>
                <a:buChar char="–"/>
                <a:defRPr sz="1600">
                  <a:solidFill>
                    <a:srgbClr val="595959"/>
                  </a:solidFill>
                  <a:latin typeface="Arial"/>
                  <a:ea typeface="ＭＳ Ｐゴシック" charset="-128"/>
                  <a:cs typeface="Arial"/>
                </a:defRPr>
              </a:lvl5pPr>
              <a:lvl6pPr marL="1842186" indent="-151897" algn="l" defTabSz="911396" rtl="0" eaLnBrk="1" fontAlgn="base" hangingPunct="1">
                <a:spcBef>
                  <a:spcPct val="0"/>
                </a:spcBef>
                <a:spcAft>
                  <a:spcPct val="30000"/>
                </a:spcAft>
                <a:buSzPct val="75000"/>
                <a:buChar char="–"/>
                <a:defRPr sz="1600">
                  <a:solidFill>
                    <a:schemeClr val="tx1"/>
                  </a:solidFill>
                  <a:latin typeface="+mn-lt"/>
                </a:defRPr>
              </a:lvl6pPr>
              <a:lvl7pPr marL="2307581" indent="-151897" algn="l" defTabSz="911396" rtl="0" eaLnBrk="1" fontAlgn="base" hangingPunct="1">
                <a:spcBef>
                  <a:spcPct val="0"/>
                </a:spcBef>
                <a:spcAft>
                  <a:spcPct val="30000"/>
                </a:spcAft>
                <a:buSzPct val="75000"/>
                <a:buChar char="–"/>
                <a:defRPr sz="1600">
                  <a:solidFill>
                    <a:schemeClr val="tx1"/>
                  </a:solidFill>
                  <a:latin typeface="+mn-lt"/>
                </a:defRPr>
              </a:lvl7pPr>
              <a:lvl8pPr marL="2772977" indent="-151897" algn="l" defTabSz="911396" rtl="0" eaLnBrk="1" fontAlgn="base" hangingPunct="1">
                <a:spcBef>
                  <a:spcPct val="0"/>
                </a:spcBef>
                <a:spcAft>
                  <a:spcPct val="30000"/>
                </a:spcAft>
                <a:buSzPct val="75000"/>
                <a:buChar char="–"/>
                <a:defRPr sz="1600">
                  <a:solidFill>
                    <a:schemeClr val="tx1"/>
                  </a:solidFill>
                  <a:latin typeface="+mn-lt"/>
                </a:defRPr>
              </a:lvl8pPr>
              <a:lvl9pPr marL="3238370" indent="-151897" algn="l" defTabSz="911396" rtl="0" eaLnBrk="1" fontAlgn="base" hangingPunct="1">
                <a:spcBef>
                  <a:spcPct val="0"/>
                </a:spcBef>
                <a:spcAft>
                  <a:spcPct val="30000"/>
                </a:spcAft>
                <a:buSzPct val="75000"/>
                <a:buChar char="–"/>
                <a:defRPr sz="1600">
                  <a:solidFill>
                    <a:schemeClr val="tx1"/>
                  </a:solidFill>
                  <a:latin typeface="+mn-lt"/>
                </a:defRPr>
              </a:lvl9pPr>
            </a:lstStyle>
            <a:p>
              <a:pPr marL="232701" marR="0" lvl="0" indent="-232701" algn="l" defTabSz="911396" rtl="0" eaLnBrk="1" fontAlgn="base" latinLnBrk="0" hangingPunct="1">
                <a:lnSpc>
                  <a:spcPct val="100000"/>
                </a:lnSpc>
                <a:spcBef>
                  <a:spcPct val="0"/>
                </a:spcBef>
                <a:spcAft>
                  <a:spcPct val="30000"/>
                </a:spcAft>
                <a:buClrTx/>
                <a:buSzPct val="140000"/>
                <a:buFont typeface="Wingdings" charset="2"/>
                <a:buChar char="Ø"/>
                <a:tabLst/>
                <a:defRPr/>
              </a:pPr>
              <a:endParaRPr kumimoji="0" lang="en-US" sz="1500" b="0" i="0" u="none" strike="noStrike" kern="0" cap="none" spc="0" normalizeH="0" baseline="0" noProof="0" dirty="0" smtClean="0">
                <a:ln>
                  <a:noFill/>
                </a:ln>
                <a:solidFill>
                  <a:sysClr val="windowText" lastClr="000000"/>
                </a:solidFill>
                <a:effectLst/>
                <a:uLnTx/>
                <a:uFillTx/>
                <a:latin typeface="Arial"/>
                <a:ea typeface="ＭＳ Ｐゴシック" charset="-128"/>
                <a:cs typeface="Arial"/>
              </a:endParaRPr>
            </a:p>
            <a:p>
              <a:pPr marL="232701" marR="0" lvl="0" indent="-232701" algn="l" defTabSz="911396" rtl="0" eaLnBrk="1" fontAlgn="base" latinLnBrk="0" hangingPunct="1">
                <a:lnSpc>
                  <a:spcPct val="100000"/>
                </a:lnSpc>
                <a:spcBef>
                  <a:spcPct val="0"/>
                </a:spcBef>
                <a:spcAft>
                  <a:spcPct val="30000"/>
                </a:spcAft>
                <a:buClrTx/>
                <a:buSzPct val="140000"/>
                <a:buFont typeface="Wingdings" charset="2"/>
                <a:buChar char="Ø"/>
                <a:tabLst/>
                <a:defRPr/>
              </a:pPr>
              <a:endParaRPr kumimoji="0" lang="en-US" sz="1500" b="1" i="0" u="none" strike="noStrike" kern="0" cap="none" spc="0" normalizeH="0" baseline="0" noProof="0" dirty="0">
                <a:ln>
                  <a:noFill/>
                </a:ln>
                <a:solidFill>
                  <a:sysClr val="windowText" lastClr="000000"/>
                </a:solidFill>
                <a:effectLst/>
                <a:uLnTx/>
                <a:uFillTx/>
                <a:latin typeface="Arial"/>
                <a:ea typeface="ＭＳ Ｐゴシック" charset="-128"/>
                <a:cs typeface="Arial"/>
              </a:endParaRPr>
            </a:p>
          </p:txBody>
        </p:sp>
        <p:sp>
          <p:nvSpPr>
            <p:cNvPr id="6" name="Rectangle 5"/>
            <p:cNvSpPr/>
            <p:nvPr/>
          </p:nvSpPr>
          <p:spPr>
            <a:xfrm>
              <a:off x="76200" y="914400"/>
              <a:ext cx="6477000" cy="323165"/>
            </a:xfrm>
            <a:prstGeom prst="rect">
              <a:avLst/>
            </a:prstGeom>
          </p:spPr>
          <p:txBody>
            <a:bodyPr wrap="square">
              <a:spAutoFit/>
            </a:bodyPr>
            <a:lstStyle/>
            <a:p>
              <a:pPr marL="232701" lvl="0" indent="-232701" defTabSz="911396">
                <a:spcAft>
                  <a:spcPct val="30000"/>
                </a:spcAft>
                <a:buSzPct val="140000"/>
                <a:buFont typeface="Wingdings" charset="2"/>
                <a:buChar char="Ø"/>
                <a:defRPr/>
              </a:pPr>
              <a:endParaRPr lang="en-US" sz="1500" kern="0" dirty="0">
                <a:solidFill>
                  <a:sysClr val="windowText" lastClr="000000"/>
                </a:solidFill>
                <a:latin typeface="Arial"/>
                <a:ea typeface="ＭＳ Ｐゴシック" charset="-128"/>
                <a:cs typeface="Arial"/>
              </a:endParaRPr>
            </a:p>
          </p:txBody>
        </p:sp>
      </p:grpSp>
      <p:graphicFrame>
        <p:nvGraphicFramePr>
          <p:cNvPr id="12" name="Table 11"/>
          <p:cNvGraphicFramePr>
            <a:graphicFrameLocks noGrp="1"/>
          </p:cNvGraphicFramePr>
          <p:nvPr>
            <p:extLst>
              <p:ext uri="{D42A27DB-BD31-4B8C-83A1-F6EECF244321}">
                <p14:modId xmlns:p14="http://schemas.microsoft.com/office/powerpoint/2010/main" val="1641204978"/>
              </p:ext>
            </p:extLst>
          </p:nvPr>
        </p:nvGraphicFramePr>
        <p:xfrm>
          <a:off x="136849" y="869408"/>
          <a:ext cx="6381025" cy="1828800"/>
        </p:xfrm>
        <a:graphic>
          <a:graphicData uri="http://schemas.openxmlformats.org/drawingml/2006/table">
            <a:tbl>
              <a:tblPr firstRow="1" bandRow="1">
                <a:tableStyleId>{5C22544A-7EE6-4342-B048-85BDC9FD1C3A}</a:tableStyleId>
              </a:tblPr>
              <a:tblGrid>
                <a:gridCol w="5272196"/>
                <a:gridCol w="1108829"/>
              </a:tblGrid>
              <a:tr h="370840">
                <a:tc>
                  <a:txBody>
                    <a:bodyPr/>
                    <a:lstStyle/>
                    <a:p>
                      <a:r>
                        <a:rPr lang="en-US" dirty="0" smtClean="0"/>
                        <a:t>HIPAA</a:t>
                      </a:r>
                      <a:r>
                        <a:rPr lang="en-US" baseline="0" dirty="0" smtClean="0"/>
                        <a:t>-PHI Incident Investigation and Breach Reporting Policy</a:t>
                      </a:r>
                      <a:endParaRPr lang="en-US" dirty="0"/>
                    </a:p>
                  </a:txBody>
                  <a:tcPr/>
                </a:tc>
                <a:tc>
                  <a:txBody>
                    <a:bodyPr/>
                    <a:lstStyle/>
                    <a:p>
                      <a:r>
                        <a:rPr lang="en-US" dirty="0" smtClean="0"/>
                        <a:t>0024c</a:t>
                      </a:r>
                      <a:endParaRPr lang="en-US" dirty="0"/>
                    </a:p>
                  </a:txBody>
                  <a:tcPr/>
                </a:tc>
              </a:tr>
              <a:tr h="370840">
                <a:tc gridSpan="2">
                  <a:txBody>
                    <a:bodyPr/>
                    <a:lstStyle/>
                    <a:p>
                      <a:r>
                        <a:rPr lang="en-US" sz="1800" dirty="0" smtClean="0"/>
                        <a:t>A Breach or Unauthorized access of </a:t>
                      </a:r>
                      <a:r>
                        <a:rPr lang="en-US" sz="1800" baseline="0" dirty="0" smtClean="0"/>
                        <a:t>PHI must be reported to Accumen’s </a:t>
                      </a:r>
                      <a:r>
                        <a:rPr lang="en-US" sz="1800" dirty="0" smtClean="0"/>
                        <a:t>client by the Accumen Privacy Officer within two business days of discovery. </a:t>
                      </a:r>
                      <a:r>
                        <a:rPr lang="en-US" sz="1800" baseline="0" dirty="0" smtClean="0"/>
                        <a:t>  A substantiated breach is reported to Office of Civil Rights.</a:t>
                      </a:r>
                      <a:endParaRPr lang="en-US" sz="1800" dirty="0"/>
                    </a:p>
                  </a:txBody>
                  <a:tcPr/>
                </a:tc>
                <a:tc hMerge="1">
                  <a:txBody>
                    <a:bodyPr/>
                    <a:lstStyle/>
                    <a:p>
                      <a:endParaRPr lang="en-US" dirty="0"/>
                    </a:p>
                  </a:txBody>
                  <a:tcPr/>
                </a:tc>
              </a:tr>
            </a:tbl>
          </a:graphicData>
        </a:graphic>
      </p:graphicFrame>
      <p:graphicFrame>
        <p:nvGraphicFramePr>
          <p:cNvPr id="14" name="Diagram 13"/>
          <p:cNvGraphicFramePr/>
          <p:nvPr>
            <p:extLst>
              <p:ext uri="{D42A27DB-BD31-4B8C-83A1-F6EECF244321}">
                <p14:modId xmlns:p14="http://schemas.microsoft.com/office/powerpoint/2010/main" val="2280054981"/>
              </p:ext>
            </p:extLst>
          </p:nvPr>
        </p:nvGraphicFramePr>
        <p:xfrm>
          <a:off x="136849" y="2738153"/>
          <a:ext cx="8944303" cy="40227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Rectangle 12"/>
          <p:cNvSpPr/>
          <p:nvPr/>
        </p:nvSpPr>
        <p:spPr>
          <a:xfrm>
            <a:off x="457200" y="6553200"/>
            <a:ext cx="8229600" cy="215444"/>
          </a:xfrm>
          <a:prstGeom prst="rect">
            <a:avLst/>
          </a:prstGeom>
        </p:spPr>
        <p:txBody>
          <a:bodyPr wrap="square">
            <a:spAutoFit/>
          </a:bodyPr>
          <a:lstStyle/>
          <a:p>
            <a:pPr algn="ctr" defTabSz="914400" fontAlgn="auto">
              <a:spcBef>
                <a:spcPts val="0"/>
              </a:spcBef>
              <a:spcAft>
                <a:spcPts val="0"/>
              </a:spcAft>
              <a:defRPr/>
            </a:pPr>
            <a:r>
              <a:rPr lang="en-US" sz="800" dirty="0" smtClean="0">
                <a:solidFill>
                  <a:srgbClr val="BFBFBF"/>
                </a:solidFill>
                <a:latin typeface="Calibri"/>
                <a:ea typeface="+mn-ea"/>
              </a:rPr>
              <a:t>© 2016 Accumen.  Proprietary &amp; Confidential. Materials may not be copied or distributed.</a:t>
            </a:r>
            <a:endParaRPr lang="en-US" sz="800" dirty="0">
              <a:solidFill>
                <a:srgbClr val="BFBFBF"/>
              </a:solidFill>
              <a:latin typeface="Calibri"/>
              <a:ea typeface="+mn-ea"/>
            </a:endParaRPr>
          </a:p>
        </p:txBody>
      </p:sp>
    </p:spTree>
    <p:extLst>
      <p:ext uri="{BB962C8B-B14F-4D97-AF65-F5344CB8AC3E}">
        <p14:creationId xmlns:p14="http://schemas.microsoft.com/office/powerpoint/2010/main" val="200970167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13D5E426-8379-C641-8383-1F8A152F33A6}" type="slidenum">
              <a:rPr lang="en-US" smtClean="0"/>
              <a:pPr>
                <a:defRPr/>
              </a:pPr>
              <a:t>12</a:t>
            </a:fld>
            <a:endParaRPr lang="en-US" dirty="0"/>
          </a:p>
        </p:txBody>
      </p:sp>
      <p:sp>
        <p:nvSpPr>
          <p:cNvPr id="2" name="Title 1"/>
          <p:cNvSpPr>
            <a:spLocks noGrp="1"/>
          </p:cNvSpPr>
          <p:nvPr>
            <p:ph type="title" idx="4294967295"/>
          </p:nvPr>
        </p:nvSpPr>
        <p:spPr>
          <a:xfrm>
            <a:off x="0" y="152400"/>
            <a:ext cx="8763000" cy="457200"/>
          </a:xfrm>
        </p:spPr>
        <p:txBody>
          <a:bodyPr>
            <a:normAutofit/>
          </a:bodyPr>
          <a:lstStyle/>
          <a:p>
            <a:r>
              <a:rPr lang="en-US" sz="2400" dirty="0">
                <a:solidFill>
                  <a:schemeClr val="bg1"/>
                </a:solidFill>
                <a:latin typeface="Arial" panose="020B0604020202020204" pitchFamily="34" charset="0"/>
                <a:cs typeface="Arial" panose="020B0604020202020204" pitchFamily="34" charset="0"/>
              </a:rPr>
              <a:t>HIPAA Privacy Policy 0025c</a:t>
            </a:r>
          </a:p>
        </p:txBody>
      </p:sp>
      <p:grpSp>
        <p:nvGrpSpPr>
          <p:cNvPr id="5" name="Group 4"/>
          <p:cNvGrpSpPr/>
          <p:nvPr/>
        </p:nvGrpSpPr>
        <p:grpSpPr>
          <a:xfrm>
            <a:off x="6418055" y="890754"/>
            <a:ext cx="2725945" cy="1908028"/>
            <a:chOff x="5885035" y="925251"/>
            <a:chExt cx="3079318" cy="2049577"/>
          </a:xfrm>
        </p:grpSpPr>
        <p:pic>
          <p:nvPicPr>
            <p:cNvPr id="2050" name="Picture 2" descr="http://www.psdgraphics.com/file/theater-sign-template.jpg"/>
            <p:cNvPicPr>
              <a:picLocks noChangeAspect="1" noChangeArrowheads="1"/>
            </p:cNvPicPr>
            <p:nvPr/>
          </p:nvPicPr>
          <p:blipFill rotWithShape="1">
            <a:blip r:embed="rId2">
              <a:extLst>
                <a:ext uri="{28A0092B-C50C-407E-A947-70E740481C1C}">
                  <a14:useLocalDpi xmlns:a14="http://schemas.microsoft.com/office/drawing/2010/main" val="0"/>
                </a:ext>
              </a:extLst>
            </a:blip>
            <a:srcRect l="4503" t="9904" r="5140" b="9906"/>
            <a:stretch/>
          </p:blipFill>
          <p:spPr bwMode="auto">
            <a:xfrm rot="603107">
              <a:off x="5885035" y="925251"/>
              <a:ext cx="3079318" cy="2049577"/>
            </a:xfrm>
            <a:prstGeom prst="ellipse">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rot="641282">
              <a:off x="6318676" y="1376937"/>
              <a:ext cx="2262458" cy="1077218"/>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Privacy Policies</a:t>
              </a:r>
              <a:endParaRPr lang="en-US" sz="3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grpSp>
      <p:grpSp>
        <p:nvGrpSpPr>
          <p:cNvPr id="7" name="Group 6"/>
          <p:cNvGrpSpPr/>
          <p:nvPr/>
        </p:nvGrpSpPr>
        <p:grpSpPr>
          <a:xfrm flipV="1">
            <a:off x="8467" y="5599961"/>
            <a:ext cx="9127067" cy="1257753"/>
            <a:chOff x="16933" y="829733"/>
            <a:chExt cx="9127067" cy="2142067"/>
          </a:xfrm>
        </p:grpSpPr>
        <p:pic>
          <p:nvPicPr>
            <p:cNvPr id="8" name="Picture 6" descr="http://www.pptbackgroundstemplates.com/backgrounds/Stage-lighting-in-silhouet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33" y="838200"/>
              <a:ext cx="4555067" cy="21336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ttp://www.pptbackgroundstemplates.com/backgrounds/Stage-lighting-in-silhouet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95800" y="829733"/>
              <a:ext cx="4648200" cy="21336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0"/>
          <p:cNvGrpSpPr/>
          <p:nvPr/>
        </p:nvGrpSpPr>
        <p:grpSpPr>
          <a:xfrm>
            <a:off x="152400" y="1055218"/>
            <a:ext cx="8382000" cy="3934513"/>
            <a:chOff x="76200" y="914400"/>
            <a:chExt cx="8382000" cy="3934513"/>
          </a:xfrm>
        </p:grpSpPr>
        <p:sp>
          <p:nvSpPr>
            <p:cNvPr id="10" name="Content Placeholder 1"/>
            <p:cNvSpPr txBox="1">
              <a:spLocks/>
            </p:cNvSpPr>
            <p:nvPr/>
          </p:nvSpPr>
          <p:spPr>
            <a:xfrm>
              <a:off x="76200" y="3228435"/>
              <a:ext cx="8382000" cy="1620478"/>
            </a:xfrm>
            <a:prstGeom prst="rect">
              <a:avLst/>
            </a:prstGeom>
          </p:spPr>
          <p:txBody>
            <a:bodyPr/>
            <a:lstStyle>
              <a:lvl1pPr marL="232701" indent="-232701" algn="l" defTabSz="911396" rtl="0" eaLnBrk="1" fontAlgn="base" hangingPunct="1">
                <a:spcBef>
                  <a:spcPct val="0"/>
                </a:spcBef>
                <a:spcAft>
                  <a:spcPct val="30000"/>
                </a:spcAft>
                <a:buSzPct val="140000"/>
                <a:buFont typeface="Wingdings" charset="2"/>
                <a:buChar char="Ø"/>
                <a:defRPr sz="1600" b="1">
                  <a:solidFill>
                    <a:schemeClr val="tx1"/>
                  </a:solidFill>
                  <a:latin typeface="Arial"/>
                  <a:ea typeface="ＭＳ Ｐゴシック" charset="-128"/>
                  <a:cs typeface="Arial"/>
                </a:defRPr>
              </a:lvl1pPr>
              <a:lvl2pPr marL="586592" indent="-237550" algn="l" defTabSz="911396" rtl="0" eaLnBrk="1" fontAlgn="base" hangingPunct="1">
                <a:spcBef>
                  <a:spcPct val="0"/>
                </a:spcBef>
                <a:spcAft>
                  <a:spcPct val="30000"/>
                </a:spcAft>
                <a:buSzPct val="150000"/>
                <a:buChar char="•"/>
                <a:defRPr sz="1600">
                  <a:solidFill>
                    <a:srgbClr val="595959"/>
                  </a:solidFill>
                  <a:latin typeface="Arial"/>
                  <a:ea typeface="ＭＳ Ｐゴシック" charset="-128"/>
                  <a:cs typeface="Arial"/>
                </a:defRPr>
              </a:lvl2pPr>
              <a:lvl3pPr marL="854840" indent="-151897" algn="l" defTabSz="911396" rtl="0" eaLnBrk="1" fontAlgn="base" hangingPunct="1">
                <a:spcBef>
                  <a:spcPct val="0"/>
                </a:spcBef>
                <a:spcAft>
                  <a:spcPct val="30000"/>
                </a:spcAft>
                <a:buFont typeface="Wingdings" charset="2"/>
                <a:buChar char="§"/>
                <a:defRPr sz="1600">
                  <a:solidFill>
                    <a:srgbClr val="595959"/>
                  </a:solidFill>
                  <a:latin typeface="Arial"/>
                  <a:ea typeface="ＭＳ Ｐゴシック" charset="-128"/>
                  <a:cs typeface="Arial"/>
                </a:defRPr>
              </a:lvl3pPr>
              <a:lvl4pPr marL="1108543" indent="-137356" algn="l" defTabSz="911396" rtl="0" eaLnBrk="1" fontAlgn="base" hangingPunct="1">
                <a:spcBef>
                  <a:spcPct val="0"/>
                </a:spcBef>
                <a:spcAft>
                  <a:spcPct val="30000"/>
                </a:spcAft>
                <a:buSzPct val="120000"/>
                <a:buChar char="•"/>
                <a:defRPr sz="1600">
                  <a:solidFill>
                    <a:srgbClr val="595959"/>
                  </a:solidFill>
                  <a:latin typeface="Arial"/>
                  <a:ea typeface="ＭＳ Ｐゴシック" charset="-128"/>
                  <a:cs typeface="Arial"/>
                </a:defRPr>
              </a:lvl4pPr>
              <a:lvl5pPr marL="1376792" indent="-151897" algn="l" defTabSz="911396" rtl="0" eaLnBrk="1" fontAlgn="base" hangingPunct="1">
                <a:spcBef>
                  <a:spcPct val="0"/>
                </a:spcBef>
                <a:spcAft>
                  <a:spcPct val="30000"/>
                </a:spcAft>
                <a:buSzPct val="75000"/>
                <a:buChar char="–"/>
                <a:defRPr sz="1600">
                  <a:solidFill>
                    <a:srgbClr val="595959"/>
                  </a:solidFill>
                  <a:latin typeface="Arial"/>
                  <a:ea typeface="ＭＳ Ｐゴシック" charset="-128"/>
                  <a:cs typeface="Arial"/>
                </a:defRPr>
              </a:lvl5pPr>
              <a:lvl6pPr marL="1842186" indent="-151897" algn="l" defTabSz="911396" rtl="0" eaLnBrk="1" fontAlgn="base" hangingPunct="1">
                <a:spcBef>
                  <a:spcPct val="0"/>
                </a:spcBef>
                <a:spcAft>
                  <a:spcPct val="30000"/>
                </a:spcAft>
                <a:buSzPct val="75000"/>
                <a:buChar char="–"/>
                <a:defRPr sz="1600">
                  <a:solidFill>
                    <a:schemeClr val="tx1"/>
                  </a:solidFill>
                  <a:latin typeface="+mn-lt"/>
                </a:defRPr>
              </a:lvl6pPr>
              <a:lvl7pPr marL="2307581" indent="-151897" algn="l" defTabSz="911396" rtl="0" eaLnBrk="1" fontAlgn="base" hangingPunct="1">
                <a:spcBef>
                  <a:spcPct val="0"/>
                </a:spcBef>
                <a:spcAft>
                  <a:spcPct val="30000"/>
                </a:spcAft>
                <a:buSzPct val="75000"/>
                <a:buChar char="–"/>
                <a:defRPr sz="1600">
                  <a:solidFill>
                    <a:schemeClr val="tx1"/>
                  </a:solidFill>
                  <a:latin typeface="+mn-lt"/>
                </a:defRPr>
              </a:lvl7pPr>
              <a:lvl8pPr marL="2772977" indent="-151897" algn="l" defTabSz="911396" rtl="0" eaLnBrk="1" fontAlgn="base" hangingPunct="1">
                <a:spcBef>
                  <a:spcPct val="0"/>
                </a:spcBef>
                <a:spcAft>
                  <a:spcPct val="30000"/>
                </a:spcAft>
                <a:buSzPct val="75000"/>
                <a:buChar char="–"/>
                <a:defRPr sz="1600">
                  <a:solidFill>
                    <a:schemeClr val="tx1"/>
                  </a:solidFill>
                  <a:latin typeface="+mn-lt"/>
                </a:defRPr>
              </a:lvl8pPr>
              <a:lvl9pPr marL="3238370" indent="-151897" algn="l" defTabSz="911396" rtl="0" eaLnBrk="1" fontAlgn="base" hangingPunct="1">
                <a:spcBef>
                  <a:spcPct val="0"/>
                </a:spcBef>
                <a:spcAft>
                  <a:spcPct val="30000"/>
                </a:spcAft>
                <a:buSzPct val="75000"/>
                <a:buChar char="–"/>
                <a:defRPr sz="1600">
                  <a:solidFill>
                    <a:schemeClr val="tx1"/>
                  </a:solidFill>
                  <a:latin typeface="+mn-lt"/>
                </a:defRPr>
              </a:lvl9pPr>
            </a:lstStyle>
            <a:p>
              <a:pPr marL="232701" marR="0" lvl="0" indent="-232701" algn="l" defTabSz="911396" rtl="0" eaLnBrk="1" fontAlgn="base" latinLnBrk="0" hangingPunct="1">
                <a:lnSpc>
                  <a:spcPct val="100000"/>
                </a:lnSpc>
                <a:spcBef>
                  <a:spcPct val="0"/>
                </a:spcBef>
                <a:spcAft>
                  <a:spcPct val="30000"/>
                </a:spcAft>
                <a:buClrTx/>
                <a:buSzPct val="140000"/>
                <a:buFont typeface="Wingdings" charset="2"/>
                <a:buChar char="Ø"/>
                <a:tabLst/>
                <a:defRPr/>
              </a:pPr>
              <a:endParaRPr kumimoji="0" lang="en-US" sz="1500" b="0" i="0" u="none" strike="noStrike" kern="0" cap="none" spc="0" normalizeH="0" baseline="0" noProof="0" dirty="0" smtClean="0">
                <a:ln>
                  <a:noFill/>
                </a:ln>
                <a:solidFill>
                  <a:sysClr val="windowText" lastClr="000000"/>
                </a:solidFill>
                <a:effectLst/>
                <a:uLnTx/>
                <a:uFillTx/>
                <a:latin typeface="Arial"/>
                <a:ea typeface="ＭＳ Ｐゴシック" charset="-128"/>
                <a:cs typeface="Arial"/>
              </a:endParaRPr>
            </a:p>
            <a:p>
              <a:pPr marL="232701" marR="0" lvl="0" indent="-232701" algn="l" defTabSz="911396" rtl="0" eaLnBrk="1" fontAlgn="base" latinLnBrk="0" hangingPunct="1">
                <a:lnSpc>
                  <a:spcPct val="100000"/>
                </a:lnSpc>
                <a:spcBef>
                  <a:spcPct val="0"/>
                </a:spcBef>
                <a:spcAft>
                  <a:spcPct val="30000"/>
                </a:spcAft>
                <a:buClrTx/>
                <a:buSzPct val="140000"/>
                <a:buFont typeface="Wingdings" charset="2"/>
                <a:buChar char="Ø"/>
                <a:tabLst/>
                <a:defRPr/>
              </a:pPr>
              <a:endParaRPr kumimoji="0" lang="en-US" sz="1500" b="1" i="0" u="none" strike="noStrike" kern="0" cap="none" spc="0" normalizeH="0" baseline="0" noProof="0" dirty="0">
                <a:ln>
                  <a:noFill/>
                </a:ln>
                <a:solidFill>
                  <a:sysClr val="windowText" lastClr="000000"/>
                </a:solidFill>
                <a:effectLst/>
                <a:uLnTx/>
                <a:uFillTx/>
                <a:latin typeface="Arial"/>
                <a:ea typeface="ＭＳ Ｐゴシック" charset="-128"/>
                <a:cs typeface="Arial"/>
              </a:endParaRPr>
            </a:p>
          </p:txBody>
        </p:sp>
        <p:sp>
          <p:nvSpPr>
            <p:cNvPr id="6" name="Rectangle 5"/>
            <p:cNvSpPr/>
            <p:nvPr/>
          </p:nvSpPr>
          <p:spPr>
            <a:xfrm>
              <a:off x="76200" y="914400"/>
              <a:ext cx="6477000" cy="323165"/>
            </a:xfrm>
            <a:prstGeom prst="rect">
              <a:avLst/>
            </a:prstGeom>
          </p:spPr>
          <p:txBody>
            <a:bodyPr wrap="square">
              <a:spAutoFit/>
            </a:bodyPr>
            <a:lstStyle/>
            <a:p>
              <a:pPr marL="232701" lvl="0" indent="-232701" defTabSz="911396">
                <a:spcAft>
                  <a:spcPct val="30000"/>
                </a:spcAft>
                <a:buSzPct val="140000"/>
                <a:buFont typeface="Wingdings" charset="2"/>
                <a:buChar char="Ø"/>
                <a:defRPr/>
              </a:pPr>
              <a:endParaRPr lang="en-US" sz="1500" kern="0" dirty="0">
                <a:solidFill>
                  <a:sysClr val="windowText" lastClr="000000"/>
                </a:solidFill>
                <a:latin typeface="Arial"/>
                <a:ea typeface="ＭＳ Ｐゴシック" charset="-128"/>
                <a:cs typeface="Arial"/>
              </a:endParaRPr>
            </a:p>
          </p:txBody>
        </p:sp>
      </p:grpSp>
      <p:graphicFrame>
        <p:nvGraphicFramePr>
          <p:cNvPr id="12" name="Table 11"/>
          <p:cNvGraphicFramePr>
            <a:graphicFrameLocks noGrp="1"/>
          </p:cNvGraphicFramePr>
          <p:nvPr>
            <p:extLst>
              <p:ext uri="{D42A27DB-BD31-4B8C-83A1-F6EECF244321}">
                <p14:modId xmlns:p14="http://schemas.microsoft.com/office/powerpoint/2010/main" val="3792376182"/>
              </p:ext>
            </p:extLst>
          </p:nvPr>
        </p:nvGraphicFramePr>
        <p:xfrm>
          <a:off x="207694" y="1050246"/>
          <a:ext cx="6096000" cy="1376680"/>
        </p:xfrm>
        <a:graphic>
          <a:graphicData uri="http://schemas.openxmlformats.org/drawingml/2006/table">
            <a:tbl>
              <a:tblPr firstRow="1" bandRow="1">
                <a:tableStyleId>{5C22544A-7EE6-4342-B048-85BDC9FD1C3A}</a:tableStyleId>
              </a:tblPr>
              <a:tblGrid>
                <a:gridCol w="5036700"/>
                <a:gridCol w="1059300"/>
              </a:tblGrid>
              <a:tr h="370840">
                <a:tc>
                  <a:txBody>
                    <a:bodyPr/>
                    <a:lstStyle/>
                    <a:p>
                      <a:r>
                        <a:rPr lang="en-US" dirty="0" smtClean="0"/>
                        <a:t>HIPAA</a:t>
                      </a:r>
                      <a:r>
                        <a:rPr lang="en-US" baseline="0" dirty="0" smtClean="0"/>
                        <a:t> Business Associate Agreement Policy</a:t>
                      </a:r>
                      <a:endParaRPr lang="en-US" dirty="0"/>
                    </a:p>
                  </a:txBody>
                  <a:tcPr/>
                </a:tc>
                <a:tc>
                  <a:txBody>
                    <a:bodyPr/>
                    <a:lstStyle/>
                    <a:p>
                      <a:r>
                        <a:rPr lang="en-US" dirty="0" smtClean="0"/>
                        <a:t>0025c</a:t>
                      </a:r>
                      <a:endParaRPr lang="en-US" dirty="0"/>
                    </a:p>
                  </a:txBody>
                  <a:tcPr/>
                </a:tc>
              </a:tr>
              <a:tr h="370840">
                <a:tc gridSpan="2">
                  <a:txBody>
                    <a:bodyPr/>
                    <a:lstStyle/>
                    <a:p>
                      <a:r>
                        <a:rPr lang="en-US" sz="2000" dirty="0" smtClean="0"/>
                        <a:t>Accumen</a:t>
                      </a:r>
                      <a:r>
                        <a:rPr lang="en-US" sz="2000" baseline="0" dirty="0" smtClean="0"/>
                        <a:t> must enter into a Business Associate (BAA) Agreement with clients or vendors if Accumen has access to, will disclose, create or receive PHI.</a:t>
                      </a:r>
                      <a:endParaRPr lang="en-US" sz="2000" dirty="0"/>
                    </a:p>
                  </a:txBody>
                  <a:tcPr/>
                </a:tc>
                <a:tc hMerge="1">
                  <a:txBody>
                    <a:bodyPr/>
                    <a:lstStyle/>
                    <a:p>
                      <a:endParaRPr lang="en-US" dirty="0"/>
                    </a:p>
                  </a:txBody>
                  <a:tcPr/>
                </a:tc>
              </a:tr>
            </a:tbl>
          </a:graphicData>
        </a:graphic>
      </p:graphicFrame>
      <p:graphicFrame>
        <p:nvGraphicFramePr>
          <p:cNvPr id="13" name="Diagram 12"/>
          <p:cNvGraphicFramePr/>
          <p:nvPr>
            <p:extLst>
              <p:ext uri="{D42A27DB-BD31-4B8C-83A1-F6EECF244321}">
                <p14:modId xmlns:p14="http://schemas.microsoft.com/office/powerpoint/2010/main" val="166365882"/>
              </p:ext>
            </p:extLst>
          </p:nvPr>
        </p:nvGraphicFramePr>
        <p:xfrm>
          <a:off x="221100" y="2688342"/>
          <a:ext cx="8465700" cy="32902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 name="Rectangle 14"/>
          <p:cNvSpPr/>
          <p:nvPr/>
        </p:nvSpPr>
        <p:spPr>
          <a:xfrm>
            <a:off x="457200" y="6553200"/>
            <a:ext cx="8229600" cy="215444"/>
          </a:xfrm>
          <a:prstGeom prst="rect">
            <a:avLst/>
          </a:prstGeom>
        </p:spPr>
        <p:txBody>
          <a:bodyPr wrap="square">
            <a:spAutoFit/>
          </a:bodyPr>
          <a:lstStyle/>
          <a:p>
            <a:pPr algn="ctr" defTabSz="914400" fontAlgn="auto">
              <a:spcBef>
                <a:spcPts val="0"/>
              </a:spcBef>
              <a:spcAft>
                <a:spcPts val="0"/>
              </a:spcAft>
              <a:defRPr/>
            </a:pPr>
            <a:r>
              <a:rPr lang="en-US" sz="800" dirty="0" smtClean="0">
                <a:solidFill>
                  <a:srgbClr val="BFBFBF"/>
                </a:solidFill>
                <a:latin typeface="Calibri"/>
                <a:ea typeface="+mn-ea"/>
              </a:rPr>
              <a:t>© 2016 Accumen.  Proprietary &amp; Confidential. Materials may not be copied or distributed.</a:t>
            </a:r>
            <a:endParaRPr lang="en-US" sz="800" dirty="0">
              <a:solidFill>
                <a:srgbClr val="BFBFBF"/>
              </a:solidFill>
              <a:latin typeface="Calibri"/>
              <a:ea typeface="+mn-ea"/>
            </a:endParaRPr>
          </a:p>
        </p:txBody>
      </p:sp>
    </p:spTree>
    <p:extLst>
      <p:ext uri="{BB962C8B-B14F-4D97-AF65-F5344CB8AC3E}">
        <p14:creationId xmlns:p14="http://schemas.microsoft.com/office/powerpoint/2010/main" val="161154233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13D5E426-8379-C641-8383-1F8A152F33A6}" type="slidenum">
              <a:rPr lang="en-US" smtClean="0"/>
              <a:pPr>
                <a:defRPr/>
              </a:pPr>
              <a:t>13</a:t>
            </a:fld>
            <a:endParaRPr lang="en-US" dirty="0"/>
          </a:p>
        </p:txBody>
      </p:sp>
      <p:sp>
        <p:nvSpPr>
          <p:cNvPr id="2" name="Title 1"/>
          <p:cNvSpPr>
            <a:spLocks noGrp="1"/>
          </p:cNvSpPr>
          <p:nvPr>
            <p:ph type="title" idx="4294967295"/>
          </p:nvPr>
        </p:nvSpPr>
        <p:spPr>
          <a:xfrm>
            <a:off x="0" y="152400"/>
            <a:ext cx="8763000" cy="457200"/>
          </a:xfrm>
        </p:spPr>
        <p:txBody>
          <a:bodyPr>
            <a:normAutofit/>
          </a:bodyPr>
          <a:lstStyle/>
          <a:p>
            <a:r>
              <a:rPr lang="en-US" sz="2400" dirty="0" smtClean="0">
                <a:solidFill>
                  <a:schemeClr val="bg1"/>
                </a:solidFill>
                <a:latin typeface="Arial" panose="020B0604020202020204" pitchFamily="34" charset="0"/>
                <a:cs typeface="Arial" panose="020B0604020202020204" pitchFamily="34" charset="0"/>
              </a:rPr>
              <a:t>HIPAA Privacy Policy 0026c</a:t>
            </a:r>
            <a:endParaRPr lang="en-US" sz="2400" dirty="0">
              <a:solidFill>
                <a:schemeClr val="bg1"/>
              </a:solidFill>
              <a:latin typeface="Arial" panose="020B0604020202020204" pitchFamily="34" charset="0"/>
              <a:cs typeface="Arial" panose="020B0604020202020204" pitchFamily="34" charset="0"/>
            </a:endParaRPr>
          </a:p>
        </p:txBody>
      </p:sp>
      <p:grpSp>
        <p:nvGrpSpPr>
          <p:cNvPr id="5" name="Group 4"/>
          <p:cNvGrpSpPr/>
          <p:nvPr/>
        </p:nvGrpSpPr>
        <p:grpSpPr>
          <a:xfrm>
            <a:off x="6418055" y="890754"/>
            <a:ext cx="2725945" cy="1908028"/>
            <a:chOff x="5885035" y="925251"/>
            <a:chExt cx="3079318" cy="2049577"/>
          </a:xfrm>
        </p:grpSpPr>
        <p:pic>
          <p:nvPicPr>
            <p:cNvPr id="2050" name="Picture 2" descr="http://www.psdgraphics.com/file/theater-sign-template.jpg"/>
            <p:cNvPicPr>
              <a:picLocks noChangeAspect="1" noChangeArrowheads="1"/>
            </p:cNvPicPr>
            <p:nvPr/>
          </p:nvPicPr>
          <p:blipFill rotWithShape="1">
            <a:blip r:embed="rId4">
              <a:extLst>
                <a:ext uri="{28A0092B-C50C-407E-A947-70E740481C1C}">
                  <a14:useLocalDpi xmlns:a14="http://schemas.microsoft.com/office/drawing/2010/main" val="0"/>
                </a:ext>
              </a:extLst>
            </a:blip>
            <a:srcRect l="4503" t="9904" r="5140" b="9906"/>
            <a:stretch/>
          </p:blipFill>
          <p:spPr bwMode="auto">
            <a:xfrm rot="603107">
              <a:off x="5885035" y="925251"/>
              <a:ext cx="3079318" cy="2049577"/>
            </a:xfrm>
            <a:prstGeom prst="ellipse">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rot="641282">
              <a:off x="6318676" y="1376937"/>
              <a:ext cx="2262458" cy="1077218"/>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Privacy Policies</a:t>
              </a:r>
              <a:endParaRPr lang="en-US" sz="3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grpSp>
      <p:grpSp>
        <p:nvGrpSpPr>
          <p:cNvPr id="7" name="Group 6"/>
          <p:cNvGrpSpPr/>
          <p:nvPr/>
        </p:nvGrpSpPr>
        <p:grpSpPr>
          <a:xfrm flipV="1">
            <a:off x="8467" y="5599961"/>
            <a:ext cx="9127067" cy="1257753"/>
            <a:chOff x="16933" y="829733"/>
            <a:chExt cx="9127067" cy="2142067"/>
          </a:xfrm>
        </p:grpSpPr>
        <p:pic>
          <p:nvPicPr>
            <p:cNvPr id="8" name="Picture 6" descr="http://www.pptbackgroundstemplates.com/backgrounds/Stage-lighting-in-silhouett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33" y="838200"/>
              <a:ext cx="4555067" cy="21336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ttp://www.pptbackgroundstemplates.com/backgrounds/Stage-lighting-in-silhouett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4495800" y="829733"/>
              <a:ext cx="4648200" cy="21336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0"/>
          <p:cNvGrpSpPr/>
          <p:nvPr/>
        </p:nvGrpSpPr>
        <p:grpSpPr>
          <a:xfrm>
            <a:off x="152400" y="1055218"/>
            <a:ext cx="8382000" cy="3934513"/>
            <a:chOff x="76200" y="914400"/>
            <a:chExt cx="8382000" cy="3934513"/>
          </a:xfrm>
        </p:grpSpPr>
        <p:sp>
          <p:nvSpPr>
            <p:cNvPr id="10" name="Content Placeholder 1"/>
            <p:cNvSpPr txBox="1">
              <a:spLocks/>
            </p:cNvSpPr>
            <p:nvPr/>
          </p:nvSpPr>
          <p:spPr>
            <a:xfrm>
              <a:off x="76200" y="3228435"/>
              <a:ext cx="8382000" cy="1620478"/>
            </a:xfrm>
            <a:prstGeom prst="rect">
              <a:avLst/>
            </a:prstGeom>
          </p:spPr>
          <p:txBody>
            <a:bodyPr/>
            <a:lstStyle>
              <a:lvl1pPr marL="232701" indent="-232701" algn="l" defTabSz="911396" rtl="0" eaLnBrk="1" fontAlgn="base" hangingPunct="1">
                <a:spcBef>
                  <a:spcPct val="0"/>
                </a:spcBef>
                <a:spcAft>
                  <a:spcPct val="30000"/>
                </a:spcAft>
                <a:buSzPct val="140000"/>
                <a:buFont typeface="Wingdings" charset="2"/>
                <a:buChar char="Ø"/>
                <a:defRPr sz="1600" b="1">
                  <a:solidFill>
                    <a:schemeClr val="tx1"/>
                  </a:solidFill>
                  <a:latin typeface="Arial"/>
                  <a:ea typeface="ＭＳ Ｐゴシック" charset="-128"/>
                  <a:cs typeface="Arial"/>
                </a:defRPr>
              </a:lvl1pPr>
              <a:lvl2pPr marL="586592" indent="-237550" algn="l" defTabSz="911396" rtl="0" eaLnBrk="1" fontAlgn="base" hangingPunct="1">
                <a:spcBef>
                  <a:spcPct val="0"/>
                </a:spcBef>
                <a:spcAft>
                  <a:spcPct val="30000"/>
                </a:spcAft>
                <a:buSzPct val="150000"/>
                <a:buChar char="•"/>
                <a:defRPr sz="1600">
                  <a:solidFill>
                    <a:srgbClr val="595959"/>
                  </a:solidFill>
                  <a:latin typeface="Arial"/>
                  <a:ea typeface="ＭＳ Ｐゴシック" charset="-128"/>
                  <a:cs typeface="Arial"/>
                </a:defRPr>
              </a:lvl2pPr>
              <a:lvl3pPr marL="854840" indent="-151897" algn="l" defTabSz="911396" rtl="0" eaLnBrk="1" fontAlgn="base" hangingPunct="1">
                <a:spcBef>
                  <a:spcPct val="0"/>
                </a:spcBef>
                <a:spcAft>
                  <a:spcPct val="30000"/>
                </a:spcAft>
                <a:buFont typeface="Wingdings" charset="2"/>
                <a:buChar char="§"/>
                <a:defRPr sz="1600">
                  <a:solidFill>
                    <a:srgbClr val="595959"/>
                  </a:solidFill>
                  <a:latin typeface="Arial"/>
                  <a:ea typeface="ＭＳ Ｐゴシック" charset="-128"/>
                  <a:cs typeface="Arial"/>
                </a:defRPr>
              </a:lvl3pPr>
              <a:lvl4pPr marL="1108543" indent="-137356" algn="l" defTabSz="911396" rtl="0" eaLnBrk="1" fontAlgn="base" hangingPunct="1">
                <a:spcBef>
                  <a:spcPct val="0"/>
                </a:spcBef>
                <a:spcAft>
                  <a:spcPct val="30000"/>
                </a:spcAft>
                <a:buSzPct val="120000"/>
                <a:buChar char="•"/>
                <a:defRPr sz="1600">
                  <a:solidFill>
                    <a:srgbClr val="595959"/>
                  </a:solidFill>
                  <a:latin typeface="Arial"/>
                  <a:ea typeface="ＭＳ Ｐゴシック" charset="-128"/>
                  <a:cs typeface="Arial"/>
                </a:defRPr>
              </a:lvl4pPr>
              <a:lvl5pPr marL="1376792" indent="-151897" algn="l" defTabSz="911396" rtl="0" eaLnBrk="1" fontAlgn="base" hangingPunct="1">
                <a:spcBef>
                  <a:spcPct val="0"/>
                </a:spcBef>
                <a:spcAft>
                  <a:spcPct val="30000"/>
                </a:spcAft>
                <a:buSzPct val="75000"/>
                <a:buChar char="–"/>
                <a:defRPr sz="1600">
                  <a:solidFill>
                    <a:srgbClr val="595959"/>
                  </a:solidFill>
                  <a:latin typeface="Arial"/>
                  <a:ea typeface="ＭＳ Ｐゴシック" charset="-128"/>
                  <a:cs typeface="Arial"/>
                </a:defRPr>
              </a:lvl5pPr>
              <a:lvl6pPr marL="1842186" indent="-151897" algn="l" defTabSz="911396" rtl="0" eaLnBrk="1" fontAlgn="base" hangingPunct="1">
                <a:spcBef>
                  <a:spcPct val="0"/>
                </a:spcBef>
                <a:spcAft>
                  <a:spcPct val="30000"/>
                </a:spcAft>
                <a:buSzPct val="75000"/>
                <a:buChar char="–"/>
                <a:defRPr sz="1600">
                  <a:solidFill>
                    <a:schemeClr val="tx1"/>
                  </a:solidFill>
                  <a:latin typeface="+mn-lt"/>
                </a:defRPr>
              </a:lvl6pPr>
              <a:lvl7pPr marL="2307581" indent="-151897" algn="l" defTabSz="911396" rtl="0" eaLnBrk="1" fontAlgn="base" hangingPunct="1">
                <a:spcBef>
                  <a:spcPct val="0"/>
                </a:spcBef>
                <a:spcAft>
                  <a:spcPct val="30000"/>
                </a:spcAft>
                <a:buSzPct val="75000"/>
                <a:buChar char="–"/>
                <a:defRPr sz="1600">
                  <a:solidFill>
                    <a:schemeClr val="tx1"/>
                  </a:solidFill>
                  <a:latin typeface="+mn-lt"/>
                </a:defRPr>
              </a:lvl7pPr>
              <a:lvl8pPr marL="2772977" indent="-151897" algn="l" defTabSz="911396" rtl="0" eaLnBrk="1" fontAlgn="base" hangingPunct="1">
                <a:spcBef>
                  <a:spcPct val="0"/>
                </a:spcBef>
                <a:spcAft>
                  <a:spcPct val="30000"/>
                </a:spcAft>
                <a:buSzPct val="75000"/>
                <a:buChar char="–"/>
                <a:defRPr sz="1600">
                  <a:solidFill>
                    <a:schemeClr val="tx1"/>
                  </a:solidFill>
                  <a:latin typeface="+mn-lt"/>
                </a:defRPr>
              </a:lvl8pPr>
              <a:lvl9pPr marL="3238370" indent="-151897" algn="l" defTabSz="911396" rtl="0" eaLnBrk="1" fontAlgn="base" hangingPunct="1">
                <a:spcBef>
                  <a:spcPct val="0"/>
                </a:spcBef>
                <a:spcAft>
                  <a:spcPct val="30000"/>
                </a:spcAft>
                <a:buSzPct val="75000"/>
                <a:buChar char="–"/>
                <a:defRPr sz="1600">
                  <a:solidFill>
                    <a:schemeClr val="tx1"/>
                  </a:solidFill>
                  <a:latin typeface="+mn-lt"/>
                </a:defRPr>
              </a:lvl9pPr>
            </a:lstStyle>
            <a:p>
              <a:pPr marL="232701" marR="0" lvl="0" indent="-232701" algn="l" defTabSz="911396" rtl="0" eaLnBrk="1" fontAlgn="base" latinLnBrk="0" hangingPunct="1">
                <a:lnSpc>
                  <a:spcPct val="100000"/>
                </a:lnSpc>
                <a:spcBef>
                  <a:spcPct val="0"/>
                </a:spcBef>
                <a:spcAft>
                  <a:spcPct val="30000"/>
                </a:spcAft>
                <a:buClrTx/>
                <a:buSzPct val="140000"/>
                <a:buFont typeface="Wingdings" charset="2"/>
                <a:buChar char="Ø"/>
                <a:tabLst/>
                <a:defRPr/>
              </a:pPr>
              <a:endParaRPr kumimoji="0" lang="en-US" sz="1500" b="0" i="0" u="none" strike="noStrike" kern="0" cap="none" spc="0" normalizeH="0" baseline="0" noProof="0" dirty="0" smtClean="0">
                <a:ln>
                  <a:noFill/>
                </a:ln>
                <a:solidFill>
                  <a:sysClr val="windowText" lastClr="000000"/>
                </a:solidFill>
                <a:effectLst/>
                <a:uLnTx/>
                <a:uFillTx/>
                <a:latin typeface="Arial"/>
                <a:ea typeface="ＭＳ Ｐゴシック" charset="-128"/>
                <a:cs typeface="Arial"/>
              </a:endParaRPr>
            </a:p>
            <a:p>
              <a:pPr marL="232701" marR="0" lvl="0" indent="-232701" algn="l" defTabSz="911396" rtl="0" eaLnBrk="1" fontAlgn="base" latinLnBrk="0" hangingPunct="1">
                <a:lnSpc>
                  <a:spcPct val="100000"/>
                </a:lnSpc>
                <a:spcBef>
                  <a:spcPct val="0"/>
                </a:spcBef>
                <a:spcAft>
                  <a:spcPct val="30000"/>
                </a:spcAft>
                <a:buClrTx/>
                <a:buSzPct val="140000"/>
                <a:buFont typeface="Wingdings" charset="2"/>
                <a:buChar char="Ø"/>
                <a:tabLst/>
                <a:defRPr/>
              </a:pPr>
              <a:endParaRPr kumimoji="0" lang="en-US" sz="1500" b="1" i="0" u="none" strike="noStrike" kern="0" cap="none" spc="0" normalizeH="0" baseline="0" noProof="0" dirty="0">
                <a:ln>
                  <a:noFill/>
                </a:ln>
                <a:solidFill>
                  <a:sysClr val="windowText" lastClr="000000"/>
                </a:solidFill>
                <a:effectLst/>
                <a:uLnTx/>
                <a:uFillTx/>
                <a:latin typeface="Arial"/>
                <a:ea typeface="ＭＳ Ｐゴシック" charset="-128"/>
                <a:cs typeface="Arial"/>
              </a:endParaRPr>
            </a:p>
          </p:txBody>
        </p:sp>
        <p:sp>
          <p:nvSpPr>
            <p:cNvPr id="6" name="Rectangle 5"/>
            <p:cNvSpPr/>
            <p:nvPr/>
          </p:nvSpPr>
          <p:spPr>
            <a:xfrm>
              <a:off x="76200" y="914400"/>
              <a:ext cx="6477000" cy="323165"/>
            </a:xfrm>
            <a:prstGeom prst="rect">
              <a:avLst/>
            </a:prstGeom>
          </p:spPr>
          <p:txBody>
            <a:bodyPr wrap="square">
              <a:spAutoFit/>
            </a:bodyPr>
            <a:lstStyle/>
            <a:p>
              <a:pPr marL="232701" lvl="0" indent="-232701" defTabSz="911396">
                <a:spcAft>
                  <a:spcPct val="30000"/>
                </a:spcAft>
                <a:buSzPct val="140000"/>
                <a:buFont typeface="Wingdings" charset="2"/>
                <a:buChar char="Ø"/>
                <a:defRPr/>
              </a:pPr>
              <a:endParaRPr lang="en-US" sz="1500" kern="0" dirty="0">
                <a:solidFill>
                  <a:sysClr val="windowText" lastClr="000000"/>
                </a:solidFill>
                <a:latin typeface="Arial"/>
                <a:ea typeface="ＭＳ Ｐゴシック" charset="-128"/>
                <a:cs typeface="Arial"/>
              </a:endParaRPr>
            </a:p>
          </p:txBody>
        </p:sp>
      </p:grpSp>
      <p:graphicFrame>
        <p:nvGraphicFramePr>
          <p:cNvPr id="12" name="Table 11"/>
          <p:cNvGraphicFramePr>
            <a:graphicFrameLocks noGrp="1"/>
          </p:cNvGraphicFramePr>
          <p:nvPr>
            <p:extLst>
              <p:ext uri="{D42A27DB-BD31-4B8C-83A1-F6EECF244321}">
                <p14:modId xmlns:p14="http://schemas.microsoft.com/office/powerpoint/2010/main" val="4043401662"/>
              </p:ext>
            </p:extLst>
          </p:nvPr>
        </p:nvGraphicFramePr>
        <p:xfrm>
          <a:off x="203029" y="902055"/>
          <a:ext cx="6269306" cy="1681480"/>
        </p:xfrm>
        <a:graphic>
          <a:graphicData uri="http://schemas.openxmlformats.org/drawingml/2006/table">
            <a:tbl>
              <a:tblPr firstRow="1" bandRow="1">
                <a:tableStyleId>{5C22544A-7EE6-4342-B048-85BDC9FD1C3A}</a:tableStyleId>
              </a:tblPr>
              <a:tblGrid>
                <a:gridCol w="5179891"/>
                <a:gridCol w="1089415"/>
              </a:tblGrid>
              <a:tr h="370840">
                <a:tc>
                  <a:txBody>
                    <a:bodyPr/>
                    <a:lstStyle/>
                    <a:p>
                      <a:r>
                        <a:rPr lang="en-US" dirty="0" smtClean="0"/>
                        <a:t>HIPAA</a:t>
                      </a:r>
                      <a:r>
                        <a:rPr lang="en-US" baseline="0" dirty="0" smtClean="0"/>
                        <a:t> De-Identification Policy</a:t>
                      </a:r>
                      <a:endParaRPr lang="en-US" dirty="0"/>
                    </a:p>
                  </a:txBody>
                  <a:tcPr/>
                </a:tc>
                <a:tc>
                  <a:txBody>
                    <a:bodyPr/>
                    <a:lstStyle/>
                    <a:p>
                      <a:r>
                        <a:rPr lang="en-US" dirty="0" smtClean="0"/>
                        <a:t>0026c</a:t>
                      </a:r>
                      <a:endParaRPr lang="en-US" dirty="0"/>
                    </a:p>
                  </a:txBody>
                  <a:tcPr/>
                </a:tc>
              </a:tr>
              <a:tr h="370840">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t>Information</a:t>
                      </a:r>
                      <a:r>
                        <a:rPr lang="en-US" sz="2000" baseline="0" dirty="0" smtClean="0"/>
                        <a:t> that is considered PHI can be de-identified and no long subject to the HIPAA laws.  HIPAA rules to de-identify data is specific and requires Privacy Officer approval to qualify as De-identified.</a:t>
                      </a:r>
                      <a:endParaRPr lang="en-US" sz="2000" dirty="0" smtClean="0"/>
                    </a:p>
                  </a:txBody>
                  <a:tcPr/>
                </a:tc>
                <a:tc hMerge="1">
                  <a:txBody>
                    <a:bodyPr/>
                    <a:lstStyle/>
                    <a:p>
                      <a:endParaRPr lang="en-US" dirty="0"/>
                    </a:p>
                  </a:txBody>
                  <a:tcPr/>
                </a:tc>
              </a:tr>
            </a:tbl>
          </a:graphicData>
        </a:graphic>
      </p:graphicFrame>
      <p:graphicFrame>
        <p:nvGraphicFramePr>
          <p:cNvPr id="13" name="Diagram 12"/>
          <p:cNvGraphicFramePr/>
          <p:nvPr>
            <p:extLst>
              <p:ext uri="{D42A27DB-BD31-4B8C-83A1-F6EECF244321}">
                <p14:modId xmlns:p14="http://schemas.microsoft.com/office/powerpoint/2010/main" val="295013716"/>
              </p:ext>
            </p:extLst>
          </p:nvPr>
        </p:nvGraphicFramePr>
        <p:xfrm>
          <a:off x="185057" y="2736698"/>
          <a:ext cx="8465700" cy="363204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5" name="Rectangle 14"/>
          <p:cNvSpPr/>
          <p:nvPr/>
        </p:nvSpPr>
        <p:spPr>
          <a:xfrm>
            <a:off x="457200" y="6553200"/>
            <a:ext cx="8229600" cy="215444"/>
          </a:xfrm>
          <a:prstGeom prst="rect">
            <a:avLst/>
          </a:prstGeom>
        </p:spPr>
        <p:txBody>
          <a:bodyPr wrap="square">
            <a:spAutoFit/>
          </a:bodyPr>
          <a:lstStyle/>
          <a:p>
            <a:pPr algn="ctr" defTabSz="914400" fontAlgn="auto">
              <a:spcBef>
                <a:spcPts val="0"/>
              </a:spcBef>
              <a:spcAft>
                <a:spcPts val="0"/>
              </a:spcAft>
              <a:defRPr/>
            </a:pPr>
            <a:r>
              <a:rPr lang="en-US" sz="800" dirty="0" smtClean="0">
                <a:solidFill>
                  <a:srgbClr val="BFBFBF"/>
                </a:solidFill>
                <a:latin typeface="Calibri"/>
                <a:ea typeface="+mn-ea"/>
              </a:rPr>
              <a:t>© 2016 Accumen.  Proprietary &amp; Confidential. Materials may not be copied or distributed.</a:t>
            </a:r>
            <a:endParaRPr lang="en-US" sz="800" dirty="0">
              <a:solidFill>
                <a:srgbClr val="BFBFBF"/>
              </a:solidFill>
              <a:latin typeface="Calibri"/>
              <a:ea typeface="+mn-ea"/>
            </a:endParaRPr>
          </a:p>
        </p:txBody>
      </p:sp>
    </p:spTree>
    <p:extLst>
      <p:ext uri="{BB962C8B-B14F-4D97-AF65-F5344CB8AC3E}">
        <p14:creationId xmlns:p14="http://schemas.microsoft.com/office/powerpoint/2010/main" val="2715429329"/>
      </p:ext>
    </p:extLst>
  </p:cSld>
  <p:clrMapOvr>
    <a:overrideClrMapping bg1="lt1" tx1="dk1" bg2="lt2" tx2="dk2" accent1="accent1" accent2="accent2" accent3="accent3" accent4="accent4" accent5="accent5" accent6="accent6" hlink="hlink" folHlink="folHlink"/>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13D5E426-8379-C641-8383-1F8A152F33A6}" type="slidenum">
              <a:rPr lang="en-US" smtClean="0"/>
              <a:pPr>
                <a:defRPr/>
              </a:pPr>
              <a:t>14</a:t>
            </a:fld>
            <a:endParaRPr lang="en-US" dirty="0"/>
          </a:p>
        </p:txBody>
      </p:sp>
      <p:sp>
        <p:nvSpPr>
          <p:cNvPr id="2" name="Title 1"/>
          <p:cNvSpPr>
            <a:spLocks noGrp="1"/>
          </p:cNvSpPr>
          <p:nvPr>
            <p:ph type="title" idx="4294967295"/>
          </p:nvPr>
        </p:nvSpPr>
        <p:spPr>
          <a:xfrm>
            <a:off x="0" y="152400"/>
            <a:ext cx="8763000" cy="457200"/>
          </a:xfrm>
        </p:spPr>
        <p:txBody>
          <a:bodyPr>
            <a:normAutofit/>
          </a:bodyPr>
          <a:lstStyle/>
          <a:p>
            <a:r>
              <a:rPr lang="en-US" sz="2400" dirty="0" smtClean="0">
                <a:solidFill>
                  <a:schemeClr val="bg1"/>
                </a:solidFill>
                <a:latin typeface="Arial" panose="020B0604020202020204" pitchFamily="34" charset="0"/>
                <a:cs typeface="Arial" panose="020B0604020202020204" pitchFamily="34" charset="0"/>
              </a:rPr>
              <a:t>HIPAA Privacy Policy 0027c</a:t>
            </a:r>
            <a:endParaRPr lang="en-US" sz="2400" dirty="0">
              <a:solidFill>
                <a:schemeClr val="bg1"/>
              </a:solidFill>
              <a:latin typeface="Arial" panose="020B0604020202020204" pitchFamily="34" charset="0"/>
              <a:cs typeface="Arial" panose="020B0604020202020204" pitchFamily="34" charset="0"/>
            </a:endParaRPr>
          </a:p>
        </p:txBody>
      </p:sp>
      <p:grpSp>
        <p:nvGrpSpPr>
          <p:cNvPr id="5" name="Group 4"/>
          <p:cNvGrpSpPr/>
          <p:nvPr/>
        </p:nvGrpSpPr>
        <p:grpSpPr>
          <a:xfrm>
            <a:off x="6418055" y="890754"/>
            <a:ext cx="2725945" cy="1908028"/>
            <a:chOff x="5885035" y="925251"/>
            <a:chExt cx="3079318" cy="2049577"/>
          </a:xfrm>
        </p:grpSpPr>
        <p:pic>
          <p:nvPicPr>
            <p:cNvPr id="2050" name="Picture 2" descr="http://www.psdgraphics.com/file/theater-sign-template.jpg"/>
            <p:cNvPicPr>
              <a:picLocks noChangeAspect="1" noChangeArrowheads="1"/>
            </p:cNvPicPr>
            <p:nvPr/>
          </p:nvPicPr>
          <p:blipFill rotWithShape="1">
            <a:blip r:embed="rId3">
              <a:extLst>
                <a:ext uri="{28A0092B-C50C-407E-A947-70E740481C1C}">
                  <a14:useLocalDpi xmlns:a14="http://schemas.microsoft.com/office/drawing/2010/main" val="0"/>
                </a:ext>
              </a:extLst>
            </a:blip>
            <a:srcRect l="4503" t="9904" r="5140" b="9906"/>
            <a:stretch/>
          </p:blipFill>
          <p:spPr bwMode="auto">
            <a:xfrm rot="603107">
              <a:off x="5885035" y="925251"/>
              <a:ext cx="3079318" cy="2049577"/>
            </a:xfrm>
            <a:prstGeom prst="ellipse">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rot="641282">
              <a:off x="6318676" y="1376937"/>
              <a:ext cx="2262458" cy="1077218"/>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Privacy Policies</a:t>
              </a:r>
              <a:endParaRPr lang="en-US" sz="3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grpSp>
      <p:grpSp>
        <p:nvGrpSpPr>
          <p:cNvPr id="7" name="Group 6"/>
          <p:cNvGrpSpPr/>
          <p:nvPr/>
        </p:nvGrpSpPr>
        <p:grpSpPr>
          <a:xfrm flipV="1">
            <a:off x="8467" y="5599961"/>
            <a:ext cx="9127067" cy="1257753"/>
            <a:chOff x="16933" y="829733"/>
            <a:chExt cx="9127067" cy="2142067"/>
          </a:xfrm>
        </p:grpSpPr>
        <p:pic>
          <p:nvPicPr>
            <p:cNvPr id="8" name="Picture 6" descr="http://www.pptbackgroundstemplates.com/backgrounds/Stage-lighting-in-silhouett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33" y="838200"/>
              <a:ext cx="4555067" cy="21336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ttp://www.pptbackgroundstemplates.com/backgrounds/Stage-lighting-in-silhouett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95800" y="829733"/>
              <a:ext cx="4648200" cy="21336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0"/>
          <p:cNvGrpSpPr/>
          <p:nvPr/>
        </p:nvGrpSpPr>
        <p:grpSpPr>
          <a:xfrm>
            <a:off x="152400" y="1055218"/>
            <a:ext cx="8382000" cy="3934513"/>
            <a:chOff x="76200" y="914400"/>
            <a:chExt cx="8382000" cy="3934513"/>
          </a:xfrm>
        </p:grpSpPr>
        <p:sp>
          <p:nvSpPr>
            <p:cNvPr id="10" name="Content Placeholder 1"/>
            <p:cNvSpPr txBox="1">
              <a:spLocks/>
            </p:cNvSpPr>
            <p:nvPr/>
          </p:nvSpPr>
          <p:spPr>
            <a:xfrm>
              <a:off x="76200" y="3228435"/>
              <a:ext cx="8382000" cy="1620478"/>
            </a:xfrm>
            <a:prstGeom prst="rect">
              <a:avLst/>
            </a:prstGeom>
          </p:spPr>
          <p:txBody>
            <a:bodyPr/>
            <a:lstStyle>
              <a:lvl1pPr marL="232701" indent="-232701" algn="l" defTabSz="911396" rtl="0" eaLnBrk="1" fontAlgn="base" hangingPunct="1">
                <a:spcBef>
                  <a:spcPct val="0"/>
                </a:spcBef>
                <a:spcAft>
                  <a:spcPct val="30000"/>
                </a:spcAft>
                <a:buSzPct val="140000"/>
                <a:buFont typeface="Wingdings" charset="2"/>
                <a:buChar char="Ø"/>
                <a:defRPr sz="1600" b="1">
                  <a:solidFill>
                    <a:schemeClr val="tx1"/>
                  </a:solidFill>
                  <a:latin typeface="Arial"/>
                  <a:ea typeface="ＭＳ Ｐゴシック" charset="-128"/>
                  <a:cs typeface="Arial"/>
                </a:defRPr>
              </a:lvl1pPr>
              <a:lvl2pPr marL="586592" indent="-237550" algn="l" defTabSz="911396" rtl="0" eaLnBrk="1" fontAlgn="base" hangingPunct="1">
                <a:spcBef>
                  <a:spcPct val="0"/>
                </a:spcBef>
                <a:spcAft>
                  <a:spcPct val="30000"/>
                </a:spcAft>
                <a:buSzPct val="150000"/>
                <a:buChar char="•"/>
                <a:defRPr sz="1600">
                  <a:solidFill>
                    <a:srgbClr val="595959"/>
                  </a:solidFill>
                  <a:latin typeface="Arial"/>
                  <a:ea typeface="ＭＳ Ｐゴシック" charset="-128"/>
                  <a:cs typeface="Arial"/>
                </a:defRPr>
              </a:lvl2pPr>
              <a:lvl3pPr marL="854840" indent="-151897" algn="l" defTabSz="911396" rtl="0" eaLnBrk="1" fontAlgn="base" hangingPunct="1">
                <a:spcBef>
                  <a:spcPct val="0"/>
                </a:spcBef>
                <a:spcAft>
                  <a:spcPct val="30000"/>
                </a:spcAft>
                <a:buFont typeface="Wingdings" charset="2"/>
                <a:buChar char="§"/>
                <a:defRPr sz="1600">
                  <a:solidFill>
                    <a:srgbClr val="595959"/>
                  </a:solidFill>
                  <a:latin typeface="Arial"/>
                  <a:ea typeface="ＭＳ Ｐゴシック" charset="-128"/>
                  <a:cs typeface="Arial"/>
                </a:defRPr>
              </a:lvl3pPr>
              <a:lvl4pPr marL="1108543" indent="-137356" algn="l" defTabSz="911396" rtl="0" eaLnBrk="1" fontAlgn="base" hangingPunct="1">
                <a:spcBef>
                  <a:spcPct val="0"/>
                </a:spcBef>
                <a:spcAft>
                  <a:spcPct val="30000"/>
                </a:spcAft>
                <a:buSzPct val="120000"/>
                <a:buChar char="•"/>
                <a:defRPr sz="1600">
                  <a:solidFill>
                    <a:srgbClr val="595959"/>
                  </a:solidFill>
                  <a:latin typeface="Arial"/>
                  <a:ea typeface="ＭＳ Ｐゴシック" charset="-128"/>
                  <a:cs typeface="Arial"/>
                </a:defRPr>
              </a:lvl4pPr>
              <a:lvl5pPr marL="1376792" indent="-151897" algn="l" defTabSz="911396" rtl="0" eaLnBrk="1" fontAlgn="base" hangingPunct="1">
                <a:spcBef>
                  <a:spcPct val="0"/>
                </a:spcBef>
                <a:spcAft>
                  <a:spcPct val="30000"/>
                </a:spcAft>
                <a:buSzPct val="75000"/>
                <a:buChar char="–"/>
                <a:defRPr sz="1600">
                  <a:solidFill>
                    <a:srgbClr val="595959"/>
                  </a:solidFill>
                  <a:latin typeface="Arial"/>
                  <a:ea typeface="ＭＳ Ｐゴシック" charset="-128"/>
                  <a:cs typeface="Arial"/>
                </a:defRPr>
              </a:lvl5pPr>
              <a:lvl6pPr marL="1842186" indent="-151897" algn="l" defTabSz="911396" rtl="0" eaLnBrk="1" fontAlgn="base" hangingPunct="1">
                <a:spcBef>
                  <a:spcPct val="0"/>
                </a:spcBef>
                <a:spcAft>
                  <a:spcPct val="30000"/>
                </a:spcAft>
                <a:buSzPct val="75000"/>
                <a:buChar char="–"/>
                <a:defRPr sz="1600">
                  <a:solidFill>
                    <a:schemeClr val="tx1"/>
                  </a:solidFill>
                  <a:latin typeface="+mn-lt"/>
                </a:defRPr>
              </a:lvl6pPr>
              <a:lvl7pPr marL="2307581" indent="-151897" algn="l" defTabSz="911396" rtl="0" eaLnBrk="1" fontAlgn="base" hangingPunct="1">
                <a:spcBef>
                  <a:spcPct val="0"/>
                </a:spcBef>
                <a:spcAft>
                  <a:spcPct val="30000"/>
                </a:spcAft>
                <a:buSzPct val="75000"/>
                <a:buChar char="–"/>
                <a:defRPr sz="1600">
                  <a:solidFill>
                    <a:schemeClr val="tx1"/>
                  </a:solidFill>
                  <a:latin typeface="+mn-lt"/>
                </a:defRPr>
              </a:lvl7pPr>
              <a:lvl8pPr marL="2772977" indent="-151897" algn="l" defTabSz="911396" rtl="0" eaLnBrk="1" fontAlgn="base" hangingPunct="1">
                <a:spcBef>
                  <a:spcPct val="0"/>
                </a:spcBef>
                <a:spcAft>
                  <a:spcPct val="30000"/>
                </a:spcAft>
                <a:buSzPct val="75000"/>
                <a:buChar char="–"/>
                <a:defRPr sz="1600">
                  <a:solidFill>
                    <a:schemeClr val="tx1"/>
                  </a:solidFill>
                  <a:latin typeface="+mn-lt"/>
                </a:defRPr>
              </a:lvl8pPr>
              <a:lvl9pPr marL="3238370" indent="-151897" algn="l" defTabSz="911396" rtl="0" eaLnBrk="1" fontAlgn="base" hangingPunct="1">
                <a:spcBef>
                  <a:spcPct val="0"/>
                </a:spcBef>
                <a:spcAft>
                  <a:spcPct val="30000"/>
                </a:spcAft>
                <a:buSzPct val="75000"/>
                <a:buChar char="–"/>
                <a:defRPr sz="1600">
                  <a:solidFill>
                    <a:schemeClr val="tx1"/>
                  </a:solidFill>
                  <a:latin typeface="+mn-lt"/>
                </a:defRPr>
              </a:lvl9pPr>
            </a:lstStyle>
            <a:p>
              <a:pPr marL="232701" marR="0" lvl="0" indent="-232701" algn="l" defTabSz="911396" rtl="0" eaLnBrk="1" fontAlgn="base" latinLnBrk="0" hangingPunct="1">
                <a:lnSpc>
                  <a:spcPct val="100000"/>
                </a:lnSpc>
                <a:spcBef>
                  <a:spcPct val="0"/>
                </a:spcBef>
                <a:spcAft>
                  <a:spcPct val="30000"/>
                </a:spcAft>
                <a:buClrTx/>
                <a:buSzPct val="140000"/>
                <a:buFont typeface="Wingdings" charset="2"/>
                <a:buChar char="Ø"/>
                <a:tabLst/>
                <a:defRPr/>
              </a:pPr>
              <a:endParaRPr kumimoji="0" lang="en-US" sz="1500" b="0" i="0" u="none" strike="noStrike" kern="0" cap="none" spc="0" normalizeH="0" baseline="0" noProof="0" dirty="0" smtClean="0">
                <a:ln>
                  <a:noFill/>
                </a:ln>
                <a:solidFill>
                  <a:sysClr val="windowText" lastClr="000000"/>
                </a:solidFill>
                <a:effectLst/>
                <a:uLnTx/>
                <a:uFillTx/>
                <a:latin typeface="Arial"/>
                <a:ea typeface="ＭＳ Ｐゴシック" charset="-128"/>
                <a:cs typeface="Arial"/>
              </a:endParaRPr>
            </a:p>
            <a:p>
              <a:pPr marL="232701" marR="0" lvl="0" indent="-232701" algn="l" defTabSz="911396" rtl="0" eaLnBrk="1" fontAlgn="base" latinLnBrk="0" hangingPunct="1">
                <a:lnSpc>
                  <a:spcPct val="100000"/>
                </a:lnSpc>
                <a:spcBef>
                  <a:spcPct val="0"/>
                </a:spcBef>
                <a:spcAft>
                  <a:spcPct val="30000"/>
                </a:spcAft>
                <a:buClrTx/>
                <a:buSzPct val="140000"/>
                <a:buFont typeface="Wingdings" charset="2"/>
                <a:buChar char="Ø"/>
                <a:tabLst/>
                <a:defRPr/>
              </a:pPr>
              <a:endParaRPr kumimoji="0" lang="en-US" sz="1500" b="1" i="0" u="none" strike="noStrike" kern="0" cap="none" spc="0" normalizeH="0" baseline="0" noProof="0" dirty="0">
                <a:ln>
                  <a:noFill/>
                </a:ln>
                <a:solidFill>
                  <a:sysClr val="windowText" lastClr="000000"/>
                </a:solidFill>
                <a:effectLst/>
                <a:uLnTx/>
                <a:uFillTx/>
                <a:latin typeface="Arial"/>
                <a:ea typeface="ＭＳ Ｐゴシック" charset="-128"/>
                <a:cs typeface="Arial"/>
              </a:endParaRPr>
            </a:p>
          </p:txBody>
        </p:sp>
        <p:sp>
          <p:nvSpPr>
            <p:cNvPr id="6" name="Rectangle 5"/>
            <p:cNvSpPr/>
            <p:nvPr/>
          </p:nvSpPr>
          <p:spPr>
            <a:xfrm>
              <a:off x="76200" y="914400"/>
              <a:ext cx="6477000" cy="323165"/>
            </a:xfrm>
            <a:prstGeom prst="rect">
              <a:avLst/>
            </a:prstGeom>
          </p:spPr>
          <p:txBody>
            <a:bodyPr wrap="square">
              <a:spAutoFit/>
            </a:bodyPr>
            <a:lstStyle/>
            <a:p>
              <a:pPr marL="232701" lvl="0" indent="-232701" defTabSz="911396">
                <a:spcAft>
                  <a:spcPct val="30000"/>
                </a:spcAft>
                <a:buSzPct val="140000"/>
                <a:buFont typeface="Wingdings" charset="2"/>
                <a:buChar char="Ø"/>
                <a:defRPr/>
              </a:pPr>
              <a:endParaRPr lang="en-US" sz="1500" kern="0" dirty="0">
                <a:solidFill>
                  <a:sysClr val="windowText" lastClr="000000"/>
                </a:solidFill>
                <a:latin typeface="Arial"/>
                <a:ea typeface="ＭＳ Ｐゴシック" charset="-128"/>
                <a:cs typeface="Arial"/>
              </a:endParaRPr>
            </a:p>
          </p:txBody>
        </p:sp>
      </p:grpSp>
      <p:graphicFrame>
        <p:nvGraphicFramePr>
          <p:cNvPr id="12" name="Table 11"/>
          <p:cNvGraphicFramePr>
            <a:graphicFrameLocks noGrp="1"/>
          </p:cNvGraphicFramePr>
          <p:nvPr>
            <p:extLst>
              <p:ext uri="{D42A27DB-BD31-4B8C-83A1-F6EECF244321}">
                <p14:modId xmlns:p14="http://schemas.microsoft.com/office/powerpoint/2010/main" val="111961720"/>
              </p:ext>
            </p:extLst>
          </p:nvPr>
        </p:nvGraphicFramePr>
        <p:xfrm>
          <a:off x="207694" y="1050246"/>
          <a:ext cx="6269306" cy="1376680"/>
        </p:xfrm>
        <a:graphic>
          <a:graphicData uri="http://schemas.openxmlformats.org/drawingml/2006/table">
            <a:tbl>
              <a:tblPr firstRow="1" bandRow="1">
                <a:tableStyleId>{5C22544A-7EE6-4342-B048-85BDC9FD1C3A}</a:tableStyleId>
              </a:tblPr>
              <a:tblGrid>
                <a:gridCol w="5179891"/>
                <a:gridCol w="1089415"/>
              </a:tblGrid>
              <a:tr h="370840">
                <a:tc>
                  <a:txBody>
                    <a:bodyPr/>
                    <a:lstStyle/>
                    <a:p>
                      <a:r>
                        <a:rPr lang="en-US" dirty="0" smtClean="0"/>
                        <a:t>HIPAA</a:t>
                      </a:r>
                      <a:r>
                        <a:rPr lang="en-US" baseline="0" dirty="0" smtClean="0"/>
                        <a:t> Minimum Necessary Policy</a:t>
                      </a:r>
                      <a:endParaRPr lang="en-US" dirty="0"/>
                    </a:p>
                  </a:txBody>
                  <a:tcPr/>
                </a:tc>
                <a:tc>
                  <a:txBody>
                    <a:bodyPr/>
                    <a:lstStyle/>
                    <a:p>
                      <a:r>
                        <a:rPr lang="en-US" dirty="0" smtClean="0"/>
                        <a:t>0027c</a:t>
                      </a:r>
                      <a:endParaRPr lang="en-US" dirty="0"/>
                    </a:p>
                  </a:txBody>
                  <a:tcPr/>
                </a:tc>
              </a:tr>
              <a:tr h="370840">
                <a:tc gridSpan="2">
                  <a:txBody>
                    <a:bodyPr/>
                    <a:lstStyle/>
                    <a:p>
                      <a:r>
                        <a:rPr lang="en-US" sz="2000" dirty="0" smtClean="0"/>
                        <a:t>Access to and disclosure of PHI – in all forms (oral, written, and/or electronic) –  should</a:t>
                      </a:r>
                      <a:r>
                        <a:rPr lang="en-US" sz="2000" baseline="0" dirty="0" smtClean="0"/>
                        <a:t> be limited to the minimum amount necessary to carry out the task at hand.</a:t>
                      </a:r>
                      <a:endParaRPr lang="en-US" sz="2000" dirty="0" smtClean="0"/>
                    </a:p>
                  </a:txBody>
                  <a:tcPr/>
                </a:tc>
                <a:tc hMerge="1">
                  <a:txBody>
                    <a:bodyPr/>
                    <a:lstStyle/>
                    <a:p>
                      <a:endParaRPr lang="en-US" dirty="0"/>
                    </a:p>
                  </a:txBody>
                  <a:tcPr/>
                </a:tc>
              </a:tr>
            </a:tbl>
          </a:graphicData>
        </a:graphic>
      </p:graphicFrame>
      <p:graphicFrame>
        <p:nvGraphicFramePr>
          <p:cNvPr id="13" name="Diagram 12"/>
          <p:cNvGraphicFramePr/>
          <p:nvPr>
            <p:extLst>
              <p:ext uri="{D42A27DB-BD31-4B8C-83A1-F6EECF244321}">
                <p14:modId xmlns:p14="http://schemas.microsoft.com/office/powerpoint/2010/main" val="351985563"/>
              </p:ext>
            </p:extLst>
          </p:nvPr>
        </p:nvGraphicFramePr>
        <p:xfrm>
          <a:off x="148649" y="2743200"/>
          <a:ext cx="8465700" cy="329024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5" name="Rectangle 14"/>
          <p:cNvSpPr/>
          <p:nvPr/>
        </p:nvSpPr>
        <p:spPr>
          <a:xfrm>
            <a:off x="457200" y="6553200"/>
            <a:ext cx="8229600" cy="215444"/>
          </a:xfrm>
          <a:prstGeom prst="rect">
            <a:avLst/>
          </a:prstGeom>
        </p:spPr>
        <p:txBody>
          <a:bodyPr wrap="square">
            <a:spAutoFit/>
          </a:bodyPr>
          <a:lstStyle/>
          <a:p>
            <a:pPr algn="ctr" defTabSz="914400" fontAlgn="auto">
              <a:spcBef>
                <a:spcPts val="0"/>
              </a:spcBef>
              <a:spcAft>
                <a:spcPts val="0"/>
              </a:spcAft>
              <a:defRPr/>
            </a:pPr>
            <a:r>
              <a:rPr lang="en-US" sz="800" dirty="0" smtClean="0">
                <a:solidFill>
                  <a:srgbClr val="BFBFBF"/>
                </a:solidFill>
                <a:latin typeface="Calibri"/>
                <a:ea typeface="+mn-ea"/>
              </a:rPr>
              <a:t>© 2016 Accumen.  Proprietary &amp; Confidential. Materials may not be copied or distributed.</a:t>
            </a:r>
            <a:endParaRPr lang="en-US" sz="800" dirty="0">
              <a:solidFill>
                <a:srgbClr val="BFBFBF"/>
              </a:solidFill>
              <a:latin typeface="Calibri"/>
              <a:ea typeface="+mn-ea"/>
            </a:endParaRPr>
          </a:p>
        </p:txBody>
      </p:sp>
    </p:spTree>
    <p:extLst>
      <p:ext uri="{BB962C8B-B14F-4D97-AF65-F5344CB8AC3E}">
        <p14:creationId xmlns:p14="http://schemas.microsoft.com/office/powerpoint/2010/main" val="105400605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13D5E426-8379-C641-8383-1F8A152F33A6}" type="slidenum">
              <a:rPr lang="en-US" smtClean="0"/>
              <a:pPr>
                <a:defRPr/>
              </a:pPr>
              <a:t>15</a:t>
            </a:fld>
            <a:endParaRPr lang="en-US" dirty="0"/>
          </a:p>
        </p:txBody>
      </p:sp>
      <p:sp>
        <p:nvSpPr>
          <p:cNvPr id="2" name="Title 1"/>
          <p:cNvSpPr>
            <a:spLocks noGrp="1"/>
          </p:cNvSpPr>
          <p:nvPr>
            <p:ph type="title" idx="4294967295"/>
          </p:nvPr>
        </p:nvSpPr>
        <p:spPr>
          <a:xfrm>
            <a:off x="0" y="152400"/>
            <a:ext cx="8763000" cy="457200"/>
          </a:xfrm>
        </p:spPr>
        <p:txBody>
          <a:bodyPr>
            <a:normAutofit/>
          </a:bodyPr>
          <a:lstStyle/>
          <a:p>
            <a:r>
              <a:rPr lang="en-US" sz="2400" dirty="0">
                <a:solidFill>
                  <a:schemeClr val="bg1"/>
                </a:solidFill>
                <a:latin typeface="Arial" panose="020B0604020202020204" pitchFamily="34" charset="0"/>
                <a:cs typeface="Arial" panose="020B0604020202020204" pitchFamily="34" charset="0"/>
              </a:rPr>
              <a:t>Privacy Policy Review</a:t>
            </a:r>
          </a:p>
        </p:txBody>
      </p:sp>
      <p:grpSp>
        <p:nvGrpSpPr>
          <p:cNvPr id="5" name="Group 4"/>
          <p:cNvGrpSpPr/>
          <p:nvPr/>
        </p:nvGrpSpPr>
        <p:grpSpPr>
          <a:xfrm>
            <a:off x="6498003" y="1025192"/>
            <a:ext cx="2725945" cy="1908028"/>
            <a:chOff x="5885035" y="925251"/>
            <a:chExt cx="3079318" cy="2049577"/>
          </a:xfrm>
        </p:grpSpPr>
        <p:pic>
          <p:nvPicPr>
            <p:cNvPr id="2050" name="Picture 2" descr="http://www.psdgraphics.com/file/theater-sign-template.jpg"/>
            <p:cNvPicPr>
              <a:picLocks noChangeAspect="1" noChangeArrowheads="1"/>
            </p:cNvPicPr>
            <p:nvPr/>
          </p:nvPicPr>
          <p:blipFill rotWithShape="1">
            <a:blip r:embed="rId3">
              <a:extLst>
                <a:ext uri="{28A0092B-C50C-407E-A947-70E740481C1C}">
                  <a14:useLocalDpi xmlns:a14="http://schemas.microsoft.com/office/drawing/2010/main" val="0"/>
                </a:ext>
              </a:extLst>
            </a:blip>
            <a:srcRect l="4503" t="9904" r="5140" b="9906"/>
            <a:stretch/>
          </p:blipFill>
          <p:spPr bwMode="auto">
            <a:xfrm rot="603107">
              <a:off x="5885035" y="925251"/>
              <a:ext cx="3079318" cy="2049577"/>
            </a:xfrm>
            <a:prstGeom prst="ellipse">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rot="641282">
              <a:off x="6318676" y="1376937"/>
              <a:ext cx="2262458" cy="1077218"/>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Privacy Policies</a:t>
              </a:r>
              <a:endParaRPr lang="en-US" sz="3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grpSp>
      <p:grpSp>
        <p:nvGrpSpPr>
          <p:cNvPr id="7" name="Group 6"/>
          <p:cNvGrpSpPr/>
          <p:nvPr/>
        </p:nvGrpSpPr>
        <p:grpSpPr>
          <a:xfrm flipV="1">
            <a:off x="8467" y="5599961"/>
            <a:ext cx="9127067" cy="1257753"/>
            <a:chOff x="16933" y="829733"/>
            <a:chExt cx="9127067" cy="2142067"/>
          </a:xfrm>
        </p:grpSpPr>
        <p:pic>
          <p:nvPicPr>
            <p:cNvPr id="8" name="Picture 6" descr="http://www.pptbackgroundstemplates.com/backgrounds/Stage-lighting-in-silhouett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33" y="838200"/>
              <a:ext cx="4555067" cy="21336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ttp://www.pptbackgroundstemplates.com/backgrounds/Stage-lighting-in-silhouett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95800" y="829733"/>
              <a:ext cx="4648200" cy="21336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0"/>
          <p:cNvGrpSpPr/>
          <p:nvPr/>
        </p:nvGrpSpPr>
        <p:grpSpPr>
          <a:xfrm>
            <a:off x="118672" y="1055218"/>
            <a:ext cx="8382000" cy="3484915"/>
            <a:chOff x="42472" y="914400"/>
            <a:chExt cx="8382000" cy="3484915"/>
          </a:xfrm>
        </p:grpSpPr>
        <p:sp>
          <p:nvSpPr>
            <p:cNvPr id="10" name="Content Placeholder 1"/>
            <p:cNvSpPr txBox="1">
              <a:spLocks/>
            </p:cNvSpPr>
            <p:nvPr/>
          </p:nvSpPr>
          <p:spPr>
            <a:xfrm>
              <a:off x="42472" y="2778837"/>
              <a:ext cx="8382000" cy="1620478"/>
            </a:xfrm>
            <a:prstGeom prst="rect">
              <a:avLst/>
            </a:prstGeom>
          </p:spPr>
          <p:txBody>
            <a:bodyPr/>
            <a:lstStyle>
              <a:lvl1pPr marL="232701" indent="-232701" algn="l" defTabSz="911396" rtl="0" eaLnBrk="1" fontAlgn="base" hangingPunct="1">
                <a:spcBef>
                  <a:spcPct val="0"/>
                </a:spcBef>
                <a:spcAft>
                  <a:spcPct val="30000"/>
                </a:spcAft>
                <a:buSzPct val="140000"/>
                <a:buFont typeface="Wingdings" charset="2"/>
                <a:buChar char="Ø"/>
                <a:defRPr sz="1600" b="1">
                  <a:solidFill>
                    <a:schemeClr val="tx1"/>
                  </a:solidFill>
                  <a:latin typeface="Arial"/>
                  <a:ea typeface="ＭＳ Ｐゴシック" charset="-128"/>
                  <a:cs typeface="Arial"/>
                </a:defRPr>
              </a:lvl1pPr>
              <a:lvl2pPr marL="586592" indent="-237550" algn="l" defTabSz="911396" rtl="0" eaLnBrk="1" fontAlgn="base" hangingPunct="1">
                <a:spcBef>
                  <a:spcPct val="0"/>
                </a:spcBef>
                <a:spcAft>
                  <a:spcPct val="30000"/>
                </a:spcAft>
                <a:buSzPct val="150000"/>
                <a:buChar char="•"/>
                <a:defRPr sz="1600">
                  <a:solidFill>
                    <a:srgbClr val="595959"/>
                  </a:solidFill>
                  <a:latin typeface="Arial"/>
                  <a:ea typeface="ＭＳ Ｐゴシック" charset="-128"/>
                  <a:cs typeface="Arial"/>
                </a:defRPr>
              </a:lvl2pPr>
              <a:lvl3pPr marL="854840" indent="-151897" algn="l" defTabSz="911396" rtl="0" eaLnBrk="1" fontAlgn="base" hangingPunct="1">
                <a:spcBef>
                  <a:spcPct val="0"/>
                </a:spcBef>
                <a:spcAft>
                  <a:spcPct val="30000"/>
                </a:spcAft>
                <a:buFont typeface="Wingdings" charset="2"/>
                <a:buChar char="§"/>
                <a:defRPr sz="1600">
                  <a:solidFill>
                    <a:srgbClr val="595959"/>
                  </a:solidFill>
                  <a:latin typeface="Arial"/>
                  <a:ea typeface="ＭＳ Ｐゴシック" charset="-128"/>
                  <a:cs typeface="Arial"/>
                </a:defRPr>
              </a:lvl3pPr>
              <a:lvl4pPr marL="1108543" indent="-137356" algn="l" defTabSz="911396" rtl="0" eaLnBrk="1" fontAlgn="base" hangingPunct="1">
                <a:spcBef>
                  <a:spcPct val="0"/>
                </a:spcBef>
                <a:spcAft>
                  <a:spcPct val="30000"/>
                </a:spcAft>
                <a:buSzPct val="120000"/>
                <a:buChar char="•"/>
                <a:defRPr sz="1600">
                  <a:solidFill>
                    <a:srgbClr val="595959"/>
                  </a:solidFill>
                  <a:latin typeface="Arial"/>
                  <a:ea typeface="ＭＳ Ｐゴシック" charset="-128"/>
                  <a:cs typeface="Arial"/>
                </a:defRPr>
              </a:lvl4pPr>
              <a:lvl5pPr marL="1376792" indent="-151897" algn="l" defTabSz="911396" rtl="0" eaLnBrk="1" fontAlgn="base" hangingPunct="1">
                <a:spcBef>
                  <a:spcPct val="0"/>
                </a:spcBef>
                <a:spcAft>
                  <a:spcPct val="30000"/>
                </a:spcAft>
                <a:buSzPct val="75000"/>
                <a:buChar char="–"/>
                <a:defRPr sz="1600">
                  <a:solidFill>
                    <a:srgbClr val="595959"/>
                  </a:solidFill>
                  <a:latin typeface="Arial"/>
                  <a:ea typeface="ＭＳ Ｐゴシック" charset="-128"/>
                  <a:cs typeface="Arial"/>
                </a:defRPr>
              </a:lvl5pPr>
              <a:lvl6pPr marL="1842186" indent="-151897" algn="l" defTabSz="911396" rtl="0" eaLnBrk="1" fontAlgn="base" hangingPunct="1">
                <a:spcBef>
                  <a:spcPct val="0"/>
                </a:spcBef>
                <a:spcAft>
                  <a:spcPct val="30000"/>
                </a:spcAft>
                <a:buSzPct val="75000"/>
                <a:buChar char="–"/>
                <a:defRPr sz="1600">
                  <a:solidFill>
                    <a:schemeClr val="tx1"/>
                  </a:solidFill>
                  <a:latin typeface="+mn-lt"/>
                </a:defRPr>
              </a:lvl6pPr>
              <a:lvl7pPr marL="2307581" indent="-151897" algn="l" defTabSz="911396" rtl="0" eaLnBrk="1" fontAlgn="base" hangingPunct="1">
                <a:spcBef>
                  <a:spcPct val="0"/>
                </a:spcBef>
                <a:spcAft>
                  <a:spcPct val="30000"/>
                </a:spcAft>
                <a:buSzPct val="75000"/>
                <a:buChar char="–"/>
                <a:defRPr sz="1600">
                  <a:solidFill>
                    <a:schemeClr val="tx1"/>
                  </a:solidFill>
                  <a:latin typeface="+mn-lt"/>
                </a:defRPr>
              </a:lvl7pPr>
              <a:lvl8pPr marL="2772977" indent="-151897" algn="l" defTabSz="911396" rtl="0" eaLnBrk="1" fontAlgn="base" hangingPunct="1">
                <a:spcBef>
                  <a:spcPct val="0"/>
                </a:spcBef>
                <a:spcAft>
                  <a:spcPct val="30000"/>
                </a:spcAft>
                <a:buSzPct val="75000"/>
                <a:buChar char="–"/>
                <a:defRPr sz="1600">
                  <a:solidFill>
                    <a:schemeClr val="tx1"/>
                  </a:solidFill>
                  <a:latin typeface="+mn-lt"/>
                </a:defRPr>
              </a:lvl8pPr>
              <a:lvl9pPr marL="3238370" indent="-151897" algn="l" defTabSz="911396" rtl="0" eaLnBrk="1" fontAlgn="base" hangingPunct="1">
                <a:spcBef>
                  <a:spcPct val="0"/>
                </a:spcBef>
                <a:spcAft>
                  <a:spcPct val="30000"/>
                </a:spcAft>
                <a:buSzPct val="75000"/>
                <a:buChar char="–"/>
                <a:defRPr sz="1600">
                  <a:solidFill>
                    <a:schemeClr val="tx1"/>
                  </a:solidFill>
                  <a:latin typeface="+mn-lt"/>
                </a:defRPr>
              </a:lvl9pPr>
            </a:lstStyle>
            <a:p>
              <a:pPr>
                <a:defRPr/>
              </a:pPr>
              <a:r>
                <a:rPr lang="en-US" sz="1500" kern="0" dirty="0" smtClean="0">
                  <a:solidFill>
                    <a:sysClr val="windowText" lastClr="000000"/>
                  </a:solidFill>
                </a:rPr>
                <a:t>0023c </a:t>
              </a:r>
              <a:r>
                <a:rPr lang="en-US" sz="1500" kern="0" dirty="0">
                  <a:solidFill>
                    <a:sysClr val="windowText" lastClr="000000"/>
                  </a:solidFill>
                </a:rPr>
                <a:t>– Access, Amend, and Accounting for Disclosures: </a:t>
              </a:r>
              <a:r>
                <a:rPr lang="en-US" sz="1500" kern="0" dirty="0" smtClean="0">
                  <a:solidFill>
                    <a:sysClr val="windowText" lastClr="000000"/>
                  </a:solidFill>
                </a:rPr>
                <a:t> </a:t>
              </a:r>
              <a:r>
                <a:rPr lang="en-US" sz="1500" b="0" kern="0" dirty="0" smtClean="0">
                  <a:solidFill>
                    <a:sysClr val="windowText" lastClr="000000"/>
                  </a:solidFill>
                </a:rPr>
                <a:t>Patients have rights to their records. Accumen is not the official record holder. Forward </a:t>
              </a:r>
              <a:r>
                <a:rPr lang="en-US" sz="1500" b="0" kern="0" dirty="0">
                  <a:solidFill>
                    <a:sysClr val="windowText" lastClr="000000"/>
                  </a:solidFill>
                </a:rPr>
                <a:t>all patient record requests to the Compliance and Privacy Officer. </a:t>
              </a:r>
            </a:p>
            <a:p>
              <a:pPr marL="232701" marR="0" lvl="0" indent="-232701" algn="l" defTabSz="911396" rtl="0" eaLnBrk="1" fontAlgn="base" latinLnBrk="0" hangingPunct="1">
                <a:lnSpc>
                  <a:spcPct val="100000"/>
                </a:lnSpc>
                <a:spcBef>
                  <a:spcPct val="0"/>
                </a:spcBef>
                <a:spcAft>
                  <a:spcPct val="30000"/>
                </a:spcAft>
                <a:buClrTx/>
                <a:buSzPct val="140000"/>
                <a:buFont typeface="Wingdings" charset="2"/>
                <a:buChar char="Ø"/>
                <a:tabLst/>
                <a:defRPr/>
              </a:pPr>
              <a:r>
                <a:rPr lang="en-US" sz="1500" kern="0" dirty="0" smtClean="0">
                  <a:solidFill>
                    <a:sysClr val="windowText" lastClr="000000"/>
                  </a:solidFill>
                </a:rPr>
                <a:t>0024c – PHI Incident Investigation and Breach Reporting Policy:  </a:t>
              </a:r>
              <a:r>
                <a:rPr lang="en-US" sz="1500" b="0" kern="0" dirty="0" smtClean="0">
                  <a:solidFill>
                    <a:sysClr val="windowText" lastClr="000000"/>
                  </a:solidFill>
                </a:rPr>
                <a:t>If PHI has been inappropriately access, used or disclosed, you must report it to Compliance immediately.</a:t>
              </a:r>
            </a:p>
            <a:p>
              <a:pPr marL="232701" marR="0" lvl="0" indent="-232701" algn="l" defTabSz="911396" rtl="0" eaLnBrk="1" fontAlgn="base" latinLnBrk="0" hangingPunct="1">
                <a:lnSpc>
                  <a:spcPct val="100000"/>
                </a:lnSpc>
                <a:spcBef>
                  <a:spcPct val="0"/>
                </a:spcBef>
                <a:spcAft>
                  <a:spcPct val="30000"/>
                </a:spcAft>
                <a:buClrTx/>
                <a:buSzPct val="140000"/>
                <a:buFont typeface="Wingdings" charset="2"/>
                <a:buChar char="Ø"/>
                <a:tabLst/>
                <a:defRPr/>
              </a:pPr>
              <a:r>
                <a:rPr kumimoji="0" lang="en-US" sz="1500" i="0" u="none" strike="noStrike" kern="0" cap="none" spc="0" normalizeH="0" baseline="0" noProof="0" dirty="0" smtClean="0">
                  <a:ln>
                    <a:noFill/>
                  </a:ln>
                  <a:solidFill>
                    <a:sysClr val="windowText" lastClr="000000"/>
                  </a:solidFill>
                  <a:effectLst/>
                  <a:uLnTx/>
                  <a:uFillTx/>
                </a:rPr>
                <a:t>0025c</a:t>
              </a:r>
              <a:r>
                <a:rPr kumimoji="0" lang="en-US" sz="1500" i="0" u="none" strike="noStrike" kern="0" cap="none" spc="0" normalizeH="0" noProof="0" dirty="0" smtClean="0">
                  <a:ln>
                    <a:noFill/>
                  </a:ln>
                  <a:solidFill>
                    <a:sysClr val="windowText" lastClr="000000"/>
                  </a:solidFill>
                  <a:effectLst/>
                  <a:uLnTx/>
                  <a:uFillTx/>
                </a:rPr>
                <a:t> – Business Associate Agreement:  </a:t>
              </a:r>
              <a:r>
                <a:rPr kumimoji="0" lang="en-US" sz="1500" b="0" i="0" u="none" strike="noStrike" kern="0" cap="none" spc="0" normalizeH="0" noProof="0" dirty="0" smtClean="0">
                  <a:ln>
                    <a:noFill/>
                  </a:ln>
                  <a:solidFill>
                    <a:sysClr val="windowText" lastClr="000000"/>
                  </a:solidFill>
                  <a:effectLst/>
                  <a:uLnTx/>
                  <a:uFillTx/>
                </a:rPr>
                <a:t>Accumen vendors/contractors who have access to PHI must enter into a Business Associate Agreement with Accumen.</a:t>
              </a:r>
            </a:p>
            <a:p>
              <a:pPr marL="232701" marR="0" lvl="0" indent="-232701" algn="l" defTabSz="911396" rtl="0" eaLnBrk="1" fontAlgn="base" latinLnBrk="0" hangingPunct="1">
                <a:lnSpc>
                  <a:spcPct val="100000"/>
                </a:lnSpc>
                <a:spcBef>
                  <a:spcPct val="0"/>
                </a:spcBef>
                <a:spcAft>
                  <a:spcPct val="30000"/>
                </a:spcAft>
                <a:buClrTx/>
                <a:buSzPct val="140000"/>
                <a:buFont typeface="Wingdings" charset="2"/>
                <a:buChar char="Ø"/>
                <a:tabLst/>
                <a:defRPr/>
              </a:pPr>
              <a:r>
                <a:rPr lang="en-US" sz="1500" kern="0" baseline="0" dirty="0" smtClean="0">
                  <a:solidFill>
                    <a:sysClr val="windowText" lastClr="000000"/>
                  </a:solidFill>
                </a:rPr>
                <a:t>0026</a:t>
              </a:r>
              <a:r>
                <a:rPr lang="en-US" sz="1500" kern="0" dirty="0" smtClean="0">
                  <a:solidFill>
                    <a:sysClr val="windowText" lastClr="000000"/>
                  </a:solidFill>
                </a:rPr>
                <a:t> – De-identification:  </a:t>
              </a:r>
              <a:r>
                <a:rPr lang="en-US" sz="1500" b="0" kern="0" dirty="0" smtClean="0">
                  <a:solidFill>
                    <a:sysClr val="windowText" lastClr="000000"/>
                  </a:solidFill>
                </a:rPr>
                <a:t>Patient information that has been stripped of all identifiers may be classified as “de-identified” and not subject to HIPAA regulation.  It is very hard to meet this requirement, submit all requests to qualify as de-identified to Compliance Officer.</a:t>
              </a:r>
            </a:p>
            <a:p>
              <a:pPr marL="232701" marR="0" lvl="0" indent="-232701" algn="l" defTabSz="911396" rtl="0" eaLnBrk="1" fontAlgn="base" latinLnBrk="0" hangingPunct="1">
                <a:lnSpc>
                  <a:spcPct val="100000"/>
                </a:lnSpc>
                <a:spcBef>
                  <a:spcPct val="0"/>
                </a:spcBef>
                <a:spcAft>
                  <a:spcPct val="30000"/>
                </a:spcAft>
                <a:buClrTx/>
                <a:buSzPct val="140000"/>
                <a:buFont typeface="Wingdings" charset="2"/>
                <a:buChar char="Ø"/>
                <a:tabLst/>
                <a:defRPr/>
              </a:pPr>
              <a:r>
                <a:rPr kumimoji="0" lang="en-US" sz="1500" i="0" u="none" strike="noStrike" kern="0" cap="none" spc="0" normalizeH="0" baseline="0" noProof="0" dirty="0" smtClean="0">
                  <a:ln>
                    <a:noFill/>
                  </a:ln>
                  <a:solidFill>
                    <a:sysClr val="windowText" lastClr="000000"/>
                  </a:solidFill>
                  <a:effectLst/>
                  <a:uLnTx/>
                  <a:uFillTx/>
                </a:rPr>
                <a:t>0027c</a:t>
              </a:r>
              <a:r>
                <a:rPr kumimoji="0" lang="en-US" sz="1500" i="0" u="none" strike="noStrike" kern="0" cap="none" spc="0" normalizeH="0" noProof="0" dirty="0" smtClean="0">
                  <a:ln>
                    <a:noFill/>
                  </a:ln>
                  <a:solidFill>
                    <a:sysClr val="windowText" lastClr="000000"/>
                  </a:solidFill>
                  <a:effectLst/>
                  <a:uLnTx/>
                  <a:uFillTx/>
                </a:rPr>
                <a:t> – Minimum Necessary:  </a:t>
              </a:r>
              <a:r>
                <a:rPr kumimoji="0" lang="en-US" sz="1500" b="0" i="0" u="none" strike="noStrike" kern="0" cap="none" spc="0" normalizeH="0" noProof="0" dirty="0" smtClean="0">
                  <a:ln>
                    <a:noFill/>
                  </a:ln>
                  <a:solidFill>
                    <a:sysClr val="windowText" lastClr="000000"/>
                  </a:solidFill>
                  <a:effectLst/>
                  <a:uLnTx/>
                  <a:uFillTx/>
                </a:rPr>
                <a:t>HIPAA requires you to limit the amount of PHI you need to do your job to the minimum amount necessary.</a:t>
              </a:r>
              <a:endParaRPr kumimoji="0" lang="en-US" sz="1500" i="0" u="none" strike="noStrike" kern="0" cap="none" spc="0" normalizeH="0" baseline="0" noProof="0" dirty="0" smtClean="0">
                <a:ln>
                  <a:noFill/>
                </a:ln>
                <a:solidFill>
                  <a:sysClr val="windowText" lastClr="000000"/>
                </a:solidFill>
                <a:effectLst/>
                <a:uLnTx/>
                <a:uFillTx/>
              </a:endParaRPr>
            </a:p>
            <a:p>
              <a:pPr marL="232701" marR="0" lvl="0" indent="-232701" algn="l" defTabSz="911396" rtl="0" eaLnBrk="1" fontAlgn="base" latinLnBrk="0" hangingPunct="1">
                <a:lnSpc>
                  <a:spcPct val="100000"/>
                </a:lnSpc>
                <a:spcBef>
                  <a:spcPct val="0"/>
                </a:spcBef>
                <a:spcAft>
                  <a:spcPct val="30000"/>
                </a:spcAft>
                <a:buClrTx/>
                <a:buSzPct val="140000"/>
                <a:buFont typeface="Wingdings" charset="2"/>
                <a:buChar char="Ø"/>
                <a:tabLst/>
                <a:defRPr/>
              </a:pPr>
              <a:endParaRPr kumimoji="0" lang="en-US" sz="1500" b="0" i="0" u="none" strike="noStrike" kern="0" cap="none" spc="0" normalizeH="0" baseline="0" noProof="0" dirty="0" smtClean="0">
                <a:ln>
                  <a:noFill/>
                </a:ln>
                <a:solidFill>
                  <a:sysClr val="windowText" lastClr="000000"/>
                </a:solidFill>
                <a:effectLst/>
                <a:uLnTx/>
                <a:uFillTx/>
                <a:latin typeface="Arial"/>
                <a:ea typeface="ＭＳ Ｐゴシック" charset="-128"/>
                <a:cs typeface="Arial"/>
              </a:endParaRPr>
            </a:p>
            <a:p>
              <a:pPr marL="232701" marR="0" lvl="0" indent="-232701" algn="l" defTabSz="911396" rtl="0" eaLnBrk="1" fontAlgn="base" latinLnBrk="0" hangingPunct="1">
                <a:lnSpc>
                  <a:spcPct val="100000"/>
                </a:lnSpc>
                <a:spcBef>
                  <a:spcPct val="0"/>
                </a:spcBef>
                <a:spcAft>
                  <a:spcPct val="30000"/>
                </a:spcAft>
                <a:buClrTx/>
                <a:buSzPct val="140000"/>
                <a:buFont typeface="Wingdings" charset="2"/>
                <a:buChar char="Ø"/>
                <a:tabLst/>
                <a:defRPr/>
              </a:pPr>
              <a:endParaRPr kumimoji="0" lang="en-US" sz="1500" b="1" i="0" u="none" strike="noStrike" kern="0" cap="none" spc="0" normalizeH="0" baseline="0" noProof="0" dirty="0">
                <a:ln>
                  <a:noFill/>
                </a:ln>
                <a:solidFill>
                  <a:sysClr val="windowText" lastClr="000000"/>
                </a:solidFill>
                <a:effectLst/>
                <a:uLnTx/>
                <a:uFillTx/>
                <a:latin typeface="Arial"/>
                <a:ea typeface="ＭＳ Ｐゴシック" charset="-128"/>
                <a:cs typeface="Arial"/>
              </a:endParaRPr>
            </a:p>
          </p:txBody>
        </p:sp>
        <p:sp>
          <p:nvSpPr>
            <p:cNvPr id="6" name="Rectangle 5"/>
            <p:cNvSpPr/>
            <p:nvPr/>
          </p:nvSpPr>
          <p:spPr>
            <a:xfrm>
              <a:off x="76200" y="914400"/>
              <a:ext cx="6477000" cy="1777410"/>
            </a:xfrm>
            <a:prstGeom prst="rect">
              <a:avLst/>
            </a:prstGeom>
          </p:spPr>
          <p:txBody>
            <a:bodyPr wrap="square">
              <a:spAutoFit/>
            </a:bodyPr>
            <a:lstStyle/>
            <a:p>
              <a:pPr marL="232701" lvl="0" indent="-232701" defTabSz="911396">
                <a:spcAft>
                  <a:spcPct val="30000"/>
                </a:spcAft>
                <a:buSzPct val="140000"/>
                <a:buFont typeface="Wingdings" charset="2"/>
                <a:buChar char="Ø"/>
                <a:defRPr/>
              </a:pPr>
              <a:r>
                <a:rPr lang="en-US" sz="1500" b="1" kern="0" dirty="0" smtClean="0">
                  <a:solidFill>
                    <a:sysClr val="windowText" lastClr="000000"/>
                  </a:solidFill>
                  <a:latin typeface="Arial"/>
                  <a:ea typeface="ＭＳ Ｐゴシック" charset="-128"/>
                  <a:cs typeface="Arial"/>
                </a:rPr>
                <a:t>0021c – Privacy Administration: </a:t>
              </a:r>
              <a:r>
                <a:rPr lang="en-US" sz="1500" kern="0" dirty="0" smtClean="0">
                  <a:solidFill>
                    <a:sysClr val="windowText" lastClr="000000"/>
                  </a:solidFill>
                  <a:latin typeface="Arial"/>
                  <a:ea typeface="ＭＳ Ｐゴシック" charset="-128"/>
                  <a:cs typeface="Arial"/>
                </a:rPr>
                <a:t>Accumen and employees are required by law to comply with HIPAA rules and regulations.  Dana Simonds is your Chief Compliance and Privacy Officer.  This policy covers training, concerns and sanctions for non compliance.</a:t>
              </a:r>
            </a:p>
            <a:p>
              <a:pPr marL="232701" lvl="0" indent="-232701" defTabSz="911396">
                <a:spcAft>
                  <a:spcPct val="30000"/>
                </a:spcAft>
                <a:buSzPct val="140000"/>
                <a:buFont typeface="Wingdings" charset="2"/>
                <a:buChar char="Ø"/>
                <a:defRPr/>
              </a:pPr>
              <a:r>
                <a:rPr lang="en-US" sz="1500" b="1" kern="0" dirty="0" smtClean="0">
                  <a:solidFill>
                    <a:sysClr val="windowText" lastClr="000000"/>
                  </a:solidFill>
                  <a:latin typeface="Arial"/>
                  <a:ea typeface="ＭＳ Ｐゴシック" charset="-128"/>
                  <a:cs typeface="Arial"/>
                </a:rPr>
                <a:t>0022c – Acceptable Uses of PHI:  </a:t>
              </a:r>
              <a:r>
                <a:rPr lang="en-US" sz="1500" kern="0" dirty="0" smtClean="0">
                  <a:solidFill>
                    <a:sysClr val="windowText" lastClr="000000"/>
                  </a:solidFill>
                  <a:latin typeface="Arial"/>
                  <a:ea typeface="ＭＳ Ｐゴシック" charset="-128"/>
                  <a:cs typeface="Arial"/>
                </a:rPr>
                <a:t>Accumen is authorized to use PHI for health care operations as described in our Business Associate Agreement with hospital/laboratory client. </a:t>
              </a:r>
            </a:p>
          </p:txBody>
        </p:sp>
      </p:grpSp>
      <p:sp>
        <p:nvSpPr>
          <p:cNvPr id="13" name="Rectangle 12"/>
          <p:cNvSpPr/>
          <p:nvPr/>
        </p:nvSpPr>
        <p:spPr>
          <a:xfrm>
            <a:off x="457200" y="6553200"/>
            <a:ext cx="8229600" cy="215444"/>
          </a:xfrm>
          <a:prstGeom prst="rect">
            <a:avLst/>
          </a:prstGeom>
        </p:spPr>
        <p:txBody>
          <a:bodyPr wrap="square">
            <a:spAutoFit/>
          </a:bodyPr>
          <a:lstStyle/>
          <a:p>
            <a:pPr algn="ctr" defTabSz="914400" fontAlgn="auto">
              <a:spcBef>
                <a:spcPts val="0"/>
              </a:spcBef>
              <a:spcAft>
                <a:spcPts val="0"/>
              </a:spcAft>
              <a:defRPr/>
            </a:pPr>
            <a:r>
              <a:rPr lang="en-US" sz="800" dirty="0" smtClean="0">
                <a:solidFill>
                  <a:srgbClr val="BFBFBF"/>
                </a:solidFill>
                <a:latin typeface="Calibri"/>
                <a:ea typeface="+mn-ea"/>
              </a:rPr>
              <a:t>© 2016 Accumen.  Proprietary &amp; Confidential. Materials may not be copied or distributed.</a:t>
            </a:r>
            <a:endParaRPr lang="en-US" sz="800" dirty="0">
              <a:solidFill>
                <a:srgbClr val="BFBFBF"/>
              </a:solidFill>
              <a:latin typeface="Calibri"/>
              <a:ea typeface="+mn-ea"/>
            </a:endParaRPr>
          </a:p>
        </p:txBody>
      </p:sp>
    </p:spTree>
    <p:extLst>
      <p:ext uri="{BB962C8B-B14F-4D97-AF65-F5344CB8AC3E}">
        <p14:creationId xmlns:p14="http://schemas.microsoft.com/office/powerpoint/2010/main" val="112385435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13D5E426-8379-C641-8383-1F8A152F33A6}" type="slidenum">
              <a:rPr lang="en-US" smtClean="0"/>
              <a:pPr>
                <a:defRPr/>
              </a:pPr>
              <a:t>16</a:t>
            </a:fld>
            <a:endParaRPr lang="en-US" dirty="0"/>
          </a:p>
        </p:txBody>
      </p:sp>
      <p:sp>
        <p:nvSpPr>
          <p:cNvPr id="2" name="Title 1"/>
          <p:cNvSpPr>
            <a:spLocks noGrp="1"/>
          </p:cNvSpPr>
          <p:nvPr>
            <p:ph type="title" idx="4294967295"/>
          </p:nvPr>
        </p:nvSpPr>
        <p:spPr>
          <a:xfrm>
            <a:off x="0" y="152400"/>
            <a:ext cx="8763000" cy="457200"/>
          </a:xfrm>
        </p:spPr>
        <p:txBody>
          <a:bodyPr>
            <a:normAutofit/>
          </a:bodyPr>
          <a:lstStyle/>
          <a:p>
            <a:r>
              <a:rPr lang="en-US" sz="2400" dirty="0">
                <a:solidFill>
                  <a:schemeClr val="bg1"/>
                </a:solidFill>
                <a:latin typeface="Arial" panose="020B0604020202020204" pitchFamily="34" charset="0"/>
                <a:cs typeface="Arial" panose="020B0604020202020204" pitchFamily="34" charset="0"/>
              </a:rPr>
              <a:t>The Accumen Show: Call or Don’t Call?</a:t>
            </a:r>
          </a:p>
        </p:txBody>
      </p:sp>
      <p:pic>
        <p:nvPicPr>
          <p:cNvPr id="5122" name="Picture 2" descr="http://www.ka29.com/wp-content/uploads/4/4-picturesque-christmas-lights-in-bedroom-ideas-tumblr-how-to-install-christmas-lights-in-bedroom-how-to-hang-up-christmas-lights-in-bedroom-christmas-lights-in-bedroom-safe-15-ideas-to-hang-chri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838199"/>
            <a:ext cx="9144001" cy="6003925"/>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1828800" y="1371600"/>
            <a:ext cx="5791200" cy="4572000"/>
            <a:chOff x="1828800" y="1371600"/>
            <a:chExt cx="5791200" cy="4572000"/>
          </a:xfrm>
        </p:grpSpPr>
        <p:sp>
          <p:nvSpPr>
            <p:cNvPr id="4" name="Explosion 1 3"/>
            <p:cNvSpPr/>
            <p:nvPr/>
          </p:nvSpPr>
          <p:spPr>
            <a:xfrm>
              <a:off x="1828800" y="1371600"/>
              <a:ext cx="5791200" cy="4572000"/>
            </a:xfrm>
            <a:prstGeom prst="irregularSeal1">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3200" b="1" dirty="0"/>
            </a:p>
          </p:txBody>
        </p:sp>
        <p:sp>
          <p:nvSpPr>
            <p:cNvPr id="5" name="TextBox 4"/>
            <p:cNvSpPr txBox="1"/>
            <p:nvPr/>
          </p:nvSpPr>
          <p:spPr>
            <a:xfrm>
              <a:off x="2798168" y="2703492"/>
              <a:ext cx="3852465" cy="1923604"/>
            </a:xfrm>
            <a:prstGeom prst="rect">
              <a:avLst/>
            </a:prstGeom>
            <a:noFill/>
          </p:spPr>
          <p:txBody>
            <a:bodyPr wrap="none" rtlCol="0">
              <a:spAutoFit/>
            </a:bodyPr>
            <a:lstStyle/>
            <a:p>
              <a:pPr algn="ctr"/>
              <a:r>
                <a:rPr lang="en-US" sz="2400" b="1" dirty="0">
                  <a:solidFill>
                    <a:schemeClr val="bg1"/>
                  </a:solidFill>
                </a:rPr>
                <a:t>IT’S NOW TIME FOR:</a:t>
              </a:r>
            </a:p>
            <a:p>
              <a:pPr algn="ctr"/>
              <a:r>
                <a:rPr lang="en-US" sz="2800" b="1" dirty="0">
                  <a:solidFill>
                    <a:schemeClr val="bg1"/>
                  </a:solidFill>
                </a:rPr>
                <a:t>The Accumen Show!</a:t>
              </a:r>
            </a:p>
            <a:p>
              <a:pPr algn="ctr"/>
              <a:endParaRPr lang="en-US" sz="1100" b="1" dirty="0">
                <a:solidFill>
                  <a:schemeClr val="bg1"/>
                </a:solidFill>
              </a:endParaRPr>
            </a:p>
            <a:p>
              <a:pPr algn="ctr"/>
              <a:r>
                <a:rPr lang="en-US" sz="3200" b="1" dirty="0">
                  <a:solidFill>
                    <a:schemeClr val="bg1"/>
                  </a:solidFill>
                  <a:latin typeface="AIRForms" panose="03050502040202020B03" pitchFamily="66" charset="0"/>
                </a:rPr>
                <a:t>CALL or DON’T CALL?</a:t>
              </a:r>
            </a:p>
            <a:p>
              <a:endParaRPr lang="en-US" sz="2400" dirty="0">
                <a:solidFill>
                  <a:schemeClr val="bg1"/>
                </a:solidFill>
              </a:endParaRPr>
            </a:p>
          </p:txBody>
        </p:sp>
      </p:grpSp>
      <p:sp>
        <p:nvSpPr>
          <p:cNvPr id="8" name="Rectangle 7"/>
          <p:cNvSpPr/>
          <p:nvPr/>
        </p:nvSpPr>
        <p:spPr>
          <a:xfrm>
            <a:off x="457200" y="6553200"/>
            <a:ext cx="8229600" cy="215444"/>
          </a:xfrm>
          <a:prstGeom prst="rect">
            <a:avLst/>
          </a:prstGeom>
        </p:spPr>
        <p:txBody>
          <a:bodyPr wrap="square">
            <a:spAutoFit/>
          </a:bodyPr>
          <a:lstStyle/>
          <a:p>
            <a:pPr algn="ctr" defTabSz="914400" fontAlgn="auto">
              <a:spcBef>
                <a:spcPts val="0"/>
              </a:spcBef>
              <a:spcAft>
                <a:spcPts val="0"/>
              </a:spcAft>
              <a:defRPr/>
            </a:pPr>
            <a:r>
              <a:rPr lang="en-US" sz="800" dirty="0" smtClean="0">
                <a:solidFill>
                  <a:srgbClr val="BFBFBF"/>
                </a:solidFill>
                <a:latin typeface="Calibri"/>
                <a:ea typeface="+mn-ea"/>
              </a:rPr>
              <a:t>© 2016 Accumen.  Proprietary &amp; Confidential. Materials may not be copied or distributed.</a:t>
            </a:r>
            <a:endParaRPr lang="en-US" sz="800" dirty="0">
              <a:solidFill>
                <a:srgbClr val="BFBFBF"/>
              </a:solidFill>
              <a:latin typeface="Calibri"/>
              <a:ea typeface="+mn-ea"/>
            </a:endParaRPr>
          </a:p>
        </p:txBody>
      </p:sp>
    </p:spTree>
    <p:extLst>
      <p:ext uri="{BB962C8B-B14F-4D97-AF65-F5344CB8AC3E}">
        <p14:creationId xmlns:p14="http://schemas.microsoft.com/office/powerpoint/2010/main" val="110063062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descr="sid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2" descr="side_desk.png"/>
          <p:cNvPicPr>
            <a:picLocks noChangeAspect="1"/>
          </p:cNvPicPr>
          <p:nvPr/>
        </p:nvPicPr>
        <p:blipFill>
          <a:blip r:embed="rId4">
            <a:extLst>
              <a:ext uri="{28A0092B-C50C-407E-A947-70E740481C1C}">
                <a14:useLocalDpi xmlns:a14="http://schemas.microsoft.com/office/drawing/2010/main" val="0"/>
              </a:ext>
            </a:extLst>
          </a:blip>
          <a:srcRect l="50417" t="63148" r="27361"/>
          <a:stretch>
            <a:fillRect/>
          </a:stretch>
        </p:blipFill>
        <p:spPr bwMode="auto">
          <a:xfrm>
            <a:off x="5207000" y="4073070"/>
            <a:ext cx="2032000"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6" descr="19372-Janice-medium.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39000" y="1539420"/>
            <a:ext cx="1225550" cy="506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7" descr="15365-Ian-medium.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071031" y="1311046"/>
            <a:ext cx="1341438" cy="549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762000" y="643276"/>
            <a:ext cx="3048000" cy="4093428"/>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2000" dirty="0" smtClean="0"/>
              <a:t>John was telling Beverly how he met his deadline by temporarily sharing his password to the patient information system with an associate so he could help with his project.  He has since changed his password. </a:t>
            </a:r>
          </a:p>
          <a:p>
            <a:endParaRPr lang="en-US" sz="2000" dirty="0"/>
          </a:p>
          <a:p>
            <a:r>
              <a:rPr lang="en-US" sz="2000" dirty="0" smtClean="0"/>
              <a:t>Should John or Beverly call to report this incident?</a:t>
            </a:r>
          </a:p>
          <a:p>
            <a:endParaRPr lang="en-US" sz="2000" dirty="0"/>
          </a:p>
        </p:txBody>
      </p:sp>
      <p:sp>
        <p:nvSpPr>
          <p:cNvPr id="3" name="Oval 2">
            <a:hlinkClick r:id="" action="ppaction://hlinkshowjump?jump=nextslide">
              <a:snd r:embed="rId7" name="applause.wav"/>
            </a:hlinkClick>
          </p:cNvPr>
          <p:cNvSpPr/>
          <p:nvPr/>
        </p:nvSpPr>
        <p:spPr>
          <a:xfrm>
            <a:off x="778329" y="5475514"/>
            <a:ext cx="1371600" cy="111397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smtClean="0"/>
              <a:t>Call? </a:t>
            </a:r>
            <a:endParaRPr lang="en-US" b="1" dirty="0"/>
          </a:p>
        </p:txBody>
      </p:sp>
      <p:sp>
        <p:nvSpPr>
          <p:cNvPr id="8" name="Oval 7">
            <a:hlinkClick r:id="" action="ppaction://hlinkshowjump?jump=nextslide">
              <a:snd r:embed="rId8" name="buzzthru.wav"/>
            </a:hlinkClick>
          </p:cNvPr>
          <p:cNvSpPr/>
          <p:nvPr/>
        </p:nvSpPr>
        <p:spPr>
          <a:xfrm>
            <a:off x="2286000" y="5475514"/>
            <a:ext cx="1371600" cy="111397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smtClean="0"/>
              <a:t>Don’t Call?</a:t>
            </a:r>
            <a:endParaRPr lang="en-US" b="1" dirty="0"/>
          </a:p>
        </p:txBody>
      </p:sp>
      <p:sp>
        <p:nvSpPr>
          <p:cNvPr id="9" name="Rectangle 8"/>
          <p:cNvSpPr/>
          <p:nvPr/>
        </p:nvSpPr>
        <p:spPr>
          <a:xfrm>
            <a:off x="533400" y="6645666"/>
            <a:ext cx="8229600" cy="215444"/>
          </a:xfrm>
          <a:prstGeom prst="rect">
            <a:avLst/>
          </a:prstGeom>
        </p:spPr>
        <p:txBody>
          <a:bodyPr wrap="square">
            <a:spAutoFit/>
          </a:bodyPr>
          <a:lstStyle/>
          <a:p>
            <a:pPr algn="ctr" defTabSz="914400" fontAlgn="auto">
              <a:spcBef>
                <a:spcPts val="0"/>
              </a:spcBef>
              <a:spcAft>
                <a:spcPts val="0"/>
              </a:spcAft>
              <a:defRPr/>
            </a:pPr>
            <a:r>
              <a:rPr lang="en-US" sz="800" dirty="0" smtClean="0">
                <a:solidFill>
                  <a:srgbClr val="BFBFBF"/>
                </a:solidFill>
                <a:latin typeface="Calibri"/>
                <a:ea typeface="+mn-ea"/>
              </a:rPr>
              <a:t>© 2016 Accumen.  Proprietary &amp; Confidential. Materials may not be copied or distributed.</a:t>
            </a:r>
            <a:endParaRPr lang="en-US" sz="800" dirty="0">
              <a:solidFill>
                <a:srgbClr val="BFBFBF"/>
              </a:solidFill>
              <a:latin typeface="Calibri"/>
              <a:ea typeface="+mn-ea"/>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ka29.com/wp-content/uploads/4/4-picturesque-christmas-lights-in-bedroom-ideas-tumblr-how-to-install-christmas-lights-in-bedroom-how-to-hang-up-christmas-lights-in-bedroom-christmas-lights-in-bedroom-safe-15-ideas-to-hang-chri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9" y="990599"/>
            <a:ext cx="9144001" cy="600392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pPr>
              <a:defRPr/>
            </a:pPr>
            <a:fld id="{13D5E426-8379-C641-8383-1F8A152F33A6}" type="slidenum">
              <a:rPr lang="en-US" smtClean="0"/>
              <a:pPr>
                <a:defRPr/>
              </a:pPr>
              <a:t>18</a:t>
            </a:fld>
            <a:endParaRPr lang="en-US" dirty="0"/>
          </a:p>
        </p:txBody>
      </p:sp>
      <p:sp>
        <p:nvSpPr>
          <p:cNvPr id="2" name="Title 1"/>
          <p:cNvSpPr>
            <a:spLocks noGrp="1"/>
          </p:cNvSpPr>
          <p:nvPr>
            <p:ph type="title" idx="4294967295"/>
          </p:nvPr>
        </p:nvSpPr>
        <p:spPr>
          <a:xfrm>
            <a:off x="0" y="152400"/>
            <a:ext cx="8763000" cy="457200"/>
          </a:xfrm>
        </p:spPr>
        <p:txBody>
          <a:bodyPr>
            <a:normAutofit/>
          </a:bodyPr>
          <a:lstStyle/>
          <a:p>
            <a:r>
              <a:rPr lang="en-US" sz="2400" dirty="0" smtClean="0">
                <a:solidFill>
                  <a:schemeClr val="bg1"/>
                </a:solidFill>
                <a:latin typeface="Arial" panose="020B0604020202020204" pitchFamily="34" charset="0"/>
                <a:cs typeface="Arial" panose="020B0604020202020204" pitchFamily="34" charset="0"/>
              </a:rPr>
              <a:t>ANSWER</a:t>
            </a:r>
            <a:endParaRPr lang="en-US" sz="2400" dirty="0">
              <a:solidFill>
                <a:schemeClr val="bg1"/>
              </a:solidFill>
              <a:latin typeface="Arial" panose="020B0604020202020204" pitchFamily="34" charset="0"/>
              <a:cs typeface="Arial" panose="020B0604020202020204" pitchFamily="34" charset="0"/>
            </a:endParaRPr>
          </a:p>
        </p:txBody>
      </p:sp>
      <p:pic>
        <p:nvPicPr>
          <p:cNvPr id="4" name="Picture 2" descr="http://www.ka29.com/wp-content/uploads/4/4-picturesque-christmas-lights-in-bedroom-ideas-tumblr-how-to-install-christmas-lights-in-bedroom-how-to-hang-up-christmas-lights-in-bedroom-christmas-lights-in-bedroom-safe-15-ideas-to-hang-chri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838199"/>
            <a:ext cx="9144001" cy="60039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286000" y="3429000"/>
            <a:ext cx="184731" cy="369332"/>
          </a:xfrm>
          <a:prstGeom prst="rect">
            <a:avLst/>
          </a:prstGeom>
          <a:noFill/>
        </p:spPr>
        <p:txBody>
          <a:bodyPr wrap="none" rtlCol="0">
            <a:spAutoFit/>
          </a:bodyPr>
          <a:lstStyle/>
          <a:p>
            <a:endParaRPr lang="en-US" dirty="0"/>
          </a:p>
        </p:txBody>
      </p:sp>
      <p:sp>
        <p:nvSpPr>
          <p:cNvPr id="7" name="TextBox 6"/>
          <p:cNvSpPr txBox="1"/>
          <p:nvPr/>
        </p:nvSpPr>
        <p:spPr>
          <a:xfrm>
            <a:off x="2285999" y="1896785"/>
            <a:ext cx="4876800" cy="368511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indent="0">
              <a:spcBef>
                <a:spcPct val="20000"/>
              </a:spcBef>
              <a:buFontTx/>
              <a:buNone/>
              <a:defRPr/>
            </a:pPr>
            <a:endParaRPr lang="en-US" sz="2000" dirty="0">
              <a:solidFill>
                <a:srgbClr val="000000"/>
              </a:solidFill>
            </a:endParaRPr>
          </a:p>
          <a:p>
            <a:pPr marL="174625">
              <a:spcBef>
                <a:spcPct val="20000"/>
              </a:spcBef>
              <a:buFontTx/>
              <a:buNone/>
              <a:defRPr/>
            </a:pPr>
            <a:r>
              <a:rPr lang="en-US" sz="2400" b="1" dirty="0">
                <a:solidFill>
                  <a:srgbClr val="000000"/>
                </a:solidFill>
              </a:rPr>
              <a:t>Answer: </a:t>
            </a:r>
          </a:p>
          <a:p>
            <a:pPr marL="174625">
              <a:spcBef>
                <a:spcPct val="20000"/>
              </a:spcBef>
              <a:spcAft>
                <a:spcPts val="1000"/>
              </a:spcAft>
              <a:buFont typeface="Wingdings"/>
              <a:buChar char="o"/>
              <a:defRPr/>
            </a:pPr>
            <a:r>
              <a:rPr lang="en-US" sz="2000" dirty="0" smtClean="0">
                <a:solidFill>
                  <a:srgbClr val="000000"/>
                </a:solidFill>
                <a:sym typeface="Wingdings"/>
              </a:rPr>
              <a:t> </a:t>
            </a:r>
            <a:r>
              <a:rPr lang="en-US" sz="2000" dirty="0" smtClean="0">
                <a:solidFill>
                  <a:srgbClr val="002060"/>
                </a:solidFill>
                <a:sym typeface="Wingdings"/>
              </a:rPr>
              <a:t>Yes</a:t>
            </a:r>
            <a:r>
              <a:rPr lang="en-US" sz="2000" dirty="0">
                <a:solidFill>
                  <a:srgbClr val="002060"/>
                </a:solidFill>
                <a:sym typeface="Wingdings"/>
              </a:rPr>
              <a:t>, </a:t>
            </a:r>
            <a:r>
              <a:rPr lang="en-US" sz="2000" dirty="0" smtClean="0">
                <a:solidFill>
                  <a:srgbClr val="002060"/>
                </a:solidFill>
                <a:sym typeface="Wingdings"/>
              </a:rPr>
              <a:t>John must call the Compliance and Privacy Officer, Dana Simonds or Accumen’s AlertLine at 1-855-727-6720.  Compliance will determine if other changes or reporting is necessary.</a:t>
            </a:r>
            <a:endParaRPr lang="en-US" sz="2000" dirty="0">
              <a:solidFill>
                <a:srgbClr val="002060"/>
              </a:solidFill>
              <a:sym typeface="Wingdings"/>
            </a:endParaRPr>
          </a:p>
          <a:p>
            <a:pPr marL="174625">
              <a:spcBef>
                <a:spcPct val="20000"/>
              </a:spcBef>
              <a:spcAft>
                <a:spcPts val="1000"/>
              </a:spcAft>
              <a:defRPr/>
            </a:pPr>
            <a:r>
              <a:rPr lang="en-US" sz="2000" dirty="0" smtClean="0">
                <a:solidFill>
                  <a:srgbClr val="002060"/>
                </a:solidFill>
                <a:sym typeface="Wingdings"/>
              </a:rPr>
              <a:t>Sharing passwords is a violation of HIPAA Password Management Policy 0018.</a:t>
            </a:r>
            <a:endParaRPr lang="en-US" sz="2000" b="1" dirty="0">
              <a:solidFill>
                <a:srgbClr val="002060"/>
              </a:solidFill>
            </a:endParaRPr>
          </a:p>
          <a:p>
            <a:endParaRPr lang="en-US" sz="2000" dirty="0">
              <a:solidFill>
                <a:schemeClr val="bg1"/>
              </a:solidFill>
            </a:endParaRPr>
          </a:p>
        </p:txBody>
      </p:sp>
      <p:pic>
        <p:nvPicPr>
          <p:cNvPr id="8" name="Picture 3" descr="C:\Users\mhernandez\AppData\Local\Microsoft\Windows\Temporary Internet Files\Content.IE5\S7BXUGH8\MC900432658[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70731" y="2716251"/>
            <a:ext cx="317500" cy="3175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457200" y="6553200"/>
            <a:ext cx="8229600" cy="215444"/>
          </a:xfrm>
          <a:prstGeom prst="rect">
            <a:avLst/>
          </a:prstGeom>
        </p:spPr>
        <p:txBody>
          <a:bodyPr wrap="square">
            <a:spAutoFit/>
          </a:bodyPr>
          <a:lstStyle/>
          <a:p>
            <a:pPr algn="ctr" defTabSz="914400" fontAlgn="auto">
              <a:spcBef>
                <a:spcPts val="0"/>
              </a:spcBef>
              <a:spcAft>
                <a:spcPts val="0"/>
              </a:spcAft>
              <a:defRPr/>
            </a:pPr>
            <a:r>
              <a:rPr lang="en-US" sz="800" dirty="0" smtClean="0">
                <a:solidFill>
                  <a:srgbClr val="BFBFBF"/>
                </a:solidFill>
                <a:latin typeface="Calibri"/>
                <a:ea typeface="+mn-ea"/>
              </a:rPr>
              <a:t>© 2016 Accumen.  Proprietary &amp; Confidential. Materials may not be copied or distributed.</a:t>
            </a:r>
            <a:endParaRPr lang="en-US" sz="800" dirty="0">
              <a:solidFill>
                <a:srgbClr val="BFBFBF"/>
              </a:solidFill>
              <a:latin typeface="Calibri"/>
              <a:ea typeface="+mn-ea"/>
            </a:endParaRPr>
          </a:p>
        </p:txBody>
      </p:sp>
    </p:spTree>
    <p:extLst>
      <p:ext uri="{BB962C8B-B14F-4D97-AF65-F5344CB8AC3E}">
        <p14:creationId xmlns:p14="http://schemas.microsoft.com/office/powerpoint/2010/main" val="11708945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13D5E426-8379-C641-8383-1F8A152F33A6}" type="slidenum">
              <a:rPr lang="en-US" smtClean="0"/>
              <a:pPr>
                <a:defRPr/>
              </a:pPr>
              <a:t>19</a:t>
            </a:fld>
            <a:endParaRPr lang="en-US" dirty="0"/>
          </a:p>
        </p:txBody>
      </p:sp>
      <p:sp>
        <p:nvSpPr>
          <p:cNvPr id="2" name="Title 1"/>
          <p:cNvSpPr>
            <a:spLocks noGrp="1"/>
          </p:cNvSpPr>
          <p:nvPr>
            <p:ph type="title" idx="4294967295"/>
          </p:nvPr>
        </p:nvSpPr>
        <p:spPr>
          <a:xfrm>
            <a:off x="0" y="152400"/>
            <a:ext cx="8763000" cy="457200"/>
          </a:xfrm>
        </p:spPr>
        <p:txBody>
          <a:bodyPr>
            <a:normAutofit/>
          </a:bodyPr>
          <a:lstStyle/>
          <a:p>
            <a:r>
              <a:rPr lang="en-US" sz="2400" dirty="0">
                <a:solidFill>
                  <a:schemeClr val="bg1"/>
                </a:solidFill>
                <a:latin typeface="Arial" panose="020B0604020202020204" pitchFamily="34" charset="0"/>
                <a:cs typeface="Arial" panose="020B0604020202020204" pitchFamily="34" charset="0"/>
              </a:rPr>
              <a:t>HIPAA Security Policy 0010c</a:t>
            </a:r>
          </a:p>
        </p:txBody>
      </p:sp>
      <p:graphicFrame>
        <p:nvGraphicFramePr>
          <p:cNvPr id="7" name="Table 6"/>
          <p:cNvGraphicFramePr>
            <a:graphicFrameLocks noGrp="1"/>
          </p:cNvGraphicFramePr>
          <p:nvPr>
            <p:extLst>
              <p:ext uri="{D42A27DB-BD31-4B8C-83A1-F6EECF244321}">
                <p14:modId xmlns:p14="http://schemas.microsoft.com/office/powerpoint/2010/main" val="3892425598"/>
              </p:ext>
            </p:extLst>
          </p:nvPr>
        </p:nvGraphicFramePr>
        <p:xfrm>
          <a:off x="2243490" y="1064002"/>
          <a:ext cx="6367109" cy="1681480"/>
        </p:xfrm>
        <a:graphic>
          <a:graphicData uri="http://schemas.openxmlformats.org/drawingml/2006/table">
            <a:tbl>
              <a:tblPr firstRow="1" bandRow="1">
                <a:tableStyleId>{073A0DAA-6AF3-43AB-8588-CEC1D06C72B9}</a:tableStyleId>
              </a:tblPr>
              <a:tblGrid>
                <a:gridCol w="5260699"/>
                <a:gridCol w="1106410"/>
              </a:tblGrid>
              <a:tr h="370840">
                <a:tc>
                  <a:txBody>
                    <a:bodyPr/>
                    <a:lstStyle/>
                    <a:p>
                      <a:r>
                        <a:rPr lang="en-US" dirty="0" smtClean="0"/>
                        <a:t>HIPAA</a:t>
                      </a:r>
                      <a:r>
                        <a:rPr lang="en-US" baseline="0" dirty="0" smtClean="0"/>
                        <a:t> Physical Safeguards Policy</a:t>
                      </a:r>
                      <a:endParaRPr lang="en-US" dirty="0"/>
                    </a:p>
                  </a:txBody>
                  <a:tcPr/>
                </a:tc>
                <a:tc>
                  <a:txBody>
                    <a:bodyPr/>
                    <a:lstStyle/>
                    <a:p>
                      <a:r>
                        <a:rPr lang="en-US" dirty="0" smtClean="0"/>
                        <a:t>0010c</a:t>
                      </a:r>
                      <a:endParaRPr lang="en-US" dirty="0"/>
                    </a:p>
                  </a:txBody>
                  <a:tcPr/>
                </a:tc>
              </a:tr>
              <a:tr h="370840">
                <a:tc gridSpan="2">
                  <a:txBody>
                    <a:bodyPr/>
                    <a:lstStyle/>
                    <a:p>
                      <a:r>
                        <a:rPr lang="en-US" sz="2000" dirty="0" smtClean="0"/>
                        <a:t>Physical access to electronic</a:t>
                      </a:r>
                      <a:r>
                        <a:rPr lang="en-US" sz="2000" baseline="0" dirty="0" smtClean="0"/>
                        <a:t> information systems and their housing facilities will be limited to those with proper authorization. Access control will be issued per the procedures in this policy.</a:t>
                      </a:r>
                      <a:endParaRPr lang="en-US" sz="2000" dirty="0"/>
                    </a:p>
                  </a:txBody>
                  <a:tcPr/>
                </a:tc>
                <a:tc hMerge="1">
                  <a:txBody>
                    <a:bodyPr/>
                    <a:lstStyle/>
                    <a:p>
                      <a:endParaRPr lang="en-US" dirty="0"/>
                    </a:p>
                  </a:txBody>
                  <a:tcPr/>
                </a:tc>
              </a:tr>
            </a:tbl>
          </a:graphicData>
        </a:graphic>
      </p:graphicFrame>
      <p:grpSp>
        <p:nvGrpSpPr>
          <p:cNvPr id="4" name="Group 3"/>
          <p:cNvGrpSpPr/>
          <p:nvPr/>
        </p:nvGrpSpPr>
        <p:grpSpPr>
          <a:xfrm>
            <a:off x="420931" y="2940087"/>
            <a:ext cx="8313310" cy="3613113"/>
            <a:chOff x="420931" y="2940087"/>
            <a:chExt cx="8313310" cy="3613113"/>
          </a:xfrm>
        </p:grpSpPr>
        <p:sp>
          <p:nvSpPr>
            <p:cNvPr id="5" name="Freeform 4"/>
            <p:cNvSpPr/>
            <p:nvPr/>
          </p:nvSpPr>
          <p:spPr>
            <a:xfrm>
              <a:off x="1782828" y="2940087"/>
              <a:ext cx="6903972" cy="2029167"/>
            </a:xfrm>
            <a:custGeom>
              <a:avLst/>
              <a:gdLst>
                <a:gd name="connsiteX0" fmla="*/ 338201 w 2029166"/>
                <a:gd name="connsiteY0" fmla="*/ 0 h 6903971"/>
                <a:gd name="connsiteX1" fmla="*/ 1690965 w 2029166"/>
                <a:gd name="connsiteY1" fmla="*/ 0 h 6903971"/>
                <a:gd name="connsiteX2" fmla="*/ 2029166 w 2029166"/>
                <a:gd name="connsiteY2" fmla="*/ 338201 h 6903971"/>
                <a:gd name="connsiteX3" fmla="*/ 2029166 w 2029166"/>
                <a:gd name="connsiteY3" fmla="*/ 6903971 h 6903971"/>
                <a:gd name="connsiteX4" fmla="*/ 2029166 w 2029166"/>
                <a:gd name="connsiteY4" fmla="*/ 6903971 h 6903971"/>
                <a:gd name="connsiteX5" fmla="*/ 0 w 2029166"/>
                <a:gd name="connsiteY5" fmla="*/ 6903971 h 6903971"/>
                <a:gd name="connsiteX6" fmla="*/ 0 w 2029166"/>
                <a:gd name="connsiteY6" fmla="*/ 6903971 h 6903971"/>
                <a:gd name="connsiteX7" fmla="*/ 0 w 2029166"/>
                <a:gd name="connsiteY7" fmla="*/ 338201 h 6903971"/>
                <a:gd name="connsiteX8" fmla="*/ 338201 w 2029166"/>
                <a:gd name="connsiteY8" fmla="*/ 0 h 6903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9166" h="6903971">
                  <a:moveTo>
                    <a:pt x="2029166" y="1150686"/>
                  </a:moveTo>
                  <a:lnTo>
                    <a:pt x="2029166" y="5753285"/>
                  </a:lnTo>
                  <a:cubicBezTo>
                    <a:pt x="2029166" y="6388790"/>
                    <a:pt x="1984662" y="6903969"/>
                    <a:pt x="1929764" y="6903969"/>
                  </a:cubicBezTo>
                  <a:lnTo>
                    <a:pt x="0" y="6903969"/>
                  </a:lnTo>
                  <a:lnTo>
                    <a:pt x="0" y="6903969"/>
                  </a:lnTo>
                  <a:lnTo>
                    <a:pt x="0" y="2"/>
                  </a:lnTo>
                  <a:lnTo>
                    <a:pt x="0" y="2"/>
                  </a:lnTo>
                  <a:lnTo>
                    <a:pt x="1929764" y="2"/>
                  </a:lnTo>
                  <a:cubicBezTo>
                    <a:pt x="1984662" y="2"/>
                    <a:pt x="2029166" y="515181"/>
                    <a:pt x="2029166" y="1150686"/>
                  </a:cubicBezTo>
                  <a:close/>
                </a:path>
              </a:pathLst>
            </a:custGeom>
            <a:solidFill>
              <a:schemeClr val="bg1">
                <a:lumMod val="75000"/>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222881" rIns="346706" bIns="222882"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Delete PHI from information systems after you have used it and when it is no longer necessary to use or store.</a:t>
              </a:r>
              <a:endParaRPr lang="en-US" sz="1800" kern="1200" dirty="0"/>
            </a:p>
            <a:p>
              <a:pPr marL="171450" lvl="1" indent="-171450" algn="l" defTabSz="800100">
                <a:lnSpc>
                  <a:spcPct val="90000"/>
                </a:lnSpc>
                <a:spcBef>
                  <a:spcPct val="0"/>
                </a:spcBef>
                <a:spcAft>
                  <a:spcPct val="15000"/>
                </a:spcAft>
                <a:buChar char="••"/>
              </a:pPr>
              <a:r>
                <a:rPr lang="en-US" sz="1800" kern="1200" dirty="0" smtClean="0"/>
                <a:t>Use only Company-provided, encrypted thumb drives.</a:t>
              </a:r>
              <a:endParaRPr lang="en-US" sz="1800" kern="1200" dirty="0"/>
            </a:p>
            <a:p>
              <a:pPr marL="171450" lvl="1" indent="-171450" algn="l" defTabSz="800100">
                <a:lnSpc>
                  <a:spcPct val="90000"/>
                </a:lnSpc>
                <a:spcBef>
                  <a:spcPct val="0"/>
                </a:spcBef>
                <a:spcAft>
                  <a:spcPct val="15000"/>
                </a:spcAft>
                <a:buChar char="••"/>
              </a:pPr>
              <a:r>
                <a:rPr lang="en-US" sz="1800" kern="1200" dirty="0" smtClean="0"/>
                <a:t>Have IT wipe clean all thumb drives and any other disposable media before properly disposing.</a:t>
              </a:r>
              <a:endParaRPr lang="en-US" sz="1800" kern="1200" dirty="0"/>
            </a:p>
            <a:p>
              <a:pPr marL="171450" lvl="1" indent="-171450" algn="l" defTabSz="800100">
                <a:lnSpc>
                  <a:spcPct val="90000"/>
                </a:lnSpc>
                <a:spcBef>
                  <a:spcPct val="0"/>
                </a:spcBef>
                <a:spcAft>
                  <a:spcPct val="15000"/>
                </a:spcAft>
                <a:buChar char="••"/>
              </a:pPr>
              <a:r>
                <a:rPr lang="en-US" sz="1800" kern="1200" dirty="0" smtClean="0"/>
                <a:t>Use privacy screens when viewing ePHI on your computer.</a:t>
              </a:r>
              <a:endParaRPr lang="en-US" sz="1800" kern="1200" dirty="0"/>
            </a:p>
            <a:p>
              <a:pPr marL="171450" lvl="1" indent="-171450" algn="l" defTabSz="800100">
                <a:lnSpc>
                  <a:spcPct val="90000"/>
                </a:lnSpc>
                <a:spcBef>
                  <a:spcPct val="0"/>
                </a:spcBef>
                <a:spcAft>
                  <a:spcPct val="15000"/>
                </a:spcAft>
                <a:buChar char="••"/>
              </a:pPr>
              <a:r>
                <a:rPr lang="en-US" sz="1800" kern="1200" dirty="0" smtClean="0"/>
                <a:t>Ensure any and all of your visitors sign-in when visiting the office.</a:t>
              </a:r>
              <a:endParaRPr lang="en-US" sz="1800" kern="1200" dirty="0"/>
            </a:p>
          </p:txBody>
        </p:sp>
        <p:sp>
          <p:nvSpPr>
            <p:cNvPr id="6" name="Freeform 5"/>
            <p:cNvSpPr/>
            <p:nvPr/>
          </p:nvSpPr>
          <p:spPr>
            <a:xfrm>
              <a:off x="420931" y="3020594"/>
              <a:ext cx="1385571" cy="1780007"/>
            </a:xfrm>
            <a:custGeom>
              <a:avLst/>
              <a:gdLst>
                <a:gd name="connsiteX0" fmla="*/ 0 w 1385571"/>
                <a:gd name="connsiteY0" fmla="*/ 230933 h 1780007"/>
                <a:gd name="connsiteX1" fmla="*/ 230933 w 1385571"/>
                <a:gd name="connsiteY1" fmla="*/ 0 h 1780007"/>
                <a:gd name="connsiteX2" fmla="*/ 1154638 w 1385571"/>
                <a:gd name="connsiteY2" fmla="*/ 0 h 1780007"/>
                <a:gd name="connsiteX3" fmla="*/ 1385571 w 1385571"/>
                <a:gd name="connsiteY3" fmla="*/ 230933 h 1780007"/>
                <a:gd name="connsiteX4" fmla="*/ 1385571 w 1385571"/>
                <a:gd name="connsiteY4" fmla="*/ 1549074 h 1780007"/>
                <a:gd name="connsiteX5" fmla="*/ 1154638 w 1385571"/>
                <a:gd name="connsiteY5" fmla="*/ 1780007 h 1780007"/>
                <a:gd name="connsiteX6" fmla="*/ 230933 w 1385571"/>
                <a:gd name="connsiteY6" fmla="*/ 1780007 h 1780007"/>
                <a:gd name="connsiteX7" fmla="*/ 0 w 1385571"/>
                <a:gd name="connsiteY7" fmla="*/ 1549074 h 1780007"/>
                <a:gd name="connsiteX8" fmla="*/ 0 w 1385571"/>
                <a:gd name="connsiteY8" fmla="*/ 230933 h 178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5571" h="1780007">
                  <a:moveTo>
                    <a:pt x="0" y="230933"/>
                  </a:moveTo>
                  <a:cubicBezTo>
                    <a:pt x="0" y="103392"/>
                    <a:pt x="103392" y="0"/>
                    <a:pt x="230933" y="0"/>
                  </a:cubicBezTo>
                  <a:lnTo>
                    <a:pt x="1154638" y="0"/>
                  </a:lnTo>
                  <a:cubicBezTo>
                    <a:pt x="1282179" y="0"/>
                    <a:pt x="1385571" y="103392"/>
                    <a:pt x="1385571" y="230933"/>
                  </a:cubicBezTo>
                  <a:lnTo>
                    <a:pt x="1385571" y="1549074"/>
                  </a:lnTo>
                  <a:cubicBezTo>
                    <a:pt x="1385571" y="1676615"/>
                    <a:pt x="1282179" y="1780007"/>
                    <a:pt x="1154638" y="1780007"/>
                  </a:cubicBezTo>
                  <a:lnTo>
                    <a:pt x="230933" y="1780007"/>
                  </a:lnTo>
                  <a:cubicBezTo>
                    <a:pt x="103392" y="1780007"/>
                    <a:pt x="0" y="1676615"/>
                    <a:pt x="0" y="1549074"/>
                  </a:cubicBezTo>
                  <a:lnTo>
                    <a:pt x="0" y="230933"/>
                  </a:lnTo>
                  <a:close/>
                </a:path>
              </a:pathLst>
            </a:custGeom>
            <a:solidFill>
              <a:schemeClr val="tx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43838" tIns="105738" rIns="143838" bIns="105738" numCol="1" spcCol="1270" anchor="ctr" anchorCtr="0">
              <a:noAutofit/>
            </a:bodyPr>
            <a:lstStyle/>
            <a:p>
              <a:pPr lvl="0" algn="ctr" defTabSz="889000">
                <a:lnSpc>
                  <a:spcPct val="90000"/>
                </a:lnSpc>
                <a:spcBef>
                  <a:spcPct val="0"/>
                </a:spcBef>
                <a:spcAft>
                  <a:spcPct val="35000"/>
                </a:spcAft>
              </a:pPr>
              <a:r>
                <a:rPr lang="en-US" sz="2000" b="1" kern="1200" dirty="0" smtClean="0"/>
                <a:t>Safeguard </a:t>
              </a:r>
              <a:r>
                <a:rPr lang="en-US" sz="2000" b="1" kern="1200" dirty="0" smtClean="0">
                  <a:solidFill>
                    <a:srgbClr val="00B050"/>
                  </a:solidFill>
                </a:rPr>
                <a:t>DO’s</a:t>
              </a:r>
              <a:endParaRPr lang="en-US" sz="2000" b="1" kern="1200" dirty="0">
                <a:solidFill>
                  <a:srgbClr val="00B050"/>
                </a:solidFill>
              </a:endParaRPr>
            </a:p>
          </p:txBody>
        </p:sp>
        <p:sp>
          <p:nvSpPr>
            <p:cNvPr id="12" name="Freeform 11"/>
            <p:cNvSpPr/>
            <p:nvPr/>
          </p:nvSpPr>
          <p:spPr>
            <a:xfrm>
              <a:off x="1807863" y="5132744"/>
              <a:ext cx="6926378" cy="1344256"/>
            </a:xfrm>
            <a:custGeom>
              <a:avLst/>
              <a:gdLst>
                <a:gd name="connsiteX0" fmla="*/ 203495 w 1220944"/>
                <a:gd name="connsiteY0" fmla="*/ 0 h 6926378"/>
                <a:gd name="connsiteX1" fmla="*/ 1017449 w 1220944"/>
                <a:gd name="connsiteY1" fmla="*/ 0 h 6926378"/>
                <a:gd name="connsiteX2" fmla="*/ 1220944 w 1220944"/>
                <a:gd name="connsiteY2" fmla="*/ 203495 h 6926378"/>
                <a:gd name="connsiteX3" fmla="*/ 1220944 w 1220944"/>
                <a:gd name="connsiteY3" fmla="*/ 6926378 h 6926378"/>
                <a:gd name="connsiteX4" fmla="*/ 1220944 w 1220944"/>
                <a:gd name="connsiteY4" fmla="*/ 6926378 h 6926378"/>
                <a:gd name="connsiteX5" fmla="*/ 0 w 1220944"/>
                <a:gd name="connsiteY5" fmla="*/ 6926378 h 6926378"/>
                <a:gd name="connsiteX6" fmla="*/ 0 w 1220944"/>
                <a:gd name="connsiteY6" fmla="*/ 6926378 h 6926378"/>
                <a:gd name="connsiteX7" fmla="*/ 0 w 1220944"/>
                <a:gd name="connsiteY7" fmla="*/ 203495 h 6926378"/>
                <a:gd name="connsiteX8" fmla="*/ 203495 w 1220944"/>
                <a:gd name="connsiteY8" fmla="*/ 0 h 692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944" h="6926378">
                  <a:moveTo>
                    <a:pt x="1220944" y="1154423"/>
                  </a:moveTo>
                  <a:lnTo>
                    <a:pt x="1220944" y="5771955"/>
                  </a:lnTo>
                  <a:cubicBezTo>
                    <a:pt x="1220944" y="6409523"/>
                    <a:pt x="1204884" y="6926375"/>
                    <a:pt x="1185073" y="6926375"/>
                  </a:cubicBezTo>
                  <a:lnTo>
                    <a:pt x="0" y="6926375"/>
                  </a:lnTo>
                  <a:lnTo>
                    <a:pt x="0" y="6926375"/>
                  </a:lnTo>
                  <a:lnTo>
                    <a:pt x="0" y="3"/>
                  </a:lnTo>
                  <a:lnTo>
                    <a:pt x="0" y="3"/>
                  </a:lnTo>
                  <a:lnTo>
                    <a:pt x="1185073" y="3"/>
                  </a:lnTo>
                  <a:cubicBezTo>
                    <a:pt x="1204884" y="3"/>
                    <a:pt x="1220944" y="516855"/>
                    <a:pt x="1220944" y="1154423"/>
                  </a:cubicBezTo>
                  <a:close/>
                </a:path>
              </a:pathLst>
            </a:custGeom>
            <a:solidFill>
              <a:schemeClr val="bg1">
                <a:lumMod val="75000"/>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0" tIns="183427" rIns="307252" bIns="183427"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Do not bring hardware or software onto Company premises without Security Officer approval.</a:t>
              </a:r>
              <a:endParaRPr lang="en-US" sz="2000" kern="1200" dirty="0"/>
            </a:p>
            <a:p>
              <a:pPr marL="228600" lvl="1" indent="-228600" algn="l" defTabSz="889000">
                <a:lnSpc>
                  <a:spcPct val="90000"/>
                </a:lnSpc>
                <a:spcBef>
                  <a:spcPct val="0"/>
                </a:spcBef>
                <a:spcAft>
                  <a:spcPct val="15000"/>
                </a:spcAft>
                <a:buChar char="••"/>
              </a:pPr>
              <a:r>
                <a:rPr lang="en-US" sz="2000" kern="1200" dirty="0" smtClean="0"/>
                <a:t>Do not overload electrical circuits. Ask our Security Officer for additional surge protectors or outlet access if needed.</a:t>
              </a:r>
              <a:endParaRPr lang="en-US" sz="2000" kern="1200" dirty="0"/>
            </a:p>
          </p:txBody>
        </p:sp>
        <p:sp>
          <p:nvSpPr>
            <p:cNvPr id="13" name="Freeform 12"/>
            <p:cNvSpPr/>
            <p:nvPr/>
          </p:nvSpPr>
          <p:spPr>
            <a:xfrm>
              <a:off x="420931" y="5049761"/>
              <a:ext cx="1371260" cy="1503439"/>
            </a:xfrm>
            <a:custGeom>
              <a:avLst/>
              <a:gdLst>
                <a:gd name="connsiteX0" fmla="*/ 0 w 1371260"/>
                <a:gd name="connsiteY0" fmla="*/ 228548 h 1649621"/>
                <a:gd name="connsiteX1" fmla="*/ 228548 w 1371260"/>
                <a:gd name="connsiteY1" fmla="*/ 0 h 1649621"/>
                <a:gd name="connsiteX2" fmla="*/ 1142712 w 1371260"/>
                <a:gd name="connsiteY2" fmla="*/ 0 h 1649621"/>
                <a:gd name="connsiteX3" fmla="*/ 1371260 w 1371260"/>
                <a:gd name="connsiteY3" fmla="*/ 228548 h 1649621"/>
                <a:gd name="connsiteX4" fmla="*/ 1371260 w 1371260"/>
                <a:gd name="connsiteY4" fmla="*/ 1421073 h 1649621"/>
                <a:gd name="connsiteX5" fmla="*/ 1142712 w 1371260"/>
                <a:gd name="connsiteY5" fmla="*/ 1649621 h 1649621"/>
                <a:gd name="connsiteX6" fmla="*/ 228548 w 1371260"/>
                <a:gd name="connsiteY6" fmla="*/ 1649621 h 1649621"/>
                <a:gd name="connsiteX7" fmla="*/ 0 w 1371260"/>
                <a:gd name="connsiteY7" fmla="*/ 1421073 h 1649621"/>
                <a:gd name="connsiteX8" fmla="*/ 0 w 1371260"/>
                <a:gd name="connsiteY8" fmla="*/ 228548 h 1649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1260" h="1649621">
                  <a:moveTo>
                    <a:pt x="0" y="228548"/>
                  </a:moveTo>
                  <a:cubicBezTo>
                    <a:pt x="0" y="102324"/>
                    <a:pt x="102324" y="0"/>
                    <a:pt x="228548" y="0"/>
                  </a:cubicBezTo>
                  <a:lnTo>
                    <a:pt x="1142712" y="0"/>
                  </a:lnTo>
                  <a:cubicBezTo>
                    <a:pt x="1268936" y="0"/>
                    <a:pt x="1371260" y="102324"/>
                    <a:pt x="1371260" y="228548"/>
                  </a:cubicBezTo>
                  <a:lnTo>
                    <a:pt x="1371260" y="1421073"/>
                  </a:lnTo>
                  <a:cubicBezTo>
                    <a:pt x="1371260" y="1547297"/>
                    <a:pt x="1268936" y="1649621"/>
                    <a:pt x="1142712" y="1649621"/>
                  </a:cubicBezTo>
                  <a:lnTo>
                    <a:pt x="228548" y="1649621"/>
                  </a:lnTo>
                  <a:cubicBezTo>
                    <a:pt x="102324" y="1649621"/>
                    <a:pt x="0" y="1547297"/>
                    <a:pt x="0" y="1421073"/>
                  </a:cubicBezTo>
                  <a:lnTo>
                    <a:pt x="0" y="228548"/>
                  </a:lnTo>
                  <a:close/>
                </a:path>
              </a:pathLst>
            </a:custGeom>
            <a:solidFill>
              <a:schemeClr val="tx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43139" tIns="105039" rIns="143139" bIns="105039" numCol="1" spcCol="1270" anchor="ctr" anchorCtr="0">
              <a:noAutofit/>
            </a:bodyPr>
            <a:lstStyle/>
            <a:p>
              <a:pPr lvl="0" algn="ctr" defTabSz="889000">
                <a:lnSpc>
                  <a:spcPct val="90000"/>
                </a:lnSpc>
                <a:spcBef>
                  <a:spcPct val="0"/>
                </a:spcBef>
                <a:spcAft>
                  <a:spcPct val="35000"/>
                </a:spcAft>
              </a:pPr>
              <a:r>
                <a:rPr lang="en-US" sz="2000" b="1" kern="1200" dirty="0" smtClean="0"/>
                <a:t>Safeguard </a:t>
              </a:r>
              <a:r>
                <a:rPr lang="en-US" sz="2000" b="1" kern="1200" dirty="0" smtClean="0">
                  <a:solidFill>
                    <a:srgbClr val="FF0000"/>
                  </a:solidFill>
                </a:rPr>
                <a:t>DON’Ts</a:t>
              </a:r>
            </a:p>
          </p:txBody>
        </p:sp>
      </p:grpSp>
      <p:grpSp>
        <p:nvGrpSpPr>
          <p:cNvPr id="9" name="Group 8"/>
          <p:cNvGrpSpPr/>
          <p:nvPr/>
        </p:nvGrpSpPr>
        <p:grpSpPr>
          <a:xfrm>
            <a:off x="141765" y="1053790"/>
            <a:ext cx="1839436" cy="1127951"/>
            <a:chOff x="122847" y="1067736"/>
            <a:chExt cx="2335636" cy="1313335"/>
          </a:xfrm>
        </p:grpSpPr>
        <p:pic>
          <p:nvPicPr>
            <p:cNvPr id="10" name="Picture 14" descr="https://encrypted-tbn0.gstatic.com/images?q=tbn:ANd9GcT7ixL9qA17xItxCVndg2HJJlJNe1thppePsxJqRNi2EuBxDtNO"/>
            <p:cNvPicPr>
              <a:picLocks noChangeAspect="1" noChangeArrowheads="1"/>
            </p:cNvPicPr>
            <p:nvPr/>
          </p:nvPicPr>
          <p:blipFill rotWithShape="1">
            <a:blip r:embed="rId3">
              <a:extLst>
                <a:ext uri="{28A0092B-C50C-407E-A947-70E740481C1C}">
                  <a14:useLocalDpi xmlns:a14="http://schemas.microsoft.com/office/drawing/2010/main" val="0"/>
                </a:ext>
              </a:extLst>
            </a:blip>
            <a:srcRect l="89" t="11884" r="89" b="14090"/>
            <a:stretch/>
          </p:blipFill>
          <p:spPr bwMode="auto">
            <a:xfrm rot="21420683">
              <a:off x="122847" y="1067736"/>
              <a:ext cx="2335636" cy="129736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1" name="Rectangle 10"/>
            <p:cNvSpPr/>
            <p:nvPr/>
          </p:nvSpPr>
          <p:spPr>
            <a:xfrm rot="20916173">
              <a:off x="435939" y="1736021"/>
              <a:ext cx="1913706" cy="645050"/>
            </a:xfrm>
            <a:prstGeom prst="rect">
              <a:avLst/>
            </a:prstGeom>
            <a:noFill/>
          </p:spPr>
          <p:txBody>
            <a:bodyPr wrap="none" lIns="91440" tIns="45720" rIns="91440" bIns="45720">
              <a:spAutoFit/>
            </a:bodyPr>
            <a:lstStyle/>
            <a:p>
              <a:pPr algn="ctr"/>
              <a:r>
                <a:rPr lang="en-US" sz="3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Policies</a:t>
              </a:r>
              <a:endParaRPr lang="en-US" sz="3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1608011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9"/>
                                        </p:tgtEl>
                                        <p:attrNameLst>
                                          <p:attrName>r</p:attrName>
                                        </p:attrNameLst>
                                      </p:cBhvr>
                                    </p:animRot>
                                    <p:animRot by="-240000">
                                      <p:cBhvr>
                                        <p:cTn id="7" dur="200" fill="hold">
                                          <p:stCondLst>
                                            <p:cond delay="200"/>
                                          </p:stCondLst>
                                        </p:cTn>
                                        <p:tgtEl>
                                          <p:spTgt spid="9"/>
                                        </p:tgtEl>
                                        <p:attrNameLst>
                                          <p:attrName>r</p:attrName>
                                        </p:attrNameLst>
                                      </p:cBhvr>
                                    </p:animRot>
                                    <p:animRot by="240000">
                                      <p:cBhvr>
                                        <p:cTn id="8" dur="200" fill="hold">
                                          <p:stCondLst>
                                            <p:cond delay="400"/>
                                          </p:stCondLst>
                                        </p:cTn>
                                        <p:tgtEl>
                                          <p:spTgt spid="9"/>
                                        </p:tgtEl>
                                        <p:attrNameLst>
                                          <p:attrName>r</p:attrName>
                                        </p:attrNameLst>
                                      </p:cBhvr>
                                    </p:animRot>
                                    <p:animRot by="-240000">
                                      <p:cBhvr>
                                        <p:cTn id="9" dur="200" fill="hold">
                                          <p:stCondLst>
                                            <p:cond delay="600"/>
                                          </p:stCondLst>
                                        </p:cTn>
                                        <p:tgtEl>
                                          <p:spTgt spid="9"/>
                                        </p:tgtEl>
                                        <p:attrNameLst>
                                          <p:attrName>r</p:attrName>
                                        </p:attrNameLst>
                                      </p:cBhvr>
                                    </p:animRot>
                                    <p:animRot by="120000">
                                      <p:cBhvr>
                                        <p:cTn id="10"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838200"/>
            <a:ext cx="9144000" cy="6003925"/>
            <a:chOff x="152400" y="854075"/>
            <a:chExt cx="9144000" cy="6003925"/>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854075"/>
              <a:ext cx="9144000" cy="6003925"/>
            </a:xfrm>
            <a:prstGeom prst="rect">
              <a:avLst/>
            </a:prstGeom>
          </p:spPr>
        </p:pic>
        <p:sp>
          <p:nvSpPr>
            <p:cNvPr id="5" name="TextBox 4"/>
            <p:cNvSpPr txBox="1"/>
            <p:nvPr/>
          </p:nvSpPr>
          <p:spPr>
            <a:xfrm>
              <a:off x="1066800" y="1426564"/>
              <a:ext cx="4419600" cy="3293209"/>
            </a:xfrm>
            <a:prstGeom prst="rect">
              <a:avLst/>
            </a:prstGeom>
            <a:solidFill>
              <a:schemeClr val="bg1"/>
            </a:solidFill>
          </p:spPr>
          <p:txBody>
            <a:bodyPr wrap="square" rtlCol="0">
              <a:spAutoFit/>
            </a:bodyPr>
            <a:lstStyle/>
            <a:p>
              <a:pPr marL="342900" indent="-342900">
                <a:buFont typeface="Arial" panose="020B0604020202020204" pitchFamily="34" charset="0"/>
                <a:buChar char="•"/>
              </a:pPr>
              <a:r>
                <a:rPr lang="en-US" sz="2200" dirty="0" smtClean="0">
                  <a:solidFill>
                    <a:schemeClr val="accent1">
                      <a:lumMod val="75000"/>
                    </a:schemeClr>
                  </a:solidFill>
                </a:rPr>
                <a:t>What is HIPAA and PHI?</a:t>
              </a:r>
            </a:p>
            <a:p>
              <a:pPr marL="342900" indent="-342900">
                <a:buFont typeface="Arial" panose="020B0604020202020204" pitchFamily="34" charset="0"/>
                <a:buChar char="•"/>
              </a:pPr>
              <a:r>
                <a:rPr lang="en-US" sz="2200" dirty="0" smtClean="0">
                  <a:solidFill>
                    <a:schemeClr val="accent1">
                      <a:lumMod val="75000"/>
                    </a:schemeClr>
                  </a:solidFill>
                </a:rPr>
                <a:t>Policies - Where are they?</a:t>
              </a:r>
            </a:p>
            <a:p>
              <a:pPr marL="342900" indent="-342900">
                <a:buFont typeface="Arial" panose="020B0604020202020204" pitchFamily="34" charset="0"/>
                <a:buChar char="•"/>
              </a:pPr>
              <a:r>
                <a:rPr lang="en-US" sz="2200" dirty="0" smtClean="0">
                  <a:solidFill>
                    <a:schemeClr val="accent1">
                      <a:lumMod val="75000"/>
                    </a:schemeClr>
                  </a:solidFill>
                </a:rPr>
                <a:t>HIPAA Overview</a:t>
              </a:r>
            </a:p>
            <a:p>
              <a:pPr marL="342900" indent="-342900">
                <a:buFont typeface="Arial" panose="020B0604020202020204" pitchFamily="34" charset="0"/>
                <a:buChar char="•"/>
              </a:pPr>
              <a:r>
                <a:rPr lang="en-US" sz="2200" dirty="0" smtClean="0">
                  <a:solidFill>
                    <a:schemeClr val="accent1">
                      <a:lumMod val="75000"/>
                    </a:schemeClr>
                  </a:solidFill>
                </a:rPr>
                <a:t>7   Privacy Policies &amp; Review</a:t>
              </a:r>
            </a:p>
            <a:p>
              <a:pPr marL="342900" indent="-342900">
                <a:buFont typeface="Arial" panose="020B0604020202020204" pitchFamily="34" charset="0"/>
                <a:buChar char="•"/>
              </a:pPr>
              <a:r>
                <a:rPr lang="en-US" sz="2200" dirty="0" smtClean="0">
                  <a:solidFill>
                    <a:schemeClr val="accent1">
                      <a:lumMod val="75000"/>
                    </a:schemeClr>
                  </a:solidFill>
                </a:rPr>
                <a:t>Call or Don’t Call?</a:t>
              </a:r>
            </a:p>
            <a:p>
              <a:pPr marL="342900" indent="-342900">
                <a:buFont typeface="Arial" panose="020B0604020202020204" pitchFamily="34" charset="0"/>
                <a:buChar char="•"/>
              </a:pPr>
              <a:r>
                <a:rPr lang="en-US" sz="2200" dirty="0" smtClean="0">
                  <a:solidFill>
                    <a:schemeClr val="accent1">
                      <a:lumMod val="75000"/>
                    </a:schemeClr>
                  </a:solidFill>
                </a:rPr>
                <a:t>10 Security Policies &amp; Review</a:t>
              </a:r>
            </a:p>
            <a:p>
              <a:pPr marL="342900" indent="-342900">
                <a:buFont typeface="Arial" panose="020B0604020202020204" pitchFamily="34" charset="0"/>
                <a:buChar char="•"/>
              </a:pPr>
              <a:r>
                <a:rPr lang="en-US" sz="2200" dirty="0" smtClean="0">
                  <a:solidFill>
                    <a:schemeClr val="accent1">
                      <a:lumMod val="75000"/>
                    </a:schemeClr>
                  </a:solidFill>
                </a:rPr>
                <a:t>Top Ten HIPAA Takeaways</a:t>
              </a:r>
            </a:p>
            <a:p>
              <a:pPr marL="342900" indent="-342900">
                <a:buFont typeface="Arial" panose="020B0604020202020204" pitchFamily="34" charset="0"/>
                <a:buChar char="•"/>
              </a:pPr>
              <a:r>
                <a:rPr lang="en-US" sz="2200" dirty="0" smtClean="0">
                  <a:solidFill>
                    <a:schemeClr val="accent1">
                      <a:lumMod val="75000"/>
                    </a:schemeClr>
                  </a:solidFill>
                </a:rPr>
                <a:t>Email Encryption</a:t>
              </a:r>
            </a:p>
            <a:p>
              <a:pPr marL="342900" indent="-342900">
                <a:buFont typeface="Arial" panose="020B0604020202020204" pitchFamily="34" charset="0"/>
                <a:buChar char="•"/>
              </a:pPr>
              <a:r>
                <a:rPr lang="en-US" sz="2200" dirty="0" smtClean="0">
                  <a:solidFill>
                    <a:schemeClr val="accent1">
                      <a:lumMod val="75000"/>
                    </a:schemeClr>
                  </a:solidFill>
                </a:rPr>
                <a:t>Accumen AlertLine</a:t>
              </a:r>
            </a:p>
            <a:p>
              <a:pPr marL="342900" indent="-342900">
                <a:buFont typeface="Arial" panose="020B0604020202020204" pitchFamily="34" charset="0"/>
                <a:buChar char="•"/>
              </a:pPr>
              <a:endParaRPr lang="en-US" sz="1000" dirty="0" smtClean="0">
                <a:solidFill>
                  <a:schemeClr val="accent1">
                    <a:lumMod val="75000"/>
                  </a:schemeClr>
                </a:solidFill>
              </a:endParaRPr>
            </a:p>
          </p:txBody>
        </p:sp>
      </p:grpSp>
      <p:sp>
        <p:nvSpPr>
          <p:cNvPr id="3" name="Slide Number Placeholder 2"/>
          <p:cNvSpPr>
            <a:spLocks noGrp="1"/>
          </p:cNvSpPr>
          <p:nvPr>
            <p:ph type="sldNum" sz="quarter" idx="10"/>
          </p:nvPr>
        </p:nvSpPr>
        <p:spPr/>
        <p:txBody>
          <a:bodyPr/>
          <a:lstStyle/>
          <a:p>
            <a:pPr>
              <a:defRPr/>
            </a:pPr>
            <a:fld id="{13D5E426-8379-C641-8383-1F8A152F33A6}" type="slidenum">
              <a:rPr lang="en-US" smtClean="0"/>
              <a:pPr>
                <a:defRPr/>
              </a:pPr>
              <a:t>2</a:t>
            </a:fld>
            <a:endParaRPr lang="en-US" dirty="0"/>
          </a:p>
        </p:txBody>
      </p:sp>
      <p:sp>
        <p:nvSpPr>
          <p:cNvPr id="6" name="Title 1"/>
          <p:cNvSpPr>
            <a:spLocks noGrp="1"/>
          </p:cNvSpPr>
          <p:nvPr>
            <p:ph type="title" idx="4294967295"/>
          </p:nvPr>
        </p:nvSpPr>
        <p:spPr>
          <a:xfrm>
            <a:off x="0" y="152400"/>
            <a:ext cx="8763000" cy="457200"/>
          </a:xfrm>
        </p:spPr>
        <p:txBody>
          <a:bodyPr>
            <a:normAutofit/>
          </a:bodyPr>
          <a:lstStyle/>
          <a:p>
            <a:r>
              <a:rPr lang="en-US" sz="2400" dirty="0">
                <a:solidFill>
                  <a:schemeClr val="bg1"/>
                </a:solidFill>
                <a:latin typeface="Arial"/>
                <a:cs typeface="Arial"/>
              </a:rPr>
              <a:t>Agenda – HIPAA Privacy &amp; Security</a:t>
            </a:r>
          </a:p>
        </p:txBody>
      </p:sp>
      <p:sp>
        <p:nvSpPr>
          <p:cNvPr id="7" name="Rectangle 6"/>
          <p:cNvSpPr/>
          <p:nvPr/>
        </p:nvSpPr>
        <p:spPr>
          <a:xfrm>
            <a:off x="457200" y="6553200"/>
            <a:ext cx="8229600" cy="215444"/>
          </a:xfrm>
          <a:prstGeom prst="rect">
            <a:avLst/>
          </a:prstGeom>
        </p:spPr>
        <p:txBody>
          <a:bodyPr wrap="square">
            <a:spAutoFit/>
          </a:bodyPr>
          <a:lstStyle/>
          <a:p>
            <a:pPr algn="ctr" defTabSz="914400" fontAlgn="auto">
              <a:spcBef>
                <a:spcPts val="0"/>
              </a:spcBef>
              <a:spcAft>
                <a:spcPts val="0"/>
              </a:spcAft>
              <a:defRPr/>
            </a:pPr>
            <a:r>
              <a:rPr lang="en-US" sz="800" dirty="0" smtClean="0">
                <a:latin typeface="Calibri"/>
                <a:ea typeface="+mn-ea"/>
              </a:rPr>
              <a:t>© 2016 Accumen.  Proprietary &amp; Confidential. Materials may not be copied or distributed.</a:t>
            </a:r>
            <a:endParaRPr lang="en-US" sz="800" dirty="0">
              <a:latin typeface="Calibri"/>
              <a:ea typeface="+mn-ea"/>
            </a:endParaRPr>
          </a:p>
        </p:txBody>
      </p:sp>
    </p:spTree>
    <p:extLst>
      <p:ext uri="{BB962C8B-B14F-4D97-AF65-F5344CB8AC3E}">
        <p14:creationId xmlns:p14="http://schemas.microsoft.com/office/powerpoint/2010/main" val="4187584880"/>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13D5E426-8379-C641-8383-1F8A152F33A6}" type="slidenum">
              <a:rPr lang="en-US" smtClean="0"/>
              <a:pPr>
                <a:defRPr/>
              </a:pPr>
              <a:t>20</a:t>
            </a:fld>
            <a:endParaRPr lang="en-US" dirty="0"/>
          </a:p>
        </p:txBody>
      </p:sp>
      <p:sp>
        <p:nvSpPr>
          <p:cNvPr id="2" name="Title 1"/>
          <p:cNvSpPr>
            <a:spLocks noGrp="1"/>
          </p:cNvSpPr>
          <p:nvPr>
            <p:ph type="title" idx="4294967295"/>
          </p:nvPr>
        </p:nvSpPr>
        <p:spPr>
          <a:xfrm>
            <a:off x="0" y="152400"/>
            <a:ext cx="8763000" cy="457200"/>
          </a:xfrm>
        </p:spPr>
        <p:txBody>
          <a:bodyPr>
            <a:normAutofit fontScale="90000"/>
          </a:bodyPr>
          <a:lstStyle/>
          <a:p>
            <a:r>
              <a:rPr lang="en-US" dirty="0"/>
              <a:t>HIPAA </a:t>
            </a:r>
            <a:r>
              <a:rPr lang="en-US" dirty="0" smtClean="0"/>
              <a:t>Security Policy 0011c</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839133082"/>
              </p:ext>
            </p:extLst>
          </p:nvPr>
        </p:nvGraphicFramePr>
        <p:xfrm>
          <a:off x="2169857" y="1006595"/>
          <a:ext cx="6516943" cy="1986280"/>
        </p:xfrm>
        <a:graphic>
          <a:graphicData uri="http://schemas.openxmlformats.org/drawingml/2006/table">
            <a:tbl>
              <a:tblPr firstRow="1" bandRow="1">
                <a:tableStyleId>{073A0DAA-6AF3-43AB-8588-CEC1D06C72B9}</a:tableStyleId>
              </a:tblPr>
              <a:tblGrid>
                <a:gridCol w="5384496"/>
                <a:gridCol w="1132447"/>
              </a:tblGrid>
              <a:tr h="370840">
                <a:tc>
                  <a:txBody>
                    <a:bodyPr/>
                    <a:lstStyle/>
                    <a:p>
                      <a:r>
                        <a:rPr lang="en-US" dirty="0" smtClean="0"/>
                        <a:t>HIPAA</a:t>
                      </a:r>
                      <a:r>
                        <a:rPr lang="en-US" baseline="0" dirty="0" smtClean="0"/>
                        <a:t> Security Incident Reporting &amp; Response Policy</a:t>
                      </a:r>
                      <a:endParaRPr lang="en-US" dirty="0"/>
                    </a:p>
                  </a:txBody>
                  <a:tcPr/>
                </a:tc>
                <a:tc>
                  <a:txBody>
                    <a:bodyPr/>
                    <a:lstStyle/>
                    <a:p>
                      <a:r>
                        <a:rPr lang="en-US" dirty="0" smtClean="0"/>
                        <a:t>0011c</a:t>
                      </a:r>
                      <a:endParaRPr lang="en-US" dirty="0"/>
                    </a:p>
                  </a:txBody>
                  <a:tcPr/>
                </a:tc>
              </a:tr>
              <a:tr h="370840">
                <a:tc gridSpan="2">
                  <a:txBody>
                    <a:bodyPr/>
                    <a:lstStyle/>
                    <a:p>
                      <a:r>
                        <a:rPr lang="en-US" sz="2000" dirty="0" smtClean="0"/>
                        <a:t>Incident reports concerning Accumen security policies</a:t>
                      </a:r>
                      <a:r>
                        <a:rPr lang="en-US" sz="2000" baseline="0" dirty="0" smtClean="0"/>
                        <a:t> and procedures, or Accumen’s compliance with such policies and procedures, should be made to Accumen’s CCO. The CCO will lead an investigation and will work with HR and General Counsel for conclusion. </a:t>
                      </a:r>
                      <a:endParaRPr lang="en-US" sz="2000" dirty="0"/>
                    </a:p>
                  </a:txBody>
                  <a:tcPr/>
                </a:tc>
                <a:tc hMerge="1">
                  <a:txBody>
                    <a:bodyPr/>
                    <a:lstStyle/>
                    <a:p>
                      <a:endParaRPr lang="en-US" dirty="0"/>
                    </a:p>
                  </a:txBody>
                  <a:tcPr/>
                </a:tc>
              </a:tr>
            </a:tbl>
          </a:graphicData>
        </a:graphic>
      </p:graphicFrame>
      <p:graphicFrame>
        <p:nvGraphicFramePr>
          <p:cNvPr id="8" name="Diagram 7"/>
          <p:cNvGraphicFramePr/>
          <p:nvPr>
            <p:extLst>
              <p:ext uri="{D42A27DB-BD31-4B8C-83A1-F6EECF244321}">
                <p14:modId xmlns:p14="http://schemas.microsoft.com/office/powerpoint/2010/main" val="3439119972"/>
              </p:ext>
            </p:extLst>
          </p:nvPr>
        </p:nvGraphicFramePr>
        <p:xfrm>
          <a:off x="420931" y="3018246"/>
          <a:ext cx="8465700" cy="36939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9" name="Group 8"/>
          <p:cNvGrpSpPr/>
          <p:nvPr/>
        </p:nvGrpSpPr>
        <p:grpSpPr>
          <a:xfrm>
            <a:off x="141765" y="1053790"/>
            <a:ext cx="1839436" cy="1127951"/>
            <a:chOff x="122847" y="1067736"/>
            <a:chExt cx="2335636" cy="1313335"/>
          </a:xfrm>
        </p:grpSpPr>
        <p:pic>
          <p:nvPicPr>
            <p:cNvPr id="10" name="Picture 14" descr="https://encrypted-tbn0.gstatic.com/images?q=tbn:ANd9GcT7ixL9qA17xItxCVndg2HJJlJNe1thppePsxJqRNi2EuBxDtNO"/>
            <p:cNvPicPr>
              <a:picLocks noChangeAspect="1" noChangeArrowheads="1"/>
            </p:cNvPicPr>
            <p:nvPr/>
          </p:nvPicPr>
          <p:blipFill rotWithShape="1">
            <a:blip r:embed="rId8">
              <a:extLst>
                <a:ext uri="{28A0092B-C50C-407E-A947-70E740481C1C}">
                  <a14:useLocalDpi xmlns:a14="http://schemas.microsoft.com/office/drawing/2010/main" val="0"/>
                </a:ext>
              </a:extLst>
            </a:blip>
            <a:srcRect l="89" t="11884" r="89" b="14090"/>
            <a:stretch/>
          </p:blipFill>
          <p:spPr bwMode="auto">
            <a:xfrm rot="21420683">
              <a:off x="122847" y="1067736"/>
              <a:ext cx="2335636" cy="129736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1" name="Rectangle 10"/>
            <p:cNvSpPr/>
            <p:nvPr/>
          </p:nvSpPr>
          <p:spPr>
            <a:xfrm rot="20916173">
              <a:off x="435939" y="1736021"/>
              <a:ext cx="1913706" cy="645050"/>
            </a:xfrm>
            <a:prstGeom prst="rect">
              <a:avLst/>
            </a:prstGeom>
            <a:noFill/>
          </p:spPr>
          <p:txBody>
            <a:bodyPr wrap="none" lIns="91440" tIns="45720" rIns="91440" bIns="45720">
              <a:spAutoFit/>
            </a:bodyPr>
            <a:lstStyle/>
            <a:p>
              <a:pPr algn="ctr"/>
              <a:r>
                <a:rPr lang="en-US" sz="3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Policies</a:t>
              </a:r>
              <a:endParaRPr lang="en-US" sz="3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1084333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9"/>
                                        </p:tgtEl>
                                        <p:attrNameLst>
                                          <p:attrName>r</p:attrName>
                                        </p:attrNameLst>
                                      </p:cBhvr>
                                    </p:animRot>
                                    <p:animRot by="-240000">
                                      <p:cBhvr>
                                        <p:cTn id="7" dur="200" fill="hold">
                                          <p:stCondLst>
                                            <p:cond delay="200"/>
                                          </p:stCondLst>
                                        </p:cTn>
                                        <p:tgtEl>
                                          <p:spTgt spid="9"/>
                                        </p:tgtEl>
                                        <p:attrNameLst>
                                          <p:attrName>r</p:attrName>
                                        </p:attrNameLst>
                                      </p:cBhvr>
                                    </p:animRot>
                                    <p:animRot by="240000">
                                      <p:cBhvr>
                                        <p:cTn id="8" dur="200" fill="hold">
                                          <p:stCondLst>
                                            <p:cond delay="400"/>
                                          </p:stCondLst>
                                        </p:cTn>
                                        <p:tgtEl>
                                          <p:spTgt spid="9"/>
                                        </p:tgtEl>
                                        <p:attrNameLst>
                                          <p:attrName>r</p:attrName>
                                        </p:attrNameLst>
                                      </p:cBhvr>
                                    </p:animRot>
                                    <p:animRot by="-240000">
                                      <p:cBhvr>
                                        <p:cTn id="9" dur="200" fill="hold">
                                          <p:stCondLst>
                                            <p:cond delay="600"/>
                                          </p:stCondLst>
                                        </p:cTn>
                                        <p:tgtEl>
                                          <p:spTgt spid="9"/>
                                        </p:tgtEl>
                                        <p:attrNameLst>
                                          <p:attrName>r</p:attrName>
                                        </p:attrNameLst>
                                      </p:cBhvr>
                                    </p:animRot>
                                    <p:animRot by="120000">
                                      <p:cBhvr>
                                        <p:cTn id="10"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13D5E426-8379-C641-8383-1F8A152F33A6}" type="slidenum">
              <a:rPr lang="en-US" smtClean="0"/>
              <a:pPr>
                <a:defRPr/>
              </a:pPr>
              <a:t>21</a:t>
            </a:fld>
            <a:endParaRPr lang="en-US" dirty="0"/>
          </a:p>
        </p:txBody>
      </p:sp>
      <p:sp>
        <p:nvSpPr>
          <p:cNvPr id="2" name="Title 1"/>
          <p:cNvSpPr>
            <a:spLocks noGrp="1"/>
          </p:cNvSpPr>
          <p:nvPr>
            <p:ph type="title" idx="4294967295"/>
          </p:nvPr>
        </p:nvSpPr>
        <p:spPr>
          <a:xfrm>
            <a:off x="0" y="152400"/>
            <a:ext cx="8763000" cy="457200"/>
          </a:xfrm>
        </p:spPr>
        <p:txBody>
          <a:bodyPr>
            <a:normAutofit/>
          </a:bodyPr>
          <a:lstStyle/>
          <a:p>
            <a:r>
              <a:rPr lang="en-US" sz="2400" dirty="0">
                <a:solidFill>
                  <a:schemeClr val="bg1"/>
                </a:solidFill>
                <a:latin typeface="Arial" panose="020B0604020202020204" pitchFamily="34" charset="0"/>
                <a:cs typeface="Arial" panose="020B0604020202020204" pitchFamily="34" charset="0"/>
              </a:rPr>
              <a:t>HIPAA </a:t>
            </a:r>
            <a:r>
              <a:rPr lang="en-US" sz="2400" dirty="0" smtClean="0">
                <a:solidFill>
                  <a:schemeClr val="bg1"/>
                </a:solidFill>
                <a:latin typeface="Arial" panose="020B0604020202020204" pitchFamily="34" charset="0"/>
                <a:cs typeface="Arial" panose="020B0604020202020204" pitchFamily="34" charset="0"/>
              </a:rPr>
              <a:t>Security Policy 0012c</a:t>
            </a:r>
            <a:endParaRPr lang="en-US" sz="2400" dirty="0">
              <a:solidFill>
                <a:schemeClr val="bg1"/>
              </a:solidFill>
              <a:latin typeface="Arial" panose="020B0604020202020204" pitchFamily="34" charset="0"/>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408882063"/>
              </p:ext>
            </p:extLst>
          </p:nvPr>
        </p:nvGraphicFramePr>
        <p:xfrm>
          <a:off x="2243490" y="1006595"/>
          <a:ext cx="6519509" cy="1376680"/>
        </p:xfrm>
        <a:graphic>
          <a:graphicData uri="http://schemas.openxmlformats.org/drawingml/2006/table">
            <a:tbl>
              <a:tblPr firstRow="1" bandRow="1">
                <a:tableStyleId>{073A0DAA-6AF3-43AB-8588-CEC1D06C72B9}</a:tableStyleId>
              </a:tblPr>
              <a:tblGrid>
                <a:gridCol w="5386617"/>
                <a:gridCol w="1132892"/>
              </a:tblGrid>
              <a:tr h="370840">
                <a:tc>
                  <a:txBody>
                    <a:bodyPr/>
                    <a:lstStyle/>
                    <a:p>
                      <a:r>
                        <a:rPr lang="en-US" dirty="0" smtClean="0"/>
                        <a:t>HIPAA</a:t>
                      </a:r>
                      <a:r>
                        <a:rPr lang="en-US" baseline="0" dirty="0" smtClean="0"/>
                        <a:t> Information Access Management Policy</a:t>
                      </a:r>
                      <a:endParaRPr lang="en-US" dirty="0"/>
                    </a:p>
                  </a:txBody>
                  <a:tcPr/>
                </a:tc>
                <a:tc>
                  <a:txBody>
                    <a:bodyPr/>
                    <a:lstStyle/>
                    <a:p>
                      <a:r>
                        <a:rPr lang="en-US" dirty="0" smtClean="0"/>
                        <a:t>0012c</a:t>
                      </a:r>
                      <a:endParaRPr lang="en-US" dirty="0"/>
                    </a:p>
                  </a:txBody>
                  <a:tcPr/>
                </a:tc>
              </a:tr>
              <a:tr h="370840">
                <a:tc gridSpan="2">
                  <a:txBody>
                    <a:bodyPr/>
                    <a:lstStyle/>
                    <a:p>
                      <a:r>
                        <a:rPr lang="en-US" sz="2000" dirty="0" smtClean="0"/>
                        <a:t>A</a:t>
                      </a:r>
                      <a:r>
                        <a:rPr lang="en-US" sz="2000" baseline="0" dirty="0" smtClean="0"/>
                        <a:t> representative of the IT Dept. will oversee User IDs &amp; passwords, as well as User access to ePHI, Confidential Information, and other sensitive data, as necessary.</a:t>
                      </a:r>
                      <a:endParaRPr lang="en-US" sz="2000" dirty="0"/>
                    </a:p>
                  </a:txBody>
                  <a:tcPr/>
                </a:tc>
                <a:tc hMerge="1">
                  <a:txBody>
                    <a:bodyPr/>
                    <a:lstStyle/>
                    <a:p>
                      <a:endParaRPr lang="en-US" dirty="0"/>
                    </a:p>
                  </a:txBody>
                  <a:tcPr/>
                </a:tc>
              </a:tr>
            </a:tbl>
          </a:graphicData>
        </a:graphic>
      </p:graphicFrame>
      <p:graphicFrame>
        <p:nvGraphicFramePr>
          <p:cNvPr id="8" name="Diagram 7"/>
          <p:cNvGraphicFramePr/>
          <p:nvPr>
            <p:extLst>
              <p:ext uri="{D42A27DB-BD31-4B8C-83A1-F6EECF244321}">
                <p14:modId xmlns:p14="http://schemas.microsoft.com/office/powerpoint/2010/main" val="2170320213"/>
              </p:ext>
            </p:extLst>
          </p:nvPr>
        </p:nvGraphicFramePr>
        <p:xfrm>
          <a:off x="420931" y="2437818"/>
          <a:ext cx="8465700" cy="4139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9" name="Group 8"/>
          <p:cNvGrpSpPr/>
          <p:nvPr/>
        </p:nvGrpSpPr>
        <p:grpSpPr>
          <a:xfrm>
            <a:off x="141765" y="1053790"/>
            <a:ext cx="1839436" cy="1127951"/>
            <a:chOff x="122847" y="1067736"/>
            <a:chExt cx="2335636" cy="1313335"/>
          </a:xfrm>
        </p:grpSpPr>
        <p:pic>
          <p:nvPicPr>
            <p:cNvPr id="10" name="Picture 14" descr="https://encrypted-tbn0.gstatic.com/images?q=tbn:ANd9GcT7ixL9qA17xItxCVndg2HJJlJNe1thppePsxJqRNi2EuBxDtNO"/>
            <p:cNvPicPr>
              <a:picLocks noChangeAspect="1" noChangeArrowheads="1"/>
            </p:cNvPicPr>
            <p:nvPr/>
          </p:nvPicPr>
          <p:blipFill rotWithShape="1">
            <a:blip r:embed="rId7">
              <a:extLst>
                <a:ext uri="{28A0092B-C50C-407E-A947-70E740481C1C}">
                  <a14:useLocalDpi xmlns:a14="http://schemas.microsoft.com/office/drawing/2010/main" val="0"/>
                </a:ext>
              </a:extLst>
            </a:blip>
            <a:srcRect l="89" t="11884" r="89" b="14090"/>
            <a:stretch/>
          </p:blipFill>
          <p:spPr bwMode="auto">
            <a:xfrm rot="21420683">
              <a:off x="122847" y="1067736"/>
              <a:ext cx="2335636" cy="129736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1" name="Rectangle 10"/>
            <p:cNvSpPr/>
            <p:nvPr/>
          </p:nvSpPr>
          <p:spPr>
            <a:xfrm rot="20916173">
              <a:off x="435939" y="1736021"/>
              <a:ext cx="1913706" cy="645050"/>
            </a:xfrm>
            <a:prstGeom prst="rect">
              <a:avLst/>
            </a:prstGeom>
            <a:noFill/>
          </p:spPr>
          <p:txBody>
            <a:bodyPr wrap="none" lIns="91440" tIns="45720" rIns="91440" bIns="45720">
              <a:spAutoFit/>
            </a:bodyPr>
            <a:lstStyle/>
            <a:p>
              <a:pPr algn="ctr"/>
              <a:r>
                <a:rPr lang="en-US" sz="3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Policies</a:t>
              </a:r>
              <a:endParaRPr lang="en-US" sz="3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3631661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9"/>
                                        </p:tgtEl>
                                        <p:attrNameLst>
                                          <p:attrName>r</p:attrName>
                                        </p:attrNameLst>
                                      </p:cBhvr>
                                    </p:animRot>
                                    <p:animRot by="-240000">
                                      <p:cBhvr>
                                        <p:cTn id="7" dur="200" fill="hold">
                                          <p:stCondLst>
                                            <p:cond delay="200"/>
                                          </p:stCondLst>
                                        </p:cTn>
                                        <p:tgtEl>
                                          <p:spTgt spid="9"/>
                                        </p:tgtEl>
                                        <p:attrNameLst>
                                          <p:attrName>r</p:attrName>
                                        </p:attrNameLst>
                                      </p:cBhvr>
                                    </p:animRot>
                                    <p:animRot by="240000">
                                      <p:cBhvr>
                                        <p:cTn id="8" dur="200" fill="hold">
                                          <p:stCondLst>
                                            <p:cond delay="400"/>
                                          </p:stCondLst>
                                        </p:cTn>
                                        <p:tgtEl>
                                          <p:spTgt spid="9"/>
                                        </p:tgtEl>
                                        <p:attrNameLst>
                                          <p:attrName>r</p:attrName>
                                        </p:attrNameLst>
                                      </p:cBhvr>
                                    </p:animRot>
                                    <p:animRot by="-240000">
                                      <p:cBhvr>
                                        <p:cTn id="9" dur="200" fill="hold">
                                          <p:stCondLst>
                                            <p:cond delay="600"/>
                                          </p:stCondLst>
                                        </p:cTn>
                                        <p:tgtEl>
                                          <p:spTgt spid="9"/>
                                        </p:tgtEl>
                                        <p:attrNameLst>
                                          <p:attrName>r</p:attrName>
                                        </p:attrNameLst>
                                      </p:cBhvr>
                                    </p:animRot>
                                    <p:animRot by="120000">
                                      <p:cBhvr>
                                        <p:cTn id="10"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13D5E426-8379-C641-8383-1F8A152F33A6}" type="slidenum">
              <a:rPr lang="en-US" smtClean="0"/>
              <a:pPr>
                <a:defRPr/>
              </a:pPr>
              <a:t>22</a:t>
            </a:fld>
            <a:endParaRPr lang="en-US" dirty="0"/>
          </a:p>
        </p:txBody>
      </p:sp>
      <p:sp>
        <p:nvSpPr>
          <p:cNvPr id="2" name="Title 1"/>
          <p:cNvSpPr>
            <a:spLocks noGrp="1"/>
          </p:cNvSpPr>
          <p:nvPr>
            <p:ph type="title" idx="4294967295"/>
          </p:nvPr>
        </p:nvSpPr>
        <p:spPr>
          <a:xfrm>
            <a:off x="0" y="152400"/>
            <a:ext cx="8763000" cy="457200"/>
          </a:xfrm>
        </p:spPr>
        <p:txBody>
          <a:bodyPr>
            <a:normAutofit/>
          </a:bodyPr>
          <a:lstStyle/>
          <a:p>
            <a:r>
              <a:rPr lang="en-US" sz="2400" dirty="0">
                <a:solidFill>
                  <a:schemeClr val="bg1"/>
                </a:solidFill>
                <a:latin typeface="Arial" panose="020B0604020202020204" pitchFamily="34" charset="0"/>
                <a:cs typeface="Arial" panose="020B0604020202020204" pitchFamily="34" charset="0"/>
              </a:rPr>
              <a:t>HIPAA Security Policy 0013c</a:t>
            </a:r>
          </a:p>
        </p:txBody>
      </p:sp>
      <p:graphicFrame>
        <p:nvGraphicFramePr>
          <p:cNvPr id="7" name="Table 6"/>
          <p:cNvGraphicFramePr>
            <a:graphicFrameLocks noGrp="1"/>
          </p:cNvGraphicFramePr>
          <p:nvPr>
            <p:extLst>
              <p:ext uri="{D42A27DB-BD31-4B8C-83A1-F6EECF244321}">
                <p14:modId xmlns:p14="http://schemas.microsoft.com/office/powerpoint/2010/main" val="2258169397"/>
              </p:ext>
            </p:extLst>
          </p:nvPr>
        </p:nvGraphicFramePr>
        <p:xfrm>
          <a:off x="2243490" y="1006595"/>
          <a:ext cx="6519509" cy="1376680"/>
        </p:xfrm>
        <a:graphic>
          <a:graphicData uri="http://schemas.openxmlformats.org/drawingml/2006/table">
            <a:tbl>
              <a:tblPr firstRow="1" bandRow="1">
                <a:tableStyleId>{073A0DAA-6AF3-43AB-8588-CEC1D06C72B9}</a:tableStyleId>
              </a:tblPr>
              <a:tblGrid>
                <a:gridCol w="5386617"/>
                <a:gridCol w="1132892"/>
              </a:tblGrid>
              <a:tr h="370840">
                <a:tc>
                  <a:txBody>
                    <a:bodyPr/>
                    <a:lstStyle/>
                    <a:p>
                      <a:r>
                        <a:rPr lang="en-US" dirty="0" smtClean="0"/>
                        <a:t>HIPAA</a:t>
                      </a:r>
                      <a:r>
                        <a:rPr lang="en-US" baseline="0" dirty="0" smtClean="0"/>
                        <a:t> IT Contingency Plan Policy</a:t>
                      </a:r>
                      <a:endParaRPr lang="en-US" dirty="0"/>
                    </a:p>
                  </a:txBody>
                  <a:tcPr/>
                </a:tc>
                <a:tc>
                  <a:txBody>
                    <a:bodyPr/>
                    <a:lstStyle/>
                    <a:p>
                      <a:r>
                        <a:rPr lang="en-US" dirty="0" smtClean="0"/>
                        <a:t>0013c</a:t>
                      </a:r>
                      <a:endParaRPr lang="en-US" dirty="0"/>
                    </a:p>
                  </a:txBody>
                  <a:tcPr/>
                </a:tc>
              </a:tr>
              <a:tr h="370840">
                <a:tc gridSpan="2">
                  <a:txBody>
                    <a:bodyPr/>
                    <a:lstStyle/>
                    <a:p>
                      <a:r>
                        <a:rPr lang="en-US" sz="2000" dirty="0" smtClean="0"/>
                        <a:t>Accumen</a:t>
                      </a:r>
                      <a:r>
                        <a:rPr lang="en-US" sz="2000" baseline="0" dirty="0" smtClean="0"/>
                        <a:t> has a policy and plan in place for data backup, disaster recovery, and emergency mode operation as well as periodic testing periods of each.</a:t>
                      </a:r>
                      <a:endParaRPr lang="en-US" sz="2000" dirty="0"/>
                    </a:p>
                  </a:txBody>
                  <a:tcPr/>
                </a:tc>
                <a:tc hMerge="1">
                  <a:txBody>
                    <a:bodyPr/>
                    <a:lstStyle/>
                    <a:p>
                      <a:endParaRPr lang="en-US" dirty="0"/>
                    </a:p>
                  </a:txBody>
                  <a:tcPr/>
                </a:tc>
              </a:tr>
            </a:tbl>
          </a:graphicData>
        </a:graphic>
      </p:graphicFrame>
      <p:graphicFrame>
        <p:nvGraphicFramePr>
          <p:cNvPr id="8" name="Diagram 7"/>
          <p:cNvGraphicFramePr/>
          <p:nvPr>
            <p:extLst>
              <p:ext uri="{D42A27DB-BD31-4B8C-83A1-F6EECF244321}">
                <p14:modId xmlns:p14="http://schemas.microsoft.com/office/powerpoint/2010/main" val="136944894"/>
              </p:ext>
            </p:extLst>
          </p:nvPr>
        </p:nvGraphicFramePr>
        <p:xfrm>
          <a:off x="420931" y="2780270"/>
          <a:ext cx="8465700" cy="39253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9" name="Group 8"/>
          <p:cNvGrpSpPr/>
          <p:nvPr/>
        </p:nvGrpSpPr>
        <p:grpSpPr>
          <a:xfrm>
            <a:off x="141765" y="1053790"/>
            <a:ext cx="1839436" cy="1127951"/>
            <a:chOff x="122847" y="1067736"/>
            <a:chExt cx="2335636" cy="1313335"/>
          </a:xfrm>
        </p:grpSpPr>
        <p:pic>
          <p:nvPicPr>
            <p:cNvPr id="10" name="Picture 14" descr="https://encrypted-tbn0.gstatic.com/images?q=tbn:ANd9GcT7ixL9qA17xItxCVndg2HJJlJNe1thppePsxJqRNi2EuBxDtNO"/>
            <p:cNvPicPr>
              <a:picLocks noChangeAspect="1" noChangeArrowheads="1"/>
            </p:cNvPicPr>
            <p:nvPr/>
          </p:nvPicPr>
          <p:blipFill rotWithShape="1">
            <a:blip r:embed="rId7">
              <a:extLst>
                <a:ext uri="{28A0092B-C50C-407E-A947-70E740481C1C}">
                  <a14:useLocalDpi xmlns:a14="http://schemas.microsoft.com/office/drawing/2010/main" val="0"/>
                </a:ext>
              </a:extLst>
            </a:blip>
            <a:srcRect l="89" t="11884" r="89" b="14090"/>
            <a:stretch/>
          </p:blipFill>
          <p:spPr bwMode="auto">
            <a:xfrm rot="21420683">
              <a:off x="122847" y="1067736"/>
              <a:ext cx="2335636" cy="129736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1" name="Rectangle 10"/>
            <p:cNvSpPr/>
            <p:nvPr/>
          </p:nvSpPr>
          <p:spPr>
            <a:xfrm rot="20916173">
              <a:off x="435939" y="1736021"/>
              <a:ext cx="1913706" cy="645050"/>
            </a:xfrm>
            <a:prstGeom prst="rect">
              <a:avLst/>
            </a:prstGeom>
            <a:noFill/>
          </p:spPr>
          <p:txBody>
            <a:bodyPr wrap="none" lIns="91440" tIns="45720" rIns="91440" bIns="45720">
              <a:spAutoFit/>
            </a:bodyPr>
            <a:lstStyle/>
            <a:p>
              <a:pPr algn="ctr"/>
              <a:r>
                <a:rPr lang="en-US" sz="3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Policies</a:t>
              </a:r>
              <a:endParaRPr lang="en-US" sz="3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25539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9"/>
                                        </p:tgtEl>
                                        <p:attrNameLst>
                                          <p:attrName>r</p:attrName>
                                        </p:attrNameLst>
                                      </p:cBhvr>
                                    </p:animRot>
                                    <p:animRot by="-240000">
                                      <p:cBhvr>
                                        <p:cTn id="7" dur="200" fill="hold">
                                          <p:stCondLst>
                                            <p:cond delay="200"/>
                                          </p:stCondLst>
                                        </p:cTn>
                                        <p:tgtEl>
                                          <p:spTgt spid="9"/>
                                        </p:tgtEl>
                                        <p:attrNameLst>
                                          <p:attrName>r</p:attrName>
                                        </p:attrNameLst>
                                      </p:cBhvr>
                                    </p:animRot>
                                    <p:animRot by="240000">
                                      <p:cBhvr>
                                        <p:cTn id="8" dur="200" fill="hold">
                                          <p:stCondLst>
                                            <p:cond delay="400"/>
                                          </p:stCondLst>
                                        </p:cTn>
                                        <p:tgtEl>
                                          <p:spTgt spid="9"/>
                                        </p:tgtEl>
                                        <p:attrNameLst>
                                          <p:attrName>r</p:attrName>
                                        </p:attrNameLst>
                                      </p:cBhvr>
                                    </p:animRot>
                                    <p:animRot by="-240000">
                                      <p:cBhvr>
                                        <p:cTn id="9" dur="200" fill="hold">
                                          <p:stCondLst>
                                            <p:cond delay="600"/>
                                          </p:stCondLst>
                                        </p:cTn>
                                        <p:tgtEl>
                                          <p:spTgt spid="9"/>
                                        </p:tgtEl>
                                        <p:attrNameLst>
                                          <p:attrName>r</p:attrName>
                                        </p:attrNameLst>
                                      </p:cBhvr>
                                    </p:animRot>
                                    <p:animRot by="120000">
                                      <p:cBhvr>
                                        <p:cTn id="10"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13D5E426-8379-C641-8383-1F8A152F33A6}" type="slidenum">
              <a:rPr lang="en-US" smtClean="0"/>
              <a:pPr>
                <a:defRPr/>
              </a:pPr>
              <a:t>23</a:t>
            </a:fld>
            <a:endParaRPr lang="en-US" dirty="0"/>
          </a:p>
        </p:txBody>
      </p:sp>
      <p:sp>
        <p:nvSpPr>
          <p:cNvPr id="2" name="Title 1"/>
          <p:cNvSpPr>
            <a:spLocks noGrp="1"/>
          </p:cNvSpPr>
          <p:nvPr>
            <p:ph type="title" idx="4294967295"/>
          </p:nvPr>
        </p:nvSpPr>
        <p:spPr>
          <a:xfrm>
            <a:off x="0" y="152400"/>
            <a:ext cx="8763000" cy="457200"/>
          </a:xfrm>
        </p:spPr>
        <p:txBody>
          <a:bodyPr>
            <a:normAutofit/>
          </a:bodyPr>
          <a:lstStyle/>
          <a:p>
            <a:r>
              <a:rPr lang="en-US" sz="2400" dirty="0">
                <a:solidFill>
                  <a:schemeClr val="bg1"/>
                </a:solidFill>
                <a:latin typeface="Arial" panose="020B0604020202020204" pitchFamily="34" charset="0"/>
                <a:cs typeface="Arial" panose="020B0604020202020204" pitchFamily="34" charset="0"/>
              </a:rPr>
              <a:t>HIPAA Security Policy 0014c</a:t>
            </a:r>
          </a:p>
        </p:txBody>
      </p:sp>
      <p:graphicFrame>
        <p:nvGraphicFramePr>
          <p:cNvPr id="4" name="Table 3"/>
          <p:cNvGraphicFramePr>
            <a:graphicFrameLocks noGrp="1"/>
          </p:cNvGraphicFramePr>
          <p:nvPr>
            <p:extLst>
              <p:ext uri="{D42A27DB-BD31-4B8C-83A1-F6EECF244321}">
                <p14:modId xmlns:p14="http://schemas.microsoft.com/office/powerpoint/2010/main" val="51045018"/>
              </p:ext>
            </p:extLst>
          </p:nvPr>
        </p:nvGraphicFramePr>
        <p:xfrm>
          <a:off x="2243490" y="1006595"/>
          <a:ext cx="6519509" cy="1071880"/>
        </p:xfrm>
        <a:graphic>
          <a:graphicData uri="http://schemas.openxmlformats.org/drawingml/2006/table">
            <a:tbl>
              <a:tblPr firstRow="1" bandRow="1">
                <a:tableStyleId>{073A0DAA-6AF3-43AB-8588-CEC1D06C72B9}</a:tableStyleId>
              </a:tblPr>
              <a:tblGrid>
                <a:gridCol w="5386617"/>
                <a:gridCol w="1132892"/>
              </a:tblGrid>
              <a:tr h="370840">
                <a:tc>
                  <a:txBody>
                    <a:bodyPr/>
                    <a:lstStyle/>
                    <a:p>
                      <a:r>
                        <a:rPr lang="en-US" dirty="0" smtClean="0"/>
                        <a:t>HIPAA</a:t>
                      </a:r>
                      <a:r>
                        <a:rPr lang="en-US" baseline="0" dirty="0" smtClean="0"/>
                        <a:t> IT Risk Management Policy</a:t>
                      </a:r>
                      <a:endParaRPr lang="en-US" dirty="0"/>
                    </a:p>
                  </a:txBody>
                  <a:tcPr/>
                </a:tc>
                <a:tc>
                  <a:txBody>
                    <a:bodyPr/>
                    <a:lstStyle/>
                    <a:p>
                      <a:r>
                        <a:rPr lang="en-US" dirty="0" smtClean="0"/>
                        <a:t>0014c</a:t>
                      </a:r>
                      <a:endParaRPr lang="en-US" dirty="0"/>
                    </a:p>
                  </a:txBody>
                  <a:tcPr/>
                </a:tc>
              </a:tr>
              <a:tr h="370840">
                <a:tc gridSpan="2">
                  <a:txBody>
                    <a:bodyPr/>
                    <a:lstStyle/>
                    <a:p>
                      <a:r>
                        <a:rPr lang="en-US" sz="2000" dirty="0" smtClean="0"/>
                        <a:t>Accumen’s IT</a:t>
                      </a:r>
                      <a:r>
                        <a:rPr lang="en-US" sz="2000" baseline="0" dirty="0" smtClean="0"/>
                        <a:t> Department will work to identify and mitigate risks to ePHI other data.</a:t>
                      </a:r>
                      <a:endParaRPr lang="en-US" sz="2000" dirty="0"/>
                    </a:p>
                  </a:txBody>
                  <a:tcPr/>
                </a:tc>
                <a:tc hMerge="1">
                  <a:txBody>
                    <a:bodyPr/>
                    <a:lstStyle/>
                    <a:p>
                      <a:endParaRPr lang="en-US" dirty="0"/>
                    </a:p>
                  </a:txBody>
                  <a:tcPr/>
                </a:tc>
              </a:tr>
            </a:tbl>
          </a:graphicData>
        </a:graphic>
      </p:graphicFrame>
      <p:grpSp>
        <p:nvGrpSpPr>
          <p:cNvPr id="5" name="Group 4"/>
          <p:cNvGrpSpPr/>
          <p:nvPr/>
        </p:nvGrpSpPr>
        <p:grpSpPr>
          <a:xfrm>
            <a:off x="141765" y="1053790"/>
            <a:ext cx="1839436" cy="1127951"/>
            <a:chOff x="122847" y="1067736"/>
            <a:chExt cx="2335636" cy="1313335"/>
          </a:xfrm>
        </p:grpSpPr>
        <p:pic>
          <p:nvPicPr>
            <p:cNvPr id="6" name="Picture 14" descr="https://encrypted-tbn0.gstatic.com/images?q=tbn:ANd9GcT7ixL9qA17xItxCVndg2HJJlJNe1thppePsxJqRNi2EuBxDtNO"/>
            <p:cNvPicPr>
              <a:picLocks noChangeAspect="1" noChangeArrowheads="1"/>
            </p:cNvPicPr>
            <p:nvPr/>
          </p:nvPicPr>
          <p:blipFill rotWithShape="1">
            <a:blip r:embed="rId2">
              <a:extLst>
                <a:ext uri="{28A0092B-C50C-407E-A947-70E740481C1C}">
                  <a14:useLocalDpi xmlns:a14="http://schemas.microsoft.com/office/drawing/2010/main" val="0"/>
                </a:ext>
              </a:extLst>
            </a:blip>
            <a:srcRect l="89" t="11884" r="89" b="14090"/>
            <a:stretch/>
          </p:blipFill>
          <p:spPr bwMode="auto">
            <a:xfrm rot="21420683">
              <a:off x="122847" y="1067736"/>
              <a:ext cx="2335636" cy="129736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7" name="Rectangle 6"/>
            <p:cNvSpPr/>
            <p:nvPr/>
          </p:nvSpPr>
          <p:spPr>
            <a:xfrm rot="20916173">
              <a:off x="435939" y="1736021"/>
              <a:ext cx="1913706" cy="645050"/>
            </a:xfrm>
            <a:prstGeom prst="rect">
              <a:avLst/>
            </a:prstGeom>
            <a:noFill/>
          </p:spPr>
          <p:txBody>
            <a:bodyPr wrap="none" lIns="91440" tIns="45720" rIns="91440" bIns="45720">
              <a:spAutoFit/>
            </a:bodyPr>
            <a:lstStyle/>
            <a:p>
              <a:pPr algn="ctr"/>
              <a:r>
                <a:rPr lang="en-US" sz="3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Policies</a:t>
              </a:r>
              <a:endParaRPr lang="en-US" sz="3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aphicFrame>
        <p:nvGraphicFramePr>
          <p:cNvPr id="8" name="Diagram 7"/>
          <p:cNvGraphicFramePr/>
          <p:nvPr>
            <p:extLst>
              <p:ext uri="{D42A27DB-BD31-4B8C-83A1-F6EECF244321}">
                <p14:modId xmlns:p14="http://schemas.microsoft.com/office/powerpoint/2010/main" val="4248481548"/>
              </p:ext>
            </p:extLst>
          </p:nvPr>
        </p:nvGraphicFramePr>
        <p:xfrm>
          <a:off x="420931" y="2612214"/>
          <a:ext cx="8465700" cy="40933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19491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13D5E426-8379-C641-8383-1F8A152F33A6}" type="slidenum">
              <a:rPr lang="en-US" smtClean="0"/>
              <a:pPr>
                <a:defRPr/>
              </a:pPr>
              <a:t>24</a:t>
            </a:fld>
            <a:endParaRPr lang="en-US" dirty="0"/>
          </a:p>
        </p:txBody>
      </p:sp>
      <p:sp>
        <p:nvSpPr>
          <p:cNvPr id="2" name="Title 1"/>
          <p:cNvSpPr>
            <a:spLocks noGrp="1"/>
          </p:cNvSpPr>
          <p:nvPr>
            <p:ph type="title" idx="4294967295"/>
          </p:nvPr>
        </p:nvSpPr>
        <p:spPr>
          <a:xfrm>
            <a:off x="0" y="152400"/>
            <a:ext cx="8763000" cy="457200"/>
          </a:xfrm>
        </p:spPr>
        <p:txBody>
          <a:bodyPr>
            <a:normAutofit/>
          </a:bodyPr>
          <a:lstStyle/>
          <a:p>
            <a:r>
              <a:rPr lang="en-US" sz="2400" dirty="0">
                <a:solidFill>
                  <a:schemeClr val="bg1"/>
                </a:solidFill>
                <a:latin typeface="Arial" panose="020B0604020202020204" pitchFamily="34" charset="0"/>
                <a:cs typeface="Arial" panose="020B0604020202020204" pitchFamily="34" charset="0"/>
              </a:rPr>
              <a:t>HIPAA Security Policy 0015c</a:t>
            </a:r>
          </a:p>
        </p:txBody>
      </p:sp>
      <p:graphicFrame>
        <p:nvGraphicFramePr>
          <p:cNvPr id="4" name="Table 3"/>
          <p:cNvGraphicFramePr>
            <a:graphicFrameLocks noGrp="1"/>
          </p:cNvGraphicFramePr>
          <p:nvPr>
            <p:extLst>
              <p:ext uri="{D42A27DB-BD31-4B8C-83A1-F6EECF244321}">
                <p14:modId xmlns:p14="http://schemas.microsoft.com/office/powerpoint/2010/main" val="2198521926"/>
              </p:ext>
            </p:extLst>
          </p:nvPr>
        </p:nvGraphicFramePr>
        <p:xfrm>
          <a:off x="2243490" y="1006595"/>
          <a:ext cx="6519509" cy="1681480"/>
        </p:xfrm>
        <a:graphic>
          <a:graphicData uri="http://schemas.openxmlformats.org/drawingml/2006/table">
            <a:tbl>
              <a:tblPr firstRow="1" bandRow="1">
                <a:tableStyleId>{073A0DAA-6AF3-43AB-8588-CEC1D06C72B9}</a:tableStyleId>
              </a:tblPr>
              <a:tblGrid>
                <a:gridCol w="5386617"/>
                <a:gridCol w="1132892"/>
              </a:tblGrid>
              <a:tr h="370840">
                <a:tc>
                  <a:txBody>
                    <a:bodyPr/>
                    <a:lstStyle/>
                    <a:p>
                      <a:r>
                        <a:rPr lang="en-US" dirty="0" smtClean="0"/>
                        <a:t>HIPAA</a:t>
                      </a:r>
                      <a:r>
                        <a:rPr lang="en-US" baseline="0" dirty="0" smtClean="0"/>
                        <a:t> Workforce Security Clearance Policy</a:t>
                      </a:r>
                      <a:endParaRPr lang="en-US" dirty="0"/>
                    </a:p>
                  </a:txBody>
                  <a:tcPr/>
                </a:tc>
                <a:tc>
                  <a:txBody>
                    <a:bodyPr/>
                    <a:lstStyle/>
                    <a:p>
                      <a:r>
                        <a:rPr lang="en-US" dirty="0" smtClean="0"/>
                        <a:t>0015c</a:t>
                      </a:r>
                      <a:endParaRPr lang="en-US" dirty="0"/>
                    </a:p>
                  </a:txBody>
                  <a:tcPr/>
                </a:tc>
              </a:tr>
              <a:tr h="370840">
                <a:tc gridSpan="2">
                  <a:txBody>
                    <a:bodyPr/>
                    <a:lstStyle/>
                    <a:p>
                      <a:r>
                        <a:rPr lang="en-US" sz="2000" dirty="0" smtClean="0"/>
                        <a:t>Each individual with access to ePHI must be aware of the appropriate security measures to reduc</a:t>
                      </a:r>
                      <a:r>
                        <a:rPr lang="en-US" sz="2000" baseline="0" dirty="0" smtClean="0"/>
                        <a:t>e the risk of improper access, use or disclosure. They also must have appropriate clearances to access such information. </a:t>
                      </a:r>
                      <a:endParaRPr lang="en-US" sz="2000" dirty="0"/>
                    </a:p>
                  </a:txBody>
                  <a:tcPr/>
                </a:tc>
                <a:tc hMerge="1">
                  <a:txBody>
                    <a:bodyPr/>
                    <a:lstStyle/>
                    <a:p>
                      <a:endParaRPr lang="en-US" dirty="0"/>
                    </a:p>
                  </a:txBody>
                  <a:tcPr/>
                </a:tc>
              </a:tr>
            </a:tbl>
          </a:graphicData>
        </a:graphic>
      </p:graphicFrame>
      <p:grpSp>
        <p:nvGrpSpPr>
          <p:cNvPr id="5" name="Group 4"/>
          <p:cNvGrpSpPr/>
          <p:nvPr/>
        </p:nvGrpSpPr>
        <p:grpSpPr>
          <a:xfrm>
            <a:off x="141765" y="1053790"/>
            <a:ext cx="1839436" cy="1127951"/>
            <a:chOff x="122847" y="1067736"/>
            <a:chExt cx="2335636" cy="1313335"/>
          </a:xfrm>
        </p:grpSpPr>
        <p:pic>
          <p:nvPicPr>
            <p:cNvPr id="6" name="Picture 14" descr="https://encrypted-tbn0.gstatic.com/images?q=tbn:ANd9GcT7ixL9qA17xItxCVndg2HJJlJNe1thppePsxJqRNi2EuBxDtNO"/>
            <p:cNvPicPr>
              <a:picLocks noChangeAspect="1" noChangeArrowheads="1"/>
            </p:cNvPicPr>
            <p:nvPr/>
          </p:nvPicPr>
          <p:blipFill rotWithShape="1">
            <a:blip r:embed="rId2">
              <a:extLst>
                <a:ext uri="{28A0092B-C50C-407E-A947-70E740481C1C}">
                  <a14:useLocalDpi xmlns:a14="http://schemas.microsoft.com/office/drawing/2010/main" val="0"/>
                </a:ext>
              </a:extLst>
            </a:blip>
            <a:srcRect l="89" t="11884" r="89" b="14090"/>
            <a:stretch/>
          </p:blipFill>
          <p:spPr bwMode="auto">
            <a:xfrm rot="21420683">
              <a:off x="122847" y="1067736"/>
              <a:ext cx="2335636" cy="129736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7" name="Rectangle 6"/>
            <p:cNvSpPr/>
            <p:nvPr/>
          </p:nvSpPr>
          <p:spPr>
            <a:xfrm rot="20916173">
              <a:off x="435939" y="1736021"/>
              <a:ext cx="1913706" cy="645050"/>
            </a:xfrm>
            <a:prstGeom prst="rect">
              <a:avLst/>
            </a:prstGeom>
            <a:noFill/>
          </p:spPr>
          <p:txBody>
            <a:bodyPr wrap="none" lIns="91440" tIns="45720" rIns="91440" bIns="45720">
              <a:spAutoFit/>
            </a:bodyPr>
            <a:lstStyle/>
            <a:p>
              <a:pPr algn="ctr"/>
              <a:r>
                <a:rPr lang="en-US" sz="3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Policies</a:t>
              </a:r>
              <a:endParaRPr lang="en-US" sz="3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aphicFrame>
        <p:nvGraphicFramePr>
          <p:cNvPr id="8" name="Diagram 7"/>
          <p:cNvGraphicFramePr/>
          <p:nvPr>
            <p:extLst>
              <p:ext uri="{D42A27DB-BD31-4B8C-83A1-F6EECF244321}">
                <p14:modId xmlns:p14="http://schemas.microsoft.com/office/powerpoint/2010/main" val="382981758"/>
              </p:ext>
            </p:extLst>
          </p:nvPr>
        </p:nvGraphicFramePr>
        <p:xfrm>
          <a:off x="420931" y="2802888"/>
          <a:ext cx="8465700" cy="39027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9730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13D5E426-8379-C641-8383-1F8A152F33A6}" type="slidenum">
              <a:rPr lang="en-US" smtClean="0"/>
              <a:pPr>
                <a:defRPr/>
              </a:pPr>
              <a:t>25</a:t>
            </a:fld>
            <a:endParaRPr lang="en-US" dirty="0"/>
          </a:p>
        </p:txBody>
      </p:sp>
      <p:sp>
        <p:nvSpPr>
          <p:cNvPr id="2" name="Title 1"/>
          <p:cNvSpPr>
            <a:spLocks noGrp="1"/>
          </p:cNvSpPr>
          <p:nvPr>
            <p:ph type="title" idx="4294967295"/>
          </p:nvPr>
        </p:nvSpPr>
        <p:spPr>
          <a:xfrm>
            <a:off x="0" y="152400"/>
            <a:ext cx="8763000" cy="457200"/>
          </a:xfrm>
        </p:spPr>
        <p:txBody>
          <a:bodyPr>
            <a:normAutofit/>
          </a:bodyPr>
          <a:lstStyle/>
          <a:p>
            <a:r>
              <a:rPr lang="en-US" sz="2400" dirty="0">
                <a:solidFill>
                  <a:schemeClr val="bg1"/>
                </a:solidFill>
                <a:latin typeface="Arial" panose="020B0604020202020204" pitchFamily="34" charset="0"/>
                <a:cs typeface="Arial" panose="020B0604020202020204" pitchFamily="34" charset="0"/>
              </a:rPr>
              <a:t>HIPAA Security Policy 0016c</a:t>
            </a:r>
          </a:p>
        </p:txBody>
      </p:sp>
      <p:graphicFrame>
        <p:nvGraphicFramePr>
          <p:cNvPr id="4" name="Table 3"/>
          <p:cNvGraphicFramePr>
            <a:graphicFrameLocks noGrp="1"/>
          </p:cNvGraphicFramePr>
          <p:nvPr>
            <p:extLst>
              <p:ext uri="{D42A27DB-BD31-4B8C-83A1-F6EECF244321}">
                <p14:modId xmlns:p14="http://schemas.microsoft.com/office/powerpoint/2010/main" val="3231096996"/>
              </p:ext>
            </p:extLst>
          </p:nvPr>
        </p:nvGraphicFramePr>
        <p:xfrm>
          <a:off x="2243490" y="1006595"/>
          <a:ext cx="6519509" cy="1681480"/>
        </p:xfrm>
        <a:graphic>
          <a:graphicData uri="http://schemas.openxmlformats.org/drawingml/2006/table">
            <a:tbl>
              <a:tblPr firstRow="1" bandRow="1">
                <a:tableStyleId>{073A0DAA-6AF3-43AB-8588-CEC1D06C72B9}</a:tableStyleId>
              </a:tblPr>
              <a:tblGrid>
                <a:gridCol w="5386617"/>
                <a:gridCol w="1132892"/>
              </a:tblGrid>
              <a:tr h="370840">
                <a:tc>
                  <a:txBody>
                    <a:bodyPr/>
                    <a:lstStyle/>
                    <a:p>
                      <a:r>
                        <a:rPr lang="en-US" dirty="0" smtClean="0"/>
                        <a:t>HIPAA</a:t>
                      </a:r>
                      <a:r>
                        <a:rPr lang="en-US" baseline="0" dirty="0" smtClean="0"/>
                        <a:t> Access Termination Policy</a:t>
                      </a:r>
                      <a:endParaRPr lang="en-US" dirty="0"/>
                    </a:p>
                  </a:txBody>
                  <a:tcPr/>
                </a:tc>
                <a:tc>
                  <a:txBody>
                    <a:bodyPr/>
                    <a:lstStyle/>
                    <a:p>
                      <a:r>
                        <a:rPr lang="en-US" dirty="0" smtClean="0"/>
                        <a:t>0016c</a:t>
                      </a:r>
                      <a:endParaRPr lang="en-US" dirty="0"/>
                    </a:p>
                  </a:txBody>
                  <a:tcPr/>
                </a:tc>
              </a:tr>
              <a:tr h="370840">
                <a:tc gridSpan="2">
                  <a:txBody>
                    <a:bodyPr/>
                    <a:lstStyle/>
                    <a:p>
                      <a:r>
                        <a:rPr lang="en-US" sz="2000" dirty="0" smtClean="0"/>
                        <a:t>To ensure</a:t>
                      </a:r>
                      <a:r>
                        <a:rPr lang="en-US" sz="2000" baseline="0" dirty="0" smtClean="0"/>
                        <a:t> the integrity of ePHI and other confidential information, Accumen will terminate access to company information systems and facilities when an employee, </a:t>
                      </a:r>
                    </a:p>
                    <a:p>
                      <a:r>
                        <a:rPr lang="en-US" sz="2000" baseline="0" dirty="0" smtClean="0"/>
                        <a:t>(sub-)contractor, or associate leaves the company. </a:t>
                      </a:r>
                      <a:endParaRPr lang="en-US" sz="2000" dirty="0"/>
                    </a:p>
                  </a:txBody>
                  <a:tcPr/>
                </a:tc>
                <a:tc hMerge="1">
                  <a:txBody>
                    <a:bodyPr/>
                    <a:lstStyle/>
                    <a:p>
                      <a:endParaRPr lang="en-US" dirty="0"/>
                    </a:p>
                  </a:txBody>
                  <a:tcPr/>
                </a:tc>
              </a:tr>
            </a:tbl>
          </a:graphicData>
        </a:graphic>
      </p:graphicFrame>
      <p:grpSp>
        <p:nvGrpSpPr>
          <p:cNvPr id="5" name="Group 4"/>
          <p:cNvGrpSpPr/>
          <p:nvPr/>
        </p:nvGrpSpPr>
        <p:grpSpPr>
          <a:xfrm>
            <a:off x="141765" y="1053790"/>
            <a:ext cx="1839436" cy="1127951"/>
            <a:chOff x="122847" y="1067736"/>
            <a:chExt cx="2335636" cy="1313335"/>
          </a:xfrm>
        </p:grpSpPr>
        <p:pic>
          <p:nvPicPr>
            <p:cNvPr id="6" name="Picture 14" descr="https://encrypted-tbn0.gstatic.com/images?q=tbn:ANd9GcT7ixL9qA17xItxCVndg2HJJlJNe1thppePsxJqRNi2EuBxDtNO"/>
            <p:cNvPicPr>
              <a:picLocks noChangeAspect="1" noChangeArrowheads="1"/>
            </p:cNvPicPr>
            <p:nvPr/>
          </p:nvPicPr>
          <p:blipFill rotWithShape="1">
            <a:blip r:embed="rId2">
              <a:extLst>
                <a:ext uri="{28A0092B-C50C-407E-A947-70E740481C1C}">
                  <a14:useLocalDpi xmlns:a14="http://schemas.microsoft.com/office/drawing/2010/main" val="0"/>
                </a:ext>
              </a:extLst>
            </a:blip>
            <a:srcRect l="89" t="11884" r="89" b="14090"/>
            <a:stretch/>
          </p:blipFill>
          <p:spPr bwMode="auto">
            <a:xfrm rot="21420683">
              <a:off x="122847" y="1067736"/>
              <a:ext cx="2335636" cy="129736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7" name="Rectangle 6"/>
            <p:cNvSpPr/>
            <p:nvPr/>
          </p:nvSpPr>
          <p:spPr>
            <a:xfrm rot="20916173">
              <a:off x="435939" y="1736021"/>
              <a:ext cx="1913706" cy="645050"/>
            </a:xfrm>
            <a:prstGeom prst="rect">
              <a:avLst/>
            </a:prstGeom>
            <a:noFill/>
          </p:spPr>
          <p:txBody>
            <a:bodyPr wrap="none" lIns="91440" tIns="45720" rIns="91440" bIns="45720">
              <a:spAutoFit/>
            </a:bodyPr>
            <a:lstStyle/>
            <a:p>
              <a:pPr algn="ctr"/>
              <a:r>
                <a:rPr lang="en-US" sz="3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Policies</a:t>
              </a:r>
              <a:endParaRPr lang="en-US" sz="3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aphicFrame>
        <p:nvGraphicFramePr>
          <p:cNvPr id="11" name="Diagram 10"/>
          <p:cNvGraphicFramePr/>
          <p:nvPr>
            <p:extLst>
              <p:ext uri="{D42A27DB-BD31-4B8C-83A1-F6EECF244321}">
                <p14:modId xmlns:p14="http://schemas.microsoft.com/office/powerpoint/2010/main" val="2022475529"/>
              </p:ext>
            </p:extLst>
          </p:nvPr>
        </p:nvGraphicFramePr>
        <p:xfrm>
          <a:off x="420931" y="2802888"/>
          <a:ext cx="8465700" cy="39027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71170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13D5E426-8379-C641-8383-1F8A152F33A6}" type="slidenum">
              <a:rPr lang="en-US" smtClean="0"/>
              <a:pPr>
                <a:defRPr/>
              </a:pPr>
              <a:t>26</a:t>
            </a:fld>
            <a:endParaRPr lang="en-US" dirty="0"/>
          </a:p>
        </p:txBody>
      </p:sp>
      <p:sp>
        <p:nvSpPr>
          <p:cNvPr id="2" name="Title 1"/>
          <p:cNvSpPr>
            <a:spLocks noGrp="1"/>
          </p:cNvSpPr>
          <p:nvPr>
            <p:ph type="title" idx="4294967295"/>
          </p:nvPr>
        </p:nvSpPr>
        <p:spPr>
          <a:xfrm>
            <a:off x="0" y="152400"/>
            <a:ext cx="8763000" cy="457200"/>
          </a:xfrm>
        </p:spPr>
        <p:txBody>
          <a:bodyPr>
            <a:normAutofit fontScale="90000"/>
          </a:bodyPr>
          <a:lstStyle/>
          <a:p>
            <a:r>
              <a:rPr lang="en-US" sz="2700" dirty="0">
                <a:solidFill>
                  <a:schemeClr val="bg1"/>
                </a:solidFill>
                <a:latin typeface="Arial" panose="020B0604020202020204" pitchFamily="34" charset="0"/>
                <a:cs typeface="Arial" panose="020B0604020202020204" pitchFamily="34" charset="0"/>
              </a:rPr>
              <a:t>HIPAA</a:t>
            </a:r>
            <a:r>
              <a:rPr lang="en-US" dirty="0"/>
              <a:t> </a:t>
            </a:r>
            <a:r>
              <a:rPr lang="en-US" sz="2700" dirty="0">
                <a:solidFill>
                  <a:schemeClr val="bg1"/>
                </a:solidFill>
                <a:latin typeface="Arial" panose="020B0604020202020204" pitchFamily="34" charset="0"/>
                <a:cs typeface="Arial" panose="020B0604020202020204" pitchFamily="34" charset="0"/>
              </a:rPr>
              <a:t>Security Policy 0018c</a:t>
            </a:r>
          </a:p>
        </p:txBody>
      </p:sp>
      <p:graphicFrame>
        <p:nvGraphicFramePr>
          <p:cNvPr id="4" name="Table 3"/>
          <p:cNvGraphicFramePr>
            <a:graphicFrameLocks noGrp="1"/>
          </p:cNvGraphicFramePr>
          <p:nvPr>
            <p:extLst>
              <p:ext uri="{D42A27DB-BD31-4B8C-83A1-F6EECF244321}">
                <p14:modId xmlns:p14="http://schemas.microsoft.com/office/powerpoint/2010/main" val="3977531953"/>
              </p:ext>
            </p:extLst>
          </p:nvPr>
        </p:nvGraphicFramePr>
        <p:xfrm>
          <a:off x="2243490" y="988229"/>
          <a:ext cx="6519509" cy="1376680"/>
        </p:xfrm>
        <a:graphic>
          <a:graphicData uri="http://schemas.openxmlformats.org/drawingml/2006/table">
            <a:tbl>
              <a:tblPr firstRow="1" bandRow="1">
                <a:tableStyleId>{073A0DAA-6AF3-43AB-8588-CEC1D06C72B9}</a:tableStyleId>
              </a:tblPr>
              <a:tblGrid>
                <a:gridCol w="5386617"/>
                <a:gridCol w="1132892"/>
              </a:tblGrid>
              <a:tr h="370840">
                <a:tc>
                  <a:txBody>
                    <a:bodyPr/>
                    <a:lstStyle/>
                    <a:p>
                      <a:r>
                        <a:rPr lang="en-US" dirty="0" smtClean="0"/>
                        <a:t>HIPAA</a:t>
                      </a:r>
                      <a:r>
                        <a:rPr lang="en-US" baseline="0" dirty="0" smtClean="0"/>
                        <a:t> Password Management Policy</a:t>
                      </a:r>
                      <a:endParaRPr lang="en-US" dirty="0"/>
                    </a:p>
                  </a:txBody>
                  <a:tcPr/>
                </a:tc>
                <a:tc>
                  <a:txBody>
                    <a:bodyPr/>
                    <a:lstStyle/>
                    <a:p>
                      <a:r>
                        <a:rPr lang="en-US" dirty="0" smtClean="0"/>
                        <a:t>0018c</a:t>
                      </a:r>
                      <a:endParaRPr lang="en-US" dirty="0"/>
                    </a:p>
                  </a:txBody>
                  <a:tcPr/>
                </a:tc>
              </a:tr>
              <a:tr h="370840">
                <a:tc gridSpan="2">
                  <a:txBody>
                    <a:bodyPr/>
                    <a:lstStyle/>
                    <a:p>
                      <a:r>
                        <a:rPr lang="en-US" sz="2000" dirty="0" smtClean="0"/>
                        <a:t>To ensure</a:t>
                      </a:r>
                      <a:r>
                        <a:rPr lang="en-US" sz="2000" baseline="0" dirty="0" smtClean="0"/>
                        <a:t> the integrity of ePHI and other confidential information, Accumen will implement procedures for creating, changing, and safeguarding passwords. </a:t>
                      </a:r>
                      <a:endParaRPr lang="en-US" sz="2000" dirty="0"/>
                    </a:p>
                  </a:txBody>
                  <a:tcPr/>
                </a:tc>
                <a:tc hMerge="1">
                  <a:txBody>
                    <a:bodyPr/>
                    <a:lstStyle/>
                    <a:p>
                      <a:endParaRPr lang="en-US" dirty="0"/>
                    </a:p>
                  </a:txBody>
                  <a:tcPr/>
                </a:tc>
              </a:tr>
            </a:tbl>
          </a:graphicData>
        </a:graphic>
      </p:graphicFrame>
      <p:grpSp>
        <p:nvGrpSpPr>
          <p:cNvPr id="5" name="Group 4"/>
          <p:cNvGrpSpPr/>
          <p:nvPr/>
        </p:nvGrpSpPr>
        <p:grpSpPr>
          <a:xfrm>
            <a:off x="141765" y="1053790"/>
            <a:ext cx="1839436" cy="1127951"/>
            <a:chOff x="122847" y="1067736"/>
            <a:chExt cx="2335636" cy="1313335"/>
          </a:xfrm>
        </p:grpSpPr>
        <p:pic>
          <p:nvPicPr>
            <p:cNvPr id="6" name="Picture 14" descr="https://encrypted-tbn0.gstatic.com/images?q=tbn:ANd9GcT7ixL9qA17xItxCVndg2HJJlJNe1thppePsxJqRNi2EuBxDtNO"/>
            <p:cNvPicPr>
              <a:picLocks noChangeAspect="1" noChangeArrowheads="1"/>
            </p:cNvPicPr>
            <p:nvPr/>
          </p:nvPicPr>
          <p:blipFill rotWithShape="1">
            <a:blip r:embed="rId4">
              <a:extLst>
                <a:ext uri="{28A0092B-C50C-407E-A947-70E740481C1C}">
                  <a14:useLocalDpi xmlns:a14="http://schemas.microsoft.com/office/drawing/2010/main" val="0"/>
                </a:ext>
              </a:extLst>
            </a:blip>
            <a:srcRect l="89" t="11884" r="89" b="14090"/>
            <a:stretch/>
          </p:blipFill>
          <p:spPr bwMode="auto">
            <a:xfrm rot="21420683">
              <a:off x="122847" y="1067736"/>
              <a:ext cx="2335636" cy="129736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7" name="Rectangle 6"/>
            <p:cNvSpPr/>
            <p:nvPr/>
          </p:nvSpPr>
          <p:spPr>
            <a:xfrm rot="20916173">
              <a:off x="435939" y="1736021"/>
              <a:ext cx="1913706" cy="645050"/>
            </a:xfrm>
            <a:prstGeom prst="rect">
              <a:avLst/>
            </a:prstGeom>
            <a:noFill/>
          </p:spPr>
          <p:txBody>
            <a:bodyPr wrap="none" lIns="91440" tIns="45720" rIns="91440" bIns="45720">
              <a:spAutoFit/>
            </a:bodyPr>
            <a:lstStyle/>
            <a:p>
              <a:pPr algn="ctr"/>
              <a:r>
                <a:rPr lang="en-US" sz="3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Policies</a:t>
              </a:r>
              <a:endParaRPr lang="en-US" sz="3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aphicFrame>
        <p:nvGraphicFramePr>
          <p:cNvPr id="12" name="Diagram 11"/>
          <p:cNvGraphicFramePr/>
          <p:nvPr>
            <p:extLst>
              <p:ext uri="{D42A27DB-BD31-4B8C-83A1-F6EECF244321}">
                <p14:modId xmlns:p14="http://schemas.microsoft.com/office/powerpoint/2010/main" val="2000730317"/>
              </p:ext>
            </p:extLst>
          </p:nvPr>
        </p:nvGraphicFramePr>
        <p:xfrm>
          <a:off x="450477" y="2509933"/>
          <a:ext cx="8465700" cy="432752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Rectangle 8"/>
          <p:cNvSpPr/>
          <p:nvPr/>
        </p:nvSpPr>
        <p:spPr>
          <a:xfrm>
            <a:off x="568527" y="6660922"/>
            <a:ext cx="8229600" cy="215444"/>
          </a:xfrm>
          <a:prstGeom prst="rect">
            <a:avLst/>
          </a:prstGeom>
        </p:spPr>
        <p:txBody>
          <a:bodyPr wrap="square">
            <a:spAutoFit/>
          </a:bodyPr>
          <a:lstStyle/>
          <a:p>
            <a:pPr algn="ctr" defTabSz="914400" fontAlgn="auto">
              <a:spcBef>
                <a:spcPts val="0"/>
              </a:spcBef>
              <a:spcAft>
                <a:spcPts val="0"/>
              </a:spcAft>
              <a:defRPr/>
            </a:pPr>
            <a:r>
              <a:rPr lang="en-US" sz="800" dirty="0" smtClean="0">
                <a:latin typeface="Calibri"/>
                <a:ea typeface="+mn-ea"/>
              </a:rPr>
              <a:t>© 2016 Accumen.  Proprietary &amp; Confidential. Materials may not be copied or distributed.</a:t>
            </a:r>
            <a:endParaRPr lang="en-US" sz="800" dirty="0">
              <a:latin typeface="Calibri"/>
              <a:ea typeface="+mn-ea"/>
            </a:endParaRPr>
          </a:p>
        </p:txBody>
      </p:sp>
    </p:spTree>
    <p:extLst>
      <p:ext uri="{BB962C8B-B14F-4D97-AF65-F5344CB8AC3E}">
        <p14:creationId xmlns:p14="http://schemas.microsoft.com/office/powerpoint/2010/main" val="372209778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13D5E426-8379-C641-8383-1F8A152F33A6}" type="slidenum">
              <a:rPr lang="en-US" smtClean="0"/>
              <a:pPr>
                <a:defRPr/>
              </a:pPr>
              <a:t>27</a:t>
            </a:fld>
            <a:endParaRPr lang="en-US" dirty="0"/>
          </a:p>
        </p:txBody>
      </p:sp>
      <p:sp>
        <p:nvSpPr>
          <p:cNvPr id="2" name="Title 1"/>
          <p:cNvSpPr>
            <a:spLocks noGrp="1"/>
          </p:cNvSpPr>
          <p:nvPr>
            <p:ph type="title" idx="4294967295"/>
          </p:nvPr>
        </p:nvSpPr>
        <p:spPr>
          <a:xfrm>
            <a:off x="0" y="152400"/>
            <a:ext cx="8763000" cy="457200"/>
          </a:xfrm>
        </p:spPr>
        <p:txBody>
          <a:bodyPr>
            <a:normAutofit/>
          </a:bodyPr>
          <a:lstStyle/>
          <a:p>
            <a:r>
              <a:rPr lang="en-US" sz="2400" dirty="0">
                <a:solidFill>
                  <a:schemeClr val="bg1"/>
                </a:solidFill>
                <a:latin typeface="Arial" panose="020B0604020202020204" pitchFamily="34" charset="0"/>
                <a:cs typeface="Arial" panose="020B0604020202020204" pitchFamily="34" charset="0"/>
              </a:rPr>
              <a:t>HIPAA Security Policy </a:t>
            </a:r>
            <a:r>
              <a:rPr lang="en-US" sz="2400" dirty="0" smtClean="0">
                <a:solidFill>
                  <a:schemeClr val="bg1"/>
                </a:solidFill>
                <a:latin typeface="Arial" panose="020B0604020202020204" pitchFamily="34" charset="0"/>
                <a:cs typeface="Arial" panose="020B0604020202020204" pitchFamily="34" charset="0"/>
              </a:rPr>
              <a:t>0019c</a:t>
            </a:r>
            <a:endParaRPr lang="en-US" sz="2400" dirty="0">
              <a:solidFill>
                <a:schemeClr val="bg1"/>
              </a:solidFill>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125729281"/>
              </p:ext>
            </p:extLst>
          </p:nvPr>
        </p:nvGraphicFramePr>
        <p:xfrm>
          <a:off x="2243490" y="1006595"/>
          <a:ext cx="6519509" cy="1376680"/>
        </p:xfrm>
        <a:graphic>
          <a:graphicData uri="http://schemas.openxmlformats.org/drawingml/2006/table">
            <a:tbl>
              <a:tblPr firstRow="1" bandRow="1">
                <a:tableStyleId>{073A0DAA-6AF3-43AB-8588-CEC1D06C72B9}</a:tableStyleId>
              </a:tblPr>
              <a:tblGrid>
                <a:gridCol w="5386617"/>
                <a:gridCol w="1132892"/>
              </a:tblGrid>
              <a:tr h="370840">
                <a:tc>
                  <a:txBody>
                    <a:bodyPr/>
                    <a:lstStyle/>
                    <a:p>
                      <a:r>
                        <a:rPr lang="en-US" dirty="0" smtClean="0"/>
                        <a:t>HIPAA</a:t>
                      </a:r>
                      <a:r>
                        <a:rPr lang="en-US" baseline="0" dirty="0" smtClean="0"/>
                        <a:t> Computer Usage Policy</a:t>
                      </a:r>
                      <a:endParaRPr lang="en-US" dirty="0"/>
                    </a:p>
                  </a:txBody>
                  <a:tcPr/>
                </a:tc>
                <a:tc>
                  <a:txBody>
                    <a:bodyPr/>
                    <a:lstStyle/>
                    <a:p>
                      <a:r>
                        <a:rPr lang="en-US" dirty="0" smtClean="0"/>
                        <a:t>0019c</a:t>
                      </a:r>
                      <a:endParaRPr lang="en-US" dirty="0"/>
                    </a:p>
                  </a:txBody>
                  <a:tcPr/>
                </a:tc>
              </a:tr>
              <a:tr h="370840">
                <a:tc gridSpan="2">
                  <a:txBody>
                    <a:bodyPr/>
                    <a:lstStyle/>
                    <a:p>
                      <a:r>
                        <a:rPr lang="en-US" sz="2000" dirty="0" smtClean="0"/>
                        <a:t>Accumen defines acceptable use of company computers (tablets, laptops, desktops, servers),</a:t>
                      </a:r>
                      <a:r>
                        <a:rPr lang="en-US" sz="2000" baseline="0" dirty="0" smtClean="0"/>
                        <a:t> storage media, internet and electronic communications.</a:t>
                      </a:r>
                      <a:endParaRPr lang="en-US" sz="2000" dirty="0"/>
                    </a:p>
                  </a:txBody>
                  <a:tcPr/>
                </a:tc>
                <a:tc hMerge="1">
                  <a:txBody>
                    <a:bodyPr/>
                    <a:lstStyle/>
                    <a:p>
                      <a:endParaRPr lang="en-US" dirty="0"/>
                    </a:p>
                  </a:txBody>
                  <a:tcPr/>
                </a:tc>
              </a:tr>
            </a:tbl>
          </a:graphicData>
        </a:graphic>
      </p:graphicFrame>
      <p:grpSp>
        <p:nvGrpSpPr>
          <p:cNvPr id="5" name="Group 4"/>
          <p:cNvGrpSpPr/>
          <p:nvPr/>
        </p:nvGrpSpPr>
        <p:grpSpPr>
          <a:xfrm>
            <a:off x="141765" y="1053790"/>
            <a:ext cx="1839436" cy="1127951"/>
            <a:chOff x="122847" y="1067736"/>
            <a:chExt cx="2335636" cy="1313335"/>
          </a:xfrm>
        </p:grpSpPr>
        <p:pic>
          <p:nvPicPr>
            <p:cNvPr id="6" name="Picture 14" descr="https://encrypted-tbn0.gstatic.com/images?q=tbn:ANd9GcT7ixL9qA17xItxCVndg2HJJlJNe1thppePsxJqRNi2EuBxDtNO"/>
            <p:cNvPicPr>
              <a:picLocks noChangeAspect="1" noChangeArrowheads="1"/>
            </p:cNvPicPr>
            <p:nvPr/>
          </p:nvPicPr>
          <p:blipFill rotWithShape="1">
            <a:blip r:embed="rId2">
              <a:extLst>
                <a:ext uri="{28A0092B-C50C-407E-A947-70E740481C1C}">
                  <a14:useLocalDpi xmlns:a14="http://schemas.microsoft.com/office/drawing/2010/main" val="0"/>
                </a:ext>
              </a:extLst>
            </a:blip>
            <a:srcRect l="89" t="11884" r="89" b="14090"/>
            <a:stretch/>
          </p:blipFill>
          <p:spPr bwMode="auto">
            <a:xfrm rot="21420683">
              <a:off x="122847" y="1067736"/>
              <a:ext cx="2335636" cy="129736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7" name="Rectangle 6"/>
            <p:cNvSpPr/>
            <p:nvPr/>
          </p:nvSpPr>
          <p:spPr>
            <a:xfrm rot="20916173">
              <a:off x="435939" y="1736021"/>
              <a:ext cx="1913706" cy="645050"/>
            </a:xfrm>
            <a:prstGeom prst="rect">
              <a:avLst/>
            </a:prstGeom>
            <a:noFill/>
          </p:spPr>
          <p:txBody>
            <a:bodyPr wrap="none" lIns="91440" tIns="45720" rIns="91440" bIns="45720">
              <a:spAutoFit/>
            </a:bodyPr>
            <a:lstStyle/>
            <a:p>
              <a:pPr algn="ctr"/>
              <a:r>
                <a:rPr lang="en-US" sz="3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Policies</a:t>
              </a:r>
              <a:endParaRPr lang="en-US" sz="3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aphicFrame>
        <p:nvGraphicFramePr>
          <p:cNvPr id="8" name="Diagram 7"/>
          <p:cNvGraphicFramePr/>
          <p:nvPr>
            <p:extLst>
              <p:ext uri="{D42A27DB-BD31-4B8C-83A1-F6EECF244321}">
                <p14:modId xmlns:p14="http://schemas.microsoft.com/office/powerpoint/2010/main" val="3506081023"/>
              </p:ext>
            </p:extLst>
          </p:nvPr>
        </p:nvGraphicFramePr>
        <p:xfrm>
          <a:off x="430924" y="2478782"/>
          <a:ext cx="8636876" cy="4226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19387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13D5E426-8379-C641-8383-1F8A152F33A6}" type="slidenum">
              <a:rPr lang="en-US" smtClean="0"/>
              <a:pPr>
                <a:defRPr/>
              </a:pPr>
              <a:t>28</a:t>
            </a:fld>
            <a:endParaRPr lang="en-US" dirty="0"/>
          </a:p>
        </p:txBody>
      </p:sp>
      <p:sp>
        <p:nvSpPr>
          <p:cNvPr id="2" name="Title 1"/>
          <p:cNvSpPr>
            <a:spLocks noGrp="1"/>
          </p:cNvSpPr>
          <p:nvPr>
            <p:ph type="title" idx="4294967295"/>
          </p:nvPr>
        </p:nvSpPr>
        <p:spPr>
          <a:xfrm>
            <a:off x="0" y="152400"/>
            <a:ext cx="8763000" cy="457200"/>
          </a:xfrm>
        </p:spPr>
        <p:txBody>
          <a:bodyPr>
            <a:normAutofit/>
          </a:bodyPr>
          <a:lstStyle/>
          <a:p>
            <a:r>
              <a:rPr lang="en-US" sz="2400" dirty="0">
                <a:solidFill>
                  <a:schemeClr val="bg1"/>
                </a:solidFill>
                <a:latin typeface="Arial" panose="020B0604020202020204" pitchFamily="34" charset="0"/>
                <a:cs typeface="Arial" panose="020B0604020202020204" pitchFamily="34" charset="0"/>
              </a:rPr>
              <a:t>HIPAA Security Policy 0020c</a:t>
            </a:r>
          </a:p>
        </p:txBody>
      </p:sp>
      <p:graphicFrame>
        <p:nvGraphicFramePr>
          <p:cNvPr id="4" name="Diagram 3"/>
          <p:cNvGraphicFramePr/>
          <p:nvPr>
            <p:extLst>
              <p:ext uri="{D42A27DB-BD31-4B8C-83A1-F6EECF244321}">
                <p14:modId xmlns:p14="http://schemas.microsoft.com/office/powerpoint/2010/main" val="2116623680"/>
              </p:ext>
            </p:extLst>
          </p:nvPr>
        </p:nvGraphicFramePr>
        <p:xfrm>
          <a:off x="180212" y="2828887"/>
          <a:ext cx="8821301" cy="36481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699594924"/>
              </p:ext>
            </p:extLst>
          </p:nvPr>
        </p:nvGraphicFramePr>
        <p:xfrm>
          <a:off x="2243490" y="1006595"/>
          <a:ext cx="6519509" cy="1681480"/>
        </p:xfrm>
        <a:graphic>
          <a:graphicData uri="http://schemas.openxmlformats.org/drawingml/2006/table">
            <a:tbl>
              <a:tblPr firstRow="1" bandRow="1">
                <a:tableStyleId>{073A0DAA-6AF3-43AB-8588-CEC1D06C72B9}</a:tableStyleId>
              </a:tblPr>
              <a:tblGrid>
                <a:gridCol w="5386617"/>
                <a:gridCol w="1132892"/>
              </a:tblGrid>
              <a:tr h="370840">
                <a:tc>
                  <a:txBody>
                    <a:bodyPr/>
                    <a:lstStyle/>
                    <a:p>
                      <a:r>
                        <a:rPr lang="en-US" sz="1800" dirty="0" smtClean="0"/>
                        <a:t>HIPAA</a:t>
                      </a:r>
                      <a:r>
                        <a:rPr lang="en-US" sz="1800" baseline="0" dirty="0" smtClean="0"/>
                        <a:t> Information Security Administration Policy</a:t>
                      </a:r>
                      <a:endParaRPr lang="en-US" sz="1800" dirty="0"/>
                    </a:p>
                  </a:txBody>
                  <a:tcPr/>
                </a:tc>
                <a:tc>
                  <a:txBody>
                    <a:bodyPr/>
                    <a:lstStyle/>
                    <a:p>
                      <a:r>
                        <a:rPr lang="en-US" dirty="0" smtClean="0"/>
                        <a:t>0020c</a:t>
                      </a:r>
                      <a:endParaRPr lang="en-US" dirty="0"/>
                    </a:p>
                  </a:txBody>
                  <a:tcPr/>
                </a:tc>
              </a:tr>
              <a:tr h="370840">
                <a:tc gridSpan="2">
                  <a:txBody>
                    <a:bodyPr/>
                    <a:lstStyle/>
                    <a:p>
                      <a:r>
                        <a:rPr lang="en-US" sz="2000" dirty="0" smtClean="0"/>
                        <a:t>Accumen</a:t>
                      </a:r>
                      <a:r>
                        <a:rPr lang="en-US" sz="2000" baseline="0" dirty="0" smtClean="0"/>
                        <a:t> has implemented policies and procedures – for all employees and (sub-)contractors – to govern the usage of Accumen computers, storage media, electronic communications, ePHI, and internet services. </a:t>
                      </a:r>
                      <a:endParaRPr lang="en-US" sz="2000" dirty="0"/>
                    </a:p>
                  </a:txBody>
                  <a:tcPr/>
                </a:tc>
                <a:tc hMerge="1">
                  <a:txBody>
                    <a:bodyPr/>
                    <a:lstStyle/>
                    <a:p>
                      <a:endParaRPr lang="en-US" dirty="0"/>
                    </a:p>
                  </a:txBody>
                  <a:tcPr/>
                </a:tc>
              </a:tr>
            </a:tbl>
          </a:graphicData>
        </a:graphic>
      </p:graphicFrame>
      <p:grpSp>
        <p:nvGrpSpPr>
          <p:cNvPr id="6" name="Group 5"/>
          <p:cNvGrpSpPr/>
          <p:nvPr/>
        </p:nvGrpSpPr>
        <p:grpSpPr>
          <a:xfrm>
            <a:off x="141765" y="1053790"/>
            <a:ext cx="1839436" cy="1127951"/>
            <a:chOff x="122847" y="1067736"/>
            <a:chExt cx="2335636" cy="1313335"/>
          </a:xfrm>
        </p:grpSpPr>
        <p:pic>
          <p:nvPicPr>
            <p:cNvPr id="7" name="Picture 14" descr="https://encrypted-tbn0.gstatic.com/images?q=tbn:ANd9GcT7ixL9qA17xItxCVndg2HJJlJNe1thppePsxJqRNi2EuBxDtNO"/>
            <p:cNvPicPr>
              <a:picLocks noChangeAspect="1" noChangeArrowheads="1"/>
            </p:cNvPicPr>
            <p:nvPr/>
          </p:nvPicPr>
          <p:blipFill rotWithShape="1">
            <a:blip r:embed="rId7">
              <a:extLst>
                <a:ext uri="{28A0092B-C50C-407E-A947-70E740481C1C}">
                  <a14:useLocalDpi xmlns:a14="http://schemas.microsoft.com/office/drawing/2010/main" val="0"/>
                </a:ext>
              </a:extLst>
            </a:blip>
            <a:srcRect l="89" t="11884" r="89" b="14090"/>
            <a:stretch/>
          </p:blipFill>
          <p:spPr bwMode="auto">
            <a:xfrm rot="21420683">
              <a:off x="122847" y="1067736"/>
              <a:ext cx="2335636" cy="129736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8" name="Rectangle 7"/>
            <p:cNvSpPr/>
            <p:nvPr/>
          </p:nvSpPr>
          <p:spPr>
            <a:xfrm rot="20916173">
              <a:off x="435939" y="1736021"/>
              <a:ext cx="1913706" cy="645050"/>
            </a:xfrm>
            <a:prstGeom prst="rect">
              <a:avLst/>
            </a:prstGeom>
            <a:noFill/>
          </p:spPr>
          <p:txBody>
            <a:bodyPr wrap="none" lIns="91440" tIns="45720" rIns="91440" bIns="45720">
              <a:spAutoFit/>
            </a:bodyPr>
            <a:lstStyle/>
            <a:p>
              <a:pPr algn="ctr"/>
              <a:r>
                <a:rPr lang="en-US" sz="3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Policies</a:t>
              </a:r>
              <a:endParaRPr lang="en-US" sz="3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1897691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13D5E426-8379-C641-8383-1F8A152F33A6}" type="slidenum">
              <a:rPr lang="en-US" smtClean="0"/>
              <a:pPr>
                <a:defRPr/>
              </a:pPr>
              <a:t>29</a:t>
            </a:fld>
            <a:endParaRPr lang="en-US" dirty="0"/>
          </a:p>
        </p:txBody>
      </p:sp>
      <p:sp>
        <p:nvSpPr>
          <p:cNvPr id="2" name="Title 1"/>
          <p:cNvSpPr>
            <a:spLocks noGrp="1"/>
          </p:cNvSpPr>
          <p:nvPr>
            <p:ph type="title" idx="4294967295"/>
          </p:nvPr>
        </p:nvSpPr>
        <p:spPr>
          <a:xfrm>
            <a:off x="0" y="152400"/>
            <a:ext cx="8763000" cy="457200"/>
          </a:xfrm>
        </p:spPr>
        <p:txBody>
          <a:bodyPr>
            <a:normAutofit/>
          </a:bodyPr>
          <a:lstStyle/>
          <a:p>
            <a:r>
              <a:rPr lang="en-US" sz="2400" dirty="0">
                <a:solidFill>
                  <a:schemeClr val="bg1"/>
                </a:solidFill>
                <a:latin typeface="Arial" panose="020B0604020202020204" pitchFamily="34" charset="0"/>
                <a:cs typeface="Arial" panose="020B0604020202020204" pitchFamily="34" charset="0"/>
              </a:rPr>
              <a:t>Review-Key Security Policy Points</a:t>
            </a:r>
          </a:p>
        </p:txBody>
      </p:sp>
      <p:grpSp>
        <p:nvGrpSpPr>
          <p:cNvPr id="7" name="Group 6"/>
          <p:cNvGrpSpPr/>
          <p:nvPr/>
        </p:nvGrpSpPr>
        <p:grpSpPr>
          <a:xfrm flipV="1">
            <a:off x="8467" y="5599961"/>
            <a:ext cx="9127067" cy="1257753"/>
            <a:chOff x="16933" y="829733"/>
            <a:chExt cx="9127067" cy="2142067"/>
          </a:xfrm>
        </p:grpSpPr>
        <p:pic>
          <p:nvPicPr>
            <p:cNvPr id="8" name="Picture 6" descr="http://www.pptbackgroundstemplates.com/backgrounds/Stage-lighting-in-silhouet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33" y="838200"/>
              <a:ext cx="4555067" cy="21336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ttp://www.pptbackgroundstemplates.com/backgrounds/Stage-lighting-in-silhouet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95800" y="829733"/>
              <a:ext cx="4648200" cy="21336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0"/>
          <p:cNvGrpSpPr/>
          <p:nvPr/>
        </p:nvGrpSpPr>
        <p:grpSpPr>
          <a:xfrm>
            <a:off x="124603" y="1079179"/>
            <a:ext cx="8673381" cy="3645220"/>
            <a:chOff x="48403" y="1124409"/>
            <a:chExt cx="8673381" cy="3645220"/>
          </a:xfrm>
        </p:grpSpPr>
        <p:sp>
          <p:nvSpPr>
            <p:cNvPr id="10" name="Content Placeholder 1"/>
            <p:cNvSpPr txBox="1">
              <a:spLocks/>
            </p:cNvSpPr>
            <p:nvPr/>
          </p:nvSpPr>
          <p:spPr>
            <a:xfrm>
              <a:off x="65860" y="2817496"/>
              <a:ext cx="8655924" cy="1952133"/>
            </a:xfrm>
            <a:prstGeom prst="rect">
              <a:avLst/>
            </a:prstGeom>
          </p:spPr>
          <p:txBody>
            <a:bodyPr/>
            <a:lstStyle>
              <a:lvl1pPr marL="232701" indent="-232701" algn="l" defTabSz="911396" rtl="0" eaLnBrk="1" fontAlgn="base" hangingPunct="1">
                <a:spcBef>
                  <a:spcPct val="0"/>
                </a:spcBef>
                <a:spcAft>
                  <a:spcPct val="30000"/>
                </a:spcAft>
                <a:buSzPct val="140000"/>
                <a:buFont typeface="Wingdings" charset="2"/>
                <a:buChar char="Ø"/>
                <a:defRPr sz="1600" b="1">
                  <a:solidFill>
                    <a:schemeClr val="tx1"/>
                  </a:solidFill>
                  <a:latin typeface="Arial"/>
                  <a:ea typeface="ＭＳ Ｐゴシック" charset="-128"/>
                  <a:cs typeface="Arial"/>
                </a:defRPr>
              </a:lvl1pPr>
              <a:lvl2pPr marL="586592" indent="-237550" algn="l" defTabSz="911396" rtl="0" eaLnBrk="1" fontAlgn="base" hangingPunct="1">
                <a:spcBef>
                  <a:spcPct val="0"/>
                </a:spcBef>
                <a:spcAft>
                  <a:spcPct val="30000"/>
                </a:spcAft>
                <a:buSzPct val="150000"/>
                <a:buChar char="•"/>
                <a:defRPr sz="1600">
                  <a:solidFill>
                    <a:srgbClr val="595959"/>
                  </a:solidFill>
                  <a:latin typeface="Arial"/>
                  <a:ea typeface="ＭＳ Ｐゴシック" charset="-128"/>
                  <a:cs typeface="Arial"/>
                </a:defRPr>
              </a:lvl2pPr>
              <a:lvl3pPr marL="854840" indent="-151897" algn="l" defTabSz="911396" rtl="0" eaLnBrk="1" fontAlgn="base" hangingPunct="1">
                <a:spcBef>
                  <a:spcPct val="0"/>
                </a:spcBef>
                <a:spcAft>
                  <a:spcPct val="30000"/>
                </a:spcAft>
                <a:buFont typeface="Wingdings" charset="2"/>
                <a:buChar char="§"/>
                <a:defRPr sz="1600">
                  <a:solidFill>
                    <a:srgbClr val="595959"/>
                  </a:solidFill>
                  <a:latin typeface="Arial"/>
                  <a:ea typeface="ＭＳ Ｐゴシック" charset="-128"/>
                  <a:cs typeface="Arial"/>
                </a:defRPr>
              </a:lvl3pPr>
              <a:lvl4pPr marL="1108543" indent="-137356" algn="l" defTabSz="911396" rtl="0" eaLnBrk="1" fontAlgn="base" hangingPunct="1">
                <a:spcBef>
                  <a:spcPct val="0"/>
                </a:spcBef>
                <a:spcAft>
                  <a:spcPct val="30000"/>
                </a:spcAft>
                <a:buSzPct val="120000"/>
                <a:buChar char="•"/>
                <a:defRPr sz="1600">
                  <a:solidFill>
                    <a:srgbClr val="595959"/>
                  </a:solidFill>
                  <a:latin typeface="Arial"/>
                  <a:ea typeface="ＭＳ Ｐゴシック" charset="-128"/>
                  <a:cs typeface="Arial"/>
                </a:defRPr>
              </a:lvl4pPr>
              <a:lvl5pPr marL="1376792" indent="-151897" algn="l" defTabSz="911396" rtl="0" eaLnBrk="1" fontAlgn="base" hangingPunct="1">
                <a:spcBef>
                  <a:spcPct val="0"/>
                </a:spcBef>
                <a:spcAft>
                  <a:spcPct val="30000"/>
                </a:spcAft>
                <a:buSzPct val="75000"/>
                <a:buChar char="–"/>
                <a:defRPr sz="1600">
                  <a:solidFill>
                    <a:srgbClr val="595959"/>
                  </a:solidFill>
                  <a:latin typeface="Arial"/>
                  <a:ea typeface="ＭＳ Ｐゴシック" charset="-128"/>
                  <a:cs typeface="Arial"/>
                </a:defRPr>
              </a:lvl5pPr>
              <a:lvl6pPr marL="1842186" indent="-151897" algn="l" defTabSz="911396" rtl="0" eaLnBrk="1" fontAlgn="base" hangingPunct="1">
                <a:spcBef>
                  <a:spcPct val="0"/>
                </a:spcBef>
                <a:spcAft>
                  <a:spcPct val="30000"/>
                </a:spcAft>
                <a:buSzPct val="75000"/>
                <a:buChar char="–"/>
                <a:defRPr sz="1600">
                  <a:solidFill>
                    <a:schemeClr val="tx1"/>
                  </a:solidFill>
                  <a:latin typeface="+mn-lt"/>
                </a:defRPr>
              </a:lvl6pPr>
              <a:lvl7pPr marL="2307581" indent="-151897" algn="l" defTabSz="911396" rtl="0" eaLnBrk="1" fontAlgn="base" hangingPunct="1">
                <a:spcBef>
                  <a:spcPct val="0"/>
                </a:spcBef>
                <a:spcAft>
                  <a:spcPct val="30000"/>
                </a:spcAft>
                <a:buSzPct val="75000"/>
                <a:buChar char="–"/>
                <a:defRPr sz="1600">
                  <a:solidFill>
                    <a:schemeClr val="tx1"/>
                  </a:solidFill>
                  <a:latin typeface="+mn-lt"/>
                </a:defRPr>
              </a:lvl7pPr>
              <a:lvl8pPr marL="2772977" indent="-151897" algn="l" defTabSz="911396" rtl="0" eaLnBrk="1" fontAlgn="base" hangingPunct="1">
                <a:spcBef>
                  <a:spcPct val="0"/>
                </a:spcBef>
                <a:spcAft>
                  <a:spcPct val="30000"/>
                </a:spcAft>
                <a:buSzPct val="75000"/>
                <a:buChar char="–"/>
                <a:defRPr sz="1600">
                  <a:solidFill>
                    <a:schemeClr val="tx1"/>
                  </a:solidFill>
                  <a:latin typeface="+mn-lt"/>
                </a:defRPr>
              </a:lvl8pPr>
              <a:lvl9pPr marL="3238370" indent="-151897" algn="l" defTabSz="911396" rtl="0" eaLnBrk="1" fontAlgn="base" hangingPunct="1">
                <a:spcBef>
                  <a:spcPct val="0"/>
                </a:spcBef>
                <a:spcAft>
                  <a:spcPct val="30000"/>
                </a:spcAft>
                <a:buSzPct val="75000"/>
                <a:buChar char="–"/>
                <a:defRPr sz="1600">
                  <a:solidFill>
                    <a:schemeClr val="tx1"/>
                  </a:solidFill>
                  <a:latin typeface="+mn-lt"/>
                </a:defRPr>
              </a:lvl9pPr>
            </a:lstStyle>
            <a:p>
              <a:pPr lvl="0">
                <a:defRPr/>
              </a:pPr>
              <a:r>
                <a:rPr lang="en-US" kern="0" dirty="0">
                  <a:solidFill>
                    <a:sysClr val="windowText" lastClr="000000"/>
                  </a:solidFill>
                </a:rPr>
                <a:t>0012c – Information Access Management:  </a:t>
              </a:r>
              <a:r>
                <a:rPr lang="en-US" b="0" kern="0" dirty="0">
                  <a:solidFill>
                    <a:sysClr val="windowText" lastClr="000000"/>
                  </a:solidFill>
                </a:rPr>
                <a:t>Access is granted or changed with the </a:t>
              </a:r>
              <a:r>
                <a:rPr lang="en-US" b="0" kern="0" dirty="0" smtClean="0">
                  <a:solidFill>
                    <a:sysClr val="windowText" lastClr="000000"/>
                  </a:solidFill>
                </a:rPr>
                <a:t>New Hire Form attached to this policy.  Notify IT immediately if a contractor or employee leaves the organization.  Access to client IT systems is coordinated through the Client Account Lead.</a:t>
              </a:r>
            </a:p>
            <a:p>
              <a:pPr lvl="0">
                <a:defRPr/>
              </a:pPr>
              <a:r>
                <a:rPr lang="en-US" kern="0" dirty="0" smtClean="0">
                  <a:solidFill>
                    <a:sysClr val="windowText" lastClr="000000"/>
                  </a:solidFill>
                </a:rPr>
                <a:t>0013c – IT Contingency Plan:</a:t>
              </a:r>
              <a:r>
                <a:rPr lang="en-US" b="0" kern="0" dirty="0" smtClean="0">
                  <a:solidFill>
                    <a:sysClr val="windowText" lastClr="000000"/>
                  </a:solidFill>
                </a:rPr>
                <a:t>  Accumen has back up plans in place to restore data in the event of a disaster or system failure</a:t>
              </a:r>
            </a:p>
            <a:p>
              <a:pPr lvl="0">
                <a:defRPr/>
              </a:pPr>
              <a:r>
                <a:rPr kumimoji="0" lang="en-US" i="0" u="none" strike="noStrike" kern="0" cap="none" spc="0" normalizeH="0" baseline="0" noProof="0" dirty="0" smtClean="0">
                  <a:ln>
                    <a:noFill/>
                  </a:ln>
                  <a:solidFill>
                    <a:sysClr val="windowText" lastClr="000000"/>
                  </a:solidFill>
                  <a:effectLst/>
                  <a:uLnTx/>
                  <a:uFillTx/>
                </a:rPr>
                <a:t>0014c – Risk Management:</a:t>
              </a:r>
              <a:r>
                <a:rPr kumimoji="0" lang="en-US" i="0" u="none" strike="noStrike" kern="0" cap="none" spc="0" normalizeH="0" noProof="0" dirty="0" smtClean="0">
                  <a:ln>
                    <a:noFill/>
                  </a:ln>
                  <a:solidFill>
                    <a:sysClr val="windowText" lastClr="000000"/>
                  </a:solidFill>
                  <a:effectLst/>
                  <a:uLnTx/>
                  <a:uFillTx/>
                </a:rPr>
                <a:t>  </a:t>
              </a:r>
              <a:r>
                <a:rPr kumimoji="0" lang="en-US" b="0" i="0" u="none" strike="noStrike" kern="0" cap="none" spc="0" normalizeH="0" noProof="0" dirty="0" smtClean="0">
                  <a:ln>
                    <a:noFill/>
                  </a:ln>
                  <a:solidFill>
                    <a:sysClr val="windowText" lastClr="000000"/>
                  </a:solidFill>
                  <a:effectLst/>
                  <a:uLnTx/>
                  <a:uFillTx/>
                </a:rPr>
                <a:t>Accumen performs an annual risk assessment to identify and document changes to our business processes that involve PHI.</a:t>
              </a:r>
            </a:p>
            <a:p>
              <a:pPr marL="232701" marR="0" lvl="0" indent="-232701" algn="l" defTabSz="911396" rtl="0" eaLnBrk="1" fontAlgn="base" latinLnBrk="0" hangingPunct="1">
                <a:lnSpc>
                  <a:spcPct val="100000"/>
                </a:lnSpc>
                <a:spcBef>
                  <a:spcPct val="0"/>
                </a:spcBef>
                <a:spcAft>
                  <a:spcPct val="30000"/>
                </a:spcAft>
                <a:buClrTx/>
                <a:buSzPct val="140000"/>
                <a:buFont typeface="Wingdings" charset="2"/>
                <a:buChar char="Ø"/>
                <a:tabLst/>
                <a:defRPr/>
              </a:pPr>
              <a:endParaRPr kumimoji="0" lang="en-US" sz="1500" i="0" u="none" strike="noStrike" kern="0" cap="none" spc="0" normalizeH="0" baseline="0" noProof="0" dirty="0" smtClean="0">
                <a:ln>
                  <a:noFill/>
                </a:ln>
                <a:solidFill>
                  <a:sysClr val="windowText" lastClr="000000"/>
                </a:solidFill>
                <a:effectLst/>
                <a:uLnTx/>
                <a:uFillTx/>
                <a:latin typeface="Arial"/>
                <a:ea typeface="ＭＳ Ｐゴシック" charset="-128"/>
                <a:cs typeface="Arial"/>
              </a:endParaRPr>
            </a:p>
            <a:p>
              <a:pPr marL="232701" marR="0" lvl="0" indent="-232701" algn="l" defTabSz="911396" rtl="0" eaLnBrk="1" fontAlgn="base" latinLnBrk="0" hangingPunct="1">
                <a:lnSpc>
                  <a:spcPct val="100000"/>
                </a:lnSpc>
                <a:spcBef>
                  <a:spcPct val="0"/>
                </a:spcBef>
                <a:spcAft>
                  <a:spcPct val="30000"/>
                </a:spcAft>
                <a:buClrTx/>
                <a:buSzPct val="140000"/>
                <a:buFont typeface="Wingdings" charset="2"/>
                <a:buChar char="Ø"/>
                <a:tabLst/>
                <a:defRPr/>
              </a:pPr>
              <a:endParaRPr kumimoji="0" lang="en-US" sz="1500" b="0" i="0" u="none" strike="noStrike" kern="0" cap="none" spc="0" normalizeH="0" baseline="0" noProof="0" dirty="0" smtClean="0">
                <a:ln>
                  <a:noFill/>
                </a:ln>
                <a:solidFill>
                  <a:sysClr val="windowText" lastClr="000000"/>
                </a:solidFill>
                <a:effectLst/>
                <a:uLnTx/>
                <a:uFillTx/>
                <a:latin typeface="Arial"/>
                <a:ea typeface="ＭＳ Ｐゴシック" charset="-128"/>
                <a:cs typeface="Arial"/>
              </a:endParaRPr>
            </a:p>
            <a:p>
              <a:pPr marL="232701" marR="0" lvl="0" indent="-232701" algn="l" defTabSz="911396" rtl="0" eaLnBrk="1" fontAlgn="base" latinLnBrk="0" hangingPunct="1">
                <a:lnSpc>
                  <a:spcPct val="100000"/>
                </a:lnSpc>
                <a:spcBef>
                  <a:spcPct val="0"/>
                </a:spcBef>
                <a:spcAft>
                  <a:spcPct val="30000"/>
                </a:spcAft>
                <a:buClrTx/>
                <a:buSzPct val="140000"/>
                <a:buFont typeface="Wingdings" charset="2"/>
                <a:buChar char="Ø"/>
                <a:tabLst/>
                <a:defRPr/>
              </a:pPr>
              <a:endParaRPr kumimoji="0" lang="en-US" sz="1500" b="1" i="0" u="none" strike="noStrike" kern="0" cap="none" spc="0" normalizeH="0" baseline="0" noProof="0" dirty="0">
                <a:ln>
                  <a:noFill/>
                </a:ln>
                <a:solidFill>
                  <a:sysClr val="windowText" lastClr="000000"/>
                </a:solidFill>
                <a:effectLst/>
                <a:uLnTx/>
                <a:uFillTx/>
                <a:latin typeface="Arial"/>
                <a:ea typeface="ＭＳ Ｐゴシック" charset="-128"/>
                <a:cs typeface="Arial"/>
              </a:endParaRPr>
            </a:p>
          </p:txBody>
        </p:sp>
        <p:sp>
          <p:nvSpPr>
            <p:cNvPr id="6" name="Rectangle 5"/>
            <p:cNvSpPr/>
            <p:nvPr/>
          </p:nvSpPr>
          <p:spPr>
            <a:xfrm>
              <a:off x="48403" y="1124409"/>
              <a:ext cx="6504798" cy="1643527"/>
            </a:xfrm>
            <a:prstGeom prst="rect">
              <a:avLst/>
            </a:prstGeom>
          </p:spPr>
          <p:txBody>
            <a:bodyPr wrap="square">
              <a:spAutoFit/>
            </a:bodyPr>
            <a:lstStyle/>
            <a:p>
              <a:pPr marL="232701" lvl="0" indent="-232701" defTabSz="911396">
                <a:spcAft>
                  <a:spcPct val="30000"/>
                </a:spcAft>
                <a:buSzPct val="140000"/>
                <a:buFont typeface="Wingdings" charset="2"/>
                <a:buChar char="Ø"/>
                <a:defRPr/>
              </a:pPr>
              <a:r>
                <a:rPr lang="en-US" sz="1600" b="1" kern="0" dirty="0" smtClean="0">
                  <a:solidFill>
                    <a:sysClr val="windowText" lastClr="000000"/>
                  </a:solidFill>
                  <a:latin typeface="Arial"/>
                  <a:ea typeface="ＭＳ Ｐゴシック" charset="-128"/>
                  <a:cs typeface="Arial"/>
                </a:rPr>
                <a:t>0010c – Physical Safeguards:  </a:t>
              </a:r>
              <a:r>
                <a:rPr lang="en-US" sz="1600" kern="0" dirty="0" smtClean="0">
                  <a:solidFill>
                    <a:sysClr val="windowText" lastClr="000000"/>
                  </a:solidFill>
                  <a:latin typeface="Arial"/>
                  <a:ea typeface="ＭＳ Ｐゴシック" charset="-128"/>
                  <a:cs typeface="Arial"/>
                </a:rPr>
                <a:t>Only authorized employees or contracted workforce consultants will be granted access to our electronic information systems</a:t>
              </a:r>
            </a:p>
            <a:p>
              <a:pPr marL="232701" lvl="0" indent="-232701" defTabSz="911396">
                <a:spcAft>
                  <a:spcPct val="30000"/>
                </a:spcAft>
                <a:buSzPct val="140000"/>
                <a:buFont typeface="Wingdings" charset="2"/>
                <a:buChar char="Ø"/>
                <a:defRPr/>
              </a:pPr>
              <a:r>
                <a:rPr lang="en-US" sz="1600" b="1" kern="0" dirty="0" smtClean="0">
                  <a:solidFill>
                    <a:sysClr val="windowText" lastClr="000000"/>
                  </a:solidFill>
                  <a:latin typeface="Arial"/>
                  <a:ea typeface="ＭＳ Ｐゴシック" charset="-128"/>
                  <a:cs typeface="Arial"/>
                </a:rPr>
                <a:t>0011c – Incident Reporting &amp; Response:  </a:t>
              </a:r>
              <a:r>
                <a:rPr lang="en-US" sz="1600" kern="0" dirty="0" smtClean="0">
                  <a:solidFill>
                    <a:sysClr val="windowText" lastClr="000000"/>
                  </a:solidFill>
                  <a:latin typeface="Arial"/>
                  <a:ea typeface="ＭＳ Ｐゴシック" charset="-128"/>
                  <a:cs typeface="Arial"/>
                </a:rPr>
                <a:t>Immediately report security concerns to the Compliance or Security Officer.  A form is attached to this policy</a:t>
              </a:r>
              <a:r>
                <a:rPr lang="en-US" sz="1500" kern="0" dirty="0" smtClean="0">
                  <a:solidFill>
                    <a:sysClr val="windowText" lastClr="000000"/>
                  </a:solidFill>
                  <a:latin typeface="Arial"/>
                  <a:ea typeface="ＭＳ Ｐゴシック" charset="-128"/>
                  <a:cs typeface="Arial"/>
                </a:rPr>
                <a:t>.</a:t>
              </a:r>
            </a:p>
          </p:txBody>
        </p:sp>
      </p:grpSp>
      <p:grpSp>
        <p:nvGrpSpPr>
          <p:cNvPr id="13" name="Group 12"/>
          <p:cNvGrpSpPr/>
          <p:nvPr/>
        </p:nvGrpSpPr>
        <p:grpSpPr>
          <a:xfrm>
            <a:off x="6923563" y="1197385"/>
            <a:ext cx="1839436" cy="1407113"/>
            <a:chOff x="122847" y="1067736"/>
            <a:chExt cx="2335636" cy="1313335"/>
          </a:xfrm>
        </p:grpSpPr>
        <p:pic>
          <p:nvPicPr>
            <p:cNvPr id="14" name="Picture 14" descr="https://encrypted-tbn0.gstatic.com/images?q=tbn:ANd9GcT7ixL9qA17xItxCVndg2HJJlJNe1thppePsxJqRNi2EuBxDtNO"/>
            <p:cNvPicPr>
              <a:picLocks noChangeAspect="1" noChangeArrowheads="1"/>
            </p:cNvPicPr>
            <p:nvPr/>
          </p:nvPicPr>
          <p:blipFill rotWithShape="1">
            <a:blip r:embed="rId4">
              <a:extLst>
                <a:ext uri="{28A0092B-C50C-407E-A947-70E740481C1C}">
                  <a14:useLocalDpi xmlns:a14="http://schemas.microsoft.com/office/drawing/2010/main" val="0"/>
                </a:ext>
              </a:extLst>
            </a:blip>
            <a:srcRect l="89" t="11884" r="89" b="14090"/>
            <a:stretch/>
          </p:blipFill>
          <p:spPr bwMode="auto">
            <a:xfrm rot="21420683">
              <a:off x="122847" y="1067736"/>
              <a:ext cx="2335636" cy="129736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5" name="Rectangle 14"/>
            <p:cNvSpPr/>
            <p:nvPr/>
          </p:nvSpPr>
          <p:spPr>
            <a:xfrm rot="20916173">
              <a:off x="435939" y="1736021"/>
              <a:ext cx="1913706" cy="645050"/>
            </a:xfrm>
            <a:prstGeom prst="rect">
              <a:avLst/>
            </a:prstGeom>
            <a:noFill/>
          </p:spPr>
          <p:txBody>
            <a:bodyPr wrap="none" lIns="91440" tIns="45720" rIns="91440" bIns="45720">
              <a:spAutoFit/>
            </a:bodyPr>
            <a:lstStyle/>
            <a:p>
              <a:pPr algn="ctr"/>
              <a:r>
                <a:rPr lang="en-US" sz="3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Policies</a:t>
              </a:r>
              <a:endParaRPr lang="en-US" sz="3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
        <p:nvSpPr>
          <p:cNvPr id="16" name="Rectangle 15"/>
          <p:cNvSpPr/>
          <p:nvPr/>
        </p:nvSpPr>
        <p:spPr>
          <a:xfrm>
            <a:off x="457200" y="6553200"/>
            <a:ext cx="8229600" cy="215444"/>
          </a:xfrm>
          <a:prstGeom prst="rect">
            <a:avLst/>
          </a:prstGeom>
        </p:spPr>
        <p:txBody>
          <a:bodyPr wrap="square">
            <a:spAutoFit/>
          </a:bodyPr>
          <a:lstStyle/>
          <a:p>
            <a:pPr algn="ctr" defTabSz="914400" fontAlgn="auto">
              <a:spcBef>
                <a:spcPts val="0"/>
              </a:spcBef>
              <a:spcAft>
                <a:spcPts val="0"/>
              </a:spcAft>
              <a:defRPr/>
            </a:pPr>
            <a:r>
              <a:rPr lang="en-US" sz="800" dirty="0" smtClean="0">
                <a:solidFill>
                  <a:srgbClr val="BFBFBF"/>
                </a:solidFill>
                <a:latin typeface="Calibri"/>
                <a:ea typeface="+mn-ea"/>
              </a:rPr>
              <a:t>© 2016 Accumen.  Proprietary &amp; Confidential. Materials may not be copied or distributed.</a:t>
            </a:r>
            <a:endParaRPr lang="en-US" sz="800" dirty="0">
              <a:solidFill>
                <a:srgbClr val="BFBFBF"/>
              </a:solidFill>
              <a:latin typeface="Calibri"/>
              <a:ea typeface="+mn-ea"/>
            </a:endParaRPr>
          </a:p>
        </p:txBody>
      </p:sp>
    </p:spTree>
    <p:extLst>
      <p:ext uri="{BB962C8B-B14F-4D97-AF65-F5344CB8AC3E}">
        <p14:creationId xmlns:p14="http://schemas.microsoft.com/office/powerpoint/2010/main" val="388036601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13"/>
                                        </p:tgtEl>
                                        <p:attrNameLst>
                                          <p:attrName>r</p:attrName>
                                        </p:attrNameLst>
                                      </p:cBhvr>
                                    </p:animRot>
                                    <p:animRot by="-240000">
                                      <p:cBhvr>
                                        <p:cTn id="7" dur="200" fill="hold">
                                          <p:stCondLst>
                                            <p:cond delay="200"/>
                                          </p:stCondLst>
                                        </p:cTn>
                                        <p:tgtEl>
                                          <p:spTgt spid="13"/>
                                        </p:tgtEl>
                                        <p:attrNameLst>
                                          <p:attrName>r</p:attrName>
                                        </p:attrNameLst>
                                      </p:cBhvr>
                                    </p:animRot>
                                    <p:animRot by="240000">
                                      <p:cBhvr>
                                        <p:cTn id="8" dur="200" fill="hold">
                                          <p:stCondLst>
                                            <p:cond delay="400"/>
                                          </p:stCondLst>
                                        </p:cTn>
                                        <p:tgtEl>
                                          <p:spTgt spid="13"/>
                                        </p:tgtEl>
                                        <p:attrNameLst>
                                          <p:attrName>r</p:attrName>
                                        </p:attrNameLst>
                                      </p:cBhvr>
                                    </p:animRot>
                                    <p:animRot by="-240000">
                                      <p:cBhvr>
                                        <p:cTn id="9" dur="200" fill="hold">
                                          <p:stCondLst>
                                            <p:cond delay="600"/>
                                          </p:stCondLst>
                                        </p:cTn>
                                        <p:tgtEl>
                                          <p:spTgt spid="13"/>
                                        </p:tgtEl>
                                        <p:attrNameLst>
                                          <p:attrName>r</p:attrName>
                                        </p:attrNameLst>
                                      </p:cBhvr>
                                    </p:animRot>
                                    <p:animRot by="120000">
                                      <p:cBhvr>
                                        <p:cTn id="10" dur="200" fill="hold">
                                          <p:stCondLst>
                                            <p:cond delay="80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13D5E426-8379-C641-8383-1F8A152F33A6}" type="slidenum">
              <a:rPr lang="en-US" smtClean="0"/>
              <a:pPr>
                <a:defRPr/>
              </a:pPr>
              <a:t>3</a:t>
            </a:fld>
            <a:endParaRPr lang="en-US" dirty="0"/>
          </a:p>
        </p:txBody>
      </p:sp>
      <p:sp>
        <p:nvSpPr>
          <p:cNvPr id="2" name="Title 1"/>
          <p:cNvSpPr>
            <a:spLocks noGrp="1"/>
          </p:cNvSpPr>
          <p:nvPr>
            <p:ph type="title" idx="4294967295"/>
          </p:nvPr>
        </p:nvSpPr>
        <p:spPr>
          <a:xfrm>
            <a:off x="0" y="152400"/>
            <a:ext cx="8763000" cy="457200"/>
          </a:xfrm>
        </p:spPr>
        <p:txBody>
          <a:bodyPr>
            <a:normAutofit/>
          </a:bodyPr>
          <a:lstStyle/>
          <a:p>
            <a:r>
              <a:rPr lang="en-US" sz="2400" dirty="0">
                <a:solidFill>
                  <a:schemeClr val="bg1"/>
                </a:solidFill>
                <a:latin typeface="Arial"/>
                <a:cs typeface="Arial"/>
              </a:rPr>
              <a:t>What is HIPAA?</a:t>
            </a:r>
          </a:p>
        </p:txBody>
      </p:sp>
      <p:pic>
        <p:nvPicPr>
          <p:cNvPr id="4" name="Picture 2" descr="http://www.ka29.com/wp-content/uploads/4/4-picturesque-christmas-lights-in-bedroom-ideas-tumblr-how-to-install-christmas-lights-in-bedroom-how-to-hang-up-christmas-lights-in-bedroom-christmas-lights-in-bedroom-safe-15-ideas-to-hang-chri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838199"/>
            <a:ext cx="9144001" cy="60039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286000" y="3429000"/>
            <a:ext cx="184731" cy="369332"/>
          </a:xfrm>
          <a:prstGeom prst="rect">
            <a:avLst/>
          </a:prstGeom>
          <a:noFill/>
        </p:spPr>
        <p:txBody>
          <a:bodyPr wrap="none" rtlCol="0">
            <a:spAutoFit/>
          </a:bodyPr>
          <a:lstStyle/>
          <a:p>
            <a:endParaRPr lang="en-US" dirty="0"/>
          </a:p>
        </p:txBody>
      </p:sp>
      <p:sp>
        <p:nvSpPr>
          <p:cNvPr id="7" name="TextBox 6"/>
          <p:cNvSpPr txBox="1"/>
          <p:nvPr/>
        </p:nvSpPr>
        <p:spPr>
          <a:xfrm>
            <a:off x="876299" y="936010"/>
            <a:ext cx="7391399" cy="535531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dirty="0" smtClean="0">
                <a:solidFill>
                  <a:schemeClr val="tx1"/>
                </a:solidFill>
              </a:rPr>
              <a:t>What is HIPAA:</a:t>
            </a:r>
            <a:r>
              <a:rPr lang="en-US" dirty="0" smtClean="0">
                <a:solidFill>
                  <a:schemeClr val="tx1"/>
                </a:solidFill>
              </a:rPr>
              <a:t> Federal Privacy and Security laws established to protect the privacy and security of a persons’ Protected Health Information </a:t>
            </a:r>
            <a:r>
              <a:rPr lang="en-US" b="1" dirty="0" smtClean="0">
                <a:solidFill>
                  <a:schemeClr val="tx1"/>
                </a:solidFill>
              </a:rPr>
              <a:t>‘PHI’.</a:t>
            </a:r>
            <a:r>
              <a:rPr lang="en-US" dirty="0" smtClean="0">
                <a:solidFill>
                  <a:schemeClr val="tx1"/>
                </a:solidFill>
              </a:rPr>
              <a:t> </a:t>
            </a:r>
          </a:p>
          <a:p>
            <a:endParaRPr lang="en-US" dirty="0" smtClean="0">
              <a:solidFill>
                <a:schemeClr val="tx1"/>
              </a:solidFill>
            </a:endParaRPr>
          </a:p>
          <a:p>
            <a:r>
              <a:rPr lang="en-US" b="1" dirty="0" smtClean="0">
                <a:solidFill>
                  <a:schemeClr val="tx1"/>
                </a:solidFill>
              </a:rPr>
              <a:t>Who does is apply to: </a:t>
            </a:r>
            <a:r>
              <a:rPr lang="en-US" dirty="0" smtClean="0">
                <a:solidFill>
                  <a:schemeClr val="tx1"/>
                </a:solidFill>
              </a:rPr>
              <a:t>Covered Entity, Clearinghouse, payors, </a:t>
            </a:r>
            <a:r>
              <a:rPr lang="en-US" b="1" dirty="0" smtClean="0">
                <a:solidFill>
                  <a:schemeClr val="tx2"/>
                </a:solidFill>
              </a:rPr>
              <a:t>Business Associates.</a:t>
            </a:r>
          </a:p>
          <a:p>
            <a:endParaRPr lang="en-US" b="1" dirty="0">
              <a:solidFill>
                <a:schemeClr val="tx1"/>
              </a:solidFill>
            </a:endParaRPr>
          </a:p>
          <a:p>
            <a:r>
              <a:rPr lang="en-US" b="1" dirty="0" smtClean="0">
                <a:solidFill>
                  <a:schemeClr val="tx1"/>
                </a:solidFill>
              </a:rPr>
              <a:t>Covered Entity: </a:t>
            </a:r>
            <a:r>
              <a:rPr lang="en-US" dirty="0" smtClean="0">
                <a:solidFill>
                  <a:schemeClr val="tx1"/>
                </a:solidFill>
              </a:rPr>
              <a:t>Providers of health care services: </a:t>
            </a:r>
            <a:r>
              <a:rPr lang="en-US" b="1" dirty="0" smtClean="0">
                <a:solidFill>
                  <a:schemeClr val="tx2"/>
                </a:solidFill>
              </a:rPr>
              <a:t>hospital</a:t>
            </a:r>
            <a:r>
              <a:rPr lang="en-US" dirty="0" smtClean="0">
                <a:solidFill>
                  <a:schemeClr val="tx1"/>
                </a:solidFill>
              </a:rPr>
              <a:t>, </a:t>
            </a:r>
            <a:r>
              <a:rPr lang="en-US" b="1" dirty="0" smtClean="0">
                <a:solidFill>
                  <a:schemeClr val="tx2"/>
                </a:solidFill>
              </a:rPr>
              <a:t>physician</a:t>
            </a:r>
            <a:r>
              <a:rPr lang="en-US" dirty="0" smtClean="0">
                <a:solidFill>
                  <a:schemeClr val="tx1"/>
                </a:solidFill>
              </a:rPr>
              <a:t>, </a:t>
            </a:r>
            <a:r>
              <a:rPr lang="en-US" b="1" dirty="0" smtClean="0">
                <a:solidFill>
                  <a:schemeClr val="tx2"/>
                </a:solidFill>
              </a:rPr>
              <a:t>laboratory,</a:t>
            </a:r>
            <a:r>
              <a:rPr lang="en-US" dirty="0" smtClean="0">
                <a:solidFill>
                  <a:schemeClr val="tx1"/>
                </a:solidFill>
              </a:rPr>
              <a:t> radiology, pharmacy, clinic, etc.</a:t>
            </a:r>
          </a:p>
          <a:p>
            <a:endParaRPr lang="en-US" b="1" dirty="0">
              <a:solidFill>
                <a:schemeClr val="tx1"/>
              </a:solidFill>
            </a:endParaRPr>
          </a:p>
          <a:p>
            <a:r>
              <a:rPr lang="en-US" b="1" dirty="0" smtClean="0">
                <a:solidFill>
                  <a:schemeClr val="tx1"/>
                </a:solidFill>
              </a:rPr>
              <a:t>Business Associate:  </a:t>
            </a:r>
            <a:r>
              <a:rPr lang="en-US" b="1" dirty="0" smtClean="0">
                <a:solidFill>
                  <a:schemeClr val="tx2"/>
                </a:solidFill>
              </a:rPr>
              <a:t>Accumen,</a:t>
            </a:r>
            <a:r>
              <a:rPr lang="en-US" dirty="0" smtClean="0">
                <a:solidFill>
                  <a:schemeClr val="tx1"/>
                </a:solidFill>
              </a:rPr>
              <a:t> consulting firm, law firm, IT vendor, EHR Vendor, billing provider, audit firm, etc. (Anyone a covered entity or Business Associate contracts for services with who has access to PHI).</a:t>
            </a:r>
          </a:p>
          <a:p>
            <a:endParaRPr lang="en-US" dirty="0" smtClean="0">
              <a:solidFill>
                <a:schemeClr val="tx1"/>
              </a:solidFill>
            </a:endParaRPr>
          </a:p>
          <a:p>
            <a:r>
              <a:rPr lang="en-US" b="1" dirty="0" smtClean="0">
                <a:solidFill>
                  <a:schemeClr val="tx1"/>
                </a:solidFill>
              </a:rPr>
              <a:t>Subcontractor Business Associate:  </a:t>
            </a:r>
            <a:r>
              <a:rPr lang="en-US" dirty="0" smtClean="0">
                <a:solidFill>
                  <a:schemeClr val="tx1"/>
                </a:solidFill>
              </a:rPr>
              <a:t>Anyone Accumen contracts with to perform services who has access to PHI.</a:t>
            </a:r>
          </a:p>
          <a:p>
            <a:endParaRPr lang="en-US" b="1" dirty="0">
              <a:solidFill>
                <a:schemeClr val="tx1"/>
              </a:solidFill>
            </a:endParaRPr>
          </a:p>
          <a:p>
            <a:r>
              <a:rPr lang="en-US" b="1" dirty="0" smtClean="0">
                <a:solidFill>
                  <a:schemeClr val="tx1"/>
                </a:solidFill>
              </a:rPr>
              <a:t>Accumen’s HIPAA Policies and Procedures are enterprise wide.  Privacy &amp; Security Policies apply to all of Accumen’s systems and interactions with confidential information, written, oral, electronic.</a:t>
            </a:r>
            <a:endParaRPr lang="en-US" b="1" dirty="0">
              <a:solidFill>
                <a:schemeClr val="tx1"/>
              </a:solidFill>
            </a:endParaRPr>
          </a:p>
        </p:txBody>
      </p:sp>
      <p:sp>
        <p:nvSpPr>
          <p:cNvPr id="8" name="Rectangle 7"/>
          <p:cNvSpPr/>
          <p:nvPr/>
        </p:nvSpPr>
        <p:spPr>
          <a:xfrm>
            <a:off x="457200" y="6553200"/>
            <a:ext cx="8229600" cy="215444"/>
          </a:xfrm>
          <a:prstGeom prst="rect">
            <a:avLst/>
          </a:prstGeom>
        </p:spPr>
        <p:txBody>
          <a:bodyPr wrap="square">
            <a:spAutoFit/>
          </a:bodyPr>
          <a:lstStyle/>
          <a:p>
            <a:pPr algn="ctr" defTabSz="914400" fontAlgn="auto">
              <a:spcBef>
                <a:spcPts val="0"/>
              </a:spcBef>
              <a:spcAft>
                <a:spcPts val="0"/>
              </a:spcAft>
              <a:defRPr/>
            </a:pPr>
            <a:r>
              <a:rPr lang="en-US" sz="800" dirty="0" smtClean="0">
                <a:solidFill>
                  <a:srgbClr val="BFBFBF"/>
                </a:solidFill>
                <a:latin typeface="Calibri"/>
                <a:ea typeface="+mn-ea"/>
              </a:rPr>
              <a:t>© 2016 Accumen.  Proprietary &amp; Confidential. Materials may not be copied or distributed.</a:t>
            </a:r>
            <a:endParaRPr lang="en-US" sz="800" dirty="0">
              <a:solidFill>
                <a:srgbClr val="BFBFBF"/>
              </a:solidFill>
              <a:latin typeface="Calibri"/>
              <a:ea typeface="+mn-ea"/>
            </a:endParaRPr>
          </a:p>
        </p:txBody>
      </p:sp>
    </p:spTree>
    <p:extLst>
      <p:ext uri="{BB962C8B-B14F-4D97-AF65-F5344CB8AC3E}">
        <p14:creationId xmlns:p14="http://schemas.microsoft.com/office/powerpoint/2010/main" val="16185543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13D5E426-8379-C641-8383-1F8A152F33A6}" type="slidenum">
              <a:rPr lang="en-US" smtClean="0"/>
              <a:pPr>
                <a:defRPr/>
              </a:pPr>
              <a:t>30</a:t>
            </a:fld>
            <a:endParaRPr lang="en-US" dirty="0"/>
          </a:p>
        </p:txBody>
      </p:sp>
      <p:sp>
        <p:nvSpPr>
          <p:cNvPr id="2" name="Title 1"/>
          <p:cNvSpPr>
            <a:spLocks noGrp="1"/>
          </p:cNvSpPr>
          <p:nvPr>
            <p:ph type="title" idx="4294967295"/>
          </p:nvPr>
        </p:nvSpPr>
        <p:spPr>
          <a:xfrm>
            <a:off x="0" y="152400"/>
            <a:ext cx="8763000" cy="457200"/>
          </a:xfrm>
        </p:spPr>
        <p:txBody>
          <a:bodyPr>
            <a:normAutofit/>
          </a:bodyPr>
          <a:lstStyle/>
          <a:p>
            <a:r>
              <a:rPr lang="en-US" sz="2400" dirty="0" smtClean="0">
                <a:solidFill>
                  <a:schemeClr val="bg1"/>
                </a:solidFill>
                <a:latin typeface="Arial" panose="020B0604020202020204" pitchFamily="34" charset="0"/>
                <a:cs typeface="Arial" panose="020B0604020202020204" pitchFamily="34" charset="0"/>
              </a:rPr>
              <a:t>Review-Key Security Policy Points</a:t>
            </a:r>
            <a:endParaRPr lang="en-US" sz="2400" dirty="0">
              <a:solidFill>
                <a:schemeClr val="bg1"/>
              </a:solidFill>
              <a:latin typeface="Arial" panose="020B0604020202020204" pitchFamily="34" charset="0"/>
              <a:cs typeface="Arial" panose="020B0604020202020204" pitchFamily="34" charset="0"/>
            </a:endParaRPr>
          </a:p>
        </p:txBody>
      </p:sp>
      <p:grpSp>
        <p:nvGrpSpPr>
          <p:cNvPr id="7" name="Group 6"/>
          <p:cNvGrpSpPr/>
          <p:nvPr/>
        </p:nvGrpSpPr>
        <p:grpSpPr>
          <a:xfrm flipV="1">
            <a:off x="8467" y="5599961"/>
            <a:ext cx="9127067" cy="1257753"/>
            <a:chOff x="16933" y="829733"/>
            <a:chExt cx="9127067" cy="2142067"/>
          </a:xfrm>
        </p:grpSpPr>
        <p:pic>
          <p:nvPicPr>
            <p:cNvPr id="8" name="Picture 6" descr="http://www.pptbackgroundstemplates.com/backgrounds/Stage-lighting-in-silhouet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33" y="838200"/>
              <a:ext cx="4555067" cy="21336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ttp://www.pptbackgroundstemplates.com/backgrounds/Stage-lighting-in-silhouet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95800" y="829733"/>
              <a:ext cx="4648200" cy="21336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0"/>
          <p:cNvGrpSpPr/>
          <p:nvPr/>
        </p:nvGrpSpPr>
        <p:grpSpPr>
          <a:xfrm>
            <a:off x="152398" y="869170"/>
            <a:ext cx="8785937" cy="3918066"/>
            <a:chOff x="76198" y="914400"/>
            <a:chExt cx="8785937" cy="3918066"/>
          </a:xfrm>
        </p:grpSpPr>
        <p:sp>
          <p:nvSpPr>
            <p:cNvPr id="10" name="Content Placeholder 1"/>
            <p:cNvSpPr txBox="1">
              <a:spLocks/>
            </p:cNvSpPr>
            <p:nvPr/>
          </p:nvSpPr>
          <p:spPr>
            <a:xfrm>
              <a:off x="106541" y="3211988"/>
              <a:ext cx="8755594" cy="1620478"/>
            </a:xfrm>
            <a:prstGeom prst="rect">
              <a:avLst/>
            </a:prstGeom>
          </p:spPr>
          <p:txBody>
            <a:bodyPr/>
            <a:lstStyle>
              <a:lvl1pPr marL="232701" indent="-232701" algn="l" defTabSz="911396" rtl="0" eaLnBrk="1" fontAlgn="base" hangingPunct="1">
                <a:spcBef>
                  <a:spcPct val="0"/>
                </a:spcBef>
                <a:spcAft>
                  <a:spcPct val="30000"/>
                </a:spcAft>
                <a:buSzPct val="140000"/>
                <a:buFont typeface="Wingdings" charset="2"/>
                <a:buChar char="Ø"/>
                <a:defRPr sz="1600" b="1">
                  <a:solidFill>
                    <a:schemeClr val="tx1"/>
                  </a:solidFill>
                  <a:latin typeface="Arial"/>
                  <a:ea typeface="ＭＳ Ｐゴシック" charset="-128"/>
                  <a:cs typeface="Arial"/>
                </a:defRPr>
              </a:lvl1pPr>
              <a:lvl2pPr marL="586592" indent="-237550" algn="l" defTabSz="911396" rtl="0" eaLnBrk="1" fontAlgn="base" hangingPunct="1">
                <a:spcBef>
                  <a:spcPct val="0"/>
                </a:spcBef>
                <a:spcAft>
                  <a:spcPct val="30000"/>
                </a:spcAft>
                <a:buSzPct val="150000"/>
                <a:buChar char="•"/>
                <a:defRPr sz="1600">
                  <a:solidFill>
                    <a:srgbClr val="595959"/>
                  </a:solidFill>
                  <a:latin typeface="Arial"/>
                  <a:ea typeface="ＭＳ Ｐゴシック" charset="-128"/>
                  <a:cs typeface="Arial"/>
                </a:defRPr>
              </a:lvl2pPr>
              <a:lvl3pPr marL="854840" indent="-151897" algn="l" defTabSz="911396" rtl="0" eaLnBrk="1" fontAlgn="base" hangingPunct="1">
                <a:spcBef>
                  <a:spcPct val="0"/>
                </a:spcBef>
                <a:spcAft>
                  <a:spcPct val="30000"/>
                </a:spcAft>
                <a:buFont typeface="Wingdings" charset="2"/>
                <a:buChar char="§"/>
                <a:defRPr sz="1600">
                  <a:solidFill>
                    <a:srgbClr val="595959"/>
                  </a:solidFill>
                  <a:latin typeface="Arial"/>
                  <a:ea typeface="ＭＳ Ｐゴシック" charset="-128"/>
                  <a:cs typeface="Arial"/>
                </a:defRPr>
              </a:lvl3pPr>
              <a:lvl4pPr marL="1108543" indent="-137356" algn="l" defTabSz="911396" rtl="0" eaLnBrk="1" fontAlgn="base" hangingPunct="1">
                <a:spcBef>
                  <a:spcPct val="0"/>
                </a:spcBef>
                <a:spcAft>
                  <a:spcPct val="30000"/>
                </a:spcAft>
                <a:buSzPct val="120000"/>
                <a:buChar char="•"/>
                <a:defRPr sz="1600">
                  <a:solidFill>
                    <a:srgbClr val="595959"/>
                  </a:solidFill>
                  <a:latin typeface="Arial"/>
                  <a:ea typeface="ＭＳ Ｐゴシック" charset="-128"/>
                  <a:cs typeface="Arial"/>
                </a:defRPr>
              </a:lvl4pPr>
              <a:lvl5pPr marL="1376792" indent="-151897" algn="l" defTabSz="911396" rtl="0" eaLnBrk="1" fontAlgn="base" hangingPunct="1">
                <a:spcBef>
                  <a:spcPct val="0"/>
                </a:spcBef>
                <a:spcAft>
                  <a:spcPct val="30000"/>
                </a:spcAft>
                <a:buSzPct val="75000"/>
                <a:buChar char="–"/>
                <a:defRPr sz="1600">
                  <a:solidFill>
                    <a:srgbClr val="595959"/>
                  </a:solidFill>
                  <a:latin typeface="Arial"/>
                  <a:ea typeface="ＭＳ Ｐゴシック" charset="-128"/>
                  <a:cs typeface="Arial"/>
                </a:defRPr>
              </a:lvl5pPr>
              <a:lvl6pPr marL="1842186" indent="-151897" algn="l" defTabSz="911396" rtl="0" eaLnBrk="1" fontAlgn="base" hangingPunct="1">
                <a:spcBef>
                  <a:spcPct val="0"/>
                </a:spcBef>
                <a:spcAft>
                  <a:spcPct val="30000"/>
                </a:spcAft>
                <a:buSzPct val="75000"/>
                <a:buChar char="–"/>
                <a:defRPr sz="1600">
                  <a:solidFill>
                    <a:schemeClr val="tx1"/>
                  </a:solidFill>
                  <a:latin typeface="+mn-lt"/>
                </a:defRPr>
              </a:lvl6pPr>
              <a:lvl7pPr marL="2307581" indent="-151897" algn="l" defTabSz="911396" rtl="0" eaLnBrk="1" fontAlgn="base" hangingPunct="1">
                <a:spcBef>
                  <a:spcPct val="0"/>
                </a:spcBef>
                <a:spcAft>
                  <a:spcPct val="30000"/>
                </a:spcAft>
                <a:buSzPct val="75000"/>
                <a:buChar char="–"/>
                <a:defRPr sz="1600">
                  <a:solidFill>
                    <a:schemeClr val="tx1"/>
                  </a:solidFill>
                  <a:latin typeface="+mn-lt"/>
                </a:defRPr>
              </a:lvl7pPr>
              <a:lvl8pPr marL="2772977" indent="-151897" algn="l" defTabSz="911396" rtl="0" eaLnBrk="1" fontAlgn="base" hangingPunct="1">
                <a:spcBef>
                  <a:spcPct val="0"/>
                </a:spcBef>
                <a:spcAft>
                  <a:spcPct val="30000"/>
                </a:spcAft>
                <a:buSzPct val="75000"/>
                <a:buChar char="–"/>
                <a:defRPr sz="1600">
                  <a:solidFill>
                    <a:schemeClr val="tx1"/>
                  </a:solidFill>
                  <a:latin typeface="+mn-lt"/>
                </a:defRPr>
              </a:lvl8pPr>
              <a:lvl9pPr marL="3238370" indent="-151897" algn="l" defTabSz="911396" rtl="0" eaLnBrk="1" fontAlgn="base" hangingPunct="1">
                <a:spcBef>
                  <a:spcPct val="0"/>
                </a:spcBef>
                <a:spcAft>
                  <a:spcPct val="30000"/>
                </a:spcAft>
                <a:buSzPct val="75000"/>
                <a:buChar char="–"/>
                <a:defRPr sz="1600">
                  <a:solidFill>
                    <a:schemeClr val="tx1"/>
                  </a:solidFill>
                  <a:latin typeface="+mn-lt"/>
                </a:defRPr>
              </a:lvl9pPr>
            </a:lstStyle>
            <a:p>
              <a:pPr marL="232701" marR="0" lvl="0" indent="-232701" algn="l" defTabSz="911396" rtl="0" eaLnBrk="1" fontAlgn="base" latinLnBrk="0" hangingPunct="1">
                <a:lnSpc>
                  <a:spcPct val="100000"/>
                </a:lnSpc>
                <a:spcBef>
                  <a:spcPct val="0"/>
                </a:spcBef>
                <a:spcAft>
                  <a:spcPct val="30000"/>
                </a:spcAft>
                <a:buClrTx/>
                <a:buSzPct val="140000"/>
                <a:buFont typeface="Wingdings" charset="2"/>
                <a:buChar char="Ø"/>
                <a:tabLst/>
                <a:defRPr/>
              </a:pPr>
              <a:r>
                <a:rPr kumimoji="0" lang="en-US" i="0" u="none" strike="noStrike" kern="0" cap="none" spc="0" normalizeH="0" baseline="0" noProof="0" dirty="0" smtClean="0">
                  <a:ln>
                    <a:noFill/>
                  </a:ln>
                  <a:solidFill>
                    <a:sysClr val="windowText" lastClr="000000"/>
                  </a:solidFill>
                  <a:effectLst/>
                  <a:uLnTx/>
                  <a:uFillTx/>
                </a:rPr>
                <a:t>0018c – Password Management:</a:t>
              </a:r>
              <a:r>
                <a:rPr kumimoji="0" lang="en-US" i="0" u="none" strike="noStrike" kern="0" cap="none" spc="0" normalizeH="0" noProof="0" dirty="0" smtClean="0">
                  <a:ln>
                    <a:noFill/>
                  </a:ln>
                  <a:solidFill>
                    <a:sysClr val="windowText" lastClr="000000"/>
                  </a:solidFill>
                  <a:effectLst/>
                  <a:uLnTx/>
                  <a:uFillTx/>
                </a:rPr>
                <a:t>  </a:t>
              </a:r>
              <a:r>
                <a:rPr lang="en-US" b="0" kern="0" dirty="0" smtClean="0">
                  <a:solidFill>
                    <a:sysClr val="windowText" lastClr="000000"/>
                  </a:solidFill>
                </a:rPr>
                <a:t>Passwords must have a minimum of 6 alpha/numerical characters.  Periodically change your password. Do not share passwords.</a:t>
              </a:r>
            </a:p>
            <a:p>
              <a:pPr marL="232701" marR="0" lvl="0" indent="-232701" algn="l" defTabSz="911396" rtl="0" eaLnBrk="1" fontAlgn="base" latinLnBrk="0" hangingPunct="1">
                <a:lnSpc>
                  <a:spcPct val="100000"/>
                </a:lnSpc>
                <a:spcBef>
                  <a:spcPct val="0"/>
                </a:spcBef>
                <a:spcAft>
                  <a:spcPct val="30000"/>
                </a:spcAft>
                <a:buClrTx/>
                <a:buSzPct val="140000"/>
                <a:buFont typeface="Wingdings" charset="2"/>
                <a:buChar char="Ø"/>
                <a:tabLst/>
                <a:defRPr/>
              </a:pPr>
              <a:r>
                <a:rPr lang="en-US" kern="0" dirty="0" smtClean="0">
                  <a:solidFill>
                    <a:sysClr val="windowText" lastClr="000000"/>
                  </a:solidFill>
                </a:rPr>
                <a:t>0019c – Computer Usage:  </a:t>
              </a:r>
              <a:r>
                <a:rPr lang="en-US" b="0" kern="0" dirty="0" smtClean="0">
                  <a:solidFill>
                    <a:sysClr val="windowText" lastClr="000000"/>
                  </a:solidFill>
                </a:rPr>
                <a:t>Encrypt email with any PHI elements by using encrypt: in the subject line of your email.  Review this policy in detail, it provides you with a list of do’s and don'ts when using a computer to access Company information systems. </a:t>
              </a:r>
              <a:endParaRPr lang="en-US" kern="0" dirty="0" smtClean="0">
                <a:solidFill>
                  <a:sysClr val="windowText" lastClr="000000"/>
                </a:solidFill>
              </a:endParaRPr>
            </a:p>
            <a:p>
              <a:pPr marL="232701" marR="0" lvl="0" indent="-232701" algn="l" defTabSz="911396" rtl="0" eaLnBrk="1" fontAlgn="base" latinLnBrk="0" hangingPunct="1">
                <a:lnSpc>
                  <a:spcPct val="100000"/>
                </a:lnSpc>
                <a:spcBef>
                  <a:spcPct val="0"/>
                </a:spcBef>
                <a:spcAft>
                  <a:spcPct val="30000"/>
                </a:spcAft>
                <a:buClrTx/>
                <a:buSzPct val="140000"/>
                <a:buFont typeface="Wingdings" charset="2"/>
                <a:buChar char="Ø"/>
                <a:tabLst/>
                <a:defRPr/>
              </a:pPr>
              <a:r>
                <a:rPr lang="en-US" kern="0" dirty="0" smtClean="0">
                  <a:solidFill>
                    <a:sysClr val="windowText" lastClr="000000"/>
                  </a:solidFill>
                </a:rPr>
                <a:t>0020c – Security Administration: </a:t>
              </a:r>
              <a:r>
                <a:rPr lang="en-US" b="0" kern="0" dirty="0" smtClean="0">
                  <a:solidFill>
                    <a:sysClr val="windowText" lastClr="000000"/>
                  </a:solidFill>
                </a:rPr>
                <a:t>This policy deals administrative requirements to implement, training, address concerns, sanction offenders and manage the security requirements under the </a:t>
              </a:r>
              <a:r>
                <a:rPr lang="en-US" b="0" kern="0" dirty="0">
                  <a:solidFill>
                    <a:sysClr val="windowText" lastClr="000000"/>
                  </a:solidFill>
                </a:rPr>
                <a:t>H</a:t>
              </a:r>
              <a:r>
                <a:rPr lang="en-US" b="0" kern="0" dirty="0" smtClean="0">
                  <a:solidFill>
                    <a:sysClr val="windowText" lastClr="000000"/>
                  </a:solidFill>
                </a:rPr>
                <a:t>IPAA Program.  </a:t>
              </a:r>
              <a:endParaRPr lang="en-US" kern="0" dirty="0" smtClean="0">
                <a:solidFill>
                  <a:sysClr val="windowText" lastClr="000000"/>
                </a:solidFill>
              </a:endParaRPr>
            </a:p>
            <a:p>
              <a:pPr marL="232701" marR="0" lvl="0" indent="-232701" algn="l" defTabSz="911396" rtl="0" eaLnBrk="1" fontAlgn="base" latinLnBrk="0" hangingPunct="1">
                <a:lnSpc>
                  <a:spcPct val="100000"/>
                </a:lnSpc>
                <a:spcBef>
                  <a:spcPct val="0"/>
                </a:spcBef>
                <a:spcAft>
                  <a:spcPct val="30000"/>
                </a:spcAft>
                <a:buClrTx/>
                <a:buSzPct val="140000"/>
                <a:buFont typeface="Wingdings" charset="2"/>
                <a:buChar char="Ø"/>
                <a:tabLst/>
                <a:defRPr/>
              </a:pPr>
              <a:endParaRPr kumimoji="0" lang="en-US" sz="1500" i="0" u="none" strike="noStrike" kern="0" cap="none" spc="0" normalizeH="0" baseline="0" noProof="0" dirty="0" smtClean="0">
                <a:ln>
                  <a:noFill/>
                </a:ln>
                <a:solidFill>
                  <a:sysClr val="windowText" lastClr="000000"/>
                </a:solidFill>
                <a:effectLst/>
                <a:uLnTx/>
                <a:uFillTx/>
                <a:latin typeface="Arial"/>
                <a:ea typeface="ＭＳ Ｐゴシック" charset="-128"/>
                <a:cs typeface="Arial"/>
              </a:endParaRPr>
            </a:p>
            <a:p>
              <a:pPr marL="232701" marR="0" lvl="0" indent="-232701" algn="l" defTabSz="911396" rtl="0" eaLnBrk="1" fontAlgn="base" latinLnBrk="0" hangingPunct="1">
                <a:lnSpc>
                  <a:spcPct val="100000"/>
                </a:lnSpc>
                <a:spcBef>
                  <a:spcPct val="0"/>
                </a:spcBef>
                <a:spcAft>
                  <a:spcPct val="30000"/>
                </a:spcAft>
                <a:buClrTx/>
                <a:buSzPct val="140000"/>
                <a:buFont typeface="Wingdings" charset="2"/>
                <a:buChar char="Ø"/>
                <a:tabLst/>
                <a:defRPr/>
              </a:pPr>
              <a:endParaRPr kumimoji="0" lang="en-US" sz="1500" b="0" i="0" u="none" strike="noStrike" kern="0" cap="none" spc="0" normalizeH="0" baseline="0" noProof="0" dirty="0" smtClean="0">
                <a:ln>
                  <a:noFill/>
                </a:ln>
                <a:solidFill>
                  <a:sysClr val="windowText" lastClr="000000"/>
                </a:solidFill>
                <a:effectLst/>
                <a:uLnTx/>
                <a:uFillTx/>
                <a:latin typeface="Arial"/>
                <a:ea typeface="ＭＳ Ｐゴシック" charset="-128"/>
                <a:cs typeface="Arial"/>
              </a:endParaRPr>
            </a:p>
            <a:p>
              <a:pPr marL="232701" marR="0" lvl="0" indent="-232701" algn="l" defTabSz="911396" rtl="0" eaLnBrk="1" fontAlgn="base" latinLnBrk="0" hangingPunct="1">
                <a:lnSpc>
                  <a:spcPct val="100000"/>
                </a:lnSpc>
                <a:spcBef>
                  <a:spcPct val="0"/>
                </a:spcBef>
                <a:spcAft>
                  <a:spcPct val="30000"/>
                </a:spcAft>
                <a:buClrTx/>
                <a:buSzPct val="140000"/>
                <a:buFont typeface="Wingdings" charset="2"/>
                <a:buChar char="Ø"/>
                <a:tabLst/>
                <a:defRPr/>
              </a:pPr>
              <a:endParaRPr kumimoji="0" lang="en-US" sz="1500" b="1" i="0" u="none" strike="noStrike" kern="0" cap="none" spc="0" normalizeH="0" baseline="0" noProof="0" dirty="0">
                <a:ln>
                  <a:noFill/>
                </a:ln>
                <a:solidFill>
                  <a:sysClr val="windowText" lastClr="000000"/>
                </a:solidFill>
                <a:effectLst/>
                <a:uLnTx/>
                <a:uFillTx/>
                <a:latin typeface="Arial"/>
                <a:ea typeface="ＭＳ Ｐゴシック" charset="-128"/>
                <a:cs typeface="Arial"/>
              </a:endParaRPr>
            </a:p>
          </p:txBody>
        </p:sp>
        <p:sp>
          <p:nvSpPr>
            <p:cNvPr id="6" name="Rectangle 5"/>
            <p:cNvSpPr/>
            <p:nvPr/>
          </p:nvSpPr>
          <p:spPr>
            <a:xfrm>
              <a:off x="76198" y="914400"/>
              <a:ext cx="7272671" cy="323165"/>
            </a:xfrm>
            <a:prstGeom prst="rect">
              <a:avLst/>
            </a:prstGeom>
          </p:spPr>
          <p:txBody>
            <a:bodyPr wrap="square">
              <a:spAutoFit/>
            </a:bodyPr>
            <a:lstStyle/>
            <a:p>
              <a:pPr marL="232701" lvl="0" indent="-232701" defTabSz="911396">
                <a:spcAft>
                  <a:spcPct val="30000"/>
                </a:spcAft>
                <a:buSzPct val="140000"/>
                <a:buFont typeface="Wingdings" charset="2"/>
                <a:buChar char="Ø"/>
                <a:defRPr/>
              </a:pPr>
              <a:endParaRPr lang="en-US" sz="1500" kern="0" dirty="0" smtClean="0">
                <a:solidFill>
                  <a:sysClr val="windowText" lastClr="000000"/>
                </a:solidFill>
                <a:latin typeface="Arial"/>
                <a:ea typeface="ＭＳ Ｐゴシック" charset="-128"/>
                <a:cs typeface="Arial"/>
              </a:endParaRPr>
            </a:p>
          </p:txBody>
        </p:sp>
      </p:grpSp>
      <p:grpSp>
        <p:nvGrpSpPr>
          <p:cNvPr id="13" name="Group 12"/>
          <p:cNvGrpSpPr/>
          <p:nvPr/>
        </p:nvGrpSpPr>
        <p:grpSpPr>
          <a:xfrm>
            <a:off x="7144737" y="1198798"/>
            <a:ext cx="1839436" cy="1385225"/>
            <a:chOff x="122847" y="1067736"/>
            <a:chExt cx="2335636" cy="1313335"/>
          </a:xfrm>
        </p:grpSpPr>
        <p:pic>
          <p:nvPicPr>
            <p:cNvPr id="14" name="Picture 14" descr="https://encrypted-tbn0.gstatic.com/images?q=tbn:ANd9GcT7ixL9qA17xItxCVndg2HJJlJNe1thppePsxJqRNi2EuBxDtNO"/>
            <p:cNvPicPr>
              <a:picLocks noChangeAspect="1" noChangeArrowheads="1"/>
            </p:cNvPicPr>
            <p:nvPr/>
          </p:nvPicPr>
          <p:blipFill rotWithShape="1">
            <a:blip r:embed="rId4">
              <a:extLst>
                <a:ext uri="{28A0092B-C50C-407E-A947-70E740481C1C}">
                  <a14:useLocalDpi xmlns:a14="http://schemas.microsoft.com/office/drawing/2010/main" val="0"/>
                </a:ext>
              </a:extLst>
            </a:blip>
            <a:srcRect l="89" t="11884" r="89" b="14090"/>
            <a:stretch/>
          </p:blipFill>
          <p:spPr bwMode="auto">
            <a:xfrm rot="21420683">
              <a:off x="122847" y="1067736"/>
              <a:ext cx="2335636" cy="129736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5" name="Rectangle 14"/>
            <p:cNvSpPr/>
            <p:nvPr/>
          </p:nvSpPr>
          <p:spPr>
            <a:xfrm rot="20916173">
              <a:off x="435939" y="1736021"/>
              <a:ext cx="1913706" cy="645050"/>
            </a:xfrm>
            <a:prstGeom prst="rect">
              <a:avLst/>
            </a:prstGeom>
            <a:noFill/>
          </p:spPr>
          <p:txBody>
            <a:bodyPr wrap="none" lIns="91440" tIns="45720" rIns="91440" bIns="45720">
              <a:spAutoFit/>
            </a:bodyPr>
            <a:lstStyle/>
            <a:p>
              <a:pPr algn="ctr"/>
              <a:r>
                <a:rPr lang="en-US" sz="3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Policies</a:t>
              </a:r>
              <a:endParaRPr lang="en-US" sz="3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
        <p:nvSpPr>
          <p:cNvPr id="5" name="Rectangle 4"/>
          <p:cNvSpPr/>
          <p:nvPr/>
        </p:nvSpPr>
        <p:spPr>
          <a:xfrm>
            <a:off x="142835" y="1030752"/>
            <a:ext cx="6934200" cy="2062103"/>
          </a:xfrm>
          <a:prstGeom prst="rect">
            <a:avLst/>
          </a:prstGeom>
        </p:spPr>
        <p:txBody>
          <a:bodyPr wrap="square">
            <a:spAutoFit/>
          </a:bodyPr>
          <a:lstStyle/>
          <a:p>
            <a:pPr marL="285750" lvl="0" indent="-285750">
              <a:buFont typeface="Wingdings" panose="05000000000000000000" pitchFamily="2" charset="2"/>
              <a:buChar char="Ø"/>
              <a:defRPr/>
            </a:pPr>
            <a:r>
              <a:rPr lang="en-US" sz="1600" b="1" kern="0" dirty="0">
                <a:solidFill>
                  <a:sysClr val="windowText" lastClr="000000"/>
                </a:solidFill>
              </a:rPr>
              <a:t>0015c – Workforce Security Clearance:  </a:t>
            </a:r>
            <a:r>
              <a:rPr lang="en-US" sz="1600" kern="0" dirty="0">
                <a:solidFill>
                  <a:sysClr val="windowText" lastClr="000000"/>
                </a:solidFill>
              </a:rPr>
              <a:t>Accumen’s Security Officer assigns your access to information systems.  You are responsible for attending training, reading policies and following Information Security Reminders.</a:t>
            </a:r>
          </a:p>
          <a:p>
            <a:pPr marL="285750" lvl="0" indent="-285750">
              <a:buFont typeface="Wingdings" panose="05000000000000000000" pitchFamily="2" charset="2"/>
              <a:buChar char="Ø"/>
              <a:defRPr/>
            </a:pPr>
            <a:r>
              <a:rPr lang="en-US" sz="1600" b="1" kern="0" dirty="0">
                <a:solidFill>
                  <a:sysClr val="windowText" lastClr="000000"/>
                </a:solidFill>
              </a:rPr>
              <a:t>0017c – Computer Access Termination:</a:t>
            </a:r>
            <a:r>
              <a:rPr lang="en-US" sz="1600" kern="0" dirty="0">
                <a:solidFill>
                  <a:sysClr val="windowText" lastClr="000000"/>
                </a:solidFill>
              </a:rPr>
              <a:t>  Hiring manager must immediately submit the User Termination form attached to this policy or located in Manager Tool Box in Box.com upon expiration of an employee or sub-contractors engagement with Accumen. </a:t>
            </a:r>
          </a:p>
        </p:txBody>
      </p:sp>
      <p:sp>
        <p:nvSpPr>
          <p:cNvPr id="16" name="Rectangle 15"/>
          <p:cNvSpPr/>
          <p:nvPr/>
        </p:nvSpPr>
        <p:spPr>
          <a:xfrm>
            <a:off x="457200" y="6553200"/>
            <a:ext cx="8229600" cy="215444"/>
          </a:xfrm>
          <a:prstGeom prst="rect">
            <a:avLst/>
          </a:prstGeom>
        </p:spPr>
        <p:txBody>
          <a:bodyPr wrap="square">
            <a:spAutoFit/>
          </a:bodyPr>
          <a:lstStyle/>
          <a:p>
            <a:pPr algn="ctr" defTabSz="914400" fontAlgn="auto">
              <a:spcBef>
                <a:spcPts val="0"/>
              </a:spcBef>
              <a:spcAft>
                <a:spcPts val="0"/>
              </a:spcAft>
              <a:defRPr/>
            </a:pPr>
            <a:r>
              <a:rPr lang="en-US" sz="800" dirty="0" smtClean="0">
                <a:solidFill>
                  <a:srgbClr val="BFBFBF"/>
                </a:solidFill>
                <a:latin typeface="Calibri"/>
                <a:ea typeface="+mn-ea"/>
              </a:rPr>
              <a:t>© 2016 Accumen.  Proprietary &amp; Confidential. Materials may not be copied or distributed.</a:t>
            </a:r>
            <a:endParaRPr lang="en-US" sz="800" dirty="0">
              <a:solidFill>
                <a:srgbClr val="BFBFBF"/>
              </a:solidFill>
              <a:latin typeface="Calibri"/>
              <a:ea typeface="+mn-ea"/>
            </a:endParaRPr>
          </a:p>
        </p:txBody>
      </p:sp>
    </p:spTree>
    <p:extLst>
      <p:ext uri="{BB962C8B-B14F-4D97-AF65-F5344CB8AC3E}">
        <p14:creationId xmlns:p14="http://schemas.microsoft.com/office/powerpoint/2010/main" val="131674007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13"/>
                                        </p:tgtEl>
                                        <p:attrNameLst>
                                          <p:attrName>r</p:attrName>
                                        </p:attrNameLst>
                                      </p:cBhvr>
                                    </p:animRot>
                                    <p:animRot by="-240000">
                                      <p:cBhvr>
                                        <p:cTn id="7" dur="200" fill="hold">
                                          <p:stCondLst>
                                            <p:cond delay="200"/>
                                          </p:stCondLst>
                                        </p:cTn>
                                        <p:tgtEl>
                                          <p:spTgt spid="13"/>
                                        </p:tgtEl>
                                        <p:attrNameLst>
                                          <p:attrName>r</p:attrName>
                                        </p:attrNameLst>
                                      </p:cBhvr>
                                    </p:animRot>
                                    <p:animRot by="240000">
                                      <p:cBhvr>
                                        <p:cTn id="8" dur="200" fill="hold">
                                          <p:stCondLst>
                                            <p:cond delay="400"/>
                                          </p:stCondLst>
                                        </p:cTn>
                                        <p:tgtEl>
                                          <p:spTgt spid="13"/>
                                        </p:tgtEl>
                                        <p:attrNameLst>
                                          <p:attrName>r</p:attrName>
                                        </p:attrNameLst>
                                      </p:cBhvr>
                                    </p:animRot>
                                    <p:animRot by="-240000">
                                      <p:cBhvr>
                                        <p:cTn id="9" dur="200" fill="hold">
                                          <p:stCondLst>
                                            <p:cond delay="600"/>
                                          </p:stCondLst>
                                        </p:cTn>
                                        <p:tgtEl>
                                          <p:spTgt spid="13"/>
                                        </p:tgtEl>
                                        <p:attrNameLst>
                                          <p:attrName>r</p:attrName>
                                        </p:attrNameLst>
                                      </p:cBhvr>
                                    </p:animRot>
                                    <p:animRot by="120000">
                                      <p:cBhvr>
                                        <p:cTn id="10" dur="200" fill="hold">
                                          <p:stCondLst>
                                            <p:cond delay="80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13D5E426-8379-C641-8383-1F8A152F33A6}" type="slidenum">
              <a:rPr lang="en-US" smtClean="0"/>
              <a:pPr>
                <a:defRPr/>
              </a:pPr>
              <a:t>31</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8200"/>
            <a:ext cx="9144000" cy="6003926"/>
          </a:xfrm>
          <a:prstGeom prst="rect">
            <a:avLst/>
          </a:prstGeom>
        </p:spPr>
      </p:pic>
      <p:pic>
        <p:nvPicPr>
          <p:cNvPr id="1034" name="Picture 10" descr="http://steveroesler.typepad.com/.a/6a00d8341c500653ef01bb07c4fc6a970d-p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184400"/>
            <a:ext cx="3733800" cy="330901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57200" y="6553200"/>
            <a:ext cx="8229600" cy="215444"/>
          </a:xfrm>
          <a:prstGeom prst="rect">
            <a:avLst/>
          </a:prstGeom>
        </p:spPr>
        <p:txBody>
          <a:bodyPr wrap="square">
            <a:spAutoFit/>
          </a:bodyPr>
          <a:lstStyle/>
          <a:p>
            <a:pPr algn="ctr" defTabSz="914400" fontAlgn="auto">
              <a:spcBef>
                <a:spcPts val="0"/>
              </a:spcBef>
              <a:spcAft>
                <a:spcPts val="0"/>
              </a:spcAft>
              <a:defRPr/>
            </a:pPr>
            <a:r>
              <a:rPr lang="en-US" sz="800" dirty="0" smtClean="0">
                <a:solidFill>
                  <a:schemeClr val="bg1"/>
                </a:solidFill>
                <a:latin typeface="Calibri"/>
                <a:ea typeface="+mn-ea"/>
              </a:rPr>
              <a:t>© 2016 Accumen.  Proprietary &amp; Confidential. Materials may not be copied or distributed.</a:t>
            </a:r>
            <a:endParaRPr lang="en-US" sz="800" dirty="0">
              <a:solidFill>
                <a:schemeClr val="bg1"/>
              </a:solidFill>
              <a:latin typeface="Calibri"/>
              <a:ea typeface="+mn-ea"/>
            </a:endParaRPr>
          </a:p>
        </p:txBody>
      </p:sp>
    </p:spTree>
    <p:extLst>
      <p:ext uri="{BB962C8B-B14F-4D97-AF65-F5344CB8AC3E}">
        <p14:creationId xmlns:p14="http://schemas.microsoft.com/office/powerpoint/2010/main" val="1963778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13D5E426-8379-C641-8383-1F8A152F33A6}" type="slidenum">
              <a:rPr lang="en-US" smtClean="0"/>
              <a:pPr>
                <a:defRPr/>
              </a:pPr>
              <a:t>32</a:t>
            </a:fld>
            <a:endParaRPr lang="en-US" dirty="0"/>
          </a:p>
        </p:txBody>
      </p:sp>
      <p:sp>
        <p:nvSpPr>
          <p:cNvPr id="2" name="Title 1"/>
          <p:cNvSpPr>
            <a:spLocks noGrp="1"/>
          </p:cNvSpPr>
          <p:nvPr>
            <p:ph type="title" idx="4294967295"/>
          </p:nvPr>
        </p:nvSpPr>
        <p:spPr>
          <a:xfrm>
            <a:off x="0" y="152400"/>
            <a:ext cx="8763000" cy="457200"/>
          </a:xfrm>
        </p:spPr>
        <p:txBody>
          <a:bodyPr>
            <a:normAutofit/>
          </a:bodyPr>
          <a:lstStyle/>
          <a:p>
            <a:r>
              <a:rPr lang="en-US" sz="2400" dirty="0" smtClean="0">
                <a:solidFill>
                  <a:schemeClr val="bg1"/>
                </a:solidFill>
                <a:latin typeface="Arial" panose="020B0604020202020204" pitchFamily="34" charset="0"/>
                <a:cs typeface="Arial" panose="020B0604020202020204" pitchFamily="34" charset="0"/>
              </a:rPr>
              <a:t>HIPAA Top Ten Takeaways!  </a:t>
            </a:r>
            <a:endParaRPr lang="en-US" sz="2400" dirty="0">
              <a:solidFill>
                <a:schemeClr val="bg1"/>
              </a:solidFill>
              <a:latin typeface="Arial" panose="020B0604020202020204" pitchFamily="34" charset="0"/>
              <a:cs typeface="Arial" panose="020B0604020202020204" pitchFamily="34" charset="0"/>
            </a:endParaRPr>
          </a:p>
        </p:txBody>
      </p:sp>
      <p:sp>
        <p:nvSpPr>
          <p:cNvPr id="6" name="TextBox 5"/>
          <p:cNvSpPr txBox="1"/>
          <p:nvPr/>
        </p:nvSpPr>
        <p:spPr>
          <a:xfrm>
            <a:off x="1066800" y="2133600"/>
            <a:ext cx="184731" cy="369332"/>
          </a:xfrm>
          <a:prstGeom prst="rect">
            <a:avLst/>
          </a:prstGeom>
          <a:noFill/>
        </p:spPr>
        <p:txBody>
          <a:bodyPr wrap="none" rtlCol="0">
            <a:spAutoFit/>
          </a:bodyPr>
          <a:lstStyle/>
          <a:p>
            <a:endParaRPr lang="en-US" dirty="0"/>
          </a:p>
        </p:txBody>
      </p:sp>
      <p:sp>
        <p:nvSpPr>
          <p:cNvPr id="7" name="TextBox 6"/>
          <p:cNvSpPr txBox="1"/>
          <p:nvPr/>
        </p:nvSpPr>
        <p:spPr>
          <a:xfrm>
            <a:off x="70579" y="1273113"/>
            <a:ext cx="8839200" cy="9233297"/>
          </a:xfrm>
          <a:prstGeom prst="rect">
            <a:avLst/>
          </a:prstGeom>
          <a:noFill/>
        </p:spPr>
        <p:txBody>
          <a:bodyPr wrap="square" rtlCol="0">
            <a:spAutoFit/>
          </a:bodyPr>
          <a:lstStyle/>
          <a:p>
            <a:pPr marL="800004" lvl="1" indent="-342900">
              <a:lnSpc>
                <a:spcPct val="150000"/>
              </a:lnSpc>
              <a:buFont typeface="+mj-lt"/>
              <a:buAutoNum type="arabicPeriod"/>
              <a:defRPr/>
            </a:pPr>
            <a:r>
              <a:rPr lang="en-US" b="1" dirty="0" smtClean="0">
                <a:latin typeface="Arial Narrow" pitchFamily="34" charset="0"/>
              </a:rPr>
              <a:t>User ID’s and passwords are uniquely assigned – Never Share your password.</a:t>
            </a:r>
          </a:p>
          <a:p>
            <a:pPr marL="800004" lvl="1" indent="-342900">
              <a:lnSpc>
                <a:spcPct val="150000"/>
              </a:lnSpc>
              <a:buFont typeface="+mj-lt"/>
              <a:buAutoNum type="arabicPeriod"/>
              <a:defRPr/>
            </a:pPr>
            <a:r>
              <a:rPr lang="en-US" b="1" dirty="0" smtClean="0">
                <a:latin typeface="Arial Narrow" pitchFamily="34" charset="0"/>
              </a:rPr>
              <a:t>Delete ePHI when no longer needed and ensure removable media is wiped clean.</a:t>
            </a:r>
          </a:p>
          <a:p>
            <a:pPr marL="800004" lvl="1" indent="-342900">
              <a:lnSpc>
                <a:spcPct val="150000"/>
              </a:lnSpc>
              <a:buFont typeface="+mj-lt"/>
              <a:buAutoNum type="arabicPeriod"/>
              <a:defRPr/>
            </a:pPr>
            <a:r>
              <a:rPr lang="en-US" b="1" dirty="0" smtClean="0">
                <a:latin typeface="Arial Narrow" pitchFamily="34" charset="0"/>
              </a:rPr>
              <a:t>Report concerns to the Compliance and/or Security Officer.</a:t>
            </a:r>
          </a:p>
          <a:p>
            <a:pPr marL="800004" lvl="1" indent="-342900">
              <a:lnSpc>
                <a:spcPct val="150000"/>
              </a:lnSpc>
              <a:buFont typeface="+mj-lt"/>
              <a:buAutoNum type="arabicPeriod"/>
              <a:defRPr/>
            </a:pPr>
            <a:r>
              <a:rPr lang="en-US" b="1" dirty="0" smtClean="0">
                <a:latin typeface="Arial Narrow" pitchFamily="34" charset="0"/>
              </a:rPr>
              <a:t>Keep an eye out for periodic reminders regarding tips and training on information security.</a:t>
            </a:r>
          </a:p>
          <a:p>
            <a:pPr marL="800004" lvl="1" indent="-342900">
              <a:lnSpc>
                <a:spcPct val="150000"/>
              </a:lnSpc>
              <a:buFont typeface="+mj-lt"/>
              <a:buAutoNum type="arabicPeriod"/>
              <a:defRPr/>
            </a:pPr>
            <a:r>
              <a:rPr lang="en-US" b="1" dirty="0" smtClean="0">
                <a:latin typeface="Arial Narrow" pitchFamily="34" charset="0"/>
              </a:rPr>
              <a:t>Hiring managers must notify IT immediately if a person or company are no longer engaged with Accumen so that access can be revoked effectively.</a:t>
            </a:r>
          </a:p>
          <a:p>
            <a:pPr marL="800004" lvl="1" indent="-342900">
              <a:lnSpc>
                <a:spcPct val="150000"/>
              </a:lnSpc>
              <a:buFont typeface="+mj-lt"/>
              <a:buAutoNum type="arabicPeriod"/>
              <a:defRPr/>
            </a:pPr>
            <a:r>
              <a:rPr lang="en-US" b="1" dirty="0" smtClean="0">
                <a:latin typeface="Arial Narrow" pitchFamily="34" charset="0"/>
              </a:rPr>
              <a:t>Emails with PHI MUST be encrypted – </a:t>
            </a:r>
            <a:r>
              <a:rPr lang="en-US" b="1" dirty="0" smtClean="0">
                <a:solidFill>
                  <a:schemeClr val="tx2"/>
                </a:solidFill>
                <a:latin typeface="Arial Narrow" pitchFamily="34" charset="0"/>
              </a:rPr>
              <a:t>encrypt:</a:t>
            </a:r>
            <a:r>
              <a:rPr lang="en-US" b="1" dirty="0" smtClean="0">
                <a:latin typeface="Arial Narrow" pitchFamily="34" charset="0"/>
              </a:rPr>
              <a:t> in the subject line.</a:t>
            </a:r>
          </a:p>
          <a:p>
            <a:pPr marL="800004" lvl="1" indent="-342900">
              <a:lnSpc>
                <a:spcPct val="150000"/>
              </a:lnSpc>
              <a:buFont typeface="+mj-lt"/>
              <a:buAutoNum type="arabicPeriod"/>
              <a:defRPr/>
            </a:pPr>
            <a:r>
              <a:rPr lang="en-US" b="1" dirty="0" smtClean="0">
                <a:latin typeface="Arial Narrow" pitchFamily="34" charset="0"/>
              </a:rPr>
              <a:t>Do not transmit PHI on an unsecured internet connection.</a:t>
            </a:r>
          </a:p>
          <a:p>
            <a:pPr marL="800004" lvl="1" indent="-342900">
              <a:lnSpc>
                <a:spcPct val="150000"/>
              </a:lnSpc>
              <a:buFont typeface="+mj-lt"/>
              <a:buAutoNum type="arabicPeriod"/>
              <a:defRPr/>
            </a:pPr>
            <a:r>
              <a:rPr lang="en-US" b="1" dirty="0" smtClean="0">
                <a:latin typeface="Arial Narrow" pitchFamily="34" charset="0"/>
              </a:rPr>
              <a:t>Report suspicious (malware/phishing) emails/computer activity to the Security Officer. </a:t>
            </a:r>
          </a:p>
          <a:p>
            <a:pPr marL="800004" lvl="1" indent="-342900">
              <a:lnSpc>
                <a:spcPct val="150000"/>
              </a:lnSpc>
              <a:buFont typeface="+mj-lt"/>
              <a:buAutoNum type="arabicPeriod"/>
              <a:defRPr/>
            </a:pPr>
            <a:r>
              <a:rPr lang="en-US" b="1" dirty="0" smtClean="0">
                <a:latin typeface="Arial Narrow" pitchFamily="34" charset="0"/>
              </a:rPr>
              <a:t>Sign your visitors into San Diego office.</a:t>
            </a:r>
          </a:p>
          <a:p>
            <a:pPr marL="800004" lvl="1" indent="-342900">
              <a:lnSpc>
                <a:spcPct val="150000"/>
              </a:lnSpc>
              <a:buFont typeface="+mj-lt"/>
              <a:buAutoNum type="arabicPeriod"/>
              <a:defRPr/>
            </a:pPr>
            <a:r>
              <a:rPr lang="en-US" b="1" dirty="0" smtClean="0">
                <a:latin typeface="Arial Narrow" pitchFamily="34" charset="0"/>
              </a:rPr>
              <a:t>Secure your computer, use privacy screens in public, dispose of PHI in shredder bins</a:t>
            </a:r>
          </a:p>
          <a:p>
            <a:pPr marL="800004" lvl="1" indent="-342900">
              <a:lnSpc>
                <a:spcPct val="150000"/>
              </a:lnSpc>
              <a:buFont typeface="+mj-lt"/>
              <a:buAutoNum type="arabicPeriod"/>
              <a:defRPr/>
            </a:pPr>
            <a:endParaRPr lang="en-US" b="1" dirty="0" smtClean="0">
              <a:latin typeface="Arial Narrow" pitchFamily="34" charset="0"/>
            </a:endParaRPr>
          </a:p>
          <a:p>
            <a:pPr marL="800004" lvl="1" indent="-342900">
              <a:lnSpc>
                <a:spcPct val="150000"/>
              </a:lnSpc>
              <a:buFont typeface="+mj-lt"/>
              <a:buAutoNum type="arabicPeriod"/>
              <a:defRPr/>
            </a:pPr>
            <a:endParaRPr lang="en-US" b="1" dirty="0">
              <a:latin typeface="Arial Narrow" pitchFamily="34" charset="0"/>
            </a:endParaRPr>
          </a:p>
          <a:p>
            <a:pPr marL="800004" lvl="1" indent="-342900">
              <a:lnSpc>
                <a:spcPct val="150000"/>
              </a:lnSpc>
              <a:buFont typeface="+mj-lt"/>
              <a:buAutoNum type="arabicPeriod"/>
              <a:defRPr/>
            </a:pPr>
            <a:endParaRPr lang="en-US" b="1" dirty="0" smtClean="0">
              <a:latin typeface="Arial Narrow" pitchFamily="34" charset="0"/>
            </a:endParaRPr>
          </a:p>
          <a:p>
            <a:pPr marL="800004" lvl="1" indent="-342900">
              <a:lnSpc>
                <a:spcPct val="150000"/>
              </a:lnSpc>
              <a:buFont typeface="+mj-lt"/>
              <a:buAutoNum type="arabicPeriod"/>
              <a:defRPr/>
            </a:pPr>
            <a:endParaRPr lang="en-US" b="1" dirty="0" smtClean="0">
              <a:latin typeface="Arial Narrow" pitchFamily="34" charset="0"/>
            </a:endParaRPr>
          </a:p>
          <a:p>
            <a:pPr marL="800004" lvl="1" indent="-342900">
              <a:lnSpc>
                <a:spcPct val="150000"/>
              </a:lnSpc>
              <a:buFont typeface="+mj-lt"/>
              <a:buAutoNum type="arabicPeriod"/>
              <a:defRPr/>
            </a:pPr>
            <a:endParaRPr lang="en-US" b="1" dirty="0" smtClean="0">
              <a:latin typeface="Arial Narrow" pitchFamily="34" charset="0"/>
            </a:endParaRPr>
          </a:p>
          <a:p>
            <a:pPr marL="800004" lvl="1" indent="-342900">
              <a:lnSpc>
                <a:spcPct val="150000"/>
              </a:lnSpc>
              <a:buFont typeface="+mj-lt"/>
              <a:buAutoNum type="arabicPeriod"/>
              <a:defRPr/>
            </a:pPr>
            <a:endParaRPr lang="en-US" b="1" dirty="0" smtClean="0">
              <a:latin typeface="Arial Narrow" pitchFamily="34" charset="0"/>
            </a:endParaRPr>
          </a:p>
          <a:p>
            <a:pPr marL="800004" lvl="1" indent="-342900">
              <a:lnSpc>
                <a:spcPct val="150000"/>
              </a:lnSpc>
              <a:buFont typeface="+mj-lt"/>
              <a:buAutoNum type="arabicPeriod"/>
              <a:defRPr/>
            </a:pPr>
            <a:endParaRPr lang="en-US" b="1" dirty="0" smtClean="0">
              <a:latin typeface="Arial Narrow" pitchFamily="34" charset="0"/>
            </a:endParaRPr>
          </a:p>
          <a:p>
            <a:pPr marL="800004" lvl="1" indent="-342900">
              <a:lnSpc>
                <a:spcPct val="150000"/>
              </a:lnSpc>
              <a:buFont typeface="+mj-lt"/>
              <a:buAutoNum type="arabicPeriod"/>
              <a:defRPr/>
            </a:pPr>
            <a:endParaRPr lang="en-US" b="1" dirty="0" smtClean="0">
              <a:latin typeface="Arial Narrow" pitchFamily="34" charset="0"/>
            </a:endParaRPr>
          </a:p>
          <a:p>
            <a:pPr marL="800004" lvl="1" indent="-342900">
              <a:lnSpc>
                <a:spcPct val="150000"/>
              </a:lnSpc>
              <a:buFont typeface="+mj-lt"/>
              <a:buAutoNum type="arabicPeriod"/>
              <a:defRPr/>
            </a:pPr>
            <a:endParaRPr lang="en-US" b="1" dirty="0" smtClean="0">
              <a:latin typeface="Arial Narrow" pitchFamily="34" charset="0"/>
            </a:endParaRPr>
          </a:p>
          <a:p>
            <a:pPr marL="742854" lvl="1" indent="-285750">
              <a:lnSpc>
                <a:spcPct val="150000"/>
              </a:lnSpc>
              <a:buFont typeface="Arial" pitchFamily="34" charset="0"/>
              <a:buChar char="•"/>
              <a:defRPr/>
            </a:pPr>
            <a:endParaRPr lang="en-US" b="1" dirty="0">
              <a:latin typeface="Arial Narrow" pitchFamily="34" charset="0"/>
            </a:endParaRPr>
          </a:p>
        </p:txBody>
      </p:sp>
    </p:spTree>
    <p:extLst>
      <p:ext uri="{BB962C8B-B14F-4D97-AF65-F5344CB8AC3E}">
        <p14:creationId xmlns:p14="http://schemas.microsoft.com/office/powerpoint/2010/main" val="30291434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13D5E426-8379-C641-8383-1F8A152F33A6}" type="slidenum">
              <a:rPr lang="en-US" smtClean="0"/>
              <a:pPr>
                <a:defRPr/>
              </a:pPr>
              <a:t>33</a:t>
            </a:fld>
            <a:endParaRPr lang="en-US" dirty="0"/>
          </a:p>
        </p:txBody>
      </p:sp>
      <p:sp>
        <p:nvSpPr>
          <p:cNvPr id="2" name="Title 1"/>
          <p:cNvSpPr>
            <a:spLocks noGrp="1"/>
          </p:cNvSpPr>
          <p:nvPr>
            <p:ph type="title" idx="4294967295"/>
          </p:nvPr>
        </p:nvSpPr>
        <p:spPr>
          <a:xfrm>
            <a:off x="0" y="152400"/>
            <a:ext cx="8763000" cy="457200"/>
          </a:xfrm>
        </p:spPr>
        <p:txBody>
          <a:bodyPr>
            <a:normAutofit/>
          </a:bodyPr>
          <a:lstStyle/>
          <a:p>
            <a:r>
              <a:rPr lang="en-US" sz="2400" dirty="0">
                <a:solidFill>
                  <a:schemeClr val="bg1"/>
                </a:solidFill>
                <a:latin typeface="Arial" panose="020B0604020202020204" pitchFamily="34" charset="0"/>
                <a:cs typeface="Arial" panose="020B0604020202020204" pitchFamily="34" charset="0"/>
              </a:rPr>
              <a:t>Email Encryption</a:t>
            </a:r>
          </a:p>
        </p:txBody>
      </p:sp>
      <p:sp>
        <p:nvSpPr>
          <p:cNvPr id="8" name="Rectangle 7"/>
          <p:cNvSpPr/>
          <p:nvPr/>
        </p:nvSpPr>
        <p:spPr>
          <a:xfrm>
            <a:off x="215900" y="1015483"/>
            <a:ext cx="8610600" cy="2062103"/>
          </a:xfrm>
          <a:prstGeom prst="rect">
            <a:avLst/>
          </a:prstGeom>
        </p:spPr>
        <p:txBody>
          <a:bodyPr wrap="square">
            <a:spAutoFit/>
          </a:bodyPr>
          <a:lstStyle/>
          <a:p>
            <a:pPr marL="0" marR="0" algn="just">
              <a:spcBef>
                <a:spcPts val="0"/>
              </a:spcBef>
              <a:spcAft>
                <a:spcPts val="0"/>
              </a:spcAft>
            </a:pPr>
            <a:r>
              <a:rPr lang="en-US" sz="1600" dirty="0" smtClean="0">
                <a:latin typeface="Calibri" panose="020F0502020204030204" pitchFamily="34" charset="0"/>
                <a:ea typeface="Calibri" panose="020F0502020204030204" pitchFamily="34" charset="0"/>
                <a:cs typeface="Times New Roman" panose="02020603050405020304" pitchFamily="18" charset="0"/>
              </a:rPr>
              <a:t>We’d </a:t>
            </a:r>
            <a:r>
              <a:rPr lang="en-US" sz="1600" dirty="0">
                <a:latin typeface="Calibri" panose="020F0502020204030204" pitchFamily="34" charset="0"/>
                <a:ea typeface="Calibri" panose="020F0502020204030204" pitchFamily="34" charset="0"/>
                <a:cs typeface="Times New Roman" panose="02020603050405020304" pitchFamily="18" charset="0"/>
              </a:rPr>
              <a:t>like to take a moment to share this </a:t>
            </a:r>
            <a:r>
              <a:rPr lang="en-US" sz="1600" dirty="0">
                <a:latin typeface="Berlin Sans FB" panose="020E0602020502020306" pitchFamily="34" charset="0"/>
                <a:ea typeface="Calibri" panose="020F0502020204030204" pitchFamily="34" charset="0"/>
                <a:cs typeface="Times New Roman" panose="02020603050405020304" pitchFamily="18" charset="0"/>
              </a:rPr>
              <a:t>SECURITY REMINDER</a:t>
            </a:r>
            <a:r>
              <a:rPr lang="en-US" sz="1600" dirty="0">
                <a:latin typeface="Calibri" panose="020F0502020204030204" pitchFamily="34" charset="0"/>
                <a:ea typeface="Calibri" panose="020F0502020204030204" pitchFamily="34" charset="0"/>
                <a:cs typeface="Times New Roman" panose="02020603050405020304" pitchFamily="18" charset="0"/>
              </a:rPr>
              <a:t> with you regarding the sending of email to non-Accumen email addresses (any email address that does not end in </a:t>
            </a:r>
            <a:r>
              <a:rPr lang="en-US" sz="1600" dirty="0">
                <a:solidFill>
                  <a:srgbClr val="0070C0"/>
                </a:solidFill>
                <a:latin typeface="Calibri" panose="020F0502020204030204" pitchFamily="34" charset="0"/>
                <a:ea typeface="Calibri" panose="020F0502020204030204" pitchFamily="34" charset="0"/>
                <a:cs typeface="Times New Roman" panose="02020603050405020304" pitchFamily="18" charset="0"/>
              </a:rPr>
              <a:t>@accumen.com</a:t>
            </a:r>
            <a:r>
              <a:rPr lang="en-US" sz="1600" dirty="0">
                <a:latin typeface="Calibri" panose="020F0502020204030204" pitchFamily="34" charset="0"/>
                <a:ea typeface="Calibri" panose="020F0502020204030204" pitchFamily="34" charset="0"/>
                <a:cs typeface="Times New Roman" panose="02020603050405020304" pitchFamily="18" charset="0"/>
              </a:rPr>
              <a:t>). </a:t>
            </a:r>
          </a:p>
          <a:p>
            <a:pPr marL="0" marR="0" algn="just">
              <a:spcBef>
                <a:spcPts val="0"/>
              </a:spcBef>
              <a:spcAft>
                <a:spcPts val="0"/>
              </a:spcAft>
            </a:pPr>
            <a:r>
              <a:rPr lang="en-US" sz="1600" dirty="0">
                <a:latin typeface="Calibri" panose="020F0502020204030204" pitchFamily="34" charset="0"/>
                <a:ea typeface="Calibri" panose="020F0502020204030204" pitchFamily="34" charset="0"/>
                <a:cs typeface="Times New Roman" panose="02020603050405020304" pitchFamily="18" charset="0"/>
              </a:rPr>
              <a:t>	</a:t>
            </a:r>
          </a:p>
          <a:p>
            <a:pPr marL="0" marR="0" algn="just">
              <a:spcBef>
                <a:spcPts val="0"/>
              </a:spcBef>
              <a:spcAft>
                <a:spcPts val="0"/>
              </a:spcAft>
            </a:pPr>
            <a:r>
              <a:rPr lang="en-US" sz="1600" b="1" dirty="0" smtClean="0">
                <a:latin typeface="Calibri" panose="020F0502020204030204" pitchFamily="34" charset="0"/>
                <a:ea typeface="Calibri" panose="020F0502020204030204" pitchFamily="34" charset="0"/>
                <a:cs typeface="Times New Roman" panose="02020603050405020304" pitchFamily="18" charset="0"/>
              </a:rPr>
              <a:t>When </a:t>
            </a:r>
            <a:r>
              <a:rPr lang="en-US" sz="1600" b="1" dirty="0">
                <a:latin typeface="Calibri" panose="020F0502020204030204" pitchFamily="34" charset="0"/>
                <a:ea typeface="Calibri" panose="020F0502020204030204" pitchFamily="34" charset="0"/>
                <a:cs typeface="Times New Roman" panose="02020603050405020304" pitchFamily="18" charset="0"/>
              </a:rPr>
              <a:t>sending emails to non-Accumen email addresses, it is important to </a:t>
            </a:r>
            <a:r>
              <a:rPr lang="en-US" sz="16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ENCRYPT</a:t>
            </a:r>
            <a:r>
              <a:rPr lang="en-US" sz="1600" b="1" dirty="0">
                <a:latin typeface="Calibri" panose="020F0502020204030204" pitchFamily="34" charset="0"/>
                <a:ea typeface="Calibri" panose="020F0502020204030204" pitchFamily="34" charset="0"/>
                <a:cs typeface="Times New Roman" panose="02020603050405020304" pitchFamily="18" charset="0"/>
              </a:rPr>
              <a:t> each and every email if it contains suspected or actual confidential information, personally identifiable information (PII), or protected health information (PHI). </a:t>
            </a:r>
            <a:r>
              <a:rPr lang="en-US" sz="1600" dirty="0">
                <a:latin typeface="Calibri" panose="020F0502020204030204" pitchFamily="34" charset="0"/>
                <a:ea typeface="Calibri" panose="020F0502020204030204" pitchFamily="34" charset="0"/>
                <a:cs typeface="Times New Roman" panose="02020603050405020304" pitchFamily="18" charset="0"/>
              </a:rPr>
              <a:t>Please see the below instructions and informational pictures on how to send encrypted emails from your Accumen email address to a non-Accumen email address</a:t>
            </a:r>
            <a:r>
              <a:rPr lang="en-US" sz="1600" dirty="0" smtClean="0">
                <a:latin typeface="Calibri" panose="020F0502020204030204" pitchFamily="34" charset="0"/>
                <a:ea typeface="Calibri" panose="020F0502020204030204" pitchFamily="34" charset="0"/>
                <a:cs typeface="Times New Roman" panose="02020603050405020304" pitchFamily="18"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11"/>
          <p:cNvPicPr>
            <a:picLocks noChangeAspect="1"/>
          </p:cNvPicPr>
          <p:nvPr/>
        </p:nvPicPr>
        <p:blipFill>
          <a:blip r:embed="rId2"/>
          <a:stretch>
            <a:fillRect/>
          </a:stretch>
        </p:blipFill>
        <p:spPr>
          <a:xfrm>
            <a:off x="626904" y="3098095"/>
            <a:ext cx="2886075" cy="1228725"/>
          </a:xfrm>
          <a:prstGeom prst="rect">
            <a:avLst/>
          </a:prstGeom>
          <a:ln>
            <a:noFill/>
          </a:ln>
          <a:effectLst>
            <a:outerShdw blurRad="292100" dist="139700" dir="2700000" algn="tl" rotWithShape="0">
              <a:srgbClr val="333333">
                <a:alpha val="65000"/>
              </a:srgbClr>
            </a:outerShdw>
          </a:effectLst>
        </p:spPr>
      </p:pic>
      <p:pic>
        <p:nvPicPr>
          <p:cNvPr id="19" name="Picture 1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8135" y="3144043"/>
            <a:ext cx="393065" cy="393065"/>
          </a:xfrm>
          <a:prstGeom prst="rect">
            <a:avLst/>
          </a:prstGeom>
          <a:noFill/>
        </p:spPr>
      </p:pic>
      <p:pic>
        <p:nvPicPr>
          <p:cNvPr id="20" name="Picture 1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3839" y="5700118"/>
            <a:ext cx="393065" cy="393065"/>
          </a:xfrm>
          <a:prstGeom prst="rect">
            <a:avLst/>
          </a:prstGeom>
          <a:noFill/>
        </p:spPr>
      </p:pic>
      <p:pic>
        <p:nvPicPr>
          <p:cNvPr id="21" name="Picture 20"/>
          <p:cNvPicPr/>
          <p:nvPr/>
        </p:nvPicPr>
        <p:blipFill>
          <a:blip r:embed="rId5">
            <a:extLst>
              <a:ext uri="{28A0092B-C50C-407E-A947-70E740481C1C}">
                <a14:useLocalDpi xmlns:a14="http://schemas.microsoft.com/office/drawing/2010/main" val="0"/>
              </a:ext>
            </a:extLst>
          </a:blip>
          <a:stretch>
            <a:fillRect/>
          </a:stretch>
        </p:blipFill>
        <p:spPr>
          <a:xfrm>
            <a:off x="4594860" y="3136105"/>
            <a:ext cx="4282440" cy="2206329"/>
          </a:xfrm>
          <a:prstGeom prst="rect">
            <a:avLst/>
          </a:prstGeom>
          <a:ln>
            <a:noFill/>
          </a:ln>
          <a:effectLst>
            <a:outerShdw blurRad="292100" dist="139700" dir="2700000" algn="tl" rotWithShape="0">
              <a:srgbClr val="333333">
                <a:alpha val="65000"/>
              </a:srgbClr>
            </a:outerShdw>
          </a:effectLst>
        </p:spPr>
      </p:pic>
      <p:sp>
        <p:nvSpPr>
          <p:cNvPr id="14" name="Rectangle 13"/>
          <p:cNvSpPr/>
          <p:nvPr/>
        </p:nvSpPr>
        <p:spPr>
          <a:xfrm>
            <a:off x="685800" y="5726609"/>
            <a:ext cx="6934200" cy="76944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0" marR="0" algn="just">
              <a:spcBef>
                <a:spcPts val="400"/>
              </a:spcBef>
              <a:spcAft>
                <a:spcPts val="400"/>
              </a:spcAft>
            </a:pPr>
            <a:r>
              <a:rPr lang="en-US" sz="1400" dirty="0">
                <a:latin typeface="Calibri" panose="020F0502020204030204" pitchFamily="34" charset="0"/>
                <a:ea typeface="Calibri" panose="020F0502020204030204" pitchFamily="34" charset="0"/>
                <a:cs typeface="Times New Roman" panose="02020603050405020304" pitchFamily="18" charset="0"/>
              </a:rPr>
              <a:t>The email link will direct email recipients to an encryption console where the recipient can download and view the </a:t>
            </a:r>
            <a:r>
              <a:rPr lang="en-US" sz="1600" dirty="0">
                <a:latin typeface="Calibri" panose="020F0502020204030204" pitchFamily="34" charset="0"/>
                <a:ea typeface="Calibri" panose="020F0502020204030204" pitchFamily="34" charset="0"/>
                <a:cs typeface="Times New Roman" panose="02020603050405020304" pitchFamily="18" charset="0"/>
              </a:rPr>
              <a:t>encrypted</a:t>
            </a:r>
            <a:r>
              <a:rPr lang="en-US" sz="1400" dirty="0">
                <a:latin typeface="Calibri" panose="020F0502020204030204" pitchFamily="34" charset="0"/>
                <a:ea typeface="Calibri" panose="020F0502020204030204" pitchFamily="34" charset="0"/>
                <a:cs typeface="Times New Roman" panose="02020603050405020304" pitchFamily="18" charset="0"/>
              </a:rPr>
              <a:t> message. </a:t>
            </a:r>
            <a:r>
              <a:rPr lang="en-US" sz="1400" dirty="0" smtClean="0">
                <a:latin typeface="Calibri" panose="020F0502020204030204" pitchFamily="34" charset="0"/>
                <a:ea typeface="Calibri" panose="020F0502020204030204" pitchFamily="34" charset="0"/>
                <a:cs typeface="Times New Roman" panose="02020603050405020304" pitchFamily="18" charset="0"/>
              </a:rPr>
              <a:t>If </a:t>
            </a:r>
            <a:r>
              <a:rPr lang="en-US" sz="1400" dirty="0">
                <a:latin typeface="Calibri" panose="020F0502020204030204" pitchFamily="34" charset="0"/>
                <a:ea typeface="Calibri" panose="020F0502020204030204" pitchFamily="34" charset="0"/>
                <a:cs typeface="Times New Roman" panose="02020603050405020304" pitchFamily="18" charset="0"/>
              </a:rPr>
              <a:t>it is the recipients first time accessing the encryption console, they will need to create a free account to view the encrypted message(s).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6" name="Straight Arrow Connector 15"/>
          <p:cNvCxnSpPr/>
          <p:nvPr/>
        </p:nvCxnSpPr>
        <p:spPr>
          <a:xfrm>
            <a:off x="3603308" y="3340576"/>
            <a:ext cx="470535" cy="1588"/>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4768850" y="5415955"/>
            <a:ext cx="0" cy="284163"/>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pic>
        <p:nvPicPr>
          <p:cNvPr id="17" name="Picture 16"/>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0664" y="3136105"/>
            <a:ext cx="396240" cy="396240"/>
          </a:xfrm>
          <a:prstGeom prst="rect">
            <a:avLst/>
          </a:prstGeom>
          <a:noFill/>
        </p:spPr>
      </p:pic>
    </p:spTree>
    <p:extLst>
      <p:ext uri="{BB962C8B-B14F-4D97-AF65-F5344CB8AC3E}">
        <p14:creationId xmlns:p14="http://schemas.microsoft.com/office/powerpoint/2010/main" val="20375801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13D5E426-8379-C641-8383-1F8A152F33A6}" type="slidenum">
              <a:rPr lang="en-US" smtClean="0"/>
              <a:pPr>
                <a:defRPr/>
              </a:pPr>
              <a:t>34</a:t>
            </a:fld>
            <a:endParaRPr lang="en-US" dirty="0"/>
          </a:p>
        </p:txBody>
      </p:sp>
      <p:sp>
        <p:nvSpPr>
          <p:cNvPr id="2" name="Title 1"/>
          <p:cNvSpPr>
            <a:spLocks noGrp="1"/>
          </p:cNvSpPr>
          <p:nvPr>
            <p:ph type="title" idx="4294967295"/>
          </p:nvPr>
        </p:nvSpPr>
        <p:spPr>
          <a:xfrm>
            <a:off x="0" y="142875"/>
            <a:ext cx="8763000" cy="457200"/>
          </a:xfrm>
        </p:spPr>
        <p:txBody>
          <a:bodyPr>
            <a:normAutofit/>
          </a:bodyPr>
          <a:lstStyle/>
          <a:p>
            <a:r>
              <a:rPr lang="en-US" sz="2400" dirty="0">
                <a:solidFill>
                  <a:schemeClr val="bg1"/>
                </a:solidFill>
                <a:latin typeface="Arial" panose="020B0604020202020204" pitchFamily="34" charset="0"/>
                <a:cs typeface="Arial" panose="020B0604020202020204" pitchFamily="34" charset="0"/>
              </a:rPr>
              <a:t>Compliance Hotline</a:t>
            </a:r>
          </a:p>
        </p:txBody>
      </p:sp>
      <p:sp>
        <p:nvSpPr>
          <p:cNvPr id="5" name="TextBox 4"/>
          <p:cNvSpPr txBox="1"/>
          <p:nvPr/>
        </p:nvSpPr>
        <p:spPr>
          <a:xfrm>
            <a:off x="202473" y="3332701"/>
            <a:ext cx="8789127" cy="3231654"/>
          </a:xfrm>
          <a:prstGeom prst="rect">
            <a:avLst/>
          </a:prstGeom>
          <a:noFill/>
        </p:spPr>
        <p:txBody>
          <a:bodyPr wrap="square" rtlCol="0">
            <a:spAutoFit/>
          </a:bodyPr>
          <a:lstStyle/>
          <a:p>
            <a:r>
              <a:rPr lang="en-US" sz="1400" b="1" dirty="0"/>
              <a:t>Accumen</a:t>
            </a:r>
            <a:r>
              <a:rPr lang="en-US" sz="1400" dirty="0"/>
              <a:t> is a company with strong values of responsibility and integrity. We strive to conduct all business matters pursuant to the highest ethical, business and legal standards.</a:t>
            </a:r>
          </a:p>
          <a:p>
            <a:endParaRPr lang="en-US" sz="1200" b="1" dirty="0" smtClean="0"/>
          </a:p>
          <a:p>
            <a:r>
              <a:rPr lang="en-US" sz="1400" dirty="0" smtClean="0"/>
              <a:t>We </a:t>
            </a:r>
            <a:r>
              <a:rPr lang="en-US" sz="1400" dirty="0"/>
              <a:t>want our employees, clients and customers to feel comfortable expressing concerns, including activities that may involve violation of applicable laws and regulations, criminal conduct, environmental, health or safety incidents, and violations of </a:t>
            </a:r>
            <a:r>
              <a:rPr lang="en-US" sz="1400" dirty="0" smtClean="0"/>
              <a:t>Accumen’s </a:t>
            </a:r>
            <a:r>
              <a:rPr lang="en-US" sz="1400" dirty="0"/>
              <a:t>policies.</a:t>
            </a:r>
          </a:p>
          <a:p>
            <a:endParaRPr lang="en-US" sz="1200" dirty="0" smtClean="0"/>
          </a:p>
          <a:p>
            <a:r>
              <a:rPr lang="en-US" sz="1400" dirty="0" smtClean="0"/>
              <a:t>In </a:t>
            </a:r>
            <a:r>
              <a:rPr lang="en-US" sz="1400" dirty="0"/>
              <a:t>situations where you prefer to place an </a:t>
            </a:r>
            <a:r>
              <a:rPr lang="en-US" sz="1400" b="1" dirty="0"/>
              <a:t>anonymous</a:t>
            </a:r>
            <a:r>
              <a:rPr lang="en-US" sz="1400" dirty="0"/>
              <a:t> report you are encouraged to use </a:t>
            </a:r>
            <a:r>
              <a:rPr lang="en-US" sz="1450" dirty="0">
                <a:solidFill>
                  <a:srgbClr val="0070C0"/>
                </a:solidFill>
                <a:cs typeface="Arial" panose="020B0604020202020204" pitchFamily="34" charset="0"/>
              </a:rPr>
              <a:t>Accumen AlertLine</a:t>
            </a:r>
            <a:r>
              <a:rPr lang="en-US" sz="1400" dirty="0"/>
              <a:t>, hosted by a third party provider, EthicsPoint. The information you provide will be sent to us by EthicsPoint on a totally </a:t>
            </a:r>
            <a:r>
              <a:rPr lang="en-US" sz="1400" dirty="0">
                <a:solidFill>
                  <a:srgbClr val="0070C0"/>
                </a:solidFill>
                <a:cs typeface="Arial" panose="020B0604020202020204" pitchFamily="34" charset="0"/>
              </a:rPr>
              <a:t>confidential and anonymous basis </a:t>
            </a:r>
            <a:r>
              <a:rPr lang="en-US" sz="1400" dirty="0"/>
              <a:t>if you should choose. You have our guarantee that your comments will be heard.</a:t>
            </a:r>
          </a:p>
          <a:p>
            <a:endParaRPr lang="en-US" sz="1200" dirty="0" smtClean="0"/>
          </a:p>
          <a:p>
            <a:r>
              <a:rPr lang="en-US" sz="1400" dirty="0" smtClean="0"/>
              <a:t>If </a:t>
            </a:r>
            <a:r>
              <a:rPr lang="en-US" sz="1400" dirty="0"/>
              <a:t>you are an Accumen employee and have a Human Resource issue please contact HR Passport.</a:t>
            </a:r>
          </a:p>
          <a:p>
            <a:r>
              <a:rPr lang="en-US" sz="1400" dirty="0"/>
              <a:t>If you would like to contact a representative of Accumen directly please feel free to contact Dana Simonds, Chief Compliance Officer, </a:t>
            </a:r>
            <a:r>
              <a:rPr lang="en-US" sz="1400" dirty="0" smtClean="0"/>
              <a:t>via telephone at 858-207-3960.</a:t>
            </a:r>
            <a:endParaRPr lang="en-US" sz="1400" dirty="0"/>
          </a:p>
        </p:txBody>
      </p:sp>
      <p:grpSp>
        <p:nvGrpSpPr>
          <p:cNvPr id="6" name="Group 5"/>
          <p:cNvGrpSpPr/>
          <p:nvPr/>
        </p:nvGrpSpPr>
        <p:grpSpPr>
          <a:xfrm>
            <a:off x="169815" y="942159"/>
            <a:ext cx="4053839" cy="2297682"/>
            <a:chOff x="137160" y="1003935"/>
            <a:chExt cx="4053839" cy="2297682"/>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 y="1003935"/>
              <a:ext cx="4053839" cy="2297682"/>
            </a:xfrm>
            <a:prstGeom prst="rect">
              <a:avLst/>
            </a:prstGeom>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1066800"/>
              <a:ext cx="2438400" cy="1085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598" y="942159"/>
            <a:ext cx="4495801" cy="2297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Oval 10"/>
          <p:cNvSpPr/>
          <p:nvPr/>
        </p:nvSpPr>
        <p:spPr>
          <a:xfrm>
            <a:off x="5390633" y="1548012"/>
            <a:ext cx="1162567" cy="395416"/>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2" name="Oval 11"/>
          <p:cNvSpPr/>
          <p:nvPr/>
        </p:nvSpPr>
        <p:spPr>
          <a:xfrm>
            <a:off x="5181600" y="2209800"/>
            <a:ext cx="1295400" cy="304800"/>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480897726"/>
      </p:ext>
    </p:extLst>
  </p:cSld>
  <p:clrMapOvr>
    <a:masterClrMapping/>
  </p:clrMapOvr>
  <p:transition spd="slow">
    <p:pull/>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13D5E426-8379-C641-8383-1F8A152F33A6}" type="slidenum">
              <a:rPr lang="en-US" smtClean="0"/>
              <a:pPr>
                <a:defRPr/>
              </a:pPr>
              <a:t>35</a:t>
            </a:fld>
            <a:endParaRPr lang="en-US" dirty="0"/>
          </a:p>
        </p:txBody>
      </p:sp>
      <p:sp>
        <p:nvSpPr>
          <p:cNvPr id="2" name="Title 1"/>
          <p:cNvSpPr>
            <a:spLocks noGrp="1"/>
          </p:cNvSpPr>
          <p:nvPr>
            <p:ph type="title" idx="4294967295"/>
          </p:nvPr>
        </p:nvSpPr>
        <p:spPr>
          <a:xfrm>
            <a:off x="0" y="152400"/>
            <a:ext cx="8763000" cy="457200"/>
          </a:xfrm>
        </p:spPr>
        <p:txBody>
          <a:bodyPr>
            <a:normAutofit/>
          </a:bodyPr>
          <a:lstStyle/>
          <a:p>
            <a:r>
              <a:rPr lang="en-US" sz="2400" dirty="0">
                <a:solidFill>
                  <a:schemeClr val="bg1"/>
                </a:solidFill>
                <a:latin typeface="Arial" panose="020B0604020202020204" pitchFamily="34" charset="0"/>
                <a:cs typeface="Arial" panose="020B0604020202020204" pitchFamily="34" charset="0"/>
              </a:rPr>
              <a:t>Quiz Time</a:t>
            </a:r>
          </a:p>
        </p:txBody>
      </p:sp>
      <p:sp>
        <p:nvSpPr>
          <p:cNvPr id="5" name="Title 1"/>
          <p:cNvSpPr txBox="1">
            <a:spLocks/>
          </p:cNvSpPr>
          <p:nvPr/>
        </p:nvSpPr>
        <p:spPr>
          <a:xfrm>
            <a:off x="1524000" y="1143000"/>
            <a:ext cx="7772400" cy="1470025"/>
          </a:xfrm>
          <a:prstGeom prst="rect">
            <a:avLst/>
          </a:prstGeom>
        </p:spPr>
        <p:txBody>
          <a:bodyPr>
            <a:normAutofit/>
          </a:bodyPr>
          <a:lstStyle>
            <a:lvl1pPr marL="0" indent="342900" algn="l" defTabSz="457200" rtl="0" fontAlgn="base">
              <a:spcBef>
                <a:spcPct val="0"/>
              </a:spcBef>
              <a:spcAft>
                <a:spcPct val="0"/>
              </a:spcAft>
              <a:defRPr sz="2400" kern="1200">
                <a:solidFill>
                  <a:schemeClr val="bg1"/>
                </a:solidFill>
                <a:latin typeface="Arial"/>
                <a:ea typeface="MS PGothic" pitchFamily="34" charset="-128"/>
                <a:cs typeface="Arial"/>
              </a:defRPr>
            </a:lvl1pPr>
            <a:lvl2pPr algn="ctr" defTabSz="457200" rtl="0" fontAlgn="base">
              <a:spcBef>
                <a:spcPct val="0"/>
              </a:spcBef>
              <a:spcAft>
                <a:spcPct val="0"/>
              </a:spcAft>
              <a:defRPr sz="4400">
                <a:solidFill>
                  <a:schemeClr val="tx1"/>
                </a:solidFill>
                <a:latin typeface="Calibri" pitchFamily="34" charset="0"/>
                <a:ea typeface="MS PGothic" pitchFamily="34" charset="-128"/>
              </a:defRPr>
            </a:lvl2pPr>
            <a:lvl3pPr algn="ctr" defTabSz="457200" rtl="0" fontAlgn="base">
              <a:spcBef>
                <a:spcPct val="0"/>
              </a:spcBef>
              <a:spcAft>
                <a:spcPct val="0"/>
              </a:spcAft>
              <a:defRPr sz="4400">
                <a:solidFill>
                  <a:schemeClr val="tx1"/>
                </a:solidFill>
                <a:latin typeface="Calibri" pitchFamily="34" charset="0"/>
                <a:ea typeface="MS PGothic" pitchFamily="34" charset="-128"/>
              </a:defRPr>
            </a:lvl3pPr>
            <a:lvl4pPr algn="ctr" defTabSz="457200" rtl="0" fontAlgn="base">
              <a:spcBef>
                <a:spcPct val="0"/>
              </a:spcBef>
              <a:spcAft>
                <a:spcPct val="0"/>
              </a:spcAft>
              <a:defRPr sz="4400">
                <a:solidFill>
                  <a:schemeClr val="tx1"/>
                </a:solidFill>
                <a:latin typeface="Calibri" pitchFamily="34" charset="0"/>
                <a:ea typeface="MS PGothic" pitchFamily="34" charset="-128"/>
              </a:defRPr>
            </a:lvl4pPr>
            <a:lvl5pPr algn="ctr" defTabSz="457200" rtl="0" fontAlgn="base">
              <a:spcBef>
                <a:spcPct val="0"/>
              </a:spcBef>
              <a:spcAft>
                <a:spcPct val="0"/>
              </a:spcAft>
              <a:defRPr sz="4400">
                <a:solidFill>
                  <a:schemeClr val="tx1"/>
                </a:solidFill>
                <a:latin typeface="Calibri" pitchFamily="34" charset="0"/>
                <a:ea typeface="MS PGothic" pitchFamily="34" charset="-128"/>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a:lstStyle>
          <a:p>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Exit Instructions</a:t>
            </a:r>
            <a:endPar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6" name="Subtitle 2"/>
          <p:cNvSpPr txBox="1">
            <a:spLocks/>
          </p:cNvSpPr>
          <p:nvPr/>
        </p:nvSpPr>
        <p:spPr>
          <a:xfrm>
            <a:off x="914400" y="2057400"/>
            <a:ext cx="7315200" cy="3352800"/>
          </a:xfrm>
          <a:prstGeom prst="rect">
            <a:avLst/>
          </a:prstGeom>
        </p:spPr>
        <p:txBody>
          <a:bodyPr>
            <a:normAutofit fontScale="92500"/>
          </a:bodyPr>
          <a:lst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smtClean="0"/>
              <a:t>We hope this course has been informative and helpful.</a:t>
            </a:r>
          </a:p>
          <a:p>
            <a:pPr marL="0" indent="0" algn="ctr">
              <a:buNone/>
            </a:pPr>
            <a:endParaRPr lang="en-US" dirty="0" smtClean="0"/>
          </a:p>
          <a:p>
            <a:pPr marL="0" indent="0" algn="ctr">
              <a:buNone/>
            </a:pPr>
            <a:r>
              <a:rPr lang="en-US" sz="4000" b="1" dirty="0" smtClean="0">
                <a:solidFill>
                  <a:srgbClr val="0070C0"/>
                </a:solidFill>
              </a:rPr>
              <a:t>Please proceed to take the </a:t>
            </a:r>
          </a:p>
          <a:p>
            <a:pPr marL="0" indent="0" algn="ctr">
              <a:buNone/>
            </a:pPr>
            <a:r>
              <a:rPr lang="en-US" sz="4000" b="1" dirty="0" smtClean="0">
                <a:solidFill>
                  <a:srgbClr val="0070C0"/>
                </a:solidFill>
              </a:rPr>
              <a:t>“Compliance Modules 1 &amp; 2 Quiz”.</a:t>
            </a:r>
          </a:p>
        </p:txBody>
      </p:sp>
      <p:pic>
        <p:nvPicPr>
          <p:cNvPr id="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897" y="5413980"/>
            <a:ext cx="910155" cy="9286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8" name="TextBox 7"/>
          <p:cNvSpPr txBox="1"/>
          <p:nvPr/>
        </p:nvSpPr>
        <p:spPr>
          <a:xfrm>
            <a:off x="1981200" y="5432048"/>
            <a:ext cx="3162300" cy="892552"/>
          </a:xfrm>
          <a:prstGeom prst="rect">
            <a:avLst/>
          </a:prstGeom>
          <a:solidFill>
            <a:srgbClr val="F2B800"/>
          </a:solidFill>
        </p:spPr>
        <p:txBody>
          <a:bodyPr wrap="square" rtlCol="0">
            <a:spAutoFit/>
          </a:bodyPr>
          <a:lstStyle/>
          <a:p>
            <a:pPr defTabSz="914206" fontAlgn="auto">
              <a:spcBef>
                <a:spcPts val="0"/>
              </a:spcBef>
              <a:spcAft>
                <a:spcPts val="0"/>
              </a:spcAft>
            </a:pPr>
            <a:r>
              <a:rPr lang="en-US" sz="1400" b="1" dirty="0" smtClean="0">
                <a:solidFill>
                  <a:prstClr val="white"/>
                </a:solidFill>
                <a:latin typeface="Arial"/>
                <a:ea typeface="+mn-ea"/>
              </a:rPr>
              <a:t>Dana Simonds</a:t>
            </a:r>
          </a:p>
          <a:p>
            <a:pPr defTabSz="914206" fontAlgn="auto">
              <a:spcBef>
                <a:spcPts val="0"/>
              </a:spcBef>
              <a:spcAft>
                <a:spcPts val="0"/>
              </a:spcAft>
            </a:pPr>
            <a:r>
              <a:rPr lang="en-US" sz="1400" b="1" dirty="0" smtClean="0">
                <a:solidFill>
                  <a:prstClr val="white"/>
                </a:solidFill>
                <a:latin typeface="Arial"/>
                <a:ea typeface="+mn-ea"/>
              </a:rPr>
              <a:t>Chief Compliance &amp; Privacy Officer</a:t>
            </a:r>
          </a:p>
          <a:p>
            <a:pPr defTabSz="914206" fontAlgn="auto">
              <a:spcBef>
                <a:spcPts val="0"/>
              </a:spcBef>
              <a:spcAft>
                <a:spcPts val="0"/>
              </a:spcAft>
            </a:pPr>
            <a:r>
              <a:rPr lang="en-US" sz="1200" b="1" dirty="0" smtClean="0">
                <a:solidFill>
                  <a:prstClr val="black"/>
                </a:solidFill>
                <a:latin typeface="Arial"/>
                <a:ea typeface="+mn-ea"/>
                <a:hlinkClick r:id="rId3"/>
              </a:rPr>
              <a:t>dsimonds@accumen.com</a:t>
            </a:r>
            <a:endParaRPr lang="en-US" sz="1200" b="1" dirty="0" smtClean="0">
              <a:solidFill>
                <a:prstClr val="black"/>
              </a:solidFill>
              <a:latin typeface="Arial"/>
              <a:ea typeface="+mn-ea"/>
            </a:endParaRPr>
          </a:p>
          <a:p>
            <a:pPr defTabSz="914206" fontAlgn="auto">
              <a:spcBef>
                <a:spcPts val="0"/>
              </a:spcBef>
              <a:spcAft>
                <a:spcPts val="0"/>
              </a:spcAft>
            </a:pPr>
            <a:r>
              <a:rPr lang="en-US" sz="1200" b="1" dirty="0" smtClean="0">
                <a:solidFill>
                  <a:prstClr val="white"/>
                </a:solidFill>
                <a:latin typeface="Arial"/>
                <a:ea typeface="+mn-ea"/>
              </a:rPr>
              <a:t> O: 858-207-3960 or C: 817-372-7923</a:t>
            </a:r>
          </a:p>
        </p:txBody>
      </p:sp>
      <p:sp>
        <p:nvSpPr>
          <p:cNvPr id="10" name="TextBox 9"/>
          <p:cNvSpPr txBox="1"/>
          <p:nvPr/>
        </p:nvSpPr>
        <p:spPr>
          <a:xfrm>
            <a:off x="5345648" y="5432048"/>
            <a:ext cx="3163824" cy="892552"/>
          </a:xfrm>
          <a:prstGeom prst="rect">
            <a:avLst/>
          </a:prstGeom>
          <a:solidFill>
            <a:srgbClr val="F2B800"/>
          </a:solidFill>
        </p:spPr>
        <p:txBody>
          <a:bodyPr wrap="square" rtlCol="0">
            <a:spAutoFit/>
          </a:bodyPr>
          <a:lstStyle/>
          <a:p>
            <a:r>
              <a:rPr lang="en-US" sz="1400" b="1" dirty="0" smtClean="0">
                <a:solidFill>
                  <a:schemeClr val="bg1"/>
                </a:solidFill>
              </a:rPr>
              <a:t>Matt Webb</a:t>
            </a:r>
          </a:p>
          <a:p>
            <a:r>
              <a:rPr lang="en-US" sz="1400" b="1" dirty="0" smtClean="0">
                <a:solidFill>
                  <a:schemeClr val="bg1"/>
                </a:solidFill>
              </a:rPr>
              <a:t>Security Officer</a:t>
            </a:r>
          </a:p>
          <a:p>
            <a:r>
              <a:rPr lang="en-US" sz="1200" b="1" dirty="0" smtClean="0">
                <a:solidFill>
                  <a:schemeClr val="bg1"/>
                </a:solidFill>
                <a:hlinkClick r:id="rId4"/>
              </a:rPr>
              <a:t>mwebb@accumen.com</a:t>
            </a:r>
            <a:endParaRPr lang="en-US" sz="1200" b="1" dirty="0" smtClean="0">
              <a:solidFill>
                <a:schemeClr val="bg1"/>
              </a:solidFill>
            </a:endParaRPr>
          </a:p>
          <a:p>
            <a:r>
              <a:rPr lang="en-US" sz="1200" b="1" dirty="0" smtClean="0">
                <a:solidFill>
                  <a:schemeClr val="bg1"/>
                </a:solidFill>
              </a:rPr>
              <a:t>O: 858-997-2099 or C: 858-518-1472 </a:t>
            </a:r>
          </a:p>
        </p:txBody>
      </p:sp>
    </p:spTree>
    <p:extLst>
      <p:ext uri="{BB962C8B-B14F-4D97-AF65-F5344CB8AC3E}">
        <p14:creationId xmlns:p14="http://schemas.microsoft.com/office/powerpoint/2010/main" val="1957602928"/>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13D5E426-8379-C641-8383-1F8A152F33A6}" type="slidenum">
              <a:rPr lang="en-US" smtClean="0"/>
              <a:pPr>
                <a:defRPr/>
              </a:pPr>
              <a:t>4</a:t>
            </a:fld>
            <a:endParaRPr lang="en-US" dirty="0"/>
          </a:p>
        </p:txBody>
      </p:sp>
      <p:sp>
        <p:nvSpPr>
          <p:cNvPr id="2" name="Title 1"/>
          <p:cNvSpPr>
            <a:spLocks noGrp="1"/>
          </p:cNvSpPr>
          <p:nvPr>
            <p:ph type="title" idx="4294967295"/>
          </p:nvPr>
        </p:nvSpPr>
        <p:spPr>
          <a:xfrm>
            <a:off x="0" y="152400"/>
            <a:ext cx="8763000" cy="457200"/>
          </a:xfrm>
        </p:spPr>
        <p:txBody>
          <a:bodyPr>
            <a:normAutofit/>
          </a:bodyPr>
          <a:lstStyle/>
          <a:p>
            <a:r>
              <a:rPr lang="en-US" sz="2400" dirty="0">
                <a:solidFill>
                  <a:schemeClr val="bg1"/>
                </a:solidFill>
                <a:latin typeface="Arial"/>
                <a:cs typeface="Arial"/>
              </a:rPr>
              <a:t>What is Protected Health Information “PHI”?</a:t>
            </a:r>
          </a:p>
        </p:txBody>
      </p:sp>
      <p:grpSp>
        <p:nvGrpSpPr>
          <p:cNvPr id="14" name="Group 13"/>
          <p:cNvGrpSpPr/>
          <p:nvPr/>
        </p:nvGrpSpPr>
        <p:grpSpPr>
          <a:xfrm>
            <a:off x="-1" y="836490"/>
            <a:ext cx="9144001" cy="6021510"/>
            <a:chOff x="-1" y="836490"/>
            <a:chExt cx="9144001" cy="6021510"/>
          </a:xfrm>
        </p:grpSpPr>
        <p:pic>
          <p:nvPicPr>
            <p:cNvPr id="4" name="Picture 4" descr="http://www.blogcdn.com/blog.games.com/media/2011/12/photo14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836490"/>
              <a:ext cx="9144001" cy="602151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762000" y="3388484"/>
              <a:ext cx="1143000" cy="878715"/>
              <a:chOff x="4038600" y="1295400"/>
              <a:chExt cx="1066800" cy="762000"/>
            </a:xfrm>
          </p:grpSpPr>
          <p:sp>
            <p:nvSpPr>
              <p:cNvPr id="6" name="Rectangle 5"/>
              <p:cNvSpPr/>
              <p:nvPr/>
            </p:nvSpPr>
            <p:spPr>
              <a:xfrm>
                <a:off x="4038600" y="1295400"/>
                <a:ext cx="1066800" cy="762000"/>
              </a:xfrm>
              <a:prstGeom prst="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2208" y="1394801"/>
                <a:ext cx="899583" cy="640915"/>
              </a:xfrm>
              <a:prstGeom prst="rect">
                <a:avLst/>
              </a:prstGeom>
            </p:spPr>
          </p:pic>
        </p:grpSp>
        <p:grpSp>
          <p:nvGrpSpPr>
            <p:cNvPr id="8" name="Group 7"/>
            <p:cNvGrpSpPr/>
            <p:nvPr/>
          </p:nvGrpSpPr>
          <p:grpSpPr>
            <a:xfrm>
              <a:off x="4000499" y="1295400"/>
              <a:ext cx="1143000" cy="829415"/>
              <a:chOff x="4038600" y="1295400"/>
              <a:chExt cx="1066800" cy="762000"/>
            </a:xfrm>
          </p:grpSpPr>
          <p:sp>
            <p:nvSpPr>
              <p:cNvPr id="9" name="Rectangle 8"/>
              <p:cNvSpPr/>
              <p:nvPr/>
            </p:nvSpPr>
            <p:spPr>
              <a:xfrm>
                <a:off x="4038600" y="1295400"/>
                <a:ext cx="1066800" cy="762000"/>
              </a:xfrm>
              <a:prstGeom prst="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2208" y="1394801"/>
                <a:ext cx="899583" cy="640915"/>
              </a:xfrm>
              <a:prstGeom prst="rect">
                <a:avLst/>
              </a:prstGeom>
            </p:spPr>
          </p:pic>
        </p:grpSp>
        <p:grpSp>
          <p:nvGrpSpPr>
            <p:cNvPr id="11" name="Group 10"/>
            <p:cNvGrpSpPr/>
            <p:nvPr/>
          </p:nvGrpSpPr>
          <p:grpSpPr>
            <a:xfrm>
              <a:off x="7239000" y="3407887"/>
              <a:ext cx="1143000" cy="878715"/>
              <a:chOff x="4038600" y="1295400"/>
              <a:chExt cx="1066800" cy="762000"/>
            </a:xfrm>
          </p:grpSpPr>
          <p:sp>
            <p:nvSpPr>
              <p:cNvPr id="12" name="Rectangle 11"/>
              <p:cNvSpPr/>
              <p:nvPr/>
            </p:nvSpPr>
            <p:spPr>
              <a:xfrm>
                <a:off x="4038600" y="1295400"/>
                <a:ext cx="1066800" cy="762000"/>
              </a:xfrm>
              <a:prstGeom prst="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2208" y="1394801"/>
                <a:ext cx="899583" cy="640915"/>
              </a:xfrm>
              <a:prstGeom prst="rect">
                <a:avLst/>
              </a:prstGeom>
            </p:spPr>
          </p:pic>
        </p:grpSp>
      </p:grpSp>
      <p:sp>
        <p:nvSpPr>
          <p:cNvPr id="15" name="TextBox 14"/>
          <p:cNvSpPr txBox="1"/>
          <p:nvPr/>
        </p:nvSpPr>
        <p:spPr>
          <a:xfrm>
            <a:off x="1543047" y="958452"/>
            <a:ext cx="6362701" cy="1200329"/>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en-US" sz="2400" dirty="0" smtClean="0"/>
              <a:t>PHI is any information relating to a person’s health status, treatment or payment for health services which may identify the individual.</a:t>
            </a:r>
            <a:endParaRPr lang="en-US" sz="2400" dirty="0"/>
          </a:p>
        </p:txBody>
      </p:sp>
      <p:graphicFrame>
        <p:nvGraphicFramePr>
          <p:cNvPr id="16" name="Table 15"/>
          <p:cNvGraphicFramePr>
            <a:graphicFrameLocks noGrp="1"/>
          </p:cNvGraphicFramePr>
          <p:nvPr>
            <p:extLst>
              <p:ext uri="{D42A27DB-BD31-4B8C-83A1-F6EECF244321}">
                <p14:modId xmlns:p14="http://schemas.microsoft.com/office/powerpoint/2010/main" val="1756701784"/>
              </p:ext>
            </p:extLst>
          </p:nvPr>
        </p:nvGraphicFramePr>
        <p:xfrm>
          <a:off x="1257297" y="2328102"/>
          <a:ext cx="6934200" cy="4240529"/>
        </p:xfrm>
        <a:graphic>
          <a:graphicData uri="http://schemas.openxmlformats.org/drawingml/2006/table">
            <a:tbl>
              <a:tblPr firstRow="1" bandRow="1">
                <a:effectLst>
                  <a:outerShdw blurRad="50800" dist="38100" dir="13500000" algn="br" rotWithShape="0">
                    <a:prstClr val="black">
                      <a:alpha val="40000"/>
                    </a:prstClr>
                  </a:outerShdw>
                </a:effectLst>
                <a:tableStyleId>{2D5ABB26-0587-4C30-8999-92F81FD0307C}</a:tableStyleId>
              </a:tblPr>
              <a:tblGrid>
                <a:gridCol w="2311400"/>
                <a:gridCol w="2311400"/>
                <a:gridCol w="2311400"/>
              </a:tblGrid>
              <a:tr h="289812">
                <a:tc gridSpan="3">
                  <a:txBody>
                    <a:bodyPr/>
                    <a:lstStyle/>
                    <a:p>
                      <a:pPr algn="ctr">
                        <a:lnSpc>
                          <a:spcPct val="100000"/>
                        </a:lnSpc>
                        <a:spcBef>
                          <a:spcPts val="0"/>
                        </a:spcBef>
                        <a:spcAft>
                          <a:spcPts val="0"/>
                        </a:spcAft>
                      </a:pPr>
                      <a:endParaRPr lang="en-US" sz="1100" b="1" kern="1200" baseline="0" dirty="0" smtClean="0">
                        <a:solidFill>
                          <a:schemeClr val="tx1"/>
                        </a:solidFill>
                        <a:latin typeface="+mn-lt"/>
                        <a:ea typeface="+mn-ea"/>
                        <a:cs typeface="+mn-cs"/>
                      </a:endParaRPr>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gradFill flip="none" rotWithShape="1">
                      <a:gsLst>
                        <a:gs pos="0">
                          <a:schemeClr val="accent1">
                            <a:lumMod val="20000"/>
                            <a:lumOff val="80000"/>
                          </a:schemeClr>
                        </a:gs>
                        <a:gs pos="100000">
                          <a:schemeClr val="tx2">
                            <a:lumMod val="60000"/>
                            <a:lumOff val="40000"/>
                          </a:schemeClr>
                        </a:gs>
                      </a:gsLst>
                      <a:path path="circle">
                        <a:fillToRect l="50000" t="50000" r="50000" b="50000"/>
                      </a:path>
                      <a:tileRect/>
                    </a:gradFill>
                  </a:tcPr>
                </a:tc>
                <a:tc hMerge="1">
                  <a:txBody>
                    <a:bodyPr/>
                    <a:lstStyle/>
                    <a:p>
                      <a:endParaRPr lang="en-US"/>
                    </a:p>
                  </a:txBody>
                  <a:tcPr/>
                </a:tc>
                <a:tc hMerge="1">
                  <a:txBody>
                    <a:bodyPr/>
                    <a:lstStyle/>
                    <a:p>
                      <a:endParaRPr lang="en-US"/>
                    </a:p>
                  </a:txBody>
                  <a:tcPr/>
                </a:tc>
              </a:tr>
              <a:tr h="716005">
                <a:tc gridSpan="3">
                  <a:txBody>
                    <a:bodyPr/>
                    <a:lstStyle/>
                    <a:p>
                      <a:pPr algn="ctr"/>
                      <a:r>
                        <a:rPr lang="en-US" sz="1800" b="1" kern="1200" baseline="0" dirty="0" smtClean="0">
                          <a:solidFill>
                            <a:schemeClr val="tx1"/>
                          </a:solidFill>
                          <a:latin typeface="+mn-lt"/>
                          <a:ea typeface="+mn-ea"/>
                          <a:cs typeface="+mn-cs"/>
                        </a:rPr>
                        <a:t>PHI includes ORAL, WRITTEN, and ELECTRONIC records and communications.</a:t>
                      </a:r>
                      <a:endParaRPr lang="en-US" sz="1100" b="1" kern="1200" baseline="0" dirty="0" smtClean="0">
                        <a:solidFill>
                          <a:schemeClr val="tx1"/>
                        </a:solidFill>
                        <a:latin typeface="+mn-lt"/>
                        <a:ea typeface="+mn-ea"/>
                        <a:cs typeface="+mn-cs"/>
                      </a:endParaRPr>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gradFill flip="none" rotWithShape="1">
                      <a:gsLst>
                        <a:gs pos="0">
                          <a:schemeClr val="accent1">
                            <a:lumMod val="20000"/>
                            <a:lumOff val="80000"/>
                          </a:schemeClr>
                        </a:gs>
                        <a:gs pos="100000">
                          <a:schemeClr val="tx2">
                            <a:lumMod val="60000"/>
                            <a:lumOff val="40000"/>
                          </a:schemeClr>
                        </a:gs>
                      </a:gsLst>
                      <a:path path="circle">
                        <a:fillToRect l="50000" t="50000" r="50000" b="50000"/>
                      </a:path>
                      <a:tileRect/>
                    </a:gradFill>
                  </a:tcPr>
                </a:tc>
                <a:tc hMerge="1">
                  <a:txBody>
                    <a:bodyPr/>
                    <a:lstStyle/>
                    <a:p>
                      <a:endParaRPr lang="en-US"/>
                    </a:p>
                  </a:txBody>
                  <a:tcPr/>
                </a:tc>
                <a:tc hMerge="1">
                  <a:txBody>
                    <a:bodyPr/>
                    <a:lstStyle/>
                    <a:p>
                      <a:endParaRPr lang="en-US"/>
                    </a:p>
                  </a:txBody>
                  <a:tcPr/>
                </a:tc>
              </a:tr>
              <a:tr h="716005">
                <a:tc gridSpan="3">
                  <a:txBody>
                    <a:bodyPr/>
                    <a:lstStyle/>
                    <a:p>
                      <a:pPr algn="ctr"/>
                      <a:r>
                        <a:rPr lang="en-US" sz="1800" b="1" kern="1200" baseline="0" dirty="0" smtClean="0">
                          <a:solidFill>
                            <a:schemeClr val="tx1"/>
                          </a:solidFill>
                          <a:latin typeface="+mn-lt"/>
                          <a:ea typeface="+mn-ea"/>
                          <a:cs typeface="+mn-cs"/>
                        </a:rPr>
                        <a:t>If you use patient information that contains these identifiers, you are working with PHI and must abide by HIPPA protections</a:t>
                      </a:r>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gradFill flip="none" rotWithShape="1">
                      <a:gsLst>
                        <a:gs pos="0">
                          <a:schemeClr val="accent1">
                            <a:lumMod val="20000"/>
                            <a:lumOff val="80000"/>
                          </a:schemeClr>
                        </a:gs>
                        <a:gs pos="100000">
                          <a:schemeClr val="tx2">
                            <a:lumMod val="60000"/>
                            <a:lumOff val="40000"/>
                          </a:schemeClr>
                        </a:gs>
                      </a:gsLst>
                      <a:path path="circle">
                        <a:fillToRect l="50000" t="50000" r="50000" b="50000"/>
                      </a:path>
                      <a:tileRect/>
                    </a:gradFill>
                  </a:tcPr>
                </a:tc>
                <a:tc hMerge="1">
                  <a:txBody>
                    <a:bodyPr/>
                    <a:lstStyle/>
                    <a:p>
                      <a:endParaRPr lang="en-US"/>
                    </a:p>
                  </a:txBody>
                  <a:tcPr/>
                </a:tc>
                <a:tc hMerge="1">
                  <a:txBody>
                    <a:bodyPr/>
                    <a:lstStyle/>
                    <a:p>
                      <a:endParaRPr lang="en-US"/>
                    </a:p>
                  </a:txBody>
                  <a:tcPr/>
                </a:tc>
              </a:tr>
              <a:tr h="2518707">
                <a:tc>
                  <a:txBody>
                    <a:bodyPr/>
                    <a:lstStyle/>
                    <a:p>
                      <a:pPr algn="ctr"/>
                      <a:r>
                        <a:rPr lang="en-US" sz="1500" b="1" kern="1200" baseline="0" dirty="0" smtClean="0">
                          <a:solidFill>
                            <a:schemeClr val="tx1"/>
                          </a:solidFill>
                          <a:latin typeface="+mn-lt"/>
                          <a:ea typeface="+mn-ea"/>
                          <a:cs typeface="+mn-cs"/>
                        </a:rPr>
                        <a:t>Patient Name</a:t>
                      </a:r>
                    </a:p>
                    <a:p>
                      <a:pPr algn="ctr"/>
                      <a:r>
                        <a:rPr lang="en-US" sz="1500" b="1" kern="1200" baseline="0" dirty="0" smtClean="0">
                          <a:solidFill>
                            <a:schemeClr val="tx1"/>
                          </a:solidFill>
                          <a:latin typeface="+mn-lt"/>
                          <a:ea typeface="+mn-ea"/>
                          <a:cs typeface="+mn-cs"/>
                        </a:rPr>
                        <a:t>Address </a:t>
                      </a:r>
                    </a:p>
                    <a:p>
                      <a:pPr marL="0" marR="0" indent="0" algn="ctr" defTabSz="457200" rtl="0" eaLnBrk="1" fontAlgn="auto" latinLnBrk="0" hangingPunct="1">
                        <a:lnSpc>
                          <a:spcPct val="100000"/>
                        </a:lnSpc>
                        <a:spcBef>
                          <a:spcPts val="0"/>
                        </a:spcBef>
                        <a:spcAft>
                          <a:spcPts val="0"/>
                        </a:spcAft>
                        <a:buClrTx/>
                        <a:buSzTx/>
                        <a:buFontTx/>
                        <a:buNone/>
                        <a:tabLst/>
                        <a:defRPr/>
                      </a:pPr>
                      <a:r>
                        <a:rPr lang="en-US" sz="1500" b="1" kern="1200" baseline="0" dirty="0" smtClean="0">
                          <a:solidFill>
                            <a:schemeClr val="tx1"/>
                          </a:solidFill>
                          <a:latin typeface="+mn-lt"/>
                          <a:ea typeface="+mn-ea"/>
                          <a:cs typeface="+mn-cs"/>
                        </a:rPr>
                        <a:t>Social Security or  Medicare Number</a:t>
                      </a:r>
                    </a:p>
                    <a:p>
                      <a:pPr algn="ctr"/>
                      <a:r>
                        <a:rPr lang="en-US" sz="1500" b="1" kern="1200" baseline="0" dirty="0" smtClean="0">
                          <a:solidFill>
                            <a:schemeClr val="tx1"/>
                          </a:solidFill>
                          <a:latin typeface="+mn-lt"/>
                          <a:ea typeface="+mn-ea"/>
                          <a:cs typeface="+mn-cs"/>
                        </a:rPr>
                        <a:t>CPT or Diagnosis</a:t>
                      </a:r>
                    </a:p>
                    <a:p>
                      <a:pPr algn="ctr"/>
                      <a:r>
                        <a:rPr lang="en-US" sz="1500" b="1" kern="1200" baseline="0" dirty="0" smtClean="0">
                          <a:solidFill>
                            <a:schemeClr val="tx1"/>
                          </a:solidFill>
                          <a:latin typeface="+mn-lt"/>
                          <a:ea typeface="+mn-ea"/>
                          <a:cs typeface="+mn-cs"/>
                        </a:rPr>
                        <a:t>Procedure Name</a:t>
                      </a:r>
                    </a:p>
                    <a:p>
                      <a:pPr marL="0" marR="0" indent="0" algn="ctr" defTabSz="457200" rtl="0" eaLnBrk="1" fontAlgn="auto" latinLnBrk="0" hangingPunct="1">
                        <a:lnSpc>
                          <a:spcPct val="100000"/>
                        </a:lnSpc>
                        <a:spcBef>
                          <a:spcPts val="0"/>
                        </a:spcBef>
                        <a:spcAft>
                          <a:spcPts val="0"/>
                        </a:spcAft>
                        <a:buClrTx/>
                        <a:buSzTx/>
                        <a:buFontTx/>
                        <a:buNone/>
                        <a:tabLst/>
                        <a:defRPr/>
                      </a:pPr>
                      <a:r>
                        <a:rPr lang="en-US" sz="1500" b="1" kern="1200" baseline="0" dirty="0" smtClean="0">
                          <a:solidFill>
                            <a:schemeClr val="tx1"/>
                          </a:solidFill>
                          <a:latin typeface="+mn-lt"/>
                          <a:ea typeface="+mn-ea"/>
                          <a:cs typeface="+mn-cs"/>
                        </a:rPr>
                        <a:t>Email address</a:t>
                      </a:r>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gradFill flip="none" rotWithShape="1">
                      <a:gsLst>
                        <a:gs pos="0">
                          <a:schemeClr val="accent1">
                            <a:lumMod val="20000"/>
                            <a:lumOff val="80000"/>
                          </a:schemeClr>
                        </a:gs>
                        <a:gs pos="100000">
                          <a:schemeClr val="tx2">
                            <a:lumMod val="60000"/>
                            <a:lumOff val="40000"/>
                          </a:schemeClr>
                        </a:gs>
                      </a:gsLst>
                      <a:path path="circle">
                        <a:fillToRect l="50000" t="50000" r="50000" b="50000"/>
                      </a:path>
                      <a:tileRect/>
                    </a:gradFill>
                  </a:tcPr>
                </a:tc>
                <a:tc>
                  <a:txBody>
                    <a:bodyPr/>
                    <a:lstStyle/>
                    <a:p>
                      <a:pPr algn="ctr"/>
                      <a:r>
                        <a:rPr lang="en-US" sz="1500" b="1" kern="1200" baseline="0" dirty="0" smtClean="0">
                          <a:solidFill>
                            <a:schemeClr val="tx1"/>
                          </a:solidFill>
                          <a:latin typeface="+mn-lt"/>
                          <a:ea typeface="+mn-ea"/>
                          <a:cs typeface="+mn-cs"/>
                        </a:rPr>
                        <a:t>Geographic subdivisions smaller than a state</a:t>
                      </a:r>
                    </a:p>
                    <a:p>
                      <a:pPr algn="ctr"/>
                      <a:r>
                        <a:rPr lang="en-US" sz="1500" b="1" kern="1200" baseline="0" dirty="0" smtClean="0">
                          <a:solidFill>
                            <a:schemeClr val="tx1"/>
                          </a:solidFill>
                          <a:latin typeface="+mn-lt"/>
                          <a:ea typeface="+mn-ea"/>
                          <a:cs typeface="+mn-cs"/>
                        </a:rPr>
                        <a:t>Phone, fax, medical record, health plan,  beneficiary, accession, requisition, account, or license numbers, etc. </a:t>
                      </a:r>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gradFill flip="none" rotWithShape="1">
                      <a:gsLst>
                        <a:gs pos="0">
                          <a:schemeClr val="accent1">
                            <a:lumMod val="20000"/>
                            <a:lumOff val="80000"/>
                          </a:schemeClr>
                        </a:gs>
                        <a:gs pos="100000">
                          <a:schemeClr val="tx2">
                            <a:lumMod val="60000"/>
                            <a:lumOff val="40000"/>
                          </a:schemeClr>
                        </a:gs>
                      </a:gsLst>
                      <a:path path="circle">
                        <a:fillToRect l="50000" t="50000" r="50000" b="50000"/>
                      </a:path>
                      <a:tileRect/>
                    </a:gra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500" b="1" kern="1200" baseline="0" dirty="0" smtClean="0">
                          <a:solidFill>
                            <a:schemeClr val="tx1"/>
                          </a:solidFill>
                          <a:latin typeface="+mn-lt"/>
                          <a:ea typeface="+mn-ea"/>
                          <a:cs typeface="+mn-cs"/>
                        </a:rPr>
                        <a:t>All dates (birthdate, admission date, date of service, death, etc.)</a:t>
                      </a:r>
                    </a:p>
                    <a:p>
                      <a:pPr marL="0" marR="0" indent="0" algn="ctr" defTabSz="457200" rtl="0" eaLnBrk="1" fontAlgn="auto" latinLnBrk="0" hangingPunct="1">
                        <a:lnSpc>
                          <a:spcPct val="100000"/>
                        </a:lnSpc>
                        <a:spcBef>
                          <a:spcPts val="0"/>
                        </a:spcBef>
                        <a:spcAft>
                          <a:spcPts val="0"/>
                        </a:spcAft>
                        <a:buClrTx/>
                        <a:buSzTx/>
                        <a:buFontTx/>
                        <a:buNone/>
                        <a:tabLst/>
                        <a:defRPr/>
                      </a:pPr>
                      <a:r>
                        <a:rPr lang="en-US" sz="1500" b="1" kern="1200" baseline="0" dirty="0" smtClean="0">
                          <a:solidFill>
                            <a:schemeClr val="tx1"/>
                          </a:solidFill>
                          <a:latin typeface="+mn-lt"/>
                          <a:ea typeface="+mn-ea"/>
                          <a:cs typeface="+mn-cs"/>
                        </a:rPr>
                        <a:t>Device identifiers and serial numbers</a:t>
                      </a:r>
                    </a:p>
                    <a:p>
                      <a:pPr marL="0" marR="0" indent="0" algn="ctr" defTabSz="457200" rtl="0" eaLnBrk="1" fontAlgn="auto" latinLnBrk="0" hangingPunct="1">
                        <a:lnSpc>
                          <a:spcPct val="100000"/>
                        </a:lnSpc>
                        <a:spcBef>
                          <a:spcPts val="0"/>
                        </a:spcBef>
                        <a:spcAft>
                          <a:spcPts val="0"/>
                        </a:spcAft>
                        <a:buClrTx/>
                        <a:buSzTx/>
                        <a:buFontTx/>
                        <a:buNone/>
                        <a:tabLst/>
                        <a:defRPr/>
                      </a:pPr>
                      <a:r>
                        <a:rPr lang="en-US" sz="1500" b="1" kern="1200" baseline="0" dirty="0" smtClean="0">
                          <a:solidFill>
                            <a:schemeClr val="tx1"/>
                          </a:solidFill>
                          <a:latin typeface="+mn-lt"/>
                          <a:ea typeface="+mn-ea"/>
                          <a:cs typeface="+mn-cs"/>
                        </a:rPr>
                        <a:t>URLs &amp; IP addresses</a:t>
                      </a:r>
                    </a:p>
                    <a:p>
                      <a:pPr algn="ctr"/>
                      <a:r>
                        <a:rPr lang="en-US" sz="1500" b="1" kern="1200" baseline="0" dirty="0" smtClean="0">
                          <a:solidFill>
                            <a:schemeClr val="tx1"/>
                          </a:solidFill>
                          <a:latin typeface="+mn-lt"/>
                          <a:ea typeface="+mn-ea"/>
                          <a:cs typeface="+mn-cs"/>
                        </a:rPr>
                        <a:t>Biometrics </a:t>
                      </a:r>
                    </a:p>
                    <a:p>
                      <a:pPr algn="ctr"/>
                      <a:r>
                        <a:rPr lang="en-US" sz="1500" b="1" kern="1200" baseline="0" dirty="0" smtClean="0">
                          <a:solidFill>
                            <a:schemeClr val="tx1"/>
                          </a:solidFill>
                          <a:latin typeface="+mn-lt"/>
                          <a:ea typeface="+mn-ea"/>
                          <a:cs typeface="+mn-cs"/>
                        </a:rPr>
                        <a:t>Images</a:t>
                      </a:r>
                    </a:p>
                    <a:p>
                      <a:pPr algn="ctr"/>
                      <a:endParaRPr lang="en-US" sz="1400" b="1" kern="1200" baseline="0" dirty="0" smtClean="0">
                        <a:solidFill>
                          <a:schemeClr val="tx1"/>
                        </a:solidFill>
                        <a:latin typeface="+mn-lt"/>
                        <a:ea typeface="+mn-ea"/>
                        <a:cs typeface="+mn-cs"/>
                      </a:endParaRPr>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gradFill flip="none" rotWithShape="1">
                      <a:gsLst>
                        <a:gs pos="0">
                          <a:schemeClr val="accent1">
                            <a:lumMod val="20000"/>
                            <a:lumOff val="80000"/>
                          </a:schemeClr>
                        </a:gs>
                        <a:gs pos="100000">
                          <a:schemeClr val="tx2">
                            <a:lumMod val="60000"/>
                            <a:lumOff val="40000"/>
                          </a:schemeClr>
                        </a:gs>
                      </a:gsLst>
                      <a:path path="circle">
                        <a:fillToRect l="50000" t="50000" r="50000" b="50000"/>
                      </a:path>
                      <a:tileRect/>
                    </a:gradFill>
                  </a:tcPr>
                </a:tc>
              </a:tr>
            </a:tbl>
          </a:graphicData>
        </a:graphic>
      </p:graphicFrame>
      <p:sp>
        <p:nvSpPr>
          <p:cNvPr id="17" name="Rectangle 16"/>
          <p:cNvSpPr/>
          <p:nvPr/>
        </p:nvSpPr>
        <p:spPr>
          <a:xfrm>
            <a:off x="457200" y="6553200"/>
            <a:ext cx="8229600" cy="215444"/>
          </a:xfrm>
          <a:prstGeom prst="rect">
            <a:avLst/>
          </a:prstGeom>
        </p:spPr>
        <p:txBody>
          <a:bodyPr wrap="square">
            <a:spAutoFit/>
          </a:bodyPr>
          <a:lstStyle/>
          <a:p>
            <a:pPr algn="ctr" defTabSz="914400" fontAlgn="auto">
              <a:spcBef>
                <a:spcPts val="0"/>
              </a:spcBef>
              <a:spcAft>
                <a:spcPts val="0"/>
              </a:spcAft>
              <a:defRPr/>
            </a:pPr>
            <a:r>
              <a:rPr lang="en-US" sz="800" dirty="0" smtClean="0">
                <a:solidFill>
                  <a:srgbClr val="BFBFBF"/>
                </a:solidFill>
                <a:latin typeface="Calibri"/>
                <a:ea typeface="+mn-ea"/>
              </a:rPr>
              <a:t>© 2016 Accumen.  Proprietary &amp; Confidential. Materials may not be copied or distributed.</a:t>
            </a:r>
            <a:endParaRPr lang="en-US" sz="800" dirty="0">
              <a:solidFill>
                <a:srgbClr val="BFBFBF"/>
              </a:solidFill>
              <a:latin typeface="Calibri"/>
              <a:ea typeface="+mn-ea"/>
            </a:endParaRPr>
          </a:p>
        </p:txBody>
      </p:sp>
    </p:spTree>
    <p:extLst>
      <p:ext uri="{BB962C8B-B14F-4D97-AF65-F5344CB8AC3E}">
        <p14:creationId xmlns:p14="http://schemas.microsoft.com/office/powerpoint/2010/main" val="310020098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13D5E426-8379-C641-8383-1F8A152F33A6}" type="slidenum">
              <a:rPr lang="en-US" smtClean="0"/>
              <a:pPr>
                <a:defRPr/>
              </a:pPr>
              <a:t>5</a:t>
            </a:fld>
            <a:endParaRPr lang="en-US" dirty="0"/>
          </a:p>
        </p:txBody>
      </p:sp>
      <p:sp>
        <p:nvSpPr>
          <p:cNvPr id="2" name="Title 1"/>
          <p:cNvSpPr>
            <a:spLocks noGrp="1"/>
          </p:cNvSpPr>
          <p:nvPr>
            <p:ph type="title" idx="4294967295"/>
          </p:nvPr>
        </p:nvSpPr>
        <p:spPr>
          <a:xfrm>
            <a:off x="0" y="152400"/>
            <a:ext cx="8763000" cy="457200"/>
          </a:xfrm>
        </p:spPr>
        <p:txBody>
          <a:bodyPr>
            <a:normAutofit/>
          </a:bodyPr>
          <a:lstStyle/>
          <a:p>
            <a:r>
              <a:rPr lang="en-US" sz="2400" dirty="0">
                <a:solidFill>
                  <a:schemeClr val="bg1"/>
                </a:solidFill>
                <a:latin typeface="Arial"/>
                <a:cs typeface="Arial"/>
              </a:rPr>
              <a:t>Policies &amp; Procedures – Where are they located?</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05" y="835186"/>
            <a:ext cx="9144000" cy="6019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p:cNvPicPr>
            <a:picLocks noChangeAspect="1"/>
          </p:cNvPicPr>
          <p:nvPr/>
        </p:nvPicPr>
        <p:blipFill rotWithShape="1">
          <a:blip r:embed="rId4"/>
          <a:srcRect l="11759" t="12047" r="12647" b="3560"/>
          <a:stretch/>
        </p:blipFill>
        <p:spPr>
          <a:xfrm>
            <a:off x="520957" y="1034142"/>
            <a:ext cx="8136295" cy="5649781"/>
          </a:xfrm>
          <a:prstGeom prst="rect">
            <a:avLst/>
          </a:prstGeom>
        </p:spPr>
      </p:pic>
      <p:grpSp>
        <p:nvGrpSpPr>
          <p:cNvPr id="11" name="Group 10"/>
          <p:cNvGrpSpPr/>
          <p:nvPr/>
        </p:nvGrpSpPr>
        <p:grpSpPr>
          <a:xfrm>
            <a:off x="1143000" y="1143000"/>
            <a:ext cx="4592137" cy="4712987"/>
            <a:chOff x="1143000" y="1143000"/>
            <a:chExt cx="4592137" cy="4712987"/>
          </a:xfrm>
        </p:grpSpPr>
        <p:sp>
          <p:nvSpPr>
            <p:cNvPr id="5" name="TextBox 4"/>
            <p:cNvSpPr txBox="1"/>
            <p:nvPr/>
          </p:nvSpPr>
          <p:spPr>
            <a:xfrm>
              <a:off x="1371600" y="4778769"/>
              <a:ext cx="4363537" cy="1077218"/>
            </a:xfrm>
            <a:prstGeom prst="rect">
              <a:avLst/>
            </a:prstGeom>
            <a:solidFill>
              <a:srgbClr val="F7941E"/>
            </a:solidFill>
            <a:ln w="19050">
              <a:solidFill>
                <a:schemeClr val="tx1"/>
              </a:solidFill>
            </a:ln>
          </p:spPr>
          <p:txBody>
            <a:bodyPr wrap="square" rtlCol="0">
              <a:spAutoFit/>
            </a:bodyPr>
            <a:lstStyle/>
            <a:p>
              <a:pPr algn="ctr"/>
              <a:r>
                <a:rPr lang="en-US" sz="1600" b="1" dirty="0" smtClean="0">
                  <a:solidFill>
                    <a:schemeClr val="bg1"/>
                  </a:solidFill>
                </a:rPr>
                <a:t>Accumen Policies &amp; Procedures are available on TriNet HR Passport. Navigate to the My Company tab and select Additional Policies.</a:t>
              </a:r>
              <a:endParaRPr lang="en-US" sz="1600" b="1" dirty="0">
                <a:solidFill>
                  <a:schemeClr val="bg1"/>
                </a:solidFill>
              </a:endParaRPr>
            </a:p>
          </p:txBody>
        </p:sp>
        <p:sp>
          <p:nvSpPr>
            <p:cNvPr id="8" name="Rectangle 7"/>
            <p:cNvSpPr/>
            <p:nvPr/>
          </p:nvSpPr>
          <p:spPr>
            <a:xfrm>
              <a:off x="3124200" y="2743201"/>
              <a:ext cx="1064277" cy="228599"/>
            </a:xfrm>
            <a:prstGeom prst="rect">
              <a:avLst/>
            </a:prstGeom>
            <a:noFill/>
            <a:ln w="38100">
              <a:solidFill>
                <a:srgbClr val="F5943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p:nvSpPr>
          <p:spPr>
            <a:xfrm>
              <a:off x="3124201" y="1611117"/>
              <a:ext cx="914400" cy="228599"/>
            </a:xfrm>
            <a:prstGeom prst="rect">
              <a:avLst/>
            </a:prstGeom>
            <a:noFill/>
            <a:ln w="38100">
              <a:solidFill>
                <a:srgbClr val="F5943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p:nvSpPr>
          <p:spPr>
            <a:xfrm>
              <a:off x="1143000" y="1143000"/>
              <a:ext cx="1143000" cy="381000"/>
            </a:xfrm>
            <a:prstGeom prst="rect">
              <a:avLst/>
            </a:prstGeom>
            <a:noFill/>
            <a:ln w="38100">
              <a:solidFill>
                <a:srgbClr val="F5943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4" name="Rectangle 13"/>
          <p:cNvSpPr/>
          <p:nvPr/>
        </p:nvSpPr>
        <p:spPr>
          <a:xfrm>
            <a:off x="561392" y="6667435"/>
            <a:ext cx="8229600" cy="215444"/>
          </a:xfrm>
          <a:prstGeom prst="rect">
            <a:avLst/>
          </a:prstGeom>
        </p:spPr>
        <p:txBody>
          <a:bodyPr wrap="square">
            <a:spAutoFit/>
          </a:bodyPr>
          <a:lstStyle/>
          <a:p>
            <a:pPr algn="ctr" defTabSz="914400" fontAlgn="auto">
              <a:spcBef>
                <a:spcPts val="0"/>
              </a:spcBef>
              <a:spcAft>
                <a:spcPts val="0"/>
              </a:spcAft>
              <a:defRPr/>
            </a:pPr>
            <a:r>
              <a:rPr lang="en-US" sz="800" dirty="0" smtClean="0">
                <a:latin typeface="Calibri"/>
                <a:ea typeface="+mn-ea"/>
              </a:rPr>
              <a:t>© 2016 Accumen.  Proprietary &amp; Confidential. Materials may not be copied or distributed.</a:t>
            </a:r>
            <a:endParaRPr lang="en-US" sz="800" dirty="0">
              <a:latin typeface="Calibri"/>
              <a:ea typeface="+mn-ea"/>
            </a:endParaRPr>
          </a:p>
        </p:txBody>
      </p:sp>
    </p:spTree>
    <p:extLst>
      <p:ext uri="{BB962C8B-B14F-4D97-AF65-F5344CB8AC3E}">
        <p14:creationId xmlns:p14="http://schemas.microsoft.com/office/powerpoint/2010/main" val="686620937"/>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13D5E426-8379-C641-8383-1F8A152F33A6}" type="slidenum">
              <a:rPr lang="en-US" smtClean="0"/>
              <a:pPr>
                <a:defRPr/>
              </a:pPr>
              <a:t>6</a:t>
            </a:fld>
            <a:endParaRPr lang="en-US" dirty="0"/>
          </a:p>
        </p:txBody>
      </p:sp>
      <p:sp>
        <p:nvSpPr>
          <p:cNvPr id="2" name="Title 1"/>
          <p:cNvSpPr>
            <a:spLocks noGrp="1"/>
          </p:cNvSpPr>
          <p:nvPr>
            <p:ph type="title" idx="4294967295"/>
          </p:nvPr>
        </p:nvSpPr>
        <p:spPr>
          <a:xfrm>
            <a:off x="0" y="152400"/>
            <a:ext cx="8763000" cy="457200"/>
          </a:xfrm>
        </p:spPr>
        <p:txBody>
          <a:bodyPr>
            <a:normAutofit/>
          </a:bodyPr>
          <a:lstStyle/>
          <a:p>
            <a:r>
              <a:rPr lang="en-US" sz="2400" dirty="0">
                <a:solidFill>
                  <a:schemeClr val="bg1"/>
                </a:solidFill>
                <a:latin typeface="Arial"/>
                <a:cs typeface="Arial"/>
              </a:rPr>
              <a:t>Policies and Procedures</a:t>
            </a:r>
          </a:p>
        </p:txBody>
      </p:sp>
      <p:pic>
        <p:nvPicPr>
          <p:cNvPr id="51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596" y="5687513"/>
            <a:ext cx="910155" cy="9286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1524000" y="6096000"/>
            <a:ext cx="184731" cy="369332"/>
          </a:xfrm>
          <a:prstGeom prst="rect">
            <a:avLst/>
          </a:prstGeom>
          <a:noFill/>
        </p:spPr>
        <p:txBody>
          <a:bodyPr wrap="none" rtlCol="0">
            <a:spAutoFit/>
          </a:bodyPr>
          <a:lstStyle/>
          <a:p>
            <a:endParaRPr lang="en-US" dirty="0"/>
          </a:p>
        </p:txBody>
      </p:sp>
      <p:sp>
        <p:nvSpPr>
          <p:cNvPr id="11" name="TextBox 10"/>
          <p:cNvSpPr txBox="1"/>
          <p:nvPr/>
        </p:nvSpPr>
        <p:spPr>
          <a:xfrm>
            <a:off x="1431719" y="5687513"/>
            <a:ext cx="3162300" cy="892552"/>
          </a:xfrm>
          <a:prstGeom prst="rect">
            <a:avLst/>
          </a:prstGeom>
          <a:solidFill>
            <a:srgbClr val="F2B800"/>
          </a:solidFill>
        </p:spPr>
        <p:txBody>
          <a:bodyPr wrap="square" rtlCol="0">
            <a:spAutoFit/>
          </a:bodyPr>
          <a:lstStyle/>
          <a:p>
            <a:pPr defTabSz="914206" fontAlgn="auto">
              <a:spcBef>
                <a:spcPts val="0"/>
              </a:spcBef>
              <a:spcAft>
                <a:spcPts val="0"/>
              </a:spcAft>
            </a:pPr>
            <a:r>
              <a:rPr lang="en-US" sz="1400" b="1" dirty="0" smtClean="0">
                <a:solidFill>
                  <a:prstClr val="white"/>
                </a:solidFill>
                <a:latin typeface="Arial"/>
                <a:ea typeface="+mn-ea"/>
              </a:rPr>
              <a:t>Dana Simonds</a:t>
            </a:r>
          </a:p>
          <a:p>
            <a:pPr defTabSz="914206" fontAlgn="auto">
              <a:spcBef>
                <a:spcPts val="0"/>
              </a:spcBef>
              <a:spcAft>
                <a:spcPts val="0"/>
              </a:spcAft>
            </a:pPr>
            <a:r>
              <a:rPr lang="en-US" sz="1400" b="1" dirty="0" smtClean="0">
                <a:solidFill>
                  <a:prstClr val="white"/>
                </a:solidFill>
                <a:latin typeface="Arial"/>
                <a:ea typeface="+mn-ea"/>
              </a:rPr>
              <a:t>Chief Compliance &amp; Privacy Officer</a:t>
            </a:r>
          </a:p>
          <a:p>
            <a:pPr defTabSz="914206" fontAlgn="auto">
              <a:spcBef>
                <a:spcPts val="0"/>
              </a:spcBef>
              <a:spcAft>
                <a:spcPts val="0"/>
              </a:spcAft>
            </a:pPr>
            <a:r>
              <a:rPr lang="en-US" sz="1200" b="1" dirty="0" smtClean="0">
                <a:solidFill>
                  <a:prstClr val="black"/>
                </a:solidFill>
                <a:latin typeface="Arial"/>
                <a:ea typeface="+mn-ea"/>
                <a:hlinkClick r:id="rId3"/>
              </a:rPr>
              <a:t>dsimonds@accumen.com</a:t>
            </a:r>
            <a:endParaRPr lang="en-US" sz="1200" b="1" dirty="0" smtClean="0">
              <a:solidFill>
                <a:prstClr val="black"/>
              </a:solidFill>
              <a:latin typeface="Arial"/>
              <a:ea typeface="+mn-ea"/>
            </a:endParaRPr>
          </a:p>
          <a:p>
            <a:pPr defTabSz="914206" fontAlgn="auto">
              <a:spcBef>
                <a:spcPts val="0"/>
              </a:spcBef>
              <a:spcAft>
                <a:spcPts val="0"/>
              </a:spcAft>
            </a:pPr>
            <a:r>
              <a:rPr lang="en-US" sz="1200" b="1" dirty="0" smtClean="0">
                <a:solidFill>
                  <a:prstClr val="white"/>
                </a:solidFill>
                <a:latin typeface="Arial"/>
                <a:ea typeface="+mn-ea"/>
              </a:rPr>
              <a:t> O: 858-207-3960 or C: 817-372-7923</a:t>
            </a:r>
          </a:p>
        </p:txBody>
      </p:sp>
      <p:sp>
        <p:nvSpPr>
          <p:cNvPr id="12" name="TextBox 11"/>
          <p:cNvSpPr txBox="1"/>
          <p:nvPr/>
        </p:nvSpPr>
        <p:spPr>
          <a:xfrm>
            <a:off x="4851576" y="5705581"/>
            <a:ext cx="3163824" cy="892552"/>
          </a:xfrm>
          <a:prstGeom prst="rect">
            <a:avLst/>
          </a:prstGeom>
          <a:solidFill>
            <a:srgbClr val="F2B800"/>
          </a:solidFill>
        </p:spPr>
        <p:txBody>
          <a:bodyPr wrap="square" rtlCol="0">
            <a:spAutoFit/>
          </a:bodyPr>
          <a:lstStyle/>
          <a:p>
            <a:r>
              <a:rPr lang="en-US" sz="1400" b="1" dirty="0" smtClean="0">
                <a:solidFill>
                  <a:schemeClr val="bg1"/>
                </a:solidFill>
              </a:rPr>
              <a:t>Matt Webb</a:t>
            </a:r>
          </a:p>
          <a:p>
            <a:r>
              <a:rPr lang="en-US" sz="1400" b="1" dirty="0" smtClean="0">
                <a:solidFill>
                  <a:schemeClr val="bg1"/>
                </a:solidFill>
              </a:rPr>
              <a:t>Security Officer</a:t>
            </a:r>
          </a:p>
          <a:p>
            <a:r>
              <a:rPr lang="en-US" sz="1200" b="1" dirty="0" smtClean="0">
                <a:solidFill>
                  <a:schemeClr val="bg1"/>
                </a:solidFill>
                <a:hlinkClick r:id="rId4"/>
              </a:rPr>
              <a:t>mwebb@accumen.com</a:t>
            </a:r>
            <a:endParaRPr lang="en-US" sz="1200" b="1" dirty="0" smtClean="0">
              <a:solidFill>
                <a:schemeClr val="bg1"/>
              </a:solidFill>
            </a:endParaRPr>
          </a:p>
          <a:p>
            <a:r>
              <a:rPr lang="en-US" sz="1200" b="1" dirty="0" smtClean="0">
                <a:solidFill>
                  <a:schemeClr val="bg1"/>
                </a:solidFill>
              </a:rPr>
              <a:t>O: 858-997-2099 or C: 858-518-1472 </a:t>
            </a:r>
          </a:p>
        </p:txBody>
      </p:sp>
      <p:pic>
        <p:nvPicPr>
          <p:cNvPr id="4" name="Picture 3"/>
          <p:cNvPicPr>
            <a:picLocks noChangeAspect="1"/>
          </p:cNvPicPr>
          <p:nvPr/>
        </p:nvPicPr>
        <p:blipFill>
          <a:blip r:embed="rId5"/>
          <a:stretch>
            <a:fillRect/>
          </a:stretch>
        </p:blipFill>
        <p:spPr>
          <a:xfrm>
            <a:off x="373596" y="2243474"/>
            <a:ext cx="8389403" cy="3047999"/>
          </a:xfrm>
          <a:prstGeom prst="rect">
            <a:avLst/>
          </a:prstGeom>
          <a:ln w="19050">
            <a:solidFill>
              <a:schemeClr val="tx1"/>
            </a:solidFill>
          </a:ln>
        </p:spPr>
      </p:pic>
      <p:sp>
        <p:nvSpPr>
          <p:cNvPr id="5" name="Content Placeholder 1"/>
          <p:cNvSpPr txBox="1">
            <a:spLocks/>
          </p:cNvSpPr>
          <p:nvPr/>
        </p:nvSpPr>
        <p:spPr>
          <a:xfrm>
            <a:off x="571500" y="1060255"/>
            <a:ext cx="8001000" cy="1106993"/>
          </a:xfrm>
          <a:prstGeom prst="rect">
            <a:avLst/>
          </a:prstGeom>
          <a:solidFill>
            <a:schemeClr val="tx2">
              <a:lumMod val="60000"/>
              <a:lumOff val="40000"/>
            </a:schemeClr>
          </a:solidFill>
          <a:ln w="12700">
            <a:solidFill>
              <a:schemeClr val="tx1"/>
            </a:solidFill>
          </a:ln>
        </p:spPr>
        <p:txBody>
          <a:bodyPr/>
          <a:lst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800" b="1" dirty="0" smtClean="0">
                <a:solidFill>
                  <a:schemeClr val="bg1"/>
                </a:solidFill>
              </a:rPr>
              <a:t>This training session will touch on highlights in each policy.  Refer to the policy for a full explanation.  If you have questions on interpretation, please contact the Compliance or Security Officer listed below.  We are here to help</a:t>
            </a:r>
            <a:r>
              <a:rPr lang="en-US" sz="1800" dirty="0" smtClean="0">
                <a:solidFill>
                  <a:schemeClr val="bg1"/>
                </a:solidFill>
              </a:rPr>
              <a:t>!</a:t>
            </a:r>
            <a:endParaRPr lang="en-US" sz="1600" dirty="0"/>
          </a:p>
        </p:txBody>
      </p:sp>
    </p:spTree>
    <p:extLst>
      <p:ext uri="{BB962C8B-B14F-4D97-AF65-F5344CB8AC3E}">
        <p14:creationId xmlns:p14="http://schemas.microsoft.com/office/powerpoint/2010/main" val="111694392"/>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13D5E426-8379-C641-8383-1F8A152F33A6}" type="slidenum">
              <a:rPr lang="en-US" smtClean="0"/>
              <a:pPr>
                <a:defRPr/>
              </a:pPr>
              <a:t>7</a:t>
            </a:fld>
            <a:endParaRPr lang="en-US" dirty="0"/>
          </a:p>
        </p:txBody>
      </p:sp>
      <p:sp>
        <p:nvSpPr>
          <p:cNvPr id="2" name="Title 1"/>
          <p:cNvSpPr>
            <a:spLocks noGrp="1"/>
          </p:cNvSpPr>
          <p:nvPr>
            <p:ph type="title" idx="4294967295"/>
          </p:nvPr>
        </p:nvSpPr>
        <p:spPr>
          <a:xfrm>
            <a:off x="147638" y="182563"/>
            <a:ext cx="8234362" cy="449262"/>
          </a:xfrm>
        </p:spPr>
        <p:txBody>
          <a:bodyPr>
            <a:normAutofit/>
          </a:bodyPr>
          <a:lstStyle/>
          <a:p>
            <a:r>
              <a:rPr lang="en-US" sz="2400" dirty="0" smtClean="0">
                <a:solidFill>
                  <a:schemeClr val="bg1"/>
                </a:solidFill>
                <a:latin typeface="Arial" panose="020B0604020202020204" pitchFamily="34" charset="0"/>
                <a:cs typeface="Arial" panose="020B0604020202020204" pitchFamily="34" charset="0"/>
              </a:rPr>
              <a:t>HIPAA Overview</a:t>
            </a:r>
            <a:endParaRPr lang="en-US" sz="2400" dirty="0">
              <a:solidFill>
                <a:schemeClr val="bg1"/>
              </a:solidFill>
              <a:latin typeface="Arial" panose="020B0604020202020204" pitchFamily="34" charset="0"/>
              <a:cs typeface="Arial" panose="020B0604020202020204" pitchFamily="34" charset="0"/>
            </a:endParaRPr>
          </a:p>
        </p:txBody>
      </p:sp>
      <p:sp>
        <p:nvSpPr>
          <p:cNvPr id="5" name="Content Placeholder 1"/>
          <p:cNvSpPr txBox="1">
            <a:spLocks/>
          </p:cNvSpPr>
          <p:nvPr/>
        </p:nvSpPr>
        <p:spPr>
          <a:xfrm>
            <a:off x="604837" y="1219200"/>
            <a:ext cx="7934325" cy="1620478"/>
          </a:xfrm>
          <a:prstGeom prst="rect">
            <a:avLst/>
          </a:prstGeom>
        </p:spPr>
        <p:txBody>
          <a:bodyPr/>
          <a:lst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US" sz="1600" dirty="0" smtClean="0"/>
              <a:t>Accumen has a designated  Chief Compliance and Privacy Officer, Dana Simonds, who is responsible for developing, implementing, and enforcing policies and procedures to protect the privacy and security of patient health information.  This role also manages HIPAA complaints and investigations.  Matt Webb is Accumen’s Security Officer and is responsible for the execution and use of security measures to protect ePHI.    </a:t>
            </a:r>
          </a:p>
          <a:p>
            <a:pPr>
              <a:spcBef>
                <a:spcPts val="0"/>
              </a:spcBef>
            </a:pPr>
            <a:endParaRPr lang="en-US" sz="1600" dirty="0" smtClean="0"/>
          </a:p>
          <a:p>
            <a:pPr marL="0" indent="0">
              <a:buNone/>
            </a:pPr>
            <a:r>
              <a:rPr lang="en-US" sz="1600" dirty="0" smtClean="0"/>
              <a:t>Understanding HIPAA and your responsibility in safeguarding patient protected health information is part of your role as an Accumen employee.  If you have questions after viewing this presentation, please contact Dana. You may also submit questions or issues anonymously to Accumen’s AlertLine by calling 1-855-727-6720 or visiting  </a:t>
            </a:r>
            <a:r>
              <a:rPr lang="en-US" sz="1600" dirty="0" smtClean="0">
                <a:hlinkClick r:id="rId4"/>
              </a:rPr>
              <a:t>www.accumen.ethicspoint.com</a:t>
            </a:r>
            <a:r>
              <a:rPr lang="en-US" sz="1600" dirty="0" smtClean="0"/>
              <a:t>.</a:t>
            </a:r>
          </a:p>
          <a:p>
            <a:endParaRPr lang="en-US" sz="1600" dirty="0" smtClean="0"/>
          </a:p>
          <a:p>
            <a:pPr marL="0" indent="0">
              <a:buNone/>
            </a:pPr>
            <a:endParaRPr lang="en-US" sz="1600" dirty="0" smtClean="0"/>
          </a:p>
          <a:p>
            <a:endParaRPr lang="en-US" sz="1600" dirty="0" smtClean="0"/>
          </a:p>
          <a:p>
            <a:pPr marL="0" indent="0">
              <a:buFont typeface="Arial" pitchFamily="34" charset="0"/>
              <a:buNone/>
            </a:pPr>
            <a:endParaRPr lang="en-US" sz="1600" dirty="0"/>
          </a:p>
        </p:txBody>
      </p:sp>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2474" y="5631656"/>
            <a:ext cx="910155" cy="9286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1524000" y="6096000"/>
            <a:ext cx="184731" cy="369332"/>
          </a:xfrm>
          <a:prstGeom prst="rect">
            <a:avLst/>
          </a:prstGeom>
          <a:noFill/>
        </p:spPr>
        <p:txBody>
          <a:bodyPr wrap="none" rtlCol="0">
            <a:spAutoFit/>
          </a:bodyPr>
          <a:lstStyle/>
          <a:p>
            <a:endParaRPr lang="en-US" dirty="0"/>
          </a:p>
        </p:txBody>
      </p:sp>
      <p:sp>
        <p:nvSpPr>
          <p:cNvPr id="11" name="TextBox 10"/>
          <p:cNvSpPr txBox="1"/>
          <p:nvPr/>
        </p:nvSpPr>
        <p:spPr>
          <a:xfrm>
            <a:off x="1864777" y="5649724"/>
            <a:ext cx="3162300" cy="892552"/>
          </a:xfrm>
          <a:prstGeom prst="rect">
            <a:avLst/>
          </a:prstGeom>
          <a:solidFill>
            <a:srgbClr val="F2B800"/>
          </a:solidFill>
        </p:spPr>
        <p:txBody>
          <a:bodyPr wrap="square" rtlCol="0">
            <a:spAutoFit/>
          </a:bodyPr>
          <a:lstStyle/>
          <a:p>
            <a:pPr defTabSz="914206" fontAlgn="auto">
              <a:spcBef>
                <a:spcPts val="0"/>
              </a:spcBef>
              <a:spcAft>
                <a:spcPts val="0"/>
              </a:spcAft>
            </a:pPr>
            <a:r>
              <a:rPr lang="en-US" sz="1400" b="1" dirty="0" smtClean="0">
                <a:solidFill>
                  <a:prstClr val="white"/>
                </a:solidFill>
                <a:latin typeface="Arial"/>
                <a:ea typeface="+mn-ea"/>
              </a:rPr>
              <a:t>Dana Simonds</a:t>
            </a:r>
          </a:p>
          <a:p>
            <a:pPr defTabSz="914206" fontAlgn="auto">
              <a:spcBef>
                <a:spcPts val="0"/>
              </a:spcBef>
              <a:spcAft>
                <a:spcPts val="0"/>
              </a:spcAft>
            </a:pPr>
            <a:r>
              <a:rPr lang="en-US" sz="1400" b="1" dirty="0" smtClean="0">
                <a:solidFill>
                  <a:prstClr val="white"/>
                </a:solidFill>
                <a:latin typeface="Arial"/>
                <a:ea typeface="+mn-ea"/>
              </a:rPr>
              <a:t>Chief Compliance &amp; Privacy Officer</a:t>
            </a:r>
          </a:p>
          <a:p>
            <a:pPr defTabSz="914206" fontAlgn="auto">
              <a:spcBef>
                <a:spcPts val="0"/>
              </a:spcBef>
              <a:spcAft>
                <a:spcPts val="0"/>
              </a:spcAft>
            </a:pPr>
            <a:r>
              <a:rPr lang="en-US" sz="1200" b="1" dirty="0" smtClean="0">
                <a:solidFill>
                  <a:prstClr val="black"/>
                </a:solidFill>
                <a:latin typeface="Arial"/>
                <a:ea typeface="+mn-ea"/>
                <a:hlinkClick r:id="rId6"/>
              </a:rPr>
              <a:t>dsimonds@accumen.com</a:t>
            </a:r>
            <a:endParaRPr lang="en-US" sz="1200" b="1" dirty="0" smtClean="0">
              <a:solidFill>
                <a:prstClr val="black"/>
              </a:solidFill>
              <a:latin typeface="Arial"/>
              <a:ea typeface="+mn-ea"/>
            </a:endParaRPr>
          </a:p>
          <a:p>
            <a:pPr defTabSz="914206" fontAlgn="auto">
              <a:spcBef>
                <a:spcPts val="0"/>
              </a:spcBef>
              <a:spcAft>
                <a:spcPts val="0"/>
              </a:spcAft>
            </a:pPr>
            <a:r>
              <a:rPr lang="en-US" sz="1200" b="1" dirty="0" smtClean="0">
                <a:solidFill>
                  <a:prstClr val="white"/>
                </a:solidFill>
                <a:latin typeface="Arial"/>
                <a:ea typeface="+mn-ea"/>
              </a:rPr>
              <a:t> O: 858-207-3960 or C: 817-372-7923</a:t>
            </a:r>
          </a:p>
        </p:txBody>
      </p:sp>
      <p:sp>
        <p:nvSpPr>
          <p:cNvPr id="12" name="TextBox 11"/>
          <p:cNvSpPr txBox="1"/>
          <p:nvPr/>
        </p:nvSpPr>
        <p:spPr>
          <a:xfrm>
            <a:off x="5103277" y="5641410"/>
            <a:ext cx="3048000" cy="892552"/>
          </a:xfrm>
          <a:prstGeom prst="rect">
            <a:avLst/>
          </a:prstGeom>
          <a:solidFill>
            <a:srgbClr val="F2B800"/>
          </a:solidFill>
        </p:spPr>
        <p:txBody>
          <a:bodyPr wrap="square" rtlCol="0">
            <a:spAutoFit/>
          </a:bodyPr>
          <a:lstStyle/>
          <a:p>
            <a:r>
              <a:rPr lang="en-US" sz="1400" b="1" dirty="0" smtClean="0">
                <a:solidFill>
                  <a:schemeClr val="bg1"/>
                </a:solidFill>
              </a:rPr>
              <a:t>Matt Webb</a:t>
            </a:r>
          </a:p>
          <a:p>
            <a:r>
              <a:rPr lang="en-US" sz="1400" b="1" dirty="0" smtClean="0">
                <a:solidFill>
                  <a:schemeClr val="bg1"/>
                </a:solidFill>
              </a:rPr>
              <a:t>Security Officer</a:t>
            </a:r>
          </a:p>
          <a:p>
            <a:r>
              <a:rPr lang="en-US" sz="1200" b="1" dirty="0" smtClean="0">
                <a:solidFill>
                  <a:schemeClr val="bg1"/>
                </a:solidFill>
                <a:hlinkClick r:id="rId7"/>
              </a:rPr>
              <a:t>mwebb@accumen.com</a:t>
            </a:r>
            <a:endParaRPr lang="en-US" sz="1200" b="1" dirty="0" smtClean="0">
              <a:solidFill>
                <a:schemeClr val="bg1"/>
              </a:solidFill>
            </a:endParaRPr>
          </a:p>
          <a:p>
            <a:r>
              <a:rPr lang="en-US" sz="1200" b="1" dirty="0" smtClean="0">
                <a:solidFill>
                  <a:schemeClr val="bg1"/>
                </a:solidFill>
              </a:rPr>
              <a:t>O: 858-997-2099 or C: 858-518-1472 </a:t>
            </a:r>
          </a:p>
        </p:txBody>
      </p:sp>
      <p:pic>
        <p:nvPicPr>
          <p:cNvPr id="9" name="Picture 2" descr="C:\Users\dsimonds\Box Sync\dsimonds\pictures\Dana Photo\DSC_0182d2-Final.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11231" y="4080064"/>
            <a:ext cx="1168400" cy="156966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p:cNvPicPr>
          <p:nvPr/>
        </p:nvPicPr>
        <p:blipFill>
          <a:blip r:embed="rId9"/>
          <a:stretch>
            <a:fillRect/>
          </a:stretch>
        </p:blipFill>
        <p:spPr>
          <a:xfrm>
            <a:off x="5866931" y="4075279"/>
            <a:ext cx="1188720" cy="1554480"/>
          </a:xfrm>
          <a:prstGeom prst="rect">
            <a:avLst/>
          </a:prstGeom>
          <a:noFill/>
        </p:spPr>
      </p:pic>
    </p:spTree>
    <p:extLst>
      <p:ext uri="{BB962C8B-B14F-4D97-AF65-F5344CB8AC3E}">
        <p14:creationId xmlns:p14="http://schemas.microsoft.com/office/powerpoint/2010/main" val="2502743569"/>
      </p:ext>
    </p:extLst>
  </p:cSld>
  <p:clrMapOvr>
    <a:overrideClrMapping bg1="lt1" tx1="dk1" bg2="lt2" tx2="dk2" accent1="accent1" accent2="accent2" accent3="accent3" accent4="accent4" accent5="accent5" accent6="accent6" hlink="hlink" folHlink="folHlink"/>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13D5E426-8379-C641-8383-1F8A152F33A6}" type="slidenum">
              <a:rPr lang="en-US" smtClean="0"/>
              <a:pPr>
                <a:defRPr/>
              </a:pPr>
              <a:t>8</a:t>
            </a:fld>
            <a:endParaRPr lang="en-US" dirty="0"/>
          </a:p>
        </p:txBody>
      </p:sp>
      <p:sp>
        <p:nvSpPr>
          <p:cNvPr id="2" name="Title 1"/>
          <p:cNvSpPr>
            <a:spLocks noGrp="1"/>
          </p:cNvSpPr>
          <p:nvPr>
            <p:ph type="title" idx="4294967295"/>
          </p:nvPr>
        </p:nvSpPr>
        <p:spPr>
          <a:xfrm>
            <a:off x="0" y="152400"/>
            <a:ext cx="8763000" cy="457200"/>
          </a:xfrm>
        </p:spPr>
        <p:txBody>
          <a:bodyPr>
            <a:normAutofit/>
          </a:bodyPr>
          <a:lstStyle/>
          <a:p>
            <a:r>
              <a:rPr lang="en-US" sz="2400" dirty="0">
                <a:solidFill>
                  <a:schemeClr val="bg1"/>
                </a:solidFill>
                <a:latin typeface="Arial" panose="020B0604020202020204" pitchFamily="34" charset="0"/>
                <a:cs typeface="Arial" panose="020B0604020202020204" pitchFamily="34" charset="0"/>
              </a:rPr>
              <a:t>HIPAA Privacy Policy 0021c</a:t>
            </a:r>
          </a:p>
        </p:txBody>
      </p:sp>
      <p:grpSp>
        <p:nvGrpSpPr>
          <p:cNvPr id="5" name="Group 4"/>
          <p:cNvGrpSpPr/>
          <p:nvPr/>
        </p:nvGrpSpPr>
        <p:grpSpPr>
          <a:xfrm>
            <a:off x="6418055" y="890754"/>
            <a:ext cx="2725945" cy="1908028"/>
            <a:chOff x="5885035" y="925251"/>
            <a:chExt cx="3079318" cy="2049577"/>
          </a:xfrm>
        </p:grpSpPr>
        <p:pic>
          <p:nvPicPr>
            <p:cNvPr id="2050" name="Picture 2" descr="http://www.psdgraphics.com/file/theater-sign-template.jpg"/>
            <p:cNvPicPr>
              <a:picLocks noChangeAspect="1" noChangeArrowheads="1"/>
            </p:cNvPicPr>
            <p:nvPr/>
          </p:nvPicPr>
          <p:blipFill rotWithShape="1">
            <a:blip r:embed="rId2">
              <a:extLst>
                <a:ext uri="{28A0092B-C50C-407E-A947-70E740481C1C}">
                  <a14:useLocalDpi xmlns:a14="http://schemas.microsoft.com/office/drawing/2010/main" val="0"/>
                </a:ext>
              </a:extLst>
            </a:blip>
            <a:srcRect l="4503" t="9904" r="5140" b="9906"/>
            <a:stretch/>
          </p:blipFill>
          <p:spPr bwMode="auto">
            <a:xfrm rot="603107">
              <a:off x="5885035" y="925251"/>
              <a:ext cx="3079318" cy="2049577"/>
            </a:xfrm>
            <a:prstGeom prst="ellipse">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rot="641282">
              <a:off x="6318676" y="1376937"/>
              <a:ext cx="2262458" cy="1077218"/>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Privacy Policies</a:t>
              </a:r>
              <a:endParaRPr lang="en-US" sz="3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grpSp>
      <p:grpSp>
        <p:nvGrpSpPr>
          <p:cNvPr id="7" name="Group 6"/>
          <p:cNvGrpSpPr/>
          <p:nvPr/>
        </p:nvGrpSpPr>
        <p:grpSpPr>
          <a:xfrm flipV="1">
            <a:off x="8467" y="5599961"/>
            <a:ext cx="9127067" cy="1257753"/>
            <a:chOff x="16933" y="829733"/>
            <a:chExt cx="9127067" cy="2142067"/>
          </a:xfrm>
        </p:grpSpPr>
        <p:pic>
          <p:nvPicPr>
            <p:cNvPr id="8" name="Picture 6" descr="http://www.pptbackgroundstemplates.com/backgrounds/Stage-lighting-in-silhouet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33" y="838200"/>
              <a:ext cx="4555067" cy="21336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ttp://www.pptbackgroundstemplates.com/backgrounds/Stage-lighting-in-silhouet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95800" y="829733"/>
              <a:ext cx="4648200" cy="21336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0"/>
          <p:cNvGrpSpPr/>
          <p:nvPr/>
        </p:nvGrpSpPr>
        <p:grpSpPr>
          <a:xfrm>
            <a:off x="152400" y="1055218"/>
            <a:ext cx="8382000" cy="3934513"/>
            <a:chOff x="76200" y="914400"/>
            <a:chExt cx="8382000" cy="3934513"/>
          </a:xfrm>
        </p:grpSpPr>
        <p:sp>
          <p:nvSpPr>
            <p:cNvPr id="10" name="Content Placeholder 1"/>
            <p:cNvSpPr txBox="1">
              <a:spLocks/>
            </p:cNvSpPr>
            <p:nvPr/>
          </p:nvSpPr>
          <p:spPr>
            <a:xfrm>
              <a:off x="76200" y="3228435"/>
              <a:ext cx="8382000" cy="1620478"/>
            </a:xfrm>
            <a:prstGeom prst="rect">
              <a:avLst/>
            </a:prstGeom>
          </p:spPr>
          <p:txBody>
            <a:bodyPr/>
            <a:lstStyle>
              <a:lvl1pPr marL="232701" indent="-232701" algn="l" defTabSz="911396" rtl="0" eaLnBrk="1" fontAlgn="base" hangingPunct="1">
                <a:spcBef>
                  <a:spcPct val="0"/>
                </a:spcBef>
                <a:spcAft>
                  <a:spcPct val="30000"/>
                </a:spcAft>
                <a:buSzPct val="140000"/>
                <a:buFont typeface="Wingdings" charset="2"/>
                <a:buChar char="Ø"/>
                <a:defRPr sz="1600" b="1">
                  <a:solidFill>
                    <a:schemeClr val="tx1"/>
                  </a:solidFill>
                  <a:latin typeface="Arial"/>
                  <a:ea typeface="ＭＳ Ｐゴシック" charset="-128"/>
                  <a:cs typeface="Arial"/>
                </a:defRPr>
              </a:lvl1pPr>
              <a:lvl2pPr marL="586592" indent="-237550" algn="l" defTabSz="911396" rtl="0" eaLnBrk="1" fontAlgn="base" hangingPunct="1">
                <a:spcBef>
                  <a:spcPct val="0"/>
                </a:spcBef>
                <a:spcAft>
                  <a:spcPct val="30000"/>
                </a:spcAft>
                <a:buSzPct val="150000"/>
                <a:buChar char="•"/>
                <a:defRPr sz="1600">
                  <a:solidFill>
                    <a:srgbClr val="595959"/>
                  </a:solidFill>
                  <a:latin typeface="Arial"/>
                  <a:ea typeface="ＭＳ Ｐゴシック" charset="-128"/>
                  <a:cs typeface="Arial"/>
                </a:defRPr>
              </a:lvl2pPr>
              <a:lvl3pPr marL="854840" indent="-151897" algn="l" defTabSz="911396" rtl="0" eaLnBrk="1" fontAlgn="base" hangingPunct="1">
                <a:spcBef>
                  <a:spcPct val="0"/>
                </a:spcBef>
                <a:spcAft>
                  <a:spcPct val="30000"/>
                </a:spcAft>
                <a:buFont typeface="Wingdings" charset="2"/>
                <a:buChar char="§"/>
                <a:defRPr sz="1600">
                  <a:solidFill>
                    <a:srgbClr val="595959"/>
                  </a:solidFill>
                  <a:latin typeface="Arial"/>
                  <a:ea typeface="ＭＳ Ｐゴシック" charset="-128"/>
                  <a:cs typeface="Arial"/>
                </a:defRPr>
              </a:lvl3pPr>
              <a:lvl4pPr marL="1108543" indent="-137356" algn="l" defTabSz="911396" rtl="0" eaLnBrk="1" fontAlgn="base" hangingPunct="1">
                <a:spcBef>
                  <a:spcPct val="0"/>
                </a:spcBef>
                <a:spcAft>
                  <a:spcPct val="30000"/>
                </a:spcAft>
                <a:buSzPct val="120000"/>
                <a:buChar char="•"/>
                <a:defRPr sz="1600">
                  <a:solidFill>
                    <a:srgbClr val="595959"/>
                  </a:solidFill>
                  <a:latin typeface="Arial"/>
                  <a:ea typeface="ＭＳ Ｐゴシック" charset="-128"/>
                  <a:cs typeface="Arial"/>
                </a:defRPr>
              </a:lvl4pPr>
              <a:lvl5pPr marL="1376792" indent="-151897" algn="l" defTabSz="911396" rtl="0" eaLnBrk="1" fontAlgn="base" hangingPunct="1">
                <a:spcBef>
                  <a:spcPct val="0"/>
                </a:spcBef>
                <a:spcAft>
                  <a:spcPct val="30000"/>
                </a:spcAft>
                <a:buSzPct val="75000"/>
                <a:buChar char="–"/>
                <a:defRPr sz="1600">
                  <a:solidFill>
                    <a:srgbClr val="595959"/>
                  </a:solidFill>
                  <a:latin typeface="Arial"/>
                  <a:ea typeface="ＭＳ Ｐゴシック" charset="-128"/>
                  <a:cs typeface="Arial"/>
                </a:defRPr>
              </a:lvl5pPr>
              <a:lvl6pPr marL="1842186" indent="-151897" algn="l" defTabSz="911396" rtl="0" eaLnBrk="1" fontAlgn="base" hangingPunct="1">
                <a:spcBef>
                  <a:spcPct val="0"/>
                </a:spcBef>
                <a:spcAft>
                  <a:spcPct val="30000"/>
                </a:spcAft>
                <a:buSzPct val="75000"/>
                <a:buChar char="–"/>
                <a:defRPr sz="1600">
                  <a:solidFill>
                    <a:schemeClr val="tx1"/>
                  </a:solidFill>
                  <a:latin typeface="+mn-lt"/>
                </a:defRPr>
              </a:lvl6pPr>
              <a:lvl7pPr marL="2307581" indent="-151897" algn="l" defTabSz="911396" rtl="0" eaLnBrk="1" fontAlgn="base" hangingPunct="1">
                <a:spcBef>
                  <a:spcPct val="0"/>
                </a:spcBef>
                <a:spcAft>
                  <a:spcPct val="30000"/>
                </a:spcAft>
                <a:buSzPct val="75000"/>
                <a:buChar char="–"/>
                <a:defRPr sz="1600">
                  <a:solidFill>
                    <a:schemeClr val="tx1"/>
                  </a:solidFill>
                  <a:latin typeface="+mn-lt"/>
                </a:defRPr>
              </a:lvl7pPr>
              <a:lvl8pPr marL="2772977" indent="-151897" algn="l" defTabSz="911396" rtl="0" eaLnBrk="1" fontAlgn="base" hangingPunct="1">
                <a:spcBef>
                  <a:spcPct val="0"/>
                </a:spcBef>
                <a:spcAft>
                  <a:spcPct val="30000"/>
                </a:spcAft>
                <a:buSzPct val="75000"/>
                <a:buChar char="–"/>
                <a:defRPr sz="1600">
                  <a:solidFill>
                    <a:schemeClr val="tx1"/>
                  </a:solidFill>
                  <a:latin typeface="+mn-lt"/>
                </a:defRPr>
              </a:lvl8pPr>
              <a:lvl9pPr marL="3238370" indent="-151897" algn="l" defTabSz="911396" rtl="0" eaLnBrk="1" fontAlgn="base" hangingPunct="1">
                <a:spcBef>
                  <a:spcPct val="0"/>
                </a:spcBef>
                <a:spcAft>
                  <a:spcPct val="30000"/>
                </a:spcAft>
                <a:buSzPct val="75000"/>
                <a:buChar char="–"/>
                <a:defRPr sz="1600">
                  <a:solidFill>
                    <a:schemeClr val="tx1"/>
                  </a:solidFill>
                  <a:latin typeface="+mn-lt"/>
                </a:defRPr>
              </a:lvl9pPr>
            </a:lstStyle>
            <a:p>
              <a:pPr marL="232701" marR="0" lvl="0" indent="-232701" algn="l" defTabSz="911396" rtl="0" eaLnBrk="1" fontAlgn="base" latinLnBrk="0" hangingPunct="1">
                <a:lnSpc>
                  <a:spcPct val="100000"/>
                </a:lnSpc>
                <a:spcBef>
                  <a:spcPct val="0"/>
                </a:spcBef>
                <a:spcAft>
                  <a:spcPct val="30000"/>
                </a:spcAft>
                <a:buClrTx/>
                <a:buSzPct val="140000"/>
                <a:buFont typeface="Wingdings" charset="2"/>
                <a:buChar char="Ø"/>
                <a:tabLst/>
                <a:defRPr/>
              </a:pPr>
              <a:endParaRPr kumimoji="0" lang="en-US" sz="1500" b="0" i="0" u="none" strike="noStrike" kern="0" cap="none" spc="0" normalizeH="0" baseline="0" noProof="0" dirty="0" smtClean="0">
                <a:ln>
                  <a:noFill/>
                </a:ln>
                <a:solidFill>
                  <a:sysClr val="windowText" lastClr="000000"/>
                </a:solidFill>
                <a:effectLst/>
                <a:uLnTx/>
                <a:uFillTx/>
                <a:latin typeface="Arial"/>
                <a:ea typeface="ＭＳ Ｐゴシック" charset="-128"/>
                <a:cs typeface="Arial"/>
              </a:endParaRPr>
            </a:p>
            <a:p>
              <a:pPr marL="232701" marR="0" lvl="0" indent="-232701" algn="l" defTabSz="911396" rtl="0" eaLnBrk="1" fontAlgn="base" latinLnBrk="0" hangingPunct="1">
                <a:lnSpc>
                  <a:spcPct val="100000"/>
                </a:lnSpc>
                <a:spcBef>
                  <a:spcPct val="0"/>
                </a:spcBef>
                <a:spcAft>
                  <a:spcPct val="30000"/>
                </a:spcAft>
                <a:buClrTx/>
                <a:buSzPct val="140000"/>
                <a:buFont typeface="Wingdings" charset="2"/>
                <a:buChar char="Ø"/>
                <a:tabLst/>
                <a:defRPr/>
              </a:pPr>
              <a:endParaRPr kumimoji="0" lang="en-US" sz="1500" b="1" i="0" u="none" strike="noStrike" kern="0" cap="none" spc="0" normalizeH="0" baseline="0" noProof="0" dirty="0">
                <a:ln>
                  <a:noFill/>
                </a:ln>
                <a:solidFill>
                  <a:sysClr val="windowText" lastClr="000000"/>
                </a:solidFill>
                <a:effectLst/>
                <a:uLnTx/>
                <a:uFillTx/>
                <a:latin typeface="Arial"/>
                <a:ea typeface="ＭＳ Ｐゴシック" charset="-128"/>
                <a:cs typeface="Arial"/>
              </a:endParaRPr>
            </a:p>
          </p:txBody>
        </p:sp>
        <p:sp>
          <p:nvSpPr>
            <p:cNvPr id="6" name="Rectangle 5"/>
            <p:cNvSpPr/>
            <p:nvPr/>
          </p:nvSpPr>
          <p:spPr>
            <a:xfrm>
              <a:off x="76200" y="914400"/>
              <a:ext cx="6477000" cy="323165"/>
            </a:xfrm>
            <a:prstGeom prst="rect">
              <a:avLst/>
            </a:prstGeom>
          </p:spPr>
          <p:txBody>
            <a:bodyPr wrap="square">
              <a:spAutoFit/>
            </a:bodyPr>
            <a:lstStyle/>
            <a:p>
              <a:pPr marL="232701" lvl="0" indent="-232701" defTabSz="911396">
                <a:spcAft>
                  <a:spcPct val="30000"/>
                </a:spcAft>
                <a:buSzPct val="140000"/>
                <a:buFont typeface="Wingdings" charset="2"/>
                <a:buChar char="Ø"/>
                <a:defRPr/>
              </a:pPr>
              <a:endParaRPr lang="en-US" sz="1500" kern="0" dirty="0">
                <a:solidFill>
                  <a:sysClr val="windowText" lastClr="000000"/>
                </a:solidFill>
                <a:latin typeface="Arial"/>
                <a:ea typeface="ＭＳ Ｐゴシック" charset="-128"/>
                <a:cs typeface="Arial"/>
              </a:endParaRPr>
            </a:p>
          </p:txBody>
        </p:sp>
      </p:grpSp>
      <p:graphicFrame>
        <p:nvGraphicFramePr>
          <p:cNvPr id="12" name="Table 11"/>
          <p:cNvGraphicFramePr>
            <a:graphicFrameLocks noGrp="1"/>
          </p:cNvGraphicFramePr>
          <p:nvPr>
            <p:extLst>
              <p:ext uri="{D42A27DB-BD31-4B8C-83A1-F6EECF244321}">
                <p14:modId xmlns:p14="http://schemas.microsoft.com/office/powerpoint/2010/main" val="4045600320"/>
              </p:ext>
            </p:extLst>
          </p:nvPr>
        </p:nvGraphicFramePr>
        <p:xfrm>
          <a:off x="207694" y="1050246"/>
          <a:ext cx="6096000" cy="1559560"/>
        </p:xfrm>
        <a:graphic>
          <a:graphicData uri="http://schemas.openxmlformats.org/drawingml/2006/table">
            <a:tbl>
              <a:tblPr firstRow="1" bandRow="1">
                <a:tableStyleId>{5C22544A-7EE6-4342-B048-85BDC9FD1C3A}</a:tableStyleId>
              </a:tblPr>
              <a:tblGrid>
                <a:gridCol w="5036700"/>
                <a:gridCol w="1059300"/>
              </a:tblGrid>
              <a:tr h="370840">
                <a:tc>
                  <a:txBody>
                    <a:bodyPr/>
                    <a:lstStyle/>
                    <a:p>
                      <a:r>
                        <a:rPr lang="en-US" dirty="0" smtClean="0"/>
                        <a:t>HIPAA Administrative Policy</a:t>
                      </a:r>
                      <a:endParaRPr lang="en-US" dirty="0"/>
                    </a:p>
                  </a:txBody>
                  <a:tcPr/>
                </a:tc>
                <a:tc>
                  <a:txBody>
                    <a:bodyPr/>
                    <a:lstStyle/>
                    <a:p>
                      <a:r>
                        <a:rPr lang="en-US" dirty="0" smtClean="0"/>
                        <a:t>0021c</a:t>
                      </a:r>
                      <a:endParaRPr lang="en-US" dirty="0"/>
                    </a:p>
                  </a:txBody>
                  <a:tcPr/>
                </a:tc>
              </a:tr>
              <a:tr h="370840">
                <a:tc gridSpan="2">
                  <a:txBody>
                    <a:bodyPr/>
                    <a:lstStyle/>
                    <a:p>
                      <a:r>
                        <a:rPr lang="en-US" dirty="0" smtClean="0"/>
                        <a:t>Covered</a:t>
                      </a:r>
                      <a:r>
                        <a:rPr lang="en-US" baseline="0" dirty="0" smtClean="0"/>
                        <a:t> entities and business associates are required by federal law to develop and implement policy and procedures that meet federal and state standards protecting PHI from unauthorized or inappropriate use or disclosure. </a:t>
                      </a:r>
                      <a:endParaRPr lang="en-US" dirty="0"/>
                    </a:p>
                  </a:txBody>
                  <a:tcPr/>
                </a:tc>
                <a:tc hMerge="1">
                  <a:txBody>
                    <a:bodyPr/>
                    <a:lstStyle/>
                    <a:p>
                      <a:endParaRPr lang="en-US" dirty="0"/>
                    </a:p>
                  </a:txBody>
                  <a:tcPr/>
                </a:tc>
              </a:tr>
            </a:tbl>
          </a:graphicData>
        </a:graphic>
      </p:graphicFrame>
      <p:graphicFrame>
        <p:nvGraphicFramePr>
          <p:cNvPr id="13" name="Diagram 12"/>
          <p:cNvGraphicFramePr/>
          <p:nvPr>
            <p:extLst>
              <p:ext uri="{D42A27DB-BD31-4B8C-83A1-F6EECF244321}">
                <p14:modId xmlns:p14="http://schemas.microsoft.com/office/powerpoint/2010/main" val="578835069"/>
              </p:ext>
            </p:extLst>
          </p:nvPr>
        </p:nvGraphicFramePr>
        <p:xfrm>
          <a:off x="180212" y="2936106"/>
          <a:ext cx="8821301" cy="32902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 name="Rectangle 14"/>
          <p:cNvSpPr/>
          <p:nvPr/>
        </p:nvSpPr>
        <p:spPr>
          <a:xfrm>
            <a:off x="457200" y="6553200"/>
            <a:ext cx="8229600" cy="215444"/>
          </a:xfrm>
          <a:prstGeom prst="rect">
            <a:avLst/>
          </a:prstGeom>
        </p:spPr>
        <p:txBody>
          <a:bodyPr wrap="square">
            <a:spAutoFit/>
          </a:bodyPr>
          <a:lstStyle/>
          <a:p>
            <a:pPr algn="ctr" defTabSz="914400" fontAlgn="auto">
              <a:spcBef>
                <a:spcPts val="0"/>
              </a:spcBef>
              <a:spcAft>
                <a:spcPts val="0"/>
              </a:spcAft>
              <a:defRPr/>
            </a:pPr>
            <a:r>
              <a:rPr lang="en-US" sz="800" dirty="0" smtClean="0">
                <a:solidFill>
                  <a:srgbClr val="BFBFBF"/>
                </a:solidFill>
                <a:latin typeface="Calibri"/>
                <a:ea typeface="+mn-ea"/>
              </a:rPr>
              <a:t>© 2016 Accumen.  Proprietary &amp; Confidential. Materials may not be copied or distributed.</a:t>
            </a:r>
            <a:endParaRPr lang="en-US" sz="800" dirty="0">
              <a:solidFill>
                <a:srgbClr val="BFBFBF"/>
              </a:solidFill>
              <a:latin typeface="Calibri"/>
              <a:ea typeface="+mn-ea"/>
            </a:endParaRPr>
          </a:p>
        </p:txBody>
      </p:sp>
    </p:spTree>
    <p:extLst>
      <p:ext uri="{BB962C8B-B14F-4D97-AF65-F5344CB8AC3E}">
        <p14:creationId xmlns:p14="http://schemas.microsoft.com/office/powerpoint/2010/main" val="384425297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13D5E426-8379-C641-8383-1F8A152F33A6}" type="slidenum">
              <a:rPr lang="en-US" smtClean="0"/>
              <a:pPr>
                <a:defRPr/>
              </a:pPr>
              <a:t>9</a:t>
            </a:fld>
            <a:endParaRPr lang="en-US" dirty="0"/>
          </a:p>
        </p:txBody>
      </p:sp>
      <p:sp>
        <p:nvSpPr>
          <p:cNvPr id="2" name="Title 1"/>
          <p:cNvSpPr>
            <a:spLocks noGrp="1"/>
          </p:cNvSpPr>
          <p:nvPr>
            <p:ph type="title" idx="4294967295"/>
          </p:nvPr>
        </p:nvSpPr>
        <p:spPr>
          <a:xfrm>
            <a:off x="0" y="152400"/>
            <a:ext cx="8763000" cy="457200"/>
          </a:xfrm>
        </p:spPr>
        <p:txBody>
          <a:bodyPr>
            <a:normAutofit/>
          </a:bodyPr>
          <a:lstStyle/>
          <a:p>
            <a:r>
              <a:rPr lang="en-US" sz="2400" dirty="0" smtClean="0">
                <a:solidFill>
                  <a:schemeClr val="bg1"/>
                </a:solidFill>
                <a:latin typeface="Arial" panose="020B0604020202020204" pitchFamily="34" charset="0"/>
                <a:cs typeface="Arial" panose="020B0604020202020204" pitchFamily="34" charset="0"/>
              </a:rPr>
              <a:t>HIPAA Privacy Policy 0022c</a:t>
            </a:r>
            <a:endParaRPr lang="en-US" sz="2400" dirty="0">
              <a:solidFill>
                <a:schemeClr val="bg1"/>
              </a:solidFill>
              <a:latin typeface="Arial" panose="020B0604020202020204" pitchFamily="34" charset="0"/>
              <a:cs typeface="Arial" panose="020B0604020202020204" pitchFamily="34" charset="0"/>
            </a:endParaRPr>
          </a:p>
        </p:txBody>
      </p:sp>
      <p:grpSp>
        <p:nvGrpSpPr>
          <p:cNvPr id="5" name="Group 4"/>
          <p:cNvGrpSpPr/>
          <p:nvPr/>
        </p:nvGrpSpPr>
        <p:grpSpPr>
          <a:xfrm>
            <a:off x="6418055" y="890754"/>
            <a:ext cx="2725945" cy="1908028"/>
            <a:chOff x="5885035" y="925251"/>
            <a:chExt cx="3079318" cy="2049577"/>
          </a:xfrm>
        </p:grpSpPr>
        <p:pic>
          <p:nvPicPr>
            <p:cNvPr id="2050" name="Picture 2" descr="http://www.psdgraphics.com/file/theater-sign-template.jpg"/>
            <p:cNvPicPr>
              <a:picLocks noChangeAspect="1" noChangeArrowheads="1"/>
            </p:cNvPicPr>
            <p:nvPr/>
          </p:nvPicPr>
          <p:blipFill rotWithShape="1">
            <a:blip r:embed="rId2">
              <a:extLst>
                <a:ext uri="{28A0092B-C50C-407E-A947-70E740481C1C}">
                  <a14:useLocalDpi xmlns:a14="http://schemas.microsoft.com/office/drawing/2010/main" val="0"/>
                </a:ext>
              </a:extLst>
            </a:blip>
            <a:srcRect l="4503" t="9904" r="5140" b="9906"/>
            <a:stretch/>
          </p:blipFill>
          <p:spPr bwMode="auto">
            <a:xfrm rot="603107">
              <a:off x="5885035" y="925251"/>
              <a:ext cx="3079318" cy="2049577"/>
            </a:xfrm>
            <a:prstGeom prst="ellipse">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rot="641282">
              <a:off x="6318676" y="1376937"/>
              <a:ext cx="2262458" cy="1077218"/>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Privacy Policies</a:t>
              </a:r>
              <a:endParaRPr lang="en-US" sz="3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grpSp>
      <p:grpSp>
        <p:nvGrpSpPr>
          <p:cNvPr id="7" name="Group 6"/>
          <p:cNvGrpSpPr/>
          <p:nvPr/>
        </p:nvGrpSpPr>
        <p:grpSpPr>
          <a:xfrm flipV="1">
            <a:off x="8467" y="5599961"/>
            <a:ext cx="9127067" cy="1257753"/>
            <a:chOff x="16933" y="829733"/>
            <a:chExt cx="9127067" cy="2142067"/>
          </a:xfrm>
        </p:grpSpPr>
        <p:pic>
          <p:nvPicPr>
            <p:cNvPr id="8" name="Picture 6" descr="http://www.pptbackgroundstemplates.com/backgrounds/Stage-lighting-in-silhouet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33" y="838200"/>
              <a:ext cx="4555067" cy="21336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ttp://www.pptbackgroundstemplates.com/backgrounds/Stage-lighting-in-silhouet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95800" y="829733"/>
              <a:ext cx="4648200" cy="21336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0"/>
          <p:cNvGrpSpPr/>
          <p:nvPr/>
        </p:nvGrpSpPr>
        <p:grpSpPr>
          <a:xfrm>
            <a:off x="152400" y="1055218"/>
            <a:ext cx="8382000" cy="3934513"/>
            <a:chOff x="76200" y="914400"/>
            <a:chExt cx="8382000" cy="3934513"/>
          </a:xfrm>
        </p:grpSpPr>
        <p:sp>
          <p:nvSpPr>
            <p:cNvPr id="10" name="Content Placeholder 1"/>
            <p:cNvSpPr txBox="1">
              <a:spLocks/>
            </p:cNvSpPr>
            <p:nvPr/>
          </p:nvSpPr>
          <p:spPr>
            <a:xfrm>
              <a:off x="76200" y="3228435"/>
              <a:ext cx="8382000" cy="1620478"/>
            </a:xfrm>
            <a:prstGeom prst="rect">
              <a:avLst/>
            </a:prstGeom>
          </p:spPr>
          <p:txBody>
            <a:bodyPr/>
            <a:lstStyle>
              <a:lvl1pPr marL="232701" indent="-232701" algn="l" defTabSz="911396" rtl="0" eaLnBrk="1" fontAlgn="base" hangingPunct="1">
                <a:spcBef>
                  <a:spcPct val="0"/>
                </a:spcBef>
                <a:spcAft>
                  <a:spcPct val="30000"/>
                </a:spcAft>
                <a:buSzPct val="140000"/>
                <a:buFont typeface="Wingdings" charset="2"/>
                <a:buChar char="Ø"/>
                <a:defRPr sz="1600" b="1">
                  <a:solidFill>
                    <a:schemeClr val="tx1"/>
                  </a:solidFill>
                  <a:latin typeface="Arial"/>
                  <a:ea typeface="ＭＳ Ｐゴシック" charset="-128"/>
                  <a:cs typeface="Arial"/>
                </a:defRPr>
              </a:lvl1pPr>
              <a:lvl2pPr marL="586592" indent="-237550" algn="l" defTabSz="911396" rtl="0" eaLnBrk="1" fontAlgn="base" hangingPunct="1">
                <a:spcBef>
                  <a:spcPct val="0"/>
                </a:spcBef>
                <a:spcAft>
                  <a:spcPct val="30000"/>
                </a:spcAft>
                <a:buSzPct val="150000"/>
                <a:buChar char="•"/>
                <a:defRPr sz="1600">
                  <a:solidFill>
                    <a:srgbClr val="595959"/>
                  </a:solidFill>
                  <a:latin typeface="Arial"/>
                  <a:ea typeface="ＭＳ Ｐゴシック" charset="-128"/>
                  <a:cs typeface="Arial"/>
                </a:defRPr>
              </a:lvl2pPr>
              <a:lvl3pPr marL="854840" indent="-151897" algn="l" defTabSz="911396" rtl="0" eaLnBrk="1" fontAlgn="base" hangingPunct="1">
                <a:spcBef>
                  <a:spcPct val="0"/>
                </a:spcBef>
                <a:spcAft>
                  <a:spcPct val="30000"/>
                </a:spcAft>
                <a:buFont typeface="Wingdings" charset="2"/>
                <a:buChar char="§"/>
                <a:defRPr sz="1600">
                  <a:solidFill>
                    <a:srgbClr val="595959"/>
                  </a:solidFill>
                  <a:latin typeface="Arial"/>
                  <a:ea typeface="ＭＳ Ｐゴシック" charset="-128"/>
                  <a:cs typeface="Arial"/>
                </a:defRPr>
              </a:lvl3pPr>
              <a:lvl4pPr marL="1108543" indent="-137356" algn="l" defTabSz="911396" rtl="0" eaLnBrk="1" fontAlgn="base" hangingPunct="1">
                <a:spcBef>
                  <a:spcPct val="0"/>
                </a:spcBef>
                <a:spcAft>
                  <a:spcPct val="30000"/>
                </a:spcAft>
                <a:buSzPct val="120000"/>
                <a:buChar char="•"/>
                <a:defRPr sz="1600">
                  <a:solidFill>
                    <a:srgbClr val="595959"/>
                  </a:solidFill>
                  <a:latin typeface="Arial"/>
                  <a:ea typeface="ＭＳ Ｐゴシック" charset="-128"/>
                  <a:cs typeface="Arial"/>
                </a:defRPr>
              </a:lvl4pPr>
              <a:lvl5pPr marL="1376792" indent="-151897" algn="l" defTabSz="911396" rtl="0" eaLnBrk="1" fontAlgn="base" hangingPunct="1">
                <a:spcBef>
                  <a:spcPct val="0"/>
                </a:spcBef>
                <a:spcAft>
                  <a:spcPct val="30000"/>
                </a:spcAft>
                <a:buSzPct val="75000"/>
                <a:buChar char="–"/>
                <a:defRPr sz="1600">
                  <a:solidFill>
                    <a:srgbClr val="595959"/>
                  </a:solidFill>
                  <a:latin typeface="Arial"/>
                  <a:ea typeface="ＭＳ Ｐゴシック" charset="-128"/>
                  <a:cs typeface="Arial"/>
                </a:defRPr>
              </a:lvl5pPr>
              <a:lvl6pPr marL="1842186" indent="-151897" algn="l" defTabSz="911396" rtl="0" eaLnBrk="1" fontAlgn="base" hangingPunct="1">
                <a:spcBef>
                  <a:spcPct val="0"/>
                </a:spcBef>
                <a:spcAft>
                  <a:spcPct val="30000"/>
                </a:spcAft>
                <a:buSzPct val="75000"/>
                <a:buChar char="–"/>
                <a:defRPr sz="1600">
                  <a:solidFill>
                    <a:schemeClr val="tx1"/>
                  </a:solidFill>
                  <a:latin typeface="+mn-lt"/>
                </a:defRPr>
              </a:lvl6pPr>
              <a:lvl7pPr marL="2307581" indent="-151897" algn="l" defTabSz="911396" rtl="0" eaLnBrk="1" fontAlgn="base" hangingPunct="1">
                <a:spcBef>
                  <a:spcPct val="0"/>
                </a:spcBef>
                <a:spcAft>
                  <a:spcPct val="30000"/>
                </a:spcAft>
                <a:buSzPct val="75000"/>
                <a:buChar char="–"/>
                <a:defRPr sz="1600">
                  <a:solidFill>
                    <a:schemeClr val="tx1"/>
                  </a:solidFill>
                  <a:latin typeface="+mn-lt"/>
                </a:defRPr>
              </a:lvl7pPr>
              <a:lvl8pPr marL="2772977" indent="-151897" algn="l" defTabSz="911396" rtl="0" eaLnBrk="1" fontAlgn="base" hangingPunct="1">
                <a:spcBef>
                  <a:spcPct val="0"/>
                </a:spcBef>
                <a:spcAft>
                  <a:spcPct val="30000"/>
                </a:spcAft>
                <a:buSzPct val="75000"/>
                <a:buChar char="–"/>
                <a:defRPr sz="1600">
                  <a:solidFill>
                    <a:schemeClr val="tx1"/>
                  </a:solidFill>
                  <a:latin typeface="+mn-lt"/>
                </a:defRPr>
              </a:lvl8pPr>
              <a:lvl9pPr marL="3238370" indent="-151897" algn="l" defTabSz="911396" rtl="0" eaLnBrk="1" fontAlgn="base" hangingPunct="1">
                <a:spcBef>
                  <a:spcPct val="0"/>
                </a:spcBef>
                <a:spcAft>
                  <a:spcPct val="30000"/>
                </a:spcAft>
                <a:buSzPct val="75000"/>
                <a:buChar char="–"/>
                <a:defRPr sz="1600">
                  <a:solidFill>
                    <a:schemeClr val="tx1"/>
                  </a:solidFill>
                  <a:latin typeface="+mn-lt"/>
                </a:defRPr>
              </a:lvl9pPr>
            </a:lstStyle>
            <a:p>
              <a:pPr marL="232701" marR="0" lvl="0" indent="-232701" algn="l" defTabSz="911396" rtl="0" eaLnBrk="1" fontAlgn="base" latinLnBrk="0" hangingPunct="1">
                <a:lnSpc>
                  <a:spcPct val="100000"/>
                </a:lnSpc>
                <a:spcBef>
                  <a:spcPct val="0"/>
                </a:spcBef>
                <a:spcAft>
                  <a:spcPct val="30000"/>
                </a:spcAft>
                <a:buClrTx/>
                <a:buSzPct val="140000"/>
                <a:buFont typeface="Wingdings" charset="2"/>
                <a:buChar char="Ø"/>
                <a:tabLst/>
                <a:defRPr/>
              </a:pPr>
              <a:endParaRPr kumimoji="0" lang="en-US" sz="1500" b="0" i="0" u="none" strike="noStrike" kern="0" cap="none" spc="0" normalizeH="0" baseline="0" noProof="0" dirty="0" smtClean="0">
                <a:ln>
                  <a:noFill/>
                </a:ln>
                <a:solidFill>
                  <a:sysClr val="windowText" lastClr="000000"/>
                </a:solidFill>
                <a:effectLst/>
                <a:uLnTx/>
                <a:uFillTx/>
                <a:latin typeface="Arial"/>
                <a:ea typeface="ＭＳ Ｐゴシック" charset="-128"/>
                <a:cs typeface="Arial"/>
              </a:endParaRPr>
            </a:p>
            <a:p>
              <a:pPr marL="232701" marR="0" lvl="0" indent="-232701" algn="l" defTabSz="911396" rtl="0" eaLnBrk="1" fontAlgn="base" latinLnBrk="0" hangingPunct="1">
                <a:lnSpc>
                  <a:spcPct val="100000"/>
                </a:lnSpc>
                <a:spcBef>
                  <a:spcPct val="0"/>
                </a:spcBef>
                <a:spcAft>
                  <a:spcPct val="30000"/>
                </a:spcAft>
                <a:buClrTx/>
                <a:buSzPct val="140000"/>
                <a:buFont typeface="Wingdings" charset="2"/>
                <a:buChar char="Ø"/>
                <a:tabLst/>
                <a:defRPr/>
              </a:pPr>
              <a:endParaRPr kumimoji="0" lang="en-US" sz="1500" b="1" i="0" u="none" strike="noStrike" kern="0" cap="none" spc="0" normalizeH="0" baseline="0" noProof="0" dirty="0">
                <a:ln>
                  <a:noFill/>
                </a:ln>
                <a:solidFill>
                  <a:sysClr val="windowText" lastClr="000000"/>
                </a:solidFill>
                <a:effectLst/>
                <a:uLnTx/>
                <a:uFillTx/>
                <a:latin typeface="Arial"/>
                <a:ea typeface="ＭＳ Ｐゴシック" charset="-128"/>
                <a:cs typeface="Arial"/>
              </a:endParaRPr>
            </a:p>
          </p:txBody>
        </p:sp>
        <p:sp>
          <p:nvSpPr>
            <p:cNvPr id="6" name="Rectangle 5"/>
            <p:cNvSpPr/>
            <p:nvPr/>
          </p:nvSpPr>
          <p:spPr>
            <a:xfrm>
              <a:off x="76200" y="914400"/>
              <a:ext cx="6477000" cy="323165"/>
            </a:xfrm>
            <a:prstGeom prst="rect">
              <a:avLst/>
            </a:prstGeom>
          </p:spPr>
          <p:txBody>
            <a:bodyPr wrap="square">
              <a:spAutoFit/>
            </a:bodyPr>
            <a:lstStyle/>
            <a:p>
              <a:pPr marL="232701" lvl="0" indent="-232701" defTabSz="911396">
                <a:spcAft>
                  <a:spcPct val="30000"/>
                </a:spcAft>
                <a:buSzPct val="140000"/>
                <a:buFont typeface="Wingdings" charset="2"/>
                <a:buChar char="Ø"/>
                <a:defRPr/>
              </a:pPr>
              <a:endParaRPr lang="en-US" sz="1500" kern="0" dirty="0">
                <a:solidFill>
                  <a:sysClr val="windowText" lastClr="000000"/>
                </a:solidFill>
                <a:latin typeface="Arial"/>
                <a:ea typeface="ＭＳ Ｐゴシック" charset="-128"/>
                <a:cs typeface="Arial"/>
              </a:endParaRPr>
            </a:p>
          </p:txBody>
        </p:sp>
      </p:grpSp>
      <p:graphicFrame>
        <p:nvGraphicFramePr>
          <p:cNvPr id="12" name="Table 11"/>
          <p:cNvGraphicFramePr>
            <a:graphicFrameLocks noGrp="1"/>
          </p:cNvGraphicFramePr>
          <p:nvPr>
            <p:extLst>
              <p:ext uri="{D42A27DB-BD31-4B8C-83A1-F6EECF244321}">
                <p14:modId xmlns:p14="http://schemas.microsoft.com/office/powerpoint/2010/main" val="3152754189"/>
              </p:ext>
            </p:extLst>
          </p:nvPr>
        </p:nvGraphicFramePr>
        <p:xfrm>
          <a:off x="207694" y="1050246"/>
          <a:ext cx="6096000" cy="1376680"/>
        </p:xfrm>
        <a:graphic>
          <a:graphicData uri="http://schemas.openxmlformats.org/drawingml/2006/table">
            <a:tbl>
              <a:tblPr firstRow="1" bandRow="1">
                <a:tableStyleId>{5C22544A-7EE6-4342-B048-85BDC9FD1C3A}</a:tableStyleId>
              </a:tblPr>
              <a:tblGrid>
                <a:gridCol w="5036700"/>
                <a:gridCol w="1059300"/>
              </a:tblGrid>
              <a:tr h="370840">
                <a:tc>
                  <a:txBody>
                    <a:bodyPr/>
                    <a:lstStyle/>
                    <a:p>
                      <a:r>
                        <a:rPr lang="en-US" dirty="0" smtClean="0"/>
                        <a:t>HIPAA</a:t>
                      </a:r>
                      <a:r>
                        <a:rPr lang="en-US" baseline="0" dirty="0" smtClean="0"/>
                        <a:t> Acceptable Uses of PHI by Company</a:t>
                      </a:r>
                      <a:endParaRPr lang="en-US" dirty="0"/>
                    </a:p>
                  </a:txBody>
                  <a:tcPr/>
                </a:tc>
                <a:tc>
                  <a:txBody>
                    <a:bodyPr/>
                    <a:lstStyle/>
                    <a:p>
                      <a:r>
                        <a:rPr lang="en-US" dirty="0" smtClean="0"/>
                        <a:t>0022c</a:t>
                      </a:r>
                      <a:endParaRPr lang="en-US" dirty="0"/>
                    </a:p>
                  </a:txBody>
                  <a:tcPr/>
                </a:tc>
              </a:tr>
              <a:tr h="370840">
                <a:tc gridSpan="2">
                  <a:txBody>
                    <a:bodyPr/>
                    <a:lstStyle/>
                    <a:p>
                      <a:r>
                        <a:rPr lang="en-US" sz="2000" dirty="0" smtClean="0"/>
                        <a:t>Accumen,</a:t>
                      </a:r>
                      <a:r>
                        <a:rPr lang="en-US" sz="2000" baseline="0" dirty="0" smtClean="0"/>
                        <a:t> as vendor or service provider to our clients is only authorized to use PHI for health care operations as described in our client business associate agreement.    </a:t>
                      </a:r>
                      <a:endParaRPr lang="en-US" sz="2000" dirty="0"/>
                    </a:p>
                  </a:txBody>
                  <a:tcPr/>
                </a:tc>
                <a:tc hMerge="1">
                  <a:txBody>
                    <a:bodyPr/>
                    <a:lstStyle/>
                    <a:p>
                      <a:endParaRPr lang="en-US" dirty="0"/>
                    </a:p>
                  </a:txBody>
                  <a:tcPr/>
                </a:tc>
              </a:tr>
            </a:tbl>
          </a:graphicData>
        </a:graphic>
      </p:graphicFrame>
      <p:graphicFrame>
        <p:nvGraphicFramePr>
          <p:cNvPr id="13" name="Diagram 12"/>
          <p:cNvGraphicFramePr/>
          <p:nvPr>
            <p:extLst>
              <p:ext uri="{D42A27DB-BD31-4B8C-83A1-F6EECF244321}">
                <p14:modId xmlns:p14="http://schemas.microsoft.com/office/powerpoint/2010/main" val="3401377270"/>
              </p:ext>
            </p:extLst>
          </p:nvPr>
        </p:nvGraphicFramePr>
        <p:xfrm>
          <a:off x="221100" y="2936106"/>
          <a:ext cx="8465700" cy="32902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 name="Rectangle 14"/>
          <p:cNvSpPr/>
          <p:nvPr/>
        </p:nvSpPr>
        <p:spPr>
          <a:xfrm>
            <a:off x="457200" y="6553200"/>
            <a:ext cx="8229600" cy="215444"/>
          </a:xfrm>
          <a:prstGeom prst="rect">
            <a:avLst/>
          </a:prstGeom>
        </p:spPr>
        <p:txBody>
          <a:bodyPr wrap="square">
            <a:spAutoFit/>
          </a:bodyPr>
          <a:lstStyle/>
          <a:p>
            <a:pPr algn="ctr" defTabSz="914400" fontAlgn="auto">
              <a:spcBef>
                <a:spcPts val="0"/>
              </a:spcBef>
              <a:spcAft>
                <a:spcPts val="0"/>
              </a:spcAft>
              <a:defRPr/>
            </a:pPr>
            <a:r>
              <a:rPr lang="en-US" sz="800" dirty="0" smtClean="0">
                <a:solidFill>
                  <a:srgbClr val="BFBFBF"/>
                </a:solidFill>
                <a:latin typeface="Calibri"/>
                <a:ea typeface="+mn-ea"/>
              </a:rPr>
              <a:t>© 2016 Accumen.  Proprietary &amp; Confidential. Materials may not be copied or distributed.</a:t>
            </a:r>
            <a:endParaRPr lang="en-US" sz="800" dirty="0">
              <a:solidFill>
                <a:srgbClr val="BFBFBF"/>
              </a:solidFill>
              <a:latin typeface="Calibri"/>
              <a:ea typeface="+mn-ea"/>
            </a:endParaRPr>
          </a:p>
        </p:txBody>
      </p:sp>
    </p:spTree>
    <p:extLst>
      <p:ext uri="{BB962C8B-B14F-4D97-AF65-F5344CB8AC3E}">
        <p14:creationId xmlns:p14="http://schemas.microsoft.com/office/powerpoint/2010/main" val="78790003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73049</TotalTime>
  <Words>4725</Words>
  <Application>Microsoft Office PowerPoint</Application>
  <PresentationFormat>On-screen Show (4:3)</PresentationFormat>
  <Paragraphs>459</Paragraphs>
  <Slides>35</Slides>
  <Notes>16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35</vt:i4>
      </vt:variant>
    </vt:vector>
  </HeadingPairs>
  <TitlesOfParts>
    <vt:vector size="47" baseType="lpstr">
      <vt:lpstr>Arial Unicode MS</vt:lpstr>
      <vt:lpstr>MS PGothic</vt:lpstr>
      <vt:lpstr>MS PGothic</vt:lpstr>
      <vt:lpstr>AIRForms</vt:lpstr>
      <vt:lpstr>Arial</vt:lpstr>
      <vt:lpstr>Arial Narrow</vt:lpstr>
      <vt:lpstr>Berlin Sans FB</vt:lpstr>
      <vt:lpstr>Calibri</vt:lpstr>
      <vt:lpstr>Calibri Light</vt:lpstr>
      <vt:lpstr>Times New Roman</vt:lpstr>
      <vt:lpstr>Wingdings</vt:lpstr>
      <vt:lpstr>1_Office Theme</vt:lpstr>
      <vt:lpstr>Welcome to the Accumen Show!!</vt:lpstr>
      <vt:lpstr>Agenda – HIPAA Privacy &amp; Security</vt:lpstr>
      <vt:lpstr>What is HIPAA?</vt:lpstr>
      <vt:lpstr>What is Protected Health Information “PHI”?</vt:lpstr>
      <vt:lpstr>Policies &amp; Procedures – Where are they located?</vt:lpstr>
      <vt:lpstr>Policies and Procedures</vt:lpstr>
      <vt:lpstr>HIPAA Overview</vt:lpstr>
      <vt:lpstr>HIPAA Privacy Policy 0021c</vt:lpstr>
      <vt:lpstr>HIPAA Privacy Policy 0022c</vt:lpstr>
      <vt:lpstr>HIPAA Privacy Policy 0023c</vt:lpstr>
      <vt:lpstr>HIPAA Privacy Policy 0024c</vt:lpstr>
      <vt:lpstr>HIPAA Privacy Policy 0025c</vt:lpstr>
      <vt:lpstr>HIPAA Privacy Policy 0026c</vt:lpstr>
      <vt:lpstr>HIPAA Privacy Policy 0027c</vt:lpstr>
      <vt:lpstr>Privacy Policy Review</vt:lpstr>
      <vt:lpstr>The Accumen Show: Call or Don’t Call?</vt:lpstr>
      <vt:lpstr>PowerPoint Presentation</vt:lpstr>
      <vt:lpstr>ANSWER</vt:lpstr>
      <vt:lpstr>HIPAA Security Policy 0010c</vt:lpstr>
      <vt:lpstr>HIPAA Security Policy 0011c</vt:lpstr>
      <vt:lpstr>HIPAA Security Policy 0012c</vt:lpstr>
      <vt:lpstr>HIPAA Security Policy 0013c</vt:lpstr>
      <vt:lpstr>HIPAA Security Policy 0014c</vt:lpstr>
      <vt:lpstr>HIPAA Security Policy 0015c</vt:lpstr>
      <vt:lpstr>HIPAA Security Policy 0016c</vt:lpstr>
      <vt:lpstr>HIPAA Security Policy 0018c</vt:lpstr>
      <vt:lpstr>HIPAA Security Policy 0019c</vt:lpstr>
      <vt:lpstr>HIPAA Security Policy 0020c</vt:lpstr>
      <vt:lpstr>Review-Key Security Policy Points</vt:lpstr>
      <vt:lpstr>Review-Key Security Policy Points</vt:lpstr>
      <vt:lpstr>PowerPoint Presentation</vt:lpstr>
      <vt:lpstr>HIPAA Top Ten Takeaways!  </vt:lpstr>
      <vt:lpstr>Email Encryption</vt:lpstr>
      <vt:lpstr>Compliance Hotline</vt:lpstr>
      <vt:lpstr>Quiz Time</vt:lpstr>
    </vt:vector>
  </TitlesOfParts>
  <Company>Mutant Media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Ted Landis</dc:creator>
  <cp:keywords>Accumen</cp:keywords>
  <cp:lastModifiedBy>Dana Simonds</cp:lastModifiedBy>
  <cp:revision>1500</cp:revision>
  <cp:lastPrinted>2016-01-28T03:25:19Z</cp:lastPrinted>
  <dcterms:created xsi:type="dcterms:W3CDTF">2013-04-23T02:13:29Z</dcterms:created>
  <dcterms:modified xsi:type="dcterms:W3CDTF">2016-05-06T14:29:12Z</dcterms:modified>
</cp:coreProperties>
</file>