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23"/>
  </p:notesMasterIdLst>
  <p:handoutMasterIdLst>
    <p:handoutMasterId r:id="rId24"/>
  </p:handoutMasterIdLst>
  <p:sldIdLst>
    <p:sldId id="520" r:id="rId2"/>
    <p:sldId id="463" r:id="rId3"/>
    <p:sldId id="464" r:id="rId4"/>
    <p:sldId id="527" r:id="rId5"/>
    <p:sldId id="467" r:id="rId6"/>
    <p:sldId id="529" r:id="rId7"/>
    <p:sldId id="530" r:id="rId8"/>
    <p:sldId id="531" r:id="rId9"/>
    <p:sldId id="468" r:id="rId10"/>
    <p:sldId id="469" r:id="rId11"/>
    <p:sldId id="470" r:id="rId12"/>
    <p:sldId id="472" r:id="rId13"/>
    <p:sldId id="474" r:id="rId14"/>
    <p:sldId id="476" r:id="rId15"/>
    <p:sldId id="518" r:id="rId16"/>
    <p:sldId id="501" r:id="rId17"/>
    <p:sldId id="505" r:id="rId18"/>
    <p:sldId id="508" r:id="rId19"/>
    <p:sldId id="510" r:id="rId20"/>
    <p:sldId id="533" r:id="rId21"/>
    <p:sldId id="497" r:id="rId22"/>
  </p:sldIdLst>
  <p:sldSz cx="9144000" cy="6858000" type="screen4x3"/>
  <p:notesSz cx="7077075" cy="9363075"/>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44">
          <p15:clr>
            <a:srgbClr val="A4A3A4"/>
          </p15:clr>
        </p15:guide>
        <p15:guide id="4" orient="horz" pos="336">
          <p15:clr>
            <a:srgbClr val="A4A3A4"/>
          </p15:clr>
        </p15:guide>
        <p15:guide id="5" orient="horz" pos="816">
          <p15:clr>
            <a:srgbClr val="A4A3A4"/>
          </p15:clr>
        </p15:guide>
        <p15:guide id="6" orient="horz" pos="4128">
          <p15:clr>
            <a:srgbClr val="A4A3A4"/>
          </p15:clr>
        </p15:guide>
        <p15:guide id="7" pos="240">
          <p15:clr>
            <a:srgbClr val="A4A3A4"/>
          </p15:clr>
        </p15:guide>
        <p15:guide id="8" pos="288">
          <p15:clr>
            <a:srgbClr val="A4A3A4"/>
          </p15:clr>
        </p15:guide>
        <p15:guide id="9" pos="5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E"/>
    <a:srgbClr val="27AAE1"/>
    <a:srgbClr val="F59434"/>
    <a:srgbClr val="84F289"/>
    <a:srgbClr val="1E80C4"/>
    <a:srgbClr val="0092D1"/>
    <a:srgbClr val="1C75BC"/>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86508" autoAdjust="0"/>
  </p:normalViewPr>
  <p:slideViewPr>
    <p:cSldViewPr snapToObjects="1">
      <p:cViewPr>
        <p:scale>
          <a:sx n="50" d="100"/>
          <a:sy n="50" d="100"/>
        </p:scale>
        <p:origin x="470" y="29"/>
      </p:cViewPr>
      <p:guideLst>
        <p:guide orient="horz" pos="2160"/>
        <p:guide pos="2880"/>
        <p:guide orient="horz" pos="144"/>
        <p:guide orient="horz" pos="336"/>
        <p:guide orient="horz" pos="816"/>
        <p:guide orient="horz" pos="4128"/>
        <p:guide pos="240"/>
        <p:guide pos="288"/>
        <p:guide pos="5472"/>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A158E0-FF6B-4F42-ADD5-A4F58A48D551}"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5F510E73-8AF6-487E-AD9D-E6E074ABA709}">
      <dgm:prSet phldrT="[Text]" custT="1"/>
      <dgm:spPr/>
      <dgm:t>
        <a:bodyPr/>
        <a:lstStyle/>
        <a:p>
          <a:r>
            <a:rPr lang="en-US" sz="2400" b="1" dirty="0" smtClean="0"/>
            <a:t>We Profoundly impact Healthcare</a:t>
          </a:r>
          <a:endParaRPr lang="en-US" sz="2400" b="1" dirty="0" smtClean="0"/>
        </a:p>
      </dgm:t>
    </dgm:pt>
    <dgm:pt modelId="{7A22E14B-D00C-4CEB-A7D0-24635F66B4FC}" type="parTrans" cxnId="{C434E322-F189-4024-B41F-B0DD3CE9BA60}">
      <dgm:prSet/>
      <dgm:spPr/>
      <dgm:t>
        <a:bodyPr/>
        <a:lstStyle/>
        <a:p>
          <a:endParaRPr lang="en-US"/>
        </a:p>
      </dgm:t>
    </dgm:pt>
    <dgm:pt modelId="{E3CFC638-84C0-4727-AB0F-D0FF493C1D9E}" type="sibTrans" cxnId="{C434E322-F189-4024-B41F-B0DD3CE9BA60}">
      <dgm:prSet/>
      <dgm:spPr/>
      <dgm:t>
        <a:bodyPr/>
        <a:lstStyle/>
        <a:p>
          <a:endParaRPr lang="en-US"/>
        </a:p>
      </dgm:t>
    </dgm:pt>
    <dgm:pt modelId="{FE27589F-B6FD-4043-8472-9DDFD57DBF62}">
      <dgm:prSet phldrT="[Text]" custT="1"/>
      <dgm:spPr>
        <a:solidFill>
          <a:schemeClr val="accent1"/>
        </a:solidFill>
      </dgm:spPr>
      <dgm:t>
        <a:bodyPr/>
        <a:lstStyle/>
        <a:p>
          <a:r>
            <a:rPr lang="en-US" sz="1800" b="1" dirty="0" smtClean="0"/>
            <a:t> </a:t>
          </a:r>
          <a:r>
            <a:rPr lang="en-US" sz="1800" b="1" dirty="0" smtClean="0"/>
            <a:t>Mission</a:t>
          </a:r>
          <a:r>
            <a:rPr lang="en-US" sz="1300" dirty="0" smtClean="0"/>
            <a:t>	</a:t>
          </a:r>
          <a:endParaRPr lang="en-US" sz="1300" dirty="0"/>
        </a:p>
      </dgm:t>
    </dgm:pt>
    <dgm:pt modelId="{2E30D2B7-1AB0-4A95-9349-AA0B46371B1A}" type="parTrans" cxnId="{B9EF7DE8-4C43-4692-9000-413B7A4E57EF}">
      <dgm:prSet/>
      <dgm:spPr/>
      <dgm:t>
        <a:bodyPr/>
        <a:lstStyle/>
        <a:p>
          <a:endParaRPr lang="en-US"/>
        </a:p>
      </dgm:t>
    </dgm:pt>
    <dgm:pt modelId="{419B1CE0-A16B-4C6D-85E6-344E0B5368BD}" type="sibTrans" cxnId="{B9EF7DE8-4C43-4692-9000-413B7A4E57EF}">
      <dgm:prSet/>
      <dgm:spPr/>
      <dgm:t>
        <a:bodyPr/>
        <a:lstStyle/>
        <a:p>
          <a:endParaRPr lang="en-US"/>
        </a:p>
      </dgm:t>
    </dgm:pt>
    <dgm:pt modelId="{348766F4-6543-4671-92E0-20C57A81A20E}">
      <dgm:prSet phldrT="[Text]" custT="1"/>
      <dgm:spPr/>
      <dgm:t>
        <a:bodyPr/>
        <a:lstStyle/>
        <a:p>
          <a:r>
            <a:rPr lang="en-US" sz="1800" b="1" dirty="0" smtClean="0"/>
            <a:t>Vision</a:t>
          </a:r>
          <a:endParaRPr lang="en-US" sz="1800" b="1" dirty="0"/>
        </a:p>
      </dgm:t>
    </dgm:pt>
    <dgm:pt modelId="{04F273DB-6CAD-46CC-AC3D-09F70D53F1C4}" type="parTrans" cxnId="{56B06306-95F4-453D-A1DC-893BA06A5BAF}">
      <dgm:prSet/>
      <dgm:spPr/>
      <dgm:t>
        <a:bodyPr/>
        <a:lstStyle/>
        <a:p>
          <a:endParaRPr lang="en-US"/>
        </a:p>
      </dgm:t>
    </dgm:pt>
    <dgm:pt modelId="{F30A8EFA-F0FD-4503-AFDA-94522B6EDD29}" type="sibTrans" cxnId="{56B06306-95F4-453D-A1DC-893BA06A5BAF}">
      <dgm:prSet/>
      <dgm:spPr/>
      <dgm:t>
        <a:bodyPr/>
        <a:lstStyle/>
        <a:p>
          <a:endParaRPr lang="en-US"/>
        </a:p>
      </dgm:t>
    </dgm:pt>
    <dgm:pt modelId="{83117921-6462-4F3F-B509-14A2D58D4AC3}">
      <dgm:prSet phldrT="[Text]" custT="1"/>
      <dgm:spPr/>
      <dgm:t>
        <a:bodyPr/>
        <a:lstStyle/>
        <a:p>
          <a:r>
            <a:rPr lang="en-US" sz="1800" b="1" dirty="0" smtClean="0"/>
            <a:t>Core Values</a:t>
          </a:r>
          <a:endParaRPr lang="en-US" sz="1800" b="1" dirty="0"/>
        </a:p>
      </dgm:t>
    </dgm:pt>
    <dgm:pt modelId="{6865A192-C31E-4B38-87FC-D845D224940E}" type="parTrans" cxnId="{79E4C9C0-2686-45F5-891B-1DF25C052A5B}">
      <dgm:prSet/>
      <dgm:spPr/>
      <dgm:t>
        <a:bodyPr/>
        <a:lstStyle/>
        <a:p>
          <a:endParaRPr lang="en-US"/>
        </a:p>
      </dgm:t>
    </dgm:pt>
    <dgm:pt modelId="{EE7A9FD5-AA02-44A7-B808-5C6C7B469AAD}" type="sibTrans" cxnId="{79E4C9C0-2686-45F5-891B-1DF25C052A5B}">
      <dgm:prSet/>
      <dgm:spPr/>
      <dgm:t>
        <a:bodyPr/>
        <a:lstStyle/>
        <a:p>
          <a:endParaRPr lang="en-US"/>
        </a:p>
      </dgm:t>
    </dgm:pt>
    <dgm:pt modelId="{97477CA7-E121-421D-8D9E-4917DCAA4FB9}">
      <dgm:prSet phldrT="[Text]" custT="1"/>
      <dgm:spPr/>
      <dgm:t>
        <a:bodyPr/>
        <a:lstStyle/>
        <a:p>
          <a:r>
            <a:rPr lang="en-US" sz="1800" b="1" dirty="0" smtClean="0"/>
            <a:t>Code of Conduct</a:t>
          </a:r>
          <a:endParaRPr lang="en-US" sz="1800" b="1" dirty="0"/>
        </a:p>
      </dgm:t>
    </dgm:pt>
    <dgm:pt modelId="{8B2DE041-FBD1-4507-939F-6B2518750B18}" type="parTrans" cxnId="{81CFE9F0-049D-4435-A553-33ED1F22CA8D}">
      <dgm:prSet/>
      <dgm:spPr/>
      <dgm:t>
        <a:bodyPr/>
        <a:lstStyle/>
        <a:p>
          <a:endParaRPr lang="en-US"/>
        </a:p>
      </dgm:t>
    </dgm:pt>
    <dgm:pt modelId="{8AC733EA-5A46-4A7F-999F-8745F218C49F}" type="sibTrans" cxnId="{81CFE9F0-049D-4435-A553-33ED1F22CA8D}">
      <dgm:prSet/>
      <dgm:spPr/>
      <dgm:t>
        <a:bodyPr/>
        <a:lstStyle/>
        <a:p>
          <a:endParaRPr lang="en-US"/>
        </a:p>
      </dgm:t>
    </dgm:pt>
    <dgm:pt modelId="{A7619E5C-A4E3-4657-B1E1-25C73D4C423F}">
      <dgm:prSet phldrT="[Text]" custT="1"/>
      <dgm:spPr/>
      <dgm:t>
        <a:bodyPr/>
        <a:lstStyle/>
        <a:p>
          <a:r>
            <a:rPr lang="en-US" sz="1800" b="1" dirty="0" smtClean="0"/>
            <a:t>Accumen Way</a:t>
          </a:r>
          <a:endParaRPr lang="en-US" sz="1800" b="1" dirty="0"/>
        </a:p>
      </dgm:t>
    </dgm:pt>
    <dgm:pt modelId="{8648016E-1304-46B3-8309-AF232482F6DA}" type="parTrans" cxnId="{24623FEC-3CFA-496E-9881-E84F9CDE50EF}">
      <dgm:prSet/>
      <dgm:spPr/>
      <dgm:t>
        <a:bodyPr/>
        <a:lstStyle/>
        <a:p>
          <a:endParaRPr lang="en-US"/>
        </a:p>
      </dgm:t>
    </dgm:pt>
    <dgm:pt modelId="{15D45106-E008-4BEB-97A4-3E8DF5EB8AFA}" type="sibTrans" cxnId="{24623FEC-3CFA-496E-9881-E84F9CDE50EF}">
      <dgm:prSet/>
      <dgm:spPr/>
      <dgm:t>
        <a:bodyPr/>
        <a:lstStyle/>
        <a:p>
          <a:endParaRPr lang="en-US"/>
        </a:p>
      </dgm:t>
    </dgm:pt>
    <dgm:pt modelId="{22F48CAB-1258-48B0-A042-C6B7BD9BCD29}">
      <dgm:prSet phldrT="[Text]" custT="1"/>
      <dgm:spPr/>
      <dgm:t>
        <a:bodyPr/>
        <a:lstStyle/>
        <a:p>
          <a:r>
            <a:rPr lang="en-US" sz="1800" b="1" dirty="0" err="1" smtClean="0"/>
            <a:t>Compilance</a:t>
          </a:r>
          <a:r>
            <a:rPr lang="en-US" sz="1800" b="1" dirty="0" smtClean="0"/>
            <a:t> Culture</a:t>
          </a:r>
          <a:endParaRPr lang="en-US" sz="1800" b="1" dirty="0"/>
        </a:p>
      </dgm:t>
    </dgm:pt>
    <dgm:pt modelId="{66A8A373-4736-4BD3-A24F-4C5281C6EB1C}" type="parTrans" cxnId="{2122AF0D-7064-4906-A1E0-B944375E19D5}">
      <dgm:prSet/>
      <dgm:spPr/>
      <dgm:t>
        <a:bodyPr/>
        <a:lstStyle/>
        <a:p>
          <a:endParaRPr lang="en-US"/>
        </a:p>
      </dgm:t>
    </dgm:pt>
    <dgm:pt modelId="{4B0310AD-9FF3-46D7-9645-E34E6B9C0E27}" type="sibTrans" cxnId="{2122AF0D-7064-4906-A1E0-B944375E19D5}">
      <dgm:prSet/>
      <dgm:spPr/>
      <dgm:t>
        <a:bodyPr/>
        <a:lstStyle/>
        <a:p>
          <a:endParaRPr lang="en-US"/>
        </a:p>
      </dgm:t>
    </dgm:pt>
    <dgm:pt modelId="{02B38FA6-9FE1-4CDE-8C89-4429AA95E8E7}" type="pres">
      <dgm:prSet presAssocID="{7BA158E0-FF6B-4F42-ADD5-A4F58A48D551}" presName="Name0" presStyleCnt="0">
        <dgm:presLayoutVars>
          <dgm:chMax val="1"/>
          <dgm:chPref val="1"/>
          <dgm:dir/>
          <dgm:animOne val="branch"/>
          <dgm:animLvl val="lvl"/>
        </dgm:presLayoutVars>
      </dgm:prSet>
      <dgm:spPr/>
      <dgm:t>
        <a:bodyPr/>
        <a:lstStyle/>
        <a:p>
          <a:endParaRPr lang="en-US"/>
        </a:p>
      </dgm:t>
    </dgm:pt>
    <dgm:pt modelId="{81FC8F14-7B0A-4AB2-A1B4-9B6AE56E818F}" type="pres">
      <dgm:prSet presAssocID="{5F510E73-8AF6-487E-AD9D-E6E074ABA709}" presName="Parent" presStyleLbl="node0" presStyleIdx="0" presStyleCnt="1" custScaleX="109640">
        <dgm:presLayoutVars>
          <dgm:chMax val="6"/>
          <dgm:chPref val="6"/>
        </dgm:presLayoutVars>
      </dgm:prSet>
      <dgm:spPr/>
      <dgm:t>
        <a:bodyPr/>
        <a:lstStyle/>
        <a:p>
          <a:endParaRPr lang="en-US"/>
        </a:p>
      </dgm:t>
    </dgm:pt>
    <dgm:pt modelId="{CF8B7F95-A643-4D48-AB72-CA819E2EEB00}" type="pres">
      <dgm:prSet presAssocID="{FE27589F-B6FD-4043-8472-9DDFD57DBF62}" presName="Accent1" presStyleCnt="0"/>
      <dgm:spPr/>
    </dgm:pt>
    <dgm:pt modelId="{2F78A6C9-2D34-4ABC-8E54-4C2A4A96FF85}" type="pres">
      <dgm:prSet presAssocID="{FE27589F-B6FD-4043-8472-9DDFD57DBF62}" presName="Accent" presStyleLbl="bgShp" presStyleIdx="0" presStyleCnt="6"/>
      <dgm:spPr/>
    </dgm:pt>
    <dgm:pt modelId="{34242293-5676-4633-9F99-176FCA38809E}" type="pres">
      <dgm:prSet presAssocID="{FE27589F-B6FD-4043-8472-9DDFD57DBF62}" presName="Child1" presStyleLbl="node1" presStyleIdx="0" presStyleCnt="6" custScaleX="109612" custLinFactNeighborX="-579">
        <dgm:presLayoutVars>
          <dgm:chMax val="0"/>
          <dgm:chPref val="0"/>
          <dgm:bulletEnabled val="1"/>
        </dgm:presLayoutVars>
      </dgm:prSet>
      <dgm:spPr/>
      <dgm:t>
        <a:bodyPr/>
        <a:lstStyle/>
        <a:p>
          <a:endParaRPr lang="en-US"/>
        </a:p>
      </dgm:t>
    </dgm:pt>
    <dgm:pt modelId="{C8B53BCF-A225-4AEE-AD3C-C4024ECB1826}" type="pres">
      <dgm:prSet presAssocID="{348766F4-6543-4671-92E0-20C57A81A20E}" presName="Accent2" presStyleCnt="0"/>
      <dgm:spPr/>
    </dgm:pt>
    <dgm:pt modelId="{A1CBBB58-919D-45FE-8D7B-A26501810586}" type="pres">
      <dgm:prSet presAssocID="{348766F4-6543-4671-92E0-20C57A81A20E}" presName="Accent" presStyleLbl="bgShp" presStyleIdx="1" presStyleCnt="6"/>
      <dgm:spPr/>
    </dgm:pt>
    <dgm:pt modelId="{792CB928-CEEC-451F-A672-44774A6F9B77}" type="pres">
      <dgm:prSet presAssocID="{348766F4-6543-4671-92E0-20C57A81A20E}" presName="Child2" presStyleLbl="node1" presStyleIdx="1" presStyleCnt="6">
        <dgm:presLayoutVars>
          <dgm:chMax val="0"/>
          <dgm:chPref val="0"/>
          <dgm:bulletEnabled val="1"/>
        </dgm:presLayoutVars>
      </dgm:prSet>
      <dgm:spPr/>
      <dgm:t>
        <a:bodyPr/>
        <a:lstStyle/>
        <a:p>
          <a:endParaRPr lang="en-US"/>
        </a:p>
      </dgm:t>
    </dgm:pt>
    <dgm:pt modelId="{29ECABCD-A03C-4667-9115-BEE657BF2B67}" type="pres">
      <dgm:prSet presAssocID="{83117921-6462-4F3F-B509-14A2D58D4AC3}" presName="Accent3" presStyleCnt="0"/>
      <dgm:spPr/>
    </dgm:pt>
    <dgm:pt modelId="{ABEE0844-CD46-437C-9634-6AB3A9D49FAB}" type="pres">
      <dgm:prSet presAssocID="{83117921-6462-4F3F-B509-14A2D58D4AC3}" presName="Accent" presStyleLbl="bgShp" presStyleIdx="2" presStyleCnt="6"/>
      <dgm:spPr/>
    </dgm:pt>
    <dgm:pt modelId="{2C09F335-4A73-4A64-B658-9FE4372732CE}" type="pres">
      <dgm:prSet presAssocID="{83117921-6462-4F3F-B509-14A2D58D4AC3}" presName="Child3" presStyleLbl="node1" presStyleIdx="2" presStyleCnt="6">
        <dgm:presLayoutVars>
          <dgm:chMax val="0"/>
          <dgm:chPref val="0"/>
          <dgm:bulletEnabled val="1"/>
        </dgm:presLayoutVars>
      </dgm:prSet>
      <dgm:spPr/>
      <dgm:t>
        <a:bodyPr/>
        <a:lstStyle/>
        <a:p>
          <a:endParaRPr lang="en-US"/>
        </a:p>
      </dgm:t>
    </dgm:pt>
    <dgm:pt modelId="{60D5B79D-B203-4A12-AF8B-1C4CA3E5F264}" type="pres">
      <dgm:prSet presAssocID="{97477CA7-E121-421D-8D9E-4917DCAA4FB9}" presName="Accent4" presStyleCnt="0"/>
      <dgm:spPr/>
    </dgm:pt>
    <dgm:pt modelId="{7BC3F208-419A-4F06-939F-F88FE17154B7}" type="pres">
      <dgm:prSet presAssocID="{97477CA7-E121-421D-8D9E-4917DCAA4FB9}" presName="Accent" presStyleLbl="bgShp" presStyleIdx="3" presStyleCnt="6"/>
      <dgm:spPr/>
    </dgm:pt>
    <dgm:pt modelId="{2A96F727-BDC8-4FD1-92EB-5EF797DD3F02}" type="pres">
      <dgm:prSet presAssocID="{97477CA7-E121-421D-8D9E-4917DCAA4FB9}" presName="Child4" presStyleLbl="node1" presStyleIdx="3" presStyleCnt="6">
        <dgm:presLayoutVars>
          <dgm:chMax val="0"/>
          <dgm:chPref val="0"/>
          <dgm:bulletEnabled val="1"/>
        </dgm:presLayoutVars>
      </dgm:prSet>
      <dgm:spPr/>
      <dgm:t>
        <a:bodyPr/>
        <a:lstStyle/>
        <a:p>
          <a:endParaRPr lang="en-US"/>
        </a:p>
      </dgm:t>
    </dgm:pt>
    <dgm:pt modelId="{5F83847C-F385-45DD-9080-D0470D63A699}" type="pres">
      <dgm:prSet presAssocID="{A7619E5C-A4E3-4657-B1E1-25C73D4C423F}" presName="Accent5" presStyleCnt="0"/>
      <dgm:spPr/>
    </dgm:pt>
    <dgm:pt modelId="{8444C928-F487-4CB2-ADCA-96BD64EE4D1B}" type="pres">
      <dgm:prSet presAssocID="{A7619E5C-A4E3-4657-B1E1-25C73D4C423F}" presName="Accent" presStyleLbl="bgShp" presStyleIdx="4" presStyleCnt="6"/>
      <dgm:spPr/>
    </dgm:pt>
    <dgm:pt modelId="{0911F127-F76A-4F8D-BB32-2C6642C96539}" type="pres">
      <dgm:prSet presAssocID="{A7619E5C-A4E3-4657-B1E1-25C73D4C423F}" presName="Child5" presStyleLbl="node1" presStyleIdx="4" presStyleCnt="6">
        <dgm:presLayoutVars>
          <dgm:chMax val="0"/>
          <dgm:chPref val="0"/>
          <dgm:bulletEnabled val="1"/>
        </dgm:presLayoutVars>
      </dgm:prSet>
      <dgm:spPr/>
      <dgm:t>
        <a:bodyPr/>
        <a:lstStyle/>
        <a:p>
          <a:endParaRPr lang="en-US"/>
        </a:p>
      </dgm:t>
    </dgm:pt>
    <dgm:pt modelId="{B2C47817-D61E-47EA-9E9F-78A40EC755C5}" type="pres">
      <dgm:prSet presAssocID="{22F48CAB-1258-48B0-A042-C6B7BD9BCD29}" presName="Accent6" presStyleCnt="0"/>
      <dgm:spPr/>
    </dgm:pt>
    <dgm:pt modelId="{0AC8B40A-B8D5-4174-A310-3E46E88B15AC}" type="pres">
      <dgm:prSet presAssocID="{22F48CAB-1258-48B0-A042-C6B7BD9BCD29}" presName="Accent" presStyleLbl="bgShp" presStyleIdx="5" presStyleCnt="6"/>
      <dgm:spPr/>
    </dgm:pt>
    <dgm:pt modelId="{BEA2BF44-7325-4EC4-8847-4F476A203388}" type="pres">
      <dgm:prSet presAssocID="{22F48CAB-1258-48B0-A042-C6B7BD9BCD29}" presName="Child6" presStyleLbl="node1" presStyleIdx="5" presStyleCnt="6" custScaleX="113516">
        <dgm:presLayoutVars>
          <dgm:chMax val="0"/>
          <dgm:chPref val="0"/>
          <dgm:bulletEnabled val="1"/>
        </dgm:presLayoutVars>
      </dgm:prSet>
      <dgm:spPr/>
      <dgm:t>
        <a:bodyPr/>
        <a:lstStyle/>
        <a:p>
          <a:endParaRPr lang="en-US"/>
        </a:p>
      </dgm:t>
    </dgm:pt>
  </dgm:ptLst>
  <dgm:cxnLst>
    <dgm:cxn modelId="{865D8595-A9AD-4218-9A75-48A29C217A6A}" type="presOf" srcId="{FE27589F-B6FD-4043-8472-9DDFD57DBF62}" destId="{34242293-5676-4633-9F99-176FCA38809E}" srcOrd="0" destOrd="0" presId="urn:microsoft.com/office/officeart/2011/layout/HexagonRadial"/>
    <dgm:cxn modelId="{24623FEC-3CFA-496E-9881-E84F9CDE50EF}" srcId="{5F510E73-8AF6-487E-AD9D-E6E074ABA709}" destId="{A7619E5C-A4E3-4657-B1E1-25C73D4C423F}" srcOrd="4" destOrd="0" parTransId="{8648016E-1304-46B3-8309-AF232482F6DA}" sibTransId="{15D45106-E008-4BEB-97A4-3E8DF5EB8AFA}"/>
    <dgm:cxn modelId="{56B06306-95F4-453D-A1DC-893BA06A5BAF}" srcId="{5F510E73-8AF6-487E-AD9D-E6E074ABA709}" destId="{348766F4-6543-4671-92E0-20C57A81A20E}" srcOrd="1" destOrd="0" parTransId="{04F273DB-6CAD-46CC-AC3D-09F70D53F1C4}" sibTransId="{F30A8EFA-F0FD-4503-AFDA-94522B6EDD29}"/>
    <dgm:cxn modelId="{37427EBA-803E-4726-B3EA-44E22149CA0B}" type="presOf" srcId="{83117921-6462-4F3F-B509-14A2D58D4AC3}" destId="{2C09F335-4A73-4A64-B658-9FE4372732CE}" srcOrd="0" destOrd="0" presId="urn:microsoft.com/office/officeart/2011/layout/HexagonRadial"/>
    <dgm:cxn modelId="{54E78BEF-9F23-4D01-B5D3-2D856679AD21}" type="presOf" srcId="{7BA158E0-FF6B-4F42-ADD5-A4F58A48D551}" destId="{02B38FA6-9FE1-4CDE-8C89-4429AA95E8E7}" srcOrd="0" destOrd="0" presId="urn:microsoft.com/office/officeart/2011/layout/HexagonRadial"/>
    <dgm:cxn modelId="{2122AF0D-7064-4906-A1E0-B944375E19D5}" srcId="{5F510E73-8AF6-487E-AD9D-E6E074ABA709}" destId="{22F48CAB-1258-48B0-A042-C6B7BD9BCD29}" srcOrd="5" destOrd="0" parTransId="{66A8A373-4736-4BD3-A24F-4C5281C6EB1C}" sibTransId="{4B0310AD-9FF3-46D7-9645-E34E6B9C0E27}"/>
    <dgm:cxn modelId="{4B2C497C-0573-49D2-B91D-BAFFC8F90EF6}" type="presOf" srcId="{A7619E5C-A4E3-4657-B1E1-25C73D4C423F}" destId="{0911F127-F76A-4F8D-BB32-2C6642C96539}" srcOrd="0" destOrd="0" presId="urn:microsoft.com/office/officeart/2011/layout/HexagonRadial"/>
    <dgm:cxn modelId="{2CFFDDF5-C5DB-4351-AA6A-5C7BC7D783C2}" type="presOf" srcId="{348766F4-6543-4671-92E0-20C57A81A20E}" destId="{792CB928-CEEC-451F-A672-44774A6F9B77}" srcOrd="0" destOrd="0" presId="urn:microsoft.com/office/officeart/2011/layout/HexagonRadial"/>
    <dgm:cxn modelId="{79E4C9C0-2686-45F5-891B-1DF25C052A5B}" srcId="{5F510E73-8AF6-487E-AD9D-E6E074ABA709}" destId="{83117921-6462-4F3F-B509-14A2D58D4AC3}" srcOrd="2" destOrd="0" parTransId="{6865A192-C31E-4B38-87FC-D845D224940E}" sibTransId="{EE7A9FD5-AA02-44A7-B808-5C6C7B469AAD}"/>
    <dgm:cxn modelId="{C434E322-F189-4024-B41F-B0DD3CE9BA60}" srcId="{7BA158E0-FF6B-4F42-ADD5-A4F58A48D551}" destId="{5F510E73-8AF6-487E-AD9D-E6E074ABA709}" srcOrd="0" destOrd="0" parTransId="{7A22E14B-D00C-4CEB-A7D0-24635F66B4FC}" sibTransId="{E3CFC638-84C0-4727-AB0F-D0FF493C1D9E}"/>
    <dgm:cxn modelId="{1560412B-5678-48E4-AA69-34D07D3236CB}" type="presOf" srcId="{5F510E73-8AF6-487E-AD9D-E6E074ABA709}" destId="{81FC8F14-7B0A-4AB2-A1B4-9B6AE56E818F}" srcOrd="0" destOrd="0" presId="urn:microsoft.com/office/officeart/2011/layout/HexagonRadial"/>
    <dgm:cxn modelId="{B9EF7DE8-4C43-4692-9000-413B7A4E57EF}" srcId="{5F510E73-8AF6-487E-AD9D-E6E074ABA709}" destId="{FE27589F-B6FD-4043-8472-9DDFD57DBF62}" srcOrd="0" destOrd="0" parTransId="{2E30D2B7-1AB0-4A95-9349-AA0B46371B1A}" sibTransId="{419B1CE0-A16B-4C6D-85E6-344E0B5368BD}"/>
    <dgm:cxn modelId="{4A854AA0-472C-4F63-99C1-F7B2087071F4}" type="presOf" srcId="{97477CA7-E121-421D-8D9E-4917DCAA4FB9}" destId="{2A96F727-BDC8-4FD1-92EB-5EF797DD3F02}" srcOrd="0" destOrd="0" presId="urn:microsoft.com/office/officeart/2011/layout/HexagonRadial"/>
    <dgm:cxn modelId="{672BAC09-102D-4D65-A5F7-252C16C0B67D}" type="presOf" srcId="{22F48CAB-1258-48B0-A042-C6B7BD9BCD29}" destId="{BEA2BF44-7325-4EC4-8847-4F476A203388}" srcOrd="0" destOrd="0" presId="urn:microsoft.com/office/officeart/2011/layout/HexagonRadial"/>
    <dgm:cxn modelId="{81CFE9F0-049D-4435-A553-33ED1F22CA8D}" srcId="{5F510E73-8AF6-487E-AD9D-E6E074ABA709}" destId="{97477CA7-E121-421D-8D9E-4917DCAA4FB9}" srcOrd="3" destOrd="0" parTransId="{8B2DE041-FBD1-4507-939F-6B2518750B18}" sibTransId="{8AC733EA-5A46-4A7F-999F-8745F218C49F}"/>
    <dgm:cxn modelId="{61DB2E7F-2381-4F95-A6C4-D8AE1A0EC892}" type="presParOf" srcId="{02B38FA6-9FE1-4CDE-8C89-4429AA95E8E7}" destId="{81FC8F14-7B0A-4AB2-A1B4-9B6AE56E818F}" srcOrd="0" destOrd="0" presId="urn:microsoft.com/office/officeart/2011/layout/HexagonRadial"/>
    <dgm:cxn modelId="{6EB56B2A-AB87-4D6C-99F2-F0232A916DC8}" type="presParOf" srcId="{02B38FA6-9FE1-4CDE-8C89-4429AA95E8E7}" destId="{CF8B7F95-A643-4D48-AB72-CA819E2EEB00}" srcOrd="1" destOrd="0" presId="urn:microsoft.com/office/officeart/2011/layout/HexagonRadial"/>
    <dgm:cxn modelId="{50F0DDB5-09D3-4774-96CE-9BAE9C19E425}" type="presParOf" srcId="{CF8B7F95-A643-4D48-AB72-CA819E2EEB00}" destId="{2F78A6C9-2D34-4ABC-8E54-4C2A4A96FF85}" srcOrd="0" destOrd="0" presId="urn:microsoft.com/office/officeart/2011/layout/HexagonRadial"/>
    <dgm:cxn modelId="{785F013B-09CB-488C-B913-88B98CC1F37E}" type="presParOf" srcId="{02B38FA6-9FE1-4CDE-8C89-4429AA95E8E7}" destId="{34242293-5676-4633-9F99-176FCA38809E}" srcOrd="2" destOrd="0" presId="urn:microsoft.com/office/officeart/2011/layout/HexagonRadial"/>
    <dgm:cxn modelId="{74825C1D-218B-48A5-BBA8-CE8DE2CFAC11}" type="presParOf" srcId="{02B38FA6-9FE1-4CDE-8C89-4429AA95E8E7}" destId="{C8B53BCF-A225-4AEE-AD3C-C4024ECB1826}" srcOrd="3" destOrd="0" presId="urn:microsoft.com/office/officeart/2011/layout/HexagonRadial"/>
    <dgm:cxn modelId="{B057EAEE-97C3-4CAD-A79B-6B2EFDB79EFC}" type="presParOf" srcId="{C8B53BCF-A225-4AEE-AD3C-C4024ECB1826}" destId="{A1CBBB58-919D-45FE-8D7B-A26501810586}" srcOrd="0" destOrd="0" presId="urn:microsoft.com/office/officeart/2011/layout/HexagonRadial"/>
    <dgm:cxn modelId="{0ADAF164-F1A4-4139-8393-5263A6FA5226}" type="presParOf" srcId="{02B38FA6-9FE1-4CDE-8C89-4429AA95E8E7}" destId="{792CB928-CEEC-451F-A672-44774A6F9B77}" srcOrd="4" destOrd="0" presId="urn:microsoft.com/office/officeart/2011/layout/HexagonRadial"/>
    <dgm:cxn modelId="{B8060730-FD2C-4586-B797-520BEF1C9144}" type="presParOf" srcId="{02B38FA6-9FE1-4CDE-8C89-4429AA95E8E7}" destId="{29ECABCD-A03C-4667-9115-BEE657BF2B67}" srcOrd="5" destOrd="0" presId="urn:microsoft.com/office/officeart/2011/layout/HexagonRadial"/>
    <dgm:cxn modelId="{1B2CEDEF-1C99-4F16-AC33-B5D4A07B1C76}" type="presParOf" srcId="{29ECABCD-A03C-4667-9115-BEE657BF2B67}" destId="{ABEE0844-CD46-437C-9634-6AB3A9D49FAB}" srcOrd="0" destOrd="0" presId="urn:microsoft.com/office/officeart/2011/layout/HexagonRadial"/>
    <dgm:cxn modelId="{77F10E30-7E43-46C1-AB10-07DF8E7BFA18}" type="presParOf" srcId="{02B38FA6-9FE1-4CDE-8C89-4429AA95E8E7}" destId="{2C09F335-4A73-4A64-B658-9FE4372732CE}" srcOrd="6" destOrd="0" presId="urn:microsoft.com/office/officeart/2011/layout/HexagonRadial"/>
    <dgm:cxn modelId="{7592865A-E1E5-48C3-9CFF-0C2E443726ED}" type="presParOf" srcId="{02B38FA6-9FE1-4CDE-8C89-4429AA95E8E7}" destId="{60D5B79D-B203-4A12-AF8B-1C4CA3E5F264}" srcOrd="7" destOrd="0" presId="urn:microsoft.com/office/officeart/2011/layout/HexagonRadial"/>
    <dgm:cxn modelId="{20FFB9E9-5368-4B67-B5D8-E91AFBF92809}" type="presParOf" srcId="{60D5B79D-B203-4A12-AF8B-1C4CA3E5F264}" destId="{7BC3F208-419A-4F06-939F-F88FE17154B7}" srcOrd="0" destOrd="0" presId="urn:microsoft.com/office/officeart/2011/layout/HexagonRadial"/>
    <dgm:cxn modelId="{CDDDB12B-9610-4905-BCFE-DC82A57EF2E2}" type="presParOf" srcId="{02B38FA6-9FE1-4CDE-8C89-4429AA95E8E7}" destId="{2A96F727-BDC8-4FD1-92EB-5EF797DD3F02}" srcOrd="8" destOrd="0" presId="urn:microsoft.com/office/officeart/2011/layout/HexagonRadial"/>
    <dgm:cxn modelId="{98970EE8-46A7-42E9-B1CD-3A72DE4DF9B4}" type="presParOf" srcId="{02B38FA6-9FE1-4CDE-8C89-4429AA95E8E7}" destId="{5F83847C-F385-45DD-9080-D0470D63A699}" srcOrd="9" destOrd="0" presId="urn:microsoft.com/office/officeart/2011/layout/HexagonRadial"/>
    <dgm:cxn modelId="{13DBF045-4DAD-46BB-9062-C3CDDBCD61FE}" type="presParOf" srcId="{5F83847C-F385-45DD-9080-D0470D63A699}" destId="{8444C928-F487-4CB2-ADCA-96BD64EE4D1B}" srcOrd="0" destOrd="0" presId="urn:microsoft.com/office/officeart/2011/layout/HexagonRadial"/>
    <dgm:cxn modelId="{B4D56D9C-C30B-4681-AE7E-1A346059ECDB}" type="presParOf" srcId="{02B38FA6-9FE1-4CDE-8C89-4429AA95E8E7}" destId="{0911F127-F76A-4F8D-BB32-2C6642C96539}" srcOrd="10" destOrd="0" presId="urn:microsoft.com/office/officeart/2011/layout/HexagonRadial"/>
    <dgm:cxn modelId="{6C69F1E0-5914-4982-883B-9B9958DD7951}" type="presParOf" srcId="{02B38FA6-9FE1-4CDE-8C89-4429AA95E8E7}" destId="{B2C47817-D61E-47EA-9E9F-78A40EC755C5}" srcOrd="11" destOrd="0" presId="urn:microsoft.com/office/officeart/2011/layout/HexagonRadial"/>
    <dgm:cxn modelId="{155A20E4-31C6-4B74-A83F-C67DE7019EA6}" type="presParOf" srcId="{B2C47817-D61E-47EA-9E9F-78A40EC755C5}" destId="{0AC8B40A-B8D5-4174-A310-3E46E88B15AC}" srcOrd="0" destOrd="0" presId="urn:microsoft.com/office/officeart/2011/layout/HexagonRadial"/>
    <dgm:cxn modelId="{FF18C50D-2034-4FE7-8B36-DD0E70D96089}" type="presParOf" srcId="{02B38FA6-9FE1-4CDE-8C89-4429AA95E8E7}" destId="{BEA2BF44-7325-4EC4-8847-4F476A203388}" srcOrd="12" destOrd="0" presId="urn:microsoft.com/office/officeart/2011/layout/HexagonRadial"/>
  </dgm:cxnLst>
  <dgm:bg>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C8F14-7B0A-4AB2-A1B4-9B6AE56E818F}">
      <dsp:nvSpPr>
        <dsp:cNvPr id="0" name=""/>
        <dsp:cNvSpPr/>
      </dsp:nvSpPr>
      <dsp:spPr>
        <a:xfrm>
          <a:off x="2897610" y="1548673"/>
          <a:ext cx="2158188" cy="170277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We Profoundly impact Healthcare</a:t>
          </a:r>
          <a:endParaRPr lang="en-US" sz="2400" b="1" kern="1200" dirty="0" smtClean="0"/>
        </a:p>
      </dsp:txBody>
      <dsp:txXfrm>
        <a:off x="3239620" y="1818513"/>
        <a:ext cx="1474168" cy="1163092"/>
      </dsp:txXfrm>
    </dsp:sp>
    <dsp:sp modelId="{A1CBBB58-919D-45FE-8D7B-A26501810586}">
      <dsp:nvSpPr>
        <dsp:cNvPr id="0" name=""/>
        <dsp:cNvSpPr/>
      </dsp:nvSpPr>
      <dsp:spPr>
        <a:xfrm>
          <a:off x="4225104" y="734011"/>
          <a:ext cx="742683" cy="63991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242293-5676-4633-9F99-176FCA38809E}">
      <dsp:nvSpPr>
        <dsp:cNvPr id="0" name=""/>
        <dsp:cNvSpPr/>
      </dsp:nvSpPr>
      <dsp:spPr>
        <a:xfrm>
          <a:off x="3086943" y="0"/>
          <a:ext cx="1768168" cy="1395534"/>
        </a:xfrm>
        <a:prstGeom prst="hexagon">
          <a:avLst>
            <a:gd name="adj" fmla="val 28570"/>
            <a:gd name="vf" fmla="val 11547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 </a:t>
          </a:r>
          <a:r>
            <a:rPr lang="en-US" sz="1800" b="1" kern="1200" dirty="0" smtClean="0"/>
            <a:t>Mission</a:t>
          </a:r>
          <a:r>
            <a:rPr lang="en-US" sz="1300" kern="1200" dirty="0" smtClean="0"/>
            <a:t>	</a:t>
          </a:r>
          <a:endParaRPr lang="en-US" sz="1300" kern="1200" dirty="0"/>
        </a:p>
      </dsp:txBody>
      <dsp:txXfrm>
        <a:off x="3367192" y="221187"/>
        <a:ext cx="1207670" cy="953160"/>
      </dsp:txXfrm>
    </dsp:sp>
    <dsp:sp modelId="{ABEE0844-CD46-437C-9634-6AB3A9D49FAB}">
      <dsp:nvSpPr>
        <dsp:cNvPr id="0" name=""/>
        <dsp:cNvSpPr/>
      </dsp:nvSpPr>
      <dsp:spPr>
        <a:xfrm>
          <a:off x="5091873" y="1930321"/>
          <a:ext cx="742683" cy="63991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2CB928-CEEC-451F-A672-44774A6F9B77}">
      <dsp:nvSpPr>
        <dsp:cNvPr id="0" name=""/>
        <dsp:cNvSpPr/>
      </dsp:nvSpPr>
      <dsp:spPr>
        <a:xfrm>
          <a:off x="4653223" y="858347"/>
          <a:ext cx="1613115" cy="139553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Vision</a:t>
          </a:r>
          <a:endParaRPr lang="en-US" sz="1800" b="1" kern="1200" dirty="0"/>
        </a:p>
      </dsp:txBody>
      <dsp:txXfrm>
        <a:off x="4920551" y="1089617"/>
        <a:ext cx="1078459" cy="932994"/>
      </dsp:txXfrm>
    </dsp:sp>
    <dsp:sp modelId="{7BC3F208-419A-4F06-939F-F88FE17154B7}">
      <dsp:nvSpPr>
        <dsp:cNvPr id="0" name=""/>
        <dsp:cNvSpPr/>
      </dsp:nvSpPr>
      <dsp:spPr>
        <a:xfrm>
          <a:off x="4489760" y="3280730"/>
          <a:ext cx="742683" cy="63991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09F335-4A73-4A64-B658-9FE4372732CE}">
      <dsp:nvSpPr>
        <dsp:cNvPr id="0" name=""/>
        <dsp:cNvSpPr/>
      </dsp:nvSpPr>
      <dsp:spPr>
        <a:xfrm>
          <a:off x="4653223" y="2545758"/>
          <a:ext cx="1613115" cy="139553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Core Values</a:t>
          </a:r>
          <a:endParaRPr lang="en-US" sz="1800" b="1" kern="1200" dirty="0"/>
        </a:p>
      </dsp:txBody>
      <dsp:txXfrm>
        <a:off x="4920551" y="2777028"/>
        <a:ext cx="1078459" cy="932994"/>
      </dsp:txXfrm>
    </dsp:sp>
    <dsp:sp modelId="{8444C928-F487-4CB2-ADCA-96BD64EE4D1B}">
      <dsp:nvSpPr>
        <dsp:cNvPr id="0" name=""/>
        <dsp:cNvSpPr/>
      </dsp:nvSpPr>
      <dsp:spPr>
        <a:xfrm>
          <a:off x="2996151" y="3420907"/>
          <a:ext cx="742683" cy="63991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96F727-BDC8-4FD1-92EB-5EF797DD3F02}">
      <dsp:nvSpPr>
        <dsp:cNvPr id="0" name=""/>
        <dsp:cNvSpPr/>
      </dsp:nvSpPr>
      <dsp:spPr>
        <a:xfrm>
          <a:off x="3173809" y="3405065"/>
          <a:ext cx="1613115" cy="139553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Code of Conduct</a:t>
          </a:r>
          <a:endParaRPr lang="en-US" sz="1800" b="1" kern="1200" dirty="0"/>
        </a:p>
      </dsp:txBody>
      <dsp:txXfrm>
        <a:off x="3441137" y="3636335"/>
        <a:ext cx="1078459" cy="932994"/>
      </dsp:txXfrm>
    </dsp:sp>
    <dsp:sp modelId="{0AC8B40A-B8D5-4174-A310-3E46E88B15AC}">
      <dsp:nvSpPr>
        <dsp:cNvPr id="0" name=""/>
        <dsp:cNvSpPr/>
      </dsp:nvSpPr>
      <dsp:spPr>
        <a:xfrm>
          <a:off x="2115188" y="2225078"/>
          <a:ext cx="742683" cy="63991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11F127-F76A-4F8D-BB32-2C6642C96539}">
      <dsp:nvSpPr>
        <dsp:cNvPr id="0" name=""/>
        <dsp:cNvSpPr/>
      </dsp:nvSpPr>
      <dsp:spPr>
        <a:xfrm>
          <a:off x="1687527" y="2546718"/>
          <a:ext cx="1613115" cy="139553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Accumen Way</a:t>
          </a:r>
          <a:endParaRPr lang="en-US" sz="1800" b="1" kern="1200" dirty="0"/>
        </a:p>
      </dsp:txBody>
      <dsp:txXfrm>
        <a:off x="1954855" y="2777988"/>
        <a:ext cx="1078459" cy="932994"/>
      </dsp:txXfrm>
    </dsp:sp>
    <dsp:sp modelId="{BEA2BF44-7325-4EC4-8847-4F476A203388}">
      <dsp:nvSpPr>
        <dsp:cNvPr id="0" name=""/>
        <dsp:cNvSpPr/>
      </dsp:nvSpPr>
      <dsp:spPr>
        <a:xfrm>
          <a:off x="1578512" y="856427"/>
          <a:ext cx="1831144" cy="139553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smtClean="0"/>
            <a:t>Compilance</a:t>
          </a:r>
          <a:r>
            <a:rPr lang="en-US" sz="1800" b="1" kern="1200" dirty="0" smtClean="0"/>
            <a:t> Culture</a:t>
          </a:r>
          <a:endParaRPr lang="en-US" sz="1800" b="1" kern="1200" dirty="0"/>
        </a:p>
      </dsp:txBody>
      <dsp:txXfrm>
        <a:off x="1864009" y="1074007"/>
        <a:ext cx="1260150" cy="960374"/>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67040" cy="467535"/>
          </a:xfrm>
          <a:prstGeom prst="rect">
            <a:avLst/>
          </a:prstGeom>
        </p:spPr>
        <p:txBody>
          <a:bodyPr vert="horz" lIns="88823" tIns="44412" rIns="88823" bIns="44412" rtlCol="0"/>
          <a:lstStyle>
            <a:lvl1pPr algn="l">
              <a:defRPr sz="1100"/>
            </a:lvl1pPr>
          </a:lstStyle>
          <a:p>
            <a:endParaRPr lang="en-US"/>
          </a:p>
        </p:txBody>
      </p:sp>
      <p:sp>
        <p:nvSpPr>
          <p:cNvPr id="3" name="Date Placeholder 2"/>
          <p:cNvSpPr>
            <a:spLocks noGrp="1"/>
          </p:cNvSpPr>
          <p:nvPr>
            <p:ph type="dt" sz="quarter" idx="1"/>
          </p:nvPr>
        </p:nvSpPr>
        <p:spPr>
          <a:xfrm>
            <a:off x="4008502" y="3"/>
            <a:ext cx="3067040" cy="467535"/>
          </a:xfrm>
          <a:prstGeom prst="rect">
            <a:avLst/>
          </a:prstGeom>
        </p:spPr>
        <p:txBody>
          <a:bodyPr vert="horz" lIns="88823" tIns="44412" rIns="88823" bIns="44412" rtlCol="0"/>
          <a:lstStyle>
            <a:lvl1pPr algn="r">
              <a:defRPr sz="1100"/>
            </a:lvl1pPr>
          </a:lstStyle>
          <a:p>
            <a:fld id="{0B6ADECC-4D7D-4FEF-8483-70D7154F2926}" type="datetimeFigureOut">
              <a:rPr lang="en-US" smtClean="0"/>
              <a:t>5/10/2016</a:t>
            </a:fld>
            <a:endParaRPr lang="en-US"/>
          </a:p>
        </p:txBody>
      </p:sp>
      <p:sp>
        <p:nvSpPr>
          <p:cNvPr id="4" name="Footer Placeholder 3"/>
          <p:cNvSpPr>
            <a:spLocks noGrp="1"/>
          </p:cNvSpPr>
          <p:nvPr>
            <p:ph type="ftr" sz="quarter" idx="2"/>
          </p:nvPr>
        </p:nvSpPr>
        <p:spPr>
          <a:xfrm>
            <a:off x="2" y="8893997"/>
            <a:ext cx="3067040" cy="467535"/>
          </a:xfrm>
          <a:prstGeom prst="rect">
            <a:avLst/>
          </a:prstGeom>
        </p:spPr>
        <p:txBody>
          <a:bodyPr vert="horz" lIns="88823" tIns="44412" rIns="88823" bIns="44412" rtlCol="0" anchor="b"/>
          <a:lstStyle>
            <a:lvl1pPr algn="l">
              <a:defRPr sz="1100"/>
            </a:lvl1pPr>
          </a:lstStyle>
          <a:p>
            <a:endParaRPr lang="en-US"/>
          </a:p>
        </p:txBody>
      </p:sp>
      <p:sp>
        <p:nvSpPr>
          <p:cNvPr id="5" name="Slide Number Placeholder 4"/>
          <p:cNvSpPr>
            <a:spLocks noGrp="1"/>
          </p:cNvSpPr>
          <p:nvPr>
            <p:ph type="sldNum" sz="quarter" idx="3"/>
          </p:nvPr>
        </p:nvSpPr>
        <p:spPr>
          <a:xfrm>
            <a:off x="4008502" y="8893997"/>
            <a:ext cx="3067040" cy="467535"/>
          </a:xfrm>
          <a:prstGeom prst="rect">
            <a:avLst/>
          </a:prstGeom>
        </p:spPr>
        <p:txBody>
          <a:bodyPr vert="horz" lIns="88823" tIns="44412" rIns="88823" bIns="44412" rtlCol="0" anchor="b"/>
          <a:lstStyle>
            <a:lvl1pPr algn="r">
              <a:defRPr sz="1100"/>
            </a:lvl1pPr>
          </a:lstStyle>
          <a:p>
            <a:fld id="{69F74D7E-1011-4F04-851D-E84BBEAD4F32}" type="slidenum">
              <a:rPr lang="en-US" smtClean="0"/>
              <a:t>‹#›</a:t>
            </a:fld>
            <a:endParaRPr lang="en-US"/>
          </a:p>
        </p:txBody>
      </p:sp>
    </p:spTree>
    <p:extLst>
      <p:ext uri="{BB962C8B-B14F-4D97-AF65-F5344CB8AC3E}">
        <p14:creationId xmlns:p14="http://schemas.microsoft.com/office/powerpoint/2010/main" val="2305267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154"/>
          </a:xfrm>
          <a:prstGeom prst="rect">
            <a:avLst/>
          </a:prstGeom>
        </p:spPr>
        <p:txBody>
          <a:bodyPr vert="horz" lIns="93848" tIns="46925" rIns="93848" bIns="46925" rtlCol="0"/>
          <a:lstStyle>
            <a:lvl1pPr algn="l">
              <a:defRPr sz="1200"/>
            </a:lvl1pPr>
          </a:lstStyle>
          <a:p>
            <a:endParaRPr lang="en-US"/>
          </a:p>
        </p:txBody>
      </p:sp>
      <p:sp>
        <p:nvSpPr>
          <p:cNvPr id="3" name="Date Placeholder 2"/>
          <p:cNvSpPr>
            <a:spLocks noGrp="1"/>
          </p:cNvSpPr>
          <p:nvPr>
            <p:ph type="dt" idx="1"/>
          </p:nvPr>
        </p:nvSpPr>
        <p:spPr>
          <a:xfrm>
            <a:off x="4008710" y="0"/>
            <a:ext cx="3066733" cy="468154"/>
          </a:xfrm>
          <a:prstGeom prst="rect">
            <a:avLst/>
          </a:prstGeom>
        </p:spPr>
        <p:txBody>
          <a:bodyPr vert="horz" lIns="93848" tIns="46925" rIns="93848" bIns="46925" rtlCol="0"/>
          <a:lstStyle>
            <a:lvl1pPr algn="r">
              <a:defRPr sz="1200"/>
            </a:lvl1pPr>
          </a:lstStyle>
          <a:p>
            <a:fld id="{339F5A2A-C19D-45BD-A7AB-47874BA5695B}" type="datetimeFigureOut">
              <a:rPr lang="en-US" smtClean="0"/>
              <a:t>5/10/2016</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848" tIns="46925" rIns="93848" bIns="46925"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848" tIns="46925" rIns="93848" bIns="469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93296"/>
            <a:ext cx="3066733" cy="468154"/>
          </a:xfrm>
          <a:prstGeom prst="rect">
            <a:avLst/>
          </a:prstGeom>
        </p:spPr>
        <p:txBody>
          <a:bodyPr vert="horz" lIns="93848" tIns="46925" rIns="93848" bIns="46925" rtlCol="0" anchor="b"/>
          <a:lstStyle>
            <a:lvl1pPr algn="l">
              <a:defRPr sz="1200"/>
            </a:lvl1pPr>
          </a:lstStyle>
          <a:p>
            <a:endParaRPr lang="en-US"/>
          </a:p>
        </p:txBody>
      </p:sp>
      <p:sp>
        <p:nvSpPr>
          <p:cNvPr id="7" name="Slide Number Placeholder 6"/>
          <p:cNvSpPr>
            <a:spLocks noGrp="1"/>
          </p:cNvSpPr>
          <p:nvPr>
            <p:ph type="sldNum" sz="quarter" idx="5"/>
          </p:nvPr>
        </p:nvSpPr>
        <p:spPr>
          <a:xfrm>
            <a:off x="4008710" y="8893296"/>
            <a:ext cx="3066733" cy="468154"/>
          </a:xfrm>
          <a:prstGeom prst="rect">
            <a:avLst/>
          </a:prstGeom>
        </p:spPr>
        <p:txBody>
          <a:bodyPr vert="horz" lIns="93848" tIns="46925" rIns="93848" bIns="46925" rtlCol="0" anchor="b"/>
          <a:lstStyle>
            <a:lvl1pPr algn="r">
              <a:defRPr sz="1200"/>
            </a:lvl1pPr>
          </a:lstStyle>
          <a:p>
            <a:fld id="{4E654F01-0EBD-466B-89A8-D2CEB061BFA7}" type="slidenum">
              <a:rPr lang="en-US" smtClean="0"/>
              <a:t>‹#›</a:t>
            </a:fld>
            <a:endParaRPr lang="en-US"/>
          </a:p>
        </p:txBody>
      </p:sp>
    </p:spTree>
    <p:extLst>
      <p:ext uri="{BB962C8B-B14F-4D97-AF65-F5344CB8AC3E}">
        <p14:creationId xmlns:p14="http://schemas.microsoft.com/office/powerpoint/2010/main" val="1631802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 had</a:t>
            </a:r>
            <a:r>
              <a:rPr lang="en-US" baseline="0" dirty="0" smtClean="0"/>
              <a:t> sum up our compliance philosophy, I would say we here at Accumen believe in cultivating strong values and integrity in all that we do. Our mission, vision, core values, code of conduct, and the Accumen Way reflect those beliefs and point team members in supporting our mission to profoundly impact healthcare. </a:t>
            </a:r>
            <a:endParaRPr lang="en-US" dirty="0"/>
          </a:p>
        </p:txBody>
      </p:sp>
      <p:sp>
        <p:nvSpPr>
          <p:cNvPr id="4" name="Slide Number Placeholder 3"/>
          <p:cNvSpPr>
            <a:spLocks noGrp="1"/>
          </p:cNvSpPr>
          <p:nvPr>
            <p:ph type="sldNum" sz="quarter" idx="10"/>
          </p:nvPr>
        </p:nvSpPr>
        <p:spPr/>
        <p:txBody>
          <a:bodyPr/>
          <a:lstStyle/>
          <a:p>
            <a:fld id="{4E654F01-0EBD-466B-89A8-D2CEB061BFA7}" type="slidenum">
              <a:rPr lang="en-US" smtClean="0"/>
              <a:t>4</a:t>
            </a:fld>
            <a:endParaRPr lang="en-US"/>
          </a:p>
        </p:txBody>
      </p:sp>
    </p:spTree>
    <p:extLst>
      <p:ext uri="{BB962C8B-B14F-4D97-AF65-F5344CB8AC3E}">
        <p14:creationId xmlns:p14="http://schemas.microsoft.com/office/powerpoint/2010/main" val="1548571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cornerstone of our compliance program, the code of conduct</a:t>
            </a:r>
            <a:r>
              <a:rPr lang="en-US" baseline="0" dirty="0" smtClean="0"/>
              <a:t> helps Accumen team members understand our requirements and expectations for ethical business in the health care industry. Some examples of our Code of Conduct standards include: conducting ourselves in a honest, ethical and legal manner; raising questions or concerns to me, your Chief Compliance Officer; or, if you prefer, you can take advantage of Accumen’s Alert Line. The key message here is that you raise the concern, as we all have an express duty to report concerns; remember there is no retaliation or intimidation for reporting or raising issues in good faith; and, conflict of interest issues, such as arranging for business transactions between our clients – and it goes without saying, that personnel cannot be involved with gifts or inducements that are intended to influence business decisions. </a:t>
            </a:r>
            <a:endParaRPr lang="en-US" dirty="0"/>
          </a:p>
        </p:txBody>
      </p:sp>
      <p:sp>
        <p:nvSpPr>
          <p:cNvPr id="4" name="Slide Number Placeholder 3"/>
          <p:cNvSpPr>
            <a:spLocks noGrp="1"/>
          </p:cNvSpPr>
          <p:nvPr>
            <p:ph type="sldNum" sz="quarter" idx="10"/>
          </p:nvPr>
        </p:nvSpPr>
        <p:spPr/>
        <p:txBody>
          <a:bodyPr/>
          <a:lstStyle/>
          <a:p>
            <a:fld id="{4E654F01-0EBD-466B-89A8-D2CEB061BFA7}" type="slidenum">
              <a:rPr lang="en-US" smtClean="0"/>
              <a:t>5</a:t>
            </a:fld>
            <a:endParaRPr lang="en-US"/>
          </a:p>
        </p:txBody>
      </p:sp>
    </p:spTree>
    <p:extLst>
      <p:ext uri="{BB962C8B-B14F-4D97-AF65-F5344CB8AC3E}">
        <p14:creationId xmlns:p14="http://schemas.microsoft.com/office/powerpoint/2010/main" val="2051001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explore further how</a:t>
            </a:r>
            <a:r>
              <a:rPr lang="en-US" baseline="0" dirty="0" smtClean="0"/>
              <a:t> to conduct ourselves in an honest, ethical, and legal manner. If faced with an ethical dilemma, consult the Code, a member of management, or me for guidance. You can also use the quick check list on this slide. For example, ask yourself, “am I being truthful and acting fairly? Is my action consistent with laws, regulations, and Accumen’s policies or do I need clarification? Am I acting in the best interest of Accumen and our client? And, finally, would I be proud to tell someone about my actions or be comfortable seeing it in the media?”</a:t>
            </a:r>
            <a:endParaRPr lang="en-US" dirty="0"/>
          </a:p>
        </p:txBody>
      </p:sp>
      <p:sp>
        <p:nvSpPr>
          <p:cNvPr id="4" name="Slide Number Placeholder 3"/>
          <p:cNvSpPr>
            <a:spLocks noGrp="1"/>
          </p:cNvSpPr>
          <p:nvPr>
            <p:ph type="sldNum" sz="quarter" idx="10"/>
          </p:nvPr>
        </p:nvSpPr>
        <p:spPr/>
        <p:txBody>
          <a:bodyPr/>
          <a:lstStyle/>
          <a:p>
            <a:fld id="{4E654F01-0EBD-466B-89A8-D2CEB061BFA7}" type="slidenum">
              <a:rPr lang="en-US" smtClean="0"/>
              <a:t>6</a:t>
            </a:fld>
            <a:endParaRPr lang="en-US"/>
          </a:p>
        </p:txBody>
      </p:sp>
    </p:spTree>
    <p:extLst>
      <p:ext uri="{BB962C8B-B14F-4D97-AF65-F5344CB8AC3E}">
        <p14:creationId xmlns:p14="http://schemas.microsoft.com/office/powerpoint/2010/main" val="2740484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654F01-0EBD-466B-89A8-D2CEB061BFA7}" type="slidenum">
              <a:rPr lang="en-US" smtClean="0"/>
              <a:t>7</a:t>
            </a:fld>
            <a:endParaRPr lang="en-US"/>
          </a:p>
        </p:txBody>
      </p:sp>
    </p:spTree>
    <p:extLst>
      <p:ext uri="{BB962C8B-B14F-4D97-AF65-F5344CB8AC3E}">
        <p14:creationId xmlns:p14="http://schemas.microsoft.com/office/powerpoint/2010/main" val="1577205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104" charset="0"/>
                <a:ea typeface="ＭＳ Ｐゴシック" pitchFamily="-104" charset="-128"/>
              </a:defRPr>
            </a:lvl1pPr>
            <a:lvl2pPr marL="38959995" indent="-38490401" eaLnBrk="0" hangingPunct="0">
              <a:spcBef>
                <a:spcPct val="30000"/>
              </a:spcBef>
              <a:defRPr sz="1200">
                <a:solidFill>
                  <a:schemeClr val="tx1"/>
                </a:solidFill>
                <a:latin typeface="Calibri" pitchFamily="-104" charset="0"/>
                <a:ea typeface="ＭＳ Ｐゴシック" pitchFamily="-104" charset="-128"/>
              </a:defRPr>
            </a:lvl2pPr>
            <a:lvl3pPr marL="1173986" indent="-234797" eaLnBrk="0" hangingPunct="0">
              <a:spcBef>
                <a:spcPct val="30000"/>
              </a:spcBef>
              <a:defRPr sz="1200">
                <a:solidFill>
                  <a:schemeClr val="tx1"/>
                </a:solidFill>
                <a:latin typeface="Calibri" pitchFamily="-104" charset="0"/>
                <a:ea typeface="ＭＳ Ｐゴシック" pitchFamily="-104" charset="-128"/>
              </a:defRPr>
            </a:lvl3pPr>
            <a:lvl4pPr marL="1643578" indent="-234797" eaLnBrk="0" hangingPunct="0">
              <a:spcBef>
                <a:spcPct val="30000"/>
              </a:spcBef>
              <a:defRPr sz="1200">
                <a:solidFill>
                  <a:schemeClr val="tx1"/>
                </a:solidFill>
                <a:latin typeface="Calibri" pitchFamily="-104" charset="0"/>
                <a:ea typeface="ＭＳ Ｐゴシック" pitchFamily="-104" charset="-128"/>
              </a:defRPr>
            </a:lvl4pPr>
            <a:lvl5pPr marL="2113173" indent="-234797" eaLnBrk="0" hangingPunct="0">
              <a:spcBef>
                <a:spcPct val="30000"/>
              </a:spcBef>
              <a:defRPr sz="1200">
                <a:solidFill>
                  <a:schemeClr val="tx1"/>
                </a:solidFill>
                <a:latin typeface="Calibri" pitchFamily="-104" charset="0"/>
                <a:ea typeface="ＭＳ Ｐゴシック" pitchFamily="-104" charset="-128"/>
              </a:defRPr>
            </a:lvl5pPr>
            <a:lvl6pPr marL="2582767" indent="-234797" defTabSz="469594" eaLnBrk="0" fontAlgn="base" hangingPunct="0">
              <a:spcBef>
                <a:spcPct val="30000"/>
              </a:spcBef>
              <a:spcAft>
                <a:spcPct val="0"/>
              </a:spcAft>
              <a:defRPr sz="1200">
                <a:solidFill>
                  <a:schemeClr val="tx1"/>
                </a:solidFill>
                <a:latin typeface="Calibri" pitchFamily="-104" charset="0"/>
                <a:ea typeface="ＭＳ Ｐゴシック" pitchFamily="-104" charset="-128"/>
              </a:defRPr>
            </a:lvl6pPr>
            <a:lvl7pPr marL="3052360" indent="-234797" defTabSz="469594" eaLnBrk="0" fontAlgn="base" hangingPunct="0">
              <a:spcBef>
                <a:spcPct val="30000"/>
              </a:spcBef>
              <a:spcAft>
                <a:spcPct val="0"/>
              </a:spcAft>
              <a:defRPr sz="1200">
                <a:solidFill>
                  <a:schemeClr val="tx1"/>
                </a:solidFill>
                <a:latin typeface="Calibri" pitchFamily="-104" charset="0"/>
                <a:ea typeface="ＭＳ Ｐゴシック" pitchFamily="-104" charset="-128"/>
              </a:defRPr>
            </a:lvl7pPr>
            <a:lvl8pPr marL="3521956" indent="-234797" defTabSz="469594" eaLnBrk="0" fontAlgn="base" hangingPunct="0">
              <a:spcBef>
                <a:spcPct val="30000"/>
              </a:spcBef>
              <a:spcAft>
                <a:spcPct val="0"/>
              </a:spcAft>
              <a:defRPr sz="1200">
                <a:solidFill>
                  <a:schemeClr val="tx1"/>
                </a:solidFill>
                <a:latin typeface="Calibri" pitchFamily="-104" charset="0"/>
                <a:ea typeface="ＭＳ Ｐゴシック" pitchFamily="-104" charset="-128"/>
              </a:defRPr>
            </a:lvl8pPr>
            <a:lvl9pPr marL="3991549" indent="-234797" defTabSz="469594" eaLnBrk="0" fontAlgn="base" hangingPunct="0">
              <a:spcBef>
                <a:spcPct val="30000"/>
              </a:spcBef>
              <a:spcAft>
                <a:spcPct val="0"/>
              </a:spcAft>
              <a:defRPr sz="1200">
                <a:solidFill>
                  <a:schemeClr val="tx1"/>
                </a:solidFill>
                <a:latin typeface="Calibri" pitchFamily="-104" charset="0"/>
                <a:ea typeface="ＭＳ Ｐゴシック" pitchFamily="-104" charset="-128"/>
              </a:defRPr>
            </a:lvl9pPr>
          </a:lstStyle>
          <a:p>
            <a:pPr eaLnBrk="1" hangingPunct="1">
              <a:spcBef>
                <a:spcPct val="0"/>
              </a:spcBef>
            </a:pPr>
            <a:fld id="{96717BFD-2D97-4522-83AC-4AF6D00BF7F0}" type="slidenum">
              <a:rPr lang="en-US" altLang="en-US"/>
              <a:pPr eaLnBrk="1" hangingPunct="1">
                <a:spcBef>
                  <a:spcPct val="0"/>
                </a:spcBef>
              </a:pPr>
              <a:t>10</a:t>
            </a:fld>
            <a:endParaRPr lang="en-US" altLang="en-US"/>
          </a:p>
        </p:txBody>
      </p:sp>
    </p:spTree>
    <p:extLst>
      <p:ext uri="{BB962C8B-B14F-4D97-AF65-F5344CB8AC3E}">
        <p14:creationId xmlns:p14="http://schemas.microsoft.com/office/powerpoint/2010/main" val="199400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Dana to help</a:t>
            </a:r>
            <a:r>
              <a:rPr lang="en-US" baseline="0" dirty="0" smtClean="0"/>
              <a:t> fill in</a:t>
            </a:r>
            <a:endParaRPr lang="en-US" dirty="0"/>
          </a:p>
        </p:txBody>
      </p:sp>
      <p:sp>
        <p:nvSpPr>
          <p:cNvPr id="4" name="Slide Number Placeholder 3"/>
          <p:cNvSpPr>
            <a:spLocks noGrp="1"/>
          </p:cNvSpPr>
          <p:nvPr>
            <p:ph type="sldNum" sz="quarter" idx="10"/>
          </p:nvPr>
        </p:nvSpPr>
        <p:spPr/>
        <p:txBody>
          <a:bodyPr/>
          <a:lstStyle/>
          <a:p>
            <a:fld id="{4E654F01-0EBD-466B-89A8-D2CEB061BFA7}" type="slidenum">
              <a:rPr lang="en-US" smtClean="0"/>
              <a:t>11</a:t>
            </a:fld>
            <a:endParaRPr lang="en-US"/>
          </a:p>
        </p:txBody>
      </p:sp>
    </p:spTree>
    <p:extLst>
      <p:ext uri="{BB962C8B-B14F-4D97-AF65-F5344CB8AC3E}">
        <p14:creationId xmlns:p14="http://schemas.microsoft.com/office/powerpoint/2010/main" val="1986515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654F01-0EBD-466B-89A8-D2CEB061BFA7}" type="slidenum">
              <a:rPr lang="en-US" smtClean="0"/>
              <a:t>14</a:t>
            </a:fld>
            <a:endParaRPr lang="en-US"/>
          </a:p>
        </p:txBody>
      </p:sp>
    </p:spTree>
    <p:extLst>
      <p:ext uri="{BB962C8B-B14F-4D97-AF65-F5344CB8AC3E}">
        <p14:creationId xmlns:p14="http://schemas.microsoft.com/office/powerpoint/2010/main" val="1411930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654F01-0EBD-466B-89A8-D2CEB061BFA7}" type="slidenum">
              <a:rPr lang="en-US" smtClean="0"/>
              <a:t>20</a:t>
            </a:fld>
            <a:endParaRPr lang="en-US" dirty="0"/>
          </a:p>
        </p:txBody>
      </p:sp>
    </p:spTree>
    <p:extLst>
      <p:ext uri="{BB962C8B-B14F-4D97-AF65-F5344CB8AC3E}">
        <p14:creationId xmlns:p14="http://schemas.microsoft.com/office/powerpoint/2010/main" val="2394512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descr="background-home.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56330" cy="3425453"/>
          </a:xfrm>
          <a:prstGeom prst="rect">
            <a:avLst/>
          </a:prstGeom>
          <a:ln w="12700">
            <a:noFill/>
          </a:ln>
        </p:spPr>
      </p:pic>
      <p:sp>
        <p:nvSpPr>
          <p:cNvPr id="2" name="Title 1"/>
          <p:cNvSpPr>
            <a:spLocks noGrp="1"/>
          </p:cNvSpPr>
          <p:nvPr>
            <p:ph type="ctrTitle"/>
          </p:nvPr>
        </p:nvSpPr>
        <p:spPr>
          <a:xfrm>
            <a:off x="908050" y="4450291"/>
            <a:ext cx="7772400" cy="954968"/>
          </a:xfrm>
        </p:spPr>
        <p:txBody>
          <a:bodyPr anchor="t">
            <a:noAutofit/>
          </a:bodyPr>
          <a:lstStyle>
            <a:lvl1pPr algn="r">
              <a:spcBef>
                <a:spcPts val="300"/>
              </a:spcBef>
              <a:spcAft>
                <a:spcPts val="300"/>
              </a:spcAft>
              <a:defRPr sz="24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2450" y="5576711"/>
            <a:ext cx="6858000" cy="621946"/>
          </a:xfrm>
        </p:spPr>
        <p:txBody>
          <a:bodyPr>
            <a:normAutofit/>
          </a:bodyPr>
          <a:lstStyle>
            <a:lvl1pPr marL="0" indent="0" algn="r">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1" name="Rectangle 10"/>
          <p:cNvSpPr/>
          <p:nvPr userDrawn="1"/>
        </p:nvSpPr>
        <p:spPr>
          <a:xfrm>
            <a:off x="0" y="3429000"/>
            <a:ext cx="9156330" cy="837986"/>
          </a:xfrm>
          <a:prstGeom prst="rect">
            <a:avLst/>
          </a:prstGeom>
          <a:solidFill>
            <a:srgbClr val="4CB4E7"/>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582211" y="3975100"/>
            <a:ext cx="2178680" cy="46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76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4" name="Rectangle 13"/>
          <p:cNvSpPr/>
          <p:nvPr userDrawn="1"/>
        </p:nvSpPr>
        <p:spPr>
          <a:xfrm>
            <a:off x="0" y="4281"/>
            <a:ext cx="9156330" cy="837986"/>
          </a:xfrm>
          <a:prstGeom prst="rect">
            <a:avLst/>
          </a:prstGeom>
          <a:solidFill>
            <a:srgbClr val="4CB4E7"/>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131081" y="629009"/>
            <a:ext cx="1629809" cy="34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40267" y="1243772"/>
            <a:ext cx="8333322" cy="4933191"/>
          </a:xfrm>
        </p:spPr>
        <p:txBody>
          <a:bodyPr/>
          <a:lstStyle>
            <a:lvl1pPr marL="228600" indent="-228600">
              <a:buFont typeface="Arial" panose="020B0604020202020204" pitchFamily="34" charset="0"/>
              <a:buChar char="•"/>
              <a:defRPr sz="2400">
                <a:latin typeface="Arial" panose="020B0604020202020204" pitchFamily="34" charset="0"/>
                <a:cs typeface="Arial" panose="020B0604020202020204" pitchFamily="34" charset="0"/>
              </a:defRPr>
            </a:lvl1pPr>
            <a:lvl2pPr marL="685800" indent="-228600">
              <a:buFont typeface="Calibri" panose="020F0502020204030204" pitchFamily="34" charset="0"/>
              <a:buChar char="‒"/>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8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Ø"/>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userDrawn="1">
            <p:ph type="title"/>
          </p:nvPr>
        </p:nvSpPr>
        <p:spPr>
          <a:xfrm>
            <a:off x="455613" y="182563"/>
            <a:ext cx="8234362" cy="449262"/>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Slide Number Placeholder 5"/>
          <p:cNvSpPr>
            <a:spLocks noGrp="1"/>
          </p:cNvSpPr>
          <p:nvPr>
            <p:ph type="sldNum" sz="quarter" idx="10"/>
          </p:nvPr>
        </p:nvSpPr>
        <p:spPr>
          <a:xfrm>
            <a:off x="8382000" y="6566356"/>
            <a:ext cx="381000" cy="291644"/>
          </a:xfrm>
          <a:prstGeom prst="rect">
            <a:avLst/>
          </a:prstGeom>
        </p:spPr>
        <p:txBody>
          <a:bodyPr vert="horz" wrap="square" lIns="91440" tIns="45720" rIns="91440" bIns="45720" numCol="1" anchor="t" anchorCtr="0" compatLnSpc="1">
            <a:prstTxWarp prst="textNoShape">
              <a:avLst/>
            </a:prstTxWarp>
          </a:bodyPr>
          <a:lstStyle>
            <a:lvl1pPr algn="r">
              <a:defRPr sz="8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Tree>
    <p:extLst>
      <p:ext uri="{BB962C8B-B14F-4D97-AF65-F5344CB8AC3E}">
        <p14:creationId xmlns:p14="http://schemas.microsoft.com/office/powerpoint/2010/main" val="633268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4281"/>
            <a:ext cx="9156330" cy="837986"/>
          </a:xfrm>
          <a:prstGeom prst="rect">
            <a:avLst/>
          </a:prstGeom>
          <a:solidFill>
            <a:srgbClr val="4CB4E7"/>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131081" y="629009"/>
            <a:ext cx="1629809" cy="34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40267" y="1243772"/>
            <a:ext cx="4114800" cy="4970973"/>
          </a:xfrm>
        </p:spPr>
        <p:txBody>
          <a:bodyPr>
            <a:normAutofit/>
          </a:bodyPr>
          <a:lstStyle>
            <a:lvl1pPr marL="228600" indent="-228600">
              <a:buFont typeface="Arial" panose="020B0604020202020204" pitchFamily="34" charset="0"/>
              <a:buChar char="•"/>
              <a:defRPr sz="2400">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8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Ø"/>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243772"/>
            <a:ext cx="4114800" cy="4970973"/>
          </a:xfrm>
        </p:spPr>
        <p:txBody>
          <a:bodyPr vert="horz" lIns="91440" tIns="45720" rIns="91440" bIns="45720" rtlCol="0">
            <a:normAutofit/>
          </a:bodyPr>
          <a:lstStyle>
            <a:lvl1pPr marL="228600" indent="-228600">
              <a:buFont typeface="Arial" panose="020B0604020202020204" pitchFamily="34" charset="0"/>
              <a:buChar char="•"/>
              <a:defRPr lang="en-US" sz="2400" dirty="0" smtClean="0">
                <a:latin typeface="Arial" panose="020B0604020202020204" pitchFamily="34" charset="0"/>
                <a:cs typeface="Arial" panose="020B0604020202020204" pitchFamily="34" charset="0"/>
              </a:defRPr>
            </a:lvl1pPr>
            <a:lvl2pPr>
              <a:defRPr lang="en-US" sz="2000" dirty="0" smtClean="0">
                <a:latin typeface="Arial" panose="020B0604020202020204" pitchFamily="34" charset="0"/>
                <a:cs typeface="Arial" panose="020B0604020202020204" pitchFamily="34" charset="0"/>
              </a:defRPr>
            </a:lvl2pPr>
            <a:lvl3pPr>
              <a:defRPr lang="en-US" sz="1800" dirty="0" smtClean="0">
                <a:latin typeface="Arial" panose="020B0604020202020204" pitchFamily="34" charset="0"/>
                <a:cs typeface="Arial" panose="020B0604020202020204" pitchFamily="34" charset="0"/>
              </a:defRPr>
            </a:lvl3pPr>
            <a:lvl4pPr>
              <a:defRPr lang="en-US" sz="1600" dirty="0" smtClean="0">
                <a:latin typeface="Arial" panose="020B0604020202020204" pitchFamily="34" charset="0"/>
                <a:cs typeface="Arial" panose="020B0604020202020204" pitchFamily="34" charset="0"/>
              </a:defRPr>
            </a:lvl4pPr>
            <a:lvl5pPr>
              <a:defRPr lang="en-US" sz="1600" dirty="0">
                <a:latin typeface="Arial" panose="020B0604020202020204" pitchFamily="34" charset="0"/>
                <a:cs typeface="Arial" panose="020B0604020202020204" pitchFamily="34" charset="0"/>
              </a:defRPr>
            </a:lvl5pPr>
          </a:lstStyle>
          <a:p>
            <a:pPr lvl="0"/>
            <a:r>
              <a:rPr lang="en-US" dirty="0" smtClean="0"/>
              <a:t>Click to edit Master text styles</a:t>
            </a:r>
          </a:p>
          <a:p>
            <a:pPr lvl="1">
              <a:buChar char="‒"/>
            </a:pPr>
            <a:r>
              <a:rPr lang="en-US" dirty="0" smtClean="0"/>
              <a:t>Second level</a:t>
            </a:r>
          </a:p>
          <a:p>
            <a:pPr lvl="2">
              <a:buFont typeface="Wingdings" panose="05000000000000000000" pitchFamily="2" charset="2"/>
              <a:buChar char="§"/>
            </a:pPr>
            <a:r>
              <a:rPr lang="en-US" dirty="0" smtClean="0"/>
              <a:t>Third level</a:t>
            </a:r>
          </a:p>
          <a:p>
            <a:pPr lvl="3">
              <a:buFont typeface="Wingdings" panose="05000000000000000000" pitchFamily="2" charset="2"/>
              <a:buChar char="Ø"/>
            </a:pPr>
            <a:r>
              <a:rPr lang="en-US" dirty="0" smtClean="0"/>
              <a:t>Fourth level</a:t>
            </a:r>
          </a:p>
          <a:p>
            <a:pPr lvl="4"/>
            <a:r>
              <a:rPr lang="en-US" dirty="0" smtClean="0"/>
              <a:t>Fifth level</a:t>
            </a:r>
            <a:endParaRPr lang="en-US" dirty="0"/>
          </a:p>
        </p:txBody>
      </p:sp>
      <p:sp>
        <p:nvSpPr>
          <p:cNvPr id="15" name="Title 1"/>
          <p:cNvSpPr>
            <a:spLocks noGrp="1"/>
          </p:cNvSpPr>
          <p:nvPr userDrawn="1">
            <p:ph type="title"/>
          </p:nvPr>
        </p:nvSpPr>
        <p:spPr>
          <a:xfrm>
            <a:off x="455613" y="182563"/>
            <a:ext cx="8234362" cy="449262"/>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4" name="Slide Number Placeholder 5"/>
          <p:cNvSpPr>
            <a:spLocks noGrp="1"/>
          </p:cNvSpPr>
          <p:nvPr>
            <p:ph type="sldNum" sz="quarter" idx="10"/>
          </p:nvPr>
        </p:nvSpPr>
        <p:spPr>
          <a:xfrm>
            <a:off x="8382000" y="6566356"/>
            <a:ext cx="381000" cy="291644"/>
          </a:xfrm>
          <a:prstGeom prst="rect">
            <a:avLst/>
          </a:prstGeom>
        </p:spPr>
        <p:txBody>
          <a:bodyPr vert="horz" wrap="square" lIns="91440" tIns="45720" rIns="91440" bIns="45720" numCol="1" anchor="t" anchorCtr="0" compatLnSpc="1">
            <a:prstTxWarp prst="textNoShape">
              <a:avLst/>
            </a:prstTxWarp>
          </a:bodyPr>
          <a:lstStyle>
            <a:lvl1pPr algn="r">
              <a:defRPr sz="8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Tree>
    <p:extLst>
      <p:ext uri="{BB962C8B-B14F-4D97-AF65-F5344CB8AC3E}">
        <p14:creationId xmlns:p14="http://schemas.microsoft.com/office/powerpoint/2010/main" val="56715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SE ME">
    <p:spTree>
      <p:nvGrpSpPr>
        <p:cNvPr id="1" name=""/>
        <p:cNvGrpSpPr/>
        <p:nvPr/>
      </p:nvGrpSpPr>
      <p:grpSpPr>
        <a:xfrm>
          <a:off x="0" y="0"/>
          <a:ext cx="0" cy="0"/>
          <a:chOff x="0" y="0"/>
          <a:chExt cx="0" cy="0"/>
        </a:xfrm>
      </p:grpSpPr>
      <p:sp>
        <p:nvSpPr>
          <p:cNvPr id="8" name="Rectangle 7"/>
          <p:cNvSpPr/>
          <p:nvPr userDrawn="1"/>
        </p:nvSpPr>
        <p:spPr>
          <a:xfrm>
            <a:off x="0" y="4281"/>
            <a:ext cx="9156330" cy="837986"/>
          </a:xfrm>
          <a:prstGeom prst="rect">
            <a:avLst/>
          </a:prstGeom>
          <a:solidFill>
            <a:srgbClr val="4CB4E7"/>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131081" y="629009"/>
            <a:ext cx="1629809" cy="34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userDrawn="1">
            <p:ph type="title"/>
          </p:nvPr>
        </p:nvSpPr>
        <p:spPr>
          <a:xfrm>
            <a:off x="455613" y="182563"/>
            <a:ext cx="8234362" cy="449262"/>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9" name="Slide Number Placeholder 5"/>
          <p:cNvSpPr>
            <a:spLocks noGrp="1"/>
          </p:cNvSpPr>
          <p:nvPr>
            <p:ph type="sldNum" sz="quarter" idx="10"/>
          </p:nvPr>
        </p:nvSpPr>
        <p:spPr>
          <a:xfrm>
            <a:off x="8382000" y="6566356"/>
            <a:ext cx="381000" cy="291644"/>
          </a:xfrm>
          <a:prstGeom prst="rect">
            <a:avLst/>
          </a:prstGeom>
        </p:spPr>
        <p:txBody>
          <a:bodyPr vert="horz" wrap="square" lIns="91440" tIns="45720" rIns="91440" bIns="45720" numCol="1" anchor="t" anchorCtr="0" compatLnSpc="1">
            <a:prstTxWarp prst="textNoShape">
              <a:avLst/>
            </a:prstTxWarp>
          </a:bodyPr>
          <a:lstStyle>
            <a:lvl1pPr algn="r">
              <a:defRPr sz="800">
                <a:solidFill>
                  <a:schemeClr val="tx1">
                    <a:lumMod val="75000"/>
                    <a:lumOff val="25000"/>
                  </a:schemeClr>
                </a:solidFill>
              </a:defRPr>
            </a:lvl1pPr>
          </a:lstStyle>
          <a:p>
            <a:pPr>
              <a:defRPr/>
            </a:pPr>
            <a:fld id="{13D5E426-8379-C641-8383-1F8A152F33A6}" type="slidenum">
              <a:rPr lang="en-US" smtClean="0"/>
              <a:pPr>
                <a:defRPr/>
              </a:pPr>
              <a:t>‹#›</a:t>
            </a:fld>
            <a:endParaRPr lang="en-US" dirty="0"/>
          </a:p>
        </p:txBody>
      </p:sp>
    </p:spTree>
    <p:extLst>
      <p:ext uri="{BB962C8B-B14F-4D97-AF65-F5344CB8AC3E}">
        <p14:creationId xmlns:p14="http://schemas.microsoft.com/office/powerpoint/2010/main" val="2629988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457200" y="6553200"/>
            <a:ext cx="8229600" cy="215444"/>
          </a:xfrm>
          <a:prstGeom prst="rect">
            <a:avLst/>
          </a:prstGeom>
        </p:spPr>
        <p:txBody>
          <a:bodyPr wrap="square">
            <a:spAutoFit/>
          </a:bodyPr>
          <a:lstStyle/>
          <a:p>
            <a:pPr algn="ctr">
              <a:defRPr/>
            </a:pPr>
            <a:r>
              <a:rPr lang="en-US" sz="800" dirty="0" smtClean="0">
                <a:solidFill>
                  <a:srgbClr val="BFBFBF"/>
                </a:solidFill>
              </a:rPr>
              <a:t>© 2016 Accumen.  Proprietary &amp; Confidential. Materials may not be copied or distributed.</a:t>
            </a:r>
            <a:endParaRPr lang="en-US" sz="800" dirty="0">
              <a:solidFill>
                <a:srgbClr val="BFBFBF"/>
              </a:solidFill>
            </a:endParaRPr>
          </a:p>
        </p:txBody>
      </p:sp>
      <p:sp>
        <p:nvSpPr>
          <p:cNvPr id="10" name="Rectangle 9"/>
          <p:cNvSpPr/>
          <p:nvPr userDrawn="1"/>
        </p:nvSpPr>
        <p:spPr>
          <a:xfrm>
            <a:off x="0" y="6781800"/>
            <a:ext cx="9144000" cy="76200"/>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Tree>
    <p:extLst>
      <p:ext uri="{BB962C8B-B14F-4D97-AF65-F5344CB8AC3E}">
        <p14:creationId xmlns:p14="http://schemas.microsoft.com/office/powerpoint/2010/main" val="1614555667"/>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14.jpeg"/><Relationship Id="rId7"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audio" Target="../media/audio1.wav"/><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audio" Target="../media/audio2.wav"/><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mailto:dsimonds@accumen.com" TargetMode="External"/><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hyperlink" Target="mailto:mhernandez@accumen.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mailto:dsimonds@accumen.co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hyperlink" Target="http://www.accumen.ethicspoint.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Welcome to the Accumen Show!!</a:t>
            </a:r>
            <a:endParaRPr lang="en-US" sz="3200" b="1" dirty="0"/>
          </a:p>
        </p:txBody>
      </p:sp>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1</a:t>
            </a:fld>
            <a:endParaRPr lang="en-US" dirty="0"/>
          </a:p>
        </p:txBody>
      </p:sp>
      <p:pic>
        <p:nvPicPr>
          <p:cNvPr id="4" name="Picture 3" descr="Image result for stage"/>
          <p:cNvPicPr/>
          <p:nvPr/>
        </p:nvPicPr>
        <p:blipFill>
          <a:blip r:embed="rId2">
            <a:extLst>
              <a:ext uri="{28A0092B-C50C-407E-A947-70E740481C1C}">
                <a14:useLocalDpi xmlns:a14="http://schemas.microsoft.com/office/drawing/2010/main" val="0"/>
              </a:ext>
            </a:extLst>
          </a:blip>
          <a:srcRect/>
          <a:stretch>
            <a:fillRect/>
          </a:stretch>
        </p:blipFill>
        <p:spPr bwMode="auto">
          <a:xfrm>
            <a:off x="0" y="838199"/>
            <a:ext cx="9144000" cy="6003925"/>
          </a:xfrm>
          <a:prstGeom prst="rect">
            <a:avLst/>
          </a:prstGeom>
          <a:noFill/>
          <a:ln>
            <a:noFill/>
          </a:ln>
        </p:spPr>
      </p:pic>
      <p:sp>
        <p:nvSpPr>
          <p:cNvPr id="5" name="Rectangle 4"/>
          <p:cNvSpPr/>
          <p:nvPr/>
        </p:nvSpPr>
        <p:spPr>
          <a:xfrm>
            <a:off x="1651000" y="2643659"/>
            <a:ext cx="6096000" cy="3351211"/>
          </a:xfrm>
          <a:prstGeom prst="rect">
            <a:avLst/>
          </a:prstGeom>
          <a:solidFill>
            <a:srgbClr val="F7941E"/>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800" b="1" dirty="0" smtClean="0"/>
          </a:p>
        </p:txBody>
      </p:sp>
      <p:sp>
        <p:nvSpPr>
          <p:cNvPr id="6" name="TextBox 5"/>
          <p:cNvSpPr txBox="1"/>
          <p:nvPr/>
        </p:nvSpPr>
        <p:spPr>
          <a:xfrm>
            <a:off x="3988351" y="4493406"/>
            <a:ext cx="3784049" cy="1477328"/>
          </a:xfrm>
          <a:prstGeom prst="rect">
            <a:avLst/>
          </a:prstGeom>
          <a:solidFill>
            <a:schemeClr val="bg1"/>
          </a:solidFill>
        </p:spPr>
        <p:txBody>
          <a:bodyPr wrap="none" rtlCol="0">
            <a:spAutoFit/>
          </a:bodyPr>
          <a:lstStyle/>
          <a:p>
            <a:endParaRPr lang="en-US" dirty="0" smtClean="0"/>
          </a:p>
          <a:p>
            <a:r>
              <a:rPr lang="en-US" dirty="0" smtClean="0"/>
              <a:t>Presented By:</a:t>
            </a:r>
          </a:p>
          <a:p>
            <a:r>
              <a:rPr lang="en-US" dirty="0" smtClean="0"/>
              <a:t>Dana Simonds </a:t>
            </a:r>
          </a:p>
          <a:p>
            <a:r>
              <a:rPr lang="en-US" dirty="0" smtClean="0"/>
              <a:t>Chief Compliance &amp; Privacy Officer</a:t>
            </a:r>
            <a:endParaRPr lang="en-US" dirty="0"/>
          </a:p>
          <a:p>
            <a:endParaRPr lang="en-US" dirty="0" smtClean="0"/>
          </a:p>
        </p:txBody>
      </p:sp>
      <p:pic>
        <p:nvPicPr>
          <p:cNvPr id="2050" name="Picture 2" descr="C:\Users\dsimonds\Box Sync\dsimonds\pictures\Dana Photo\DSC_0182d2-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251" y="4506106"/>
            <a:ext cx="1168400" cy="14773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25601" y="2997200"/>
            <a:ext cx="6375400" cy="1384995"/>
          </a:xfrm>
          <a:prstGeom prst="rect">
            <a:avLst/>
          </a:prstGeom>
          <a:noFill/>
        </p:spPr>
        <p:txBody>
          <a:bodyPr wrap="square" rtlCol="0">
            <a:spAutoFit/>
          </a:bodyPr>
          <a:lstStyle/>
          <a:p>
            <a:pPr algn="ctr"/>
            <a:r>
              <a:rPr lang="en-US" sz="2800" b="1" dirty="0" smtClean="0">
                <a:solidFill>
                  <a:schemeClr val="bg1"/>
                </a:solidFill>
              </a:rPr>
              <a:t>All Employee Annual </a:t>
            </a:r>
          </a:p>
          <a:p>
            <a:pPr algn="ctr"/>
            <a:r>
              <a:rPr lang="en-US" sz="2800" b="1" dirty="0" smtClean="0">
                <a:solidFill>
                  <a:schemeClr val="bg1"/>
                </a:solidFill>
              </a:rPr>
              <a:t>Compliance Training</a:t>
            </a:r>
          </a:p>
          <a:p>
            <a:pPr algn="ctr"/>
            <a:r>
              <a:rPr lang="en-US" sz="2800" b="1" dirty="0" smtClean="0">
                <a:solidFill>
                  <a:schemeClr val="bg1"/>
                </a:solidFill>
              </a:rPr>
              <a:t>Module 1 Corporate Compliance</a:t>
            </a:r>
            <a:endParaRPr lang="en-US" sz="2800" b="1" dirty="0">
              <a:solidFill>
                <a:schemeClr val="bg1"/>
              </a:solidFill>
            </a:endParaRPr>
          </a:p>
        </p:txBody>
      </p:sp>
      <p:sp>
        <p:nvSpPr>
          <p:cNvPr id="9" name="Rectangle 8"/>
          <p:cNvSpPr/>
          <p:nvPr/>
        </p:nvSpPr>
        <p:spPr>
          <a:xfrm>
            <a:off x="457200" y="6553200"/>
            <a:ext cx="8229600" cy="215444"/>
          </a:xfrm>
          <a:prstGeom prst="rect">
            <a:avLst/>
          </a:prstGeom>
        </p:spPr>
        <p:txBody>
          <a:bodyPr wrap="square">
            <a:spAutoFit/>
          </a:bodyPr>
          <a:lstStyle/>
          <a:p>
            <a:pPr algn="ctr">
              <a:defRPr/>
            </a:pPr>
            <a:r>
              <a:rPr lang="en-US" sz="800" dirty="0" smtClean="0">
                <a:solidFill>
                  <a:srgbClr val="BFBFBF"/>
                </a:solidFill>
              </a:rPr>
              <a:t>© 2016 Accumen.  Proprietary &amp; Confidential. Materials may not be copied or distributed.</a:t>
            </a:r>
            <a:endParaRPr lang="en-US" sz="800" dirty="0">
              <a:solidFill>
                <a:srgbClr val="BFBFBF"/>
              </a:solidFill>
            </a:endParaRPr>
          </a:p>
        </p:txBody>
      </p:sp>
    </p:spTree>
    <p:extLst>
      <p:ext uri="{BB962C8B-B14F-4D97-AF65-F5344CB8AC3E}">
        <p14:creationId xmlns:p14="http://schemas.microsoft.com/office/powerpoint/2010/main" val="37282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s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descr="side_desk.png"/>
          <p:cNvPicPr>
            <a:picLocks noChangeAspect="1"/>
          </p:cNvPicPr>
          <p:nvPr/>
        </p:nvPicPr>
        <p:blipFill>
          <a:blip r:embed="rId4">
            <a:extLst>
              <a:ext uri="{28A0092B-C50C-407E-A947-70E740481C1C}">
                <a14:useLocalDpi xmlns:a14="http://schemas.microsoft.com/office/drawing/2010/main" val="0"/>
              </a:ext>
            </a:extLst>
          </a:blip>
          <a:srcRect l="50417" t="63148" r="27361"/>
          <a:stretch>
            <a:fillRect/>
          </a:stretch>
        </p:blipFill>
        <p:spPr bwMode="auto">
          <a:xfrm>
            <a:off x="5207000" y="4073070"/>
            <a:ext cx="20320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19372-Janice-mediu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539420"/>
            <a:ext cx="1225550"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15365-Ian-mediu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71031" y="1311046"/>
            <a:ext cx="1341438"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2000" y="643276"/>
            <a:ext cx="3048000" cy="467820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dirty="0" smtClean="0"/>
              <a:t>John </a:t>
            </a:r>
            <a:r>
              <a:rPr lang="en-US" sz="2000" dirty="0" smtClean="0"/>
              <a:t>and Jane are discussing a potential reference lab contract between </a:t>
            </a:r>
            <a:r>
              <a:rPr lang="en-US" sz="2000" dirty="0" smtClean="0"/>
              <a:t>an Accumen and a Chi Client.</a:t>
            </a:r>
          </a:p>
          <a:p>
            <a:endParaRPr lang="en-US" sz="2000" dirty="0"/>
          </a:p>
          <a:p>
            <a:r>
              <a:rPr lang="en-US" sz="2000" dirty="0" smtClean="0"/>
              <a:t>They are not sure if this particular arrangement would qualify as a conflict of interest.</a:t>
            </a:r>
            <a:endParaRPr lang="en-US" sz="2000" dirty="0"/>
          </a:p>
          <a:p>
            <a:endParaRPr lang="en-US" dirty="0" smtClean="0"/>
          </a:p>
          <a:p>
            <a:endParaRPr lang="en-US" sz="2000" dirty="0"/>
          </a:p>
          <a:p>
            <a:r>
              <a:rPr lang="en-US" sz="2000" dirty="0" smtClean="0"/>
              <a:t>Should John… </a:t>
            </a:r>
            <a:r>
              <a:rPr lang="en-US" sz="2000" dirty="0" smtClean="0"/>
              <a:t>(Call or Not Call the Compliance AlertLine? </a:t>
            </a:r>
            <a:endParaRPr lang="en-US" sz="2000" dirty="0"/>
          </a:p>
        </p:txBody>
      </p:sp>
      <p:sp>
        <p:nvSpPr>
          <p:cNvPr id="3" name="Oval 2">
            <a:hlinkClick r:id="" action="ppaction://hlinkshowjump?jump=nextslide">
              <a:snd r:embed="rId7" name="applause.wav"/>
            </a:hlinkClick>
          </p:cNvPr>
          <p:cNvSpPr/>
          <p:nvPr/>
        </p:nvSpPr>
        <p:spPr>
          <a:xfrm>
            <a:off x="778329" y="5475514"/>
            <a:ext cx="1371600" cy="111397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CALL</a:t>
            </a:r>
            <a:endParaRPr lang="en-US" b="1" dirty="0"/>
          </a:p>
        </p:txBody>
      </p:sp>
      <p:sp>
        <p:nvSpPr>
          <p:cNvPr id="8" name="Oval 7">
            <a:hlinkClick r:id="" action="ppaction://hlinkshowjump?jump=nextslide">
              <a:snd r:embed="rId8" name="buzzthru.wav"/>
            </a:hlinkClick>
          </p:cNvPr>
          <p:cNvSpPr/>
          <p:nvPr/>
        </p:nvSpPr>
        <p:spPr>
          <a:xfrm>
            <a:off x="2286000" y="5475514"/>
            <a:ext cx="1371600" cy="111397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NOT CALL</a:t>
            </a:r>
            <a:endParaRPr lang="en-US" b="1" dirty="0"/>
          </a:p>
        </p:txBody>
      </p:sp>
      <p:sp>
        <p:nvSpPr>
          <p:cNvPr id="10" name="Rectangle 9"/>
          <p:cNvSpPr/>
          <p:nvPr/>
        </p:nvSpPr>
        <p:spPr>
          <a:xfrm>
            <a:off x="626950" y="6611851"/>
            <a:ext cx="8229600" cy="215444"/>
          </a:xfrm>
          <a:prstGeom prst="rect">
            <a:avLst/>
          </a:prstGeom>
        </p:spPr>
        <p:txBody>
          <a:bodyPr wrap="square">
            <a:spAutoFit/>
          </a:bodyPr>
          <a:lstStyle/>
          <a:p>
            <a:pPr algn="ctr">
              <a:defRPr/>
            </a:pPr>
            <a:r>
              <a:rPr lang="en-US" sz="800" dirty="0" smtClean="0">
                <a:solidFill>
                  <a:srgbClr val="BFBFBF"/>
                </a:solidFill>
              </a:rPr>
              <a:t>© 2016 Accumen.  Proprietary &amp; Confidential. Materials may not be copied or distributed.</a:t>
            </a:r>
            <a:endParaRPr lang="en-US" sz="800" dirty="0">
              <a:solidFill>
                <a:srgbClr val="BFBFB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ka29.com/wp-content/uploads/4/4-picturesque-christmas-lights-in-bedroom-ideas-tumblr-how-to-install-christmas-lights-in-bedroom-how-to-hang-up-christmas-lights-in-bedroom-christmas-lights-in-bedroom-safe-15-ideas-to-hang-chr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990599"/>
            <a:ext cx="9144001" cy="600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ANSWER</a:t>
            </a:r>
            <a:endParaRPr lang="en-US" dirty="0"/>
          </a:p>
        </p:txBody>
      </p:sp>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11</a:t>
            </a:fld>
            <a:endParaRPr lang="en-US"/>
          </a:p>
        </p:txBody>
      </p:sp>
      <p:sp>
        <p:nvSpPr>
          <p:cNvPr id="5" name="TextBox 4"/>
          <p:cNvSpPr txBox="1"/>
          <p:nvPr/>
        </p:nvSpPr>
        <p:spPr>
          <a:xfrm>
            <a:off x="2286000" y="3429000"/>
            <a:ext cx="184731" cy="369332"/>
          </a:xfrm>
          <a:prstGeom prst="rect">
            <a:avLst/>
          </a:prstGeom>
          <a:noFill/>
        </p:spPr>
        <p:txBody>
          <a:bodyPr wrap="none" rtlCol="0">
            <a:spAutoFit/>
          </a:bodyPr>
          <a:lstStyle/>
          <a:p>
            <a:endParaRPr lang="en-US" dirty="0"/>
          </a:p>
        </p:txBody>
      </p:sp>
      <p:sp>
        <p:nvSpPr>
          <p:cNvPr id="7" name="TextBox 6"/>
          <p:cNvSpPr txBox="1"/>
          <p:nvPr/>
        </p:nvSpPr>
        <p:spPr>
          <a:xfrm>
            <a:off x="2285999" y="1896785"/>
            <a:ext cx="4876800" cy="36184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indent="0" algn="ctr">
              <a:spcBef>
                <a:spcPct val="20000"/>
              </a:spcBef>
              <a:buFontTx/>
              <a:buNone/>
              <a:defRPr/>
            </a:pPr>
            <a:endParaRPr lang="en-US" sz="2000" dirty="0" smtClean="0">
              <a:solidFill>
                <a:srgbClr val="000000"/>
              </a:solidFill>
            </a:endParaRPr>
          </a:p>
          <a:p>
            <a:pPr marL="0" indent="0" algn="ctr">
              <a:spcBef>
                <a:spcPct val="20000"/>
              </a:spcBef>
              <a:buFontTx/>
              <a:buNone/>
              <a:defRPr/>
            </a:pPr>
            <a:r>
              <a:rPr lang="en-US" sz="2000" dirty="0" smtClean="0">
                <a:solidFill>
                  <a:srgbClr val="000000"/>
                </a:solidFill>
              </a:rPr>
              <a:t>Should John call the Accumen </a:t>
            </a:r>
            <a:r>
              <a:rPr lang="en-US" sz="2000" dirty="0" err="1" smtClean="0">
                <a:solidFill>
                  <a:srgbClr val="000000"/>
                </a:solidFill>
              </a:rPr>
              <a:t>AlertLine</a:t>
            </a:r>
            <a:r>
              <a:rPr lang="en-US" sz="2000" dirty="0" smtClean="0">
                <a:solidFill>
                  <a:srgbClr val="000000"/>
                </a:solidFill>
              </a:rPr>
              <a:t>?</a:t>
            </a:r>
            <a:endParaRPr lang="en-US" sz="2000" dirty="0">
              <a:solidFill>
                <a:srgbClr val="000000"/>
              </a:solidFill>
            </a:endParaRPr>
          </a:p>
          <a:p>
            <a:pPr marL="0" indent="0">
              <a:spcBef>
                <a:spcPct val="20000"/>
              </a:spcBef>
              <a:buFontTx/>
              <a:buNone/>
              <a:defRPr/>
            </a:pPr>
            <a:endParaRPr lang="en-US" sz="2000" dirty="0">
              <a:solidFill>
                <a:srgbClr val="000000"/>
              </a:solidFill>
            </a:endParaRPr>
          </a:p>
          <a:p>
            <a:pPr marL="174625">
              <a:spcBef>
                <a:spcPct val="20000"/>
              </a:spcBef>
              <a:buFontTx/>
              <a:buNone/>
              <a:defRPr/>
            </a:pPr>
            <a:r>
              <a:rPr lang="en-US" sz="2400" b="1" dirty="0">
                <a:solidFill>
                  <a:srgbClr val="000000"/>
                </a:solidFill>
              </a:rPr>
              <a:t>Answer: </a:t>
            </a:r>
          </a:p>
          <a:p>
            <a:pPr marL="174625">
              <a:spcBef>
                <a:spcPct val="20000"/>
              </a:spcBef>
              <a:spcAft>
                <a:spcPts val="1000"/>
              </a:spcAft>
              <a:buFont typeface="Wingdings"/>
              <a:buChar char="o"/>
              <a:defRPr/>
            </a:pPr>
            <a:r>
              <a:rPr lang="en-US" sz="2000" dirty="0" smtClean="0">
                <a:solidFill>
                  <a:srgbClr val="000000"/>
                </a:solidFill>
                <a:sym typeface="Wingdings"/>
              </a:rPr>
              <a:t> </a:t>
            </a:r>
            <a:r>
              <a:rPr lang="en-US" sz="2000" dirty="0" smtClean="0">
                <a:solidFill>
                  <a:srgbClr val="F59434"/>
                </a:solidFill>
                <a:sym typeface="Wingdings"/>
              </a:rPr>
              <a:t>Yes</a:t>
            </a:r>
            <a:r>
              <a:rPr lang="en-US" sz="2000" dirty="0">
                <a:solidFill>
                  <a:srgbClr val="F59434"/>
                </a:solidFill>
                <a:sym typeface="Wingdings"/>
              </a:rPr>
              <a:t>, </a:t>
            </a:r>
            <a:r>
              <a:rPr lang="en-US" sz="2000" dirty="0" smtClean="0">
                <a:solidFill>
                  <a:srgbClr val="F59434"/>
                </a:solidFill>
                <a:sym typeface="Wingdings"/>
              </a:rPr>
              <a:t>John should call the Accumen </a:t>
            </a:r>
            <a:r>
              <a:rPr lang="en-US" sz="2000" dirty="0" err="1" smtClean="0">
                <a:solidFill>
                  <a:srgbClr val="F59434"/>
                </a:solidFill>
                <a:sym typeface="Wingdings"/>
              </a:rPr>
              <a:t>AlertLine</a:t>
            </a:r>
            <a:r>
              <a:rPr lang="en-US" sz="2000" dirty="0" smtClean="0">
                <a:solidFill>
                  <a:srgbClr val="F59434"/>
                </a:solidFill>
                <a:sym typeface="Wingdings"/>
              </a:rPr>
              <a:t> because … [Reporting the poor practice will bring the practice to the Company’s attention and allow Accumen the opportunity for correction.]</a:t>
            </a:r>
            <a:endParaRPr lang="en-US" sz="2000" b="1" dirty="0">
              <a:solidFill>
                <a:srgbClr val="F59434"/>
              </a:solidFill>
            </a:endParaRPr>
          </a:p>
          <a:p>
            <a:endParaRPr lang="en-US" sz="2000" dirty="0">
              <a:solidFill>
                <a:schemeClr val="bg1"/>
              </a:solidFill>
            </a:endParaRPr>
          </a:p>
        </p:txBody>
      </p:sp>
      <p:pic>
        <p:nvPicPr>
          <p:cNvPr id="8" name="Picture 3" descr="C:\Users\mhernandez\AppData\Local\Microsoft\Windows\Temporary Internet Files\Content.IE5\S7BXUGH8\MC90043265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0731" y="3454916"/>
            <a:ext cx="317500" cy="3175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57200" y="6553200"/>
            <a:ext cx="8229600" cy="215444"/>
          </a:xfrm>
          <a:prstGeom prst="rect">
            <a:avLst/>
          </a:prstGeom>
        </p:spPr>
        <p:txBody>
          <a:bodyPr wrap="square">
            <a:spAutoFit/>
          </a:bodyPr>
          <a:lstStyle/>
          <a:p>
            <a:pPr algn="ctr">
              <a:defRPr/>
            </a:pPr>
            <a:r>
              <a:rPr lang="en-US" sz="800" dirty="0" smtClean="0">
                <a:solidFill>
                  <a:srgbClr val="BFBFBF"/>
                </a:solidFill>
              </a:rPr>
              <a:t>© 2016 Accumen.  Proprietary &amp; Confidential. Materials may not be copied or distributed.</a:t>
            </a:r>
            <a:endParaRPr lang="en-US" sz="800" dirty="0">
              <a:solidFill>
                <a:srgbClr val="BFBFBF"/>
              </a:solidFill>
            </a:endParaRPr>
          </a:p>
        </p:txBody>
      </p:sp>
    </p:spTree>
    <p:extLst>
      <p:ext uri="{BB962C8B-B14F-4D97-AF65-F5344CB8AC3E}">
        <p14:creationId xmlns:p14="http://schemas.microsoft.com/office/powerpoint/2010/main" val="1170894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t="9000" r="-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Healthcare Fraud and Abuse</a:t>
            </a:r>
          </a:p>
        </p:txBody>
      </p:sp>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12</a:t>
            </a:fld>
            <a:endParaRPr lang="en-US"/>
          </a:p>
        </p:txBody>
      </p:sp>
      <p:sp>
        <p:nvSpPr>
          <p:cNvPr id="4" name="TextBox 3"/>
          <p:cNvSpPr txBox="1"/>
          <p:nvPr/>
        </p:nvSpPr>
        <p:spPr>
          <a:xfrm>
            <a:off x="427718" y="1219200"/>
            <a:ext cx="8262257" cy="2215991"/>
          </a:xfrm>
          <a:prstGeom prst="rect">
            <a:avLst/>
          </a:prstGeom>
          <a:noFill/>
        </p:spPr>
        <p:txBody>
          <a:bodyPr wrap="square" rtlCol="0">
            <a:spAutoFit/>
          </a:bodyPr>
          <a:lstStyle/>
          <a:p>
            <a:pPr marL="285750" indent="-285750">
              <a:spcAft>
                <a:spcPts val="400"/>
              </a:spcAft>
              <a:buFont typeface="Arial" panose="020B0604020202020204" pitchFamily="34" charset="0"/>
              <a:buChar char="•"/>
            </a:pPr>
            <a:r>
              <a:rPr lang="en-US" sz="1600" dirty="0" smtClean="0"/>
              <a:t>Growing </a:t>
            </a:r>
            <a:r>
              <a:rPr lang="en-US" sz="1600" dirty="0" smtClean="0">
                <a:solidFill>
                  <a:srgbClr val="FF0000"/>
                </a:solidFill>
              </a:rPr>
              <a:t>problem</a:t>
            </a:r>
            <a:r>
              <a:rPr lang="en-US" sz="1600" dirty="0" smtClean="0"/>
              <a:t> in US healthcare</a:t>
            </a:r>
          </a:p>
          <a:p>
            <a:pPr marL="285750" indent="-285750">
              <a:spcAft>
                <a:spcPts val="400"/>
              </a:spcAft>
              <a:buFont typeface="Arial" panose="020B0604020202020204" pitchFamily="34" charset="0"/>
              <a:buChar char="•"/>
            </a:pPr>
            <a:r>
              <a:rPr lang="en-US" sz="1600" dirty="0" smtClean="0"/>
              <a:t>Most providers and contractors  are well-intentioned; however, in 2014 the government recovered $5.7 billion in healthcare fraud cases</a:t>
            </a:r>
            <a:r>
              <a:rPr lang="en-US" sz="1600" dirty="0" smtClean="0"/>
              <a:t>. Fraud persists because some people think it is easy money-with minimal risk.</a:t>
            </a:r>
            <a:endParaRPr lang="en-US" sz="1600" dirty="0" smtClean="0"/>
          </a:p>
          <a:p>
            <a:pPr marL="285750" indent="-285750">
              <a:spcAft>
                <a:spcPts val="400"/>
              </a:spcAft>
              <a:buFont typeface="Arial" panose="020B0604020202020204" pitchFamily="34" charset="0"/>
              <a:buChar char="•"/>
            </a:pPr>
            <a:r>
              <a:rPr lang="en-US" sz="1600" dirty="0" smtClean="0"/>
              <a:t>Consequently</a:t>
            </a:r>
            <a:r>
              <a:rPr lang="en-US" sz="1600" dirty="0"/>
              <a:t>, poor business practices that go undetected by the organization, but discovered by the government, will be prosecuted to the fullest extent under applicable Fraud and Abuse laws</a:t>
            </a:r>
            <a:r>
              <a:rPr lang="en-US" sz="1600" dirty="0" smtClean="0"/>
              <a:t>.</a:t>
            </a:r>
          </a:p>
          <a:p>
            <a:pPr marL="285750" indent="-285750">
              <a:spcAft>
                <a:spcPts val="400"/>
              </a:spcAft>
              <a:buFont typeface="Arial" panose="020B0604020202020204" pitchFamily="34" charset="0"/>
              <a:buChar char="•"/>
            </a:pPr>
            <a:r>
              <a:rPr lang="en-US" sz="1600" dirty="0" smtClean="0"/>
              <a:t>The health systems we serve are committed to fighting fraud and abuse</a:t>
            </a:r>
            <a:endParaRPr lang="en-US" sz="1600" dirty="0"/>
          </a:p>
        </p:txBody>
      </p:sp>
      <p:sp>
        <p:nvSpPr>
          <p:cNvPr id="6" name="TextBox 5"/>
          <p:cNvSpPr txBox="1"/>
          <p:nvPr/>
        </p:nvSpPr>
        <p:spPr>
          <a:xfrm>
            <a:off x="5562600" y="4419600"/>
            <a:ext cx="184731" cy="369332"/>
          </a:xfrm>
          <a:prstGeom prst="rect">
            <a:avLst/>
          </a:prstGeom>
          <a:noFill/>
        </p:spPr>
        <p:txBody>
          <a:bodyPr wrap="none" rtlCol="0">
            <a:spAutoFit/>
          </a:bodyPr>
          <a:lstStyle/>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196550675"/>
              </p:ext>
            </p:extLst>
          </p:nvPr>
        </p:nvGraphicFramePr>
        <p:xfrm>
          <a:off x="554039" y="3435191"/>
          <a:ext cx="8135936" cy="3131165"/>
        </p:xfrm>
        <a:graphic>
          <a:graphicData uri="http://schemas.openxmlformats.org/drawingml/2006/table">
            <a:tbl>
              <a:tblPr firstRow="1" bandRow="1">
                <a:effectLst>
                  <a:outerShdw blurRad="50800" dist="38100" dir="13500000" algn="br" rotWithShape="0">
                    <a:prstClr val="black">
                      <a:alpha val="40000"/>
                    </a:prstClr>
                  </a:outerShdw>
                </a:effectLst>
                <a:tableStyleId>{2D5ABB26-0587-4C30-8999-92F81FD0307C}</a:tableStyleId>
              </a:tblPr>
              <a:tblGrid>
                <a:gridCol w="4067968">
                  <a:extLst>
                    <a:ext uri="{9D8B030D-6E8A-4147-A177-3AD203B41FA5}">
                      <a16:colId xmlns:a16="http://schemas.microsoft.com/office/drawing/2014/main" val="20000"/>
                    </a:ext>
                  </a:extLst>
                </a:gridCol>
                <a:gridCol w="4067968">
                  <a:extLst>
                    <a:ext uri="{9D8B030D-6E8A-4147-A177-3AD203B41FA5}">
                      <a16:colId xmlns:a16="http://schemas.microsoft.com/office/drawing/2014/main" val="20001"/>
                    </a:ext>
                  </a:extLst>
                </a:gridCol>
              </a:tblGrid>
              <a:tr h="420648">
                <a:tc gridSpan="2">
                  <a:txBody>
                    <a:bodyPr/>
                    <a:lstStyle/>
                    <a:p>
                      <a:pPr algn="ctr">
                        <a:spcAft>
                          <a:spcPts val="300"/>
                        </a:spcAft>
                      </a:pPr>
                      <a:r>
                        <a:rPr lang="en-US" sz="2000" b="1" dirty="0" smtClean="0">
                          <a:latin typeface="+mn-lt"/>
                          <a:ea typeface="GungsuhChe" panose="02030609000101010101" pitchFamily="49" charset="-127"/>
                        </a:rPr>
                        <a:t>What is fraud</a:t>
                      </a:r>
                      <a:r>
                        <a:rPr lang="en-US" sz="2000" b="1" baseline="0" dirty="0" smtClean="0">
                          <a:latin typeface="+mn-lt"/>
                          <a:ea typeface="GungsuhChe" panose="02030609000101010101" pitchFamily="49" charset="-127"/>
                        </a:rPr>
                        <a:t> and abuse?</a:t>
                      </a:r>
                      <a:endParaRPr lang="en-US" sz="2000" b="1" dirty="0">
                        <a:latin typeface="+mn-lt"/>
                        <a:ea typeface="GungsuhChe" panose="02030609000101010101" pitchFamily="49" charset="-127"/>
                      </a:endParaRPr>
                    </a:p>
                  </a:txBody>
                  <a:tcPr>
                    <a:lnB w="762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dirty="0"/>
                    </a:p>
                  </a:txBody>
                  <a:tcPr>
                    <a:solidFill>
                      <a:schemeClr val="bg1">
                        <a:lumMod val="95000"/>
                      </a:schemeClr>
                    </a:solidFill>
                  </a:tcPr>
                </a:tc>
                <a:extLst>
                  <a:ext uri="{0D108BD9-81ED-4DB2-BD59-A6C34878D82A}">
                    <a16:rowId xmlns:a16="http://schemas.microsoft.com/office/drawing/2014/main" val="10000"/>
                  </a:ext>
                </a:extLst>
              </a:tr>
              <a:tr h="355933">
                <a:tc>
                  <a:txBody>
                    <a:bodyPr/>
                    <a:lstStyle/>
                    <a:p>
                      <a:pPr algn="ctr"/>
                      <a:r>
                        <a:rPr lang="en-US" sz="1600" b="1" kern="1200" dirty="0" smtClean="0">
                          <a:solidFill>
                            <a:schemeClr val="tx1"/>
                          </a:solidFill>
                          <a:latin typeface="+mn-lt"/>
                          <a:ea typeface="+mn-ea"/>
                          <a:cs typeface="+mn-cs"/>
                        </a:rPr>
                        <a:t>FRAUD</a:t>
                      </a:r>
                      <a:endParaRPr lang="en-US" sz="1600" b="1" kern="1200" dirty="0">
                        <a:solidFill>
                          <a:schemeClr val="tx1"/>
                        </a:solidFill>
                        <a:latin typeface="+mn-lt"/>
                        <a:ea typeface="+mn-ea"/>
                        <a:cs typeface="+mn-cs"/>
                      </a:endParaRPr>
                    </a:p>
                  </a:txBody>
                  <a:tcPr>
                    <a:lnL w="76200" cap="flat" cmpd="sng" algn="ctr">
                      <a:solidFill>
                        <a:schemeClr val="tx1"/>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76200" cap="flat" cmpd="sng" algn="ctr">
                      <a:solidFill>
                        <a:schemeClr val="tx1"/>
                      </a:solidFill>
                      <a:prstDash val="solid"/>
                      <a:round/>
                      <a:headEnd type="none" w="med" len="med"/>
                      <a:tailEnd type="none" w="med" len="med"/>
                    </a:lnT>
                    <a:gradFill flip="none" rotWithShape="1">
                      <a:gsLst>
                        <a:gs pos="0">
                          <a:schemeClr val="accent1">
                            <a:lumMod val="20000"/>
                            <a:lumOff val="80000"/>
                          </a:schemeClr>
                        </a:gs>
                        <a:gs pos="100000">
                          <a:schemeClr val="tx2">
                            <a:lumMod val="60000"/>
                            <a:lumOff val="40000"/>
                          </a:schemeClr>
                        </a:gs>
                      </a:gsLst>
                      <a:path path="circle">
                        <a:fillToRect l="50000" t="50000" r="50000" b="50000"/>
                      </a:path>
                      <a:tileRect/>
                    </a:gradFill>
                  </a:tcPr>
                </a:tc>
                <a:tc>
                  <a:txBody>
                    <a:bodyPr/>
                    <a:lstStyle/>
                    <a:p>
                      <a:pPr marL="0" algn="ctr" defTabSz="457200" rtl="0" eaLnBrk="1" latinLnBrk="0" hangingPunct="1"/>
                      <a:r>
                        <a:rPr lang="en-US" sz="1600" b="1" kern="1200" dirty="0" smtClean="0">
                          <a:solidFill>
                            <a:schemeClr val="tx1"/>
                          </a:solidFill>
                          <a:latin typeface="+mn-lt"/>
                          <a:ea typeface="+mn-ea"/>
                          <a:cs typeface="+mn-cs"/>
                        </a:rPr>
                        <a:t>ABUSE</a:t>
                      </a:r>
                      <a:endParaRPr lang="en-US" sz="1600" b="1" kern="1200" dirty="0">
                        <a:solidFill>
                          <a:schemeClr val="tx1"/>
                        </a:solidFill>
                        <a:latin typeface="+mn-lt"/>
                        <a:ea typeface="+mn-ea"/>
                        <a:cs typeface="+mn-cs"/>
                      </a:endParaRPr>
                    </a:p>
                  </a:txBody>
                  <a:tcPr>
                    <a:lnL w="38100" cap="flat" cmpd="sng" algn="ctr">
                      <a:solidFill>
                        <a:schemeClr val="bg1">
                          <a:lumMod val="50000"/>
                        </a:schemeClr>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gradFill flip="none" rotWithShape="1">
                      <a:gsLst>
                        <a:gs pos="0">
                          <a:schemeClr val="accent1">
                            <a:lumMod val="20000"/>
                            <a:lumOff val="80000"/>
                          </a:schemeClr>
                        </a:gs>
                        <a:gs pos="100000">
                          <a:schemeClr val="tx2">
                            <a:lumMod val="60000"/>
                            <a:lumOff val="40000"/>
                          </a:schemeClr>
                        </a:gs>
                      </a:gsLst>
                      <a:path path="circle">
                        <a:fillToRect l="50000" t="50000" r="50000" b="50000"/>
                      </a:path>
                      <a:tileRect/>
                    </a:gradFill>
                  </a:tcPr>
                </a:tc>
                <a:extLst>
                  <a:ext uri="{0D108BD9-81ED-4DB2-BD59-A6C34878D82A}">
                    <a16:rowId xmlns:a16="http://schemas.microsoft.com/office/drawing/2014/main" val="10001"/>
                  </a:ext>
                </a:extLst>
              </a:tr>
              <a:tr h="1864081">
                <a:tc>
                  <a:txBody>
                    <a:bodyPr/>
                    <a:lstStyle/>
                    <a:p>
                      <a:pPr marL="0" algn="l" defTabSz="457200" rtl="0" eaLnBrk="1" latinLnBrk="0" hangingPunct="1"/>
                      <a:r>
                        <a:rPr lang="en-US" sz="1800" kern="1200" dirty="0" smtClean="0">
                          <a:solidFill>
                            <a:schemeClr val="tx1"/>
                          </a:solidFill>
                          <a:latin typeface="+mn-lt"/>
                          <a:ea typeface="+mn-ea"/>
                          <a:cs typeface="+mn-cs"/>
                        </a:rPr>
                        <a:t>Making false statements or representations of material facts to obtain some benefit or payment for which no entitlement would otherwise exist.</a:t>
                      </a:r>
                    </a:p>
                  </a:txBody>
                  <a:tcPr>
                    <a:lnL w="76200" cap="flat" cmpd="sng" algn="ctr">
                      <a:solidFill>
                        <a:schemeClr val="tx1"/>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gradFill flip="none" rotWithShape="1">
                      <a:gsLst>
                        <a:gs pos="0">
                          <a:schemeClr val="accent1">
                            <a:lumMod val="20000"/>
                            <a:lumOff val="80000"/>
                          </a:schemeClr>
                        </a:gs>
                        <a:gs pos="100000">
                          <a:schemeClr val="tx2">
                            <a:lumMod val="60000"/>
                            <a:lumOff val="40000"/>
                          </a:schemeClr>
                        </a:gs>
                      </a:gsLst>
                      <a:lin ang="5400000" scaled="1"/>
                      <a:tileRect/>
                    </a:gradFill>
                  </a:tcPr>
                </a:tc>
                <a:tc rowSpan="2">
                  <a:txBody>
                    <a:bodyPr/>
                    <a:lstStyle/>
                    <a:p>
                      <a:pPr marL="119063" indent="0"/>
                      <a:r>
                        <a:rPr lang="en-US" dirty="0" smtClean="0"/>
                        <a:t>Abuse describes practices that:</a:t>
                      </a:r>
                    </a:p>
                    <a:p>
                      <a:endParaRPr lang="en-US" sz="400" dirty="0" smtClean="0"/>
                    </a:p>
                    <a:p>
                      <a:pPr marL="228600" indent="-228600">
                        <a:spcAft>
                          <a:spcPts val="300"/>
                        </a:spcAft>
                        <a:buFont typeface="Arial" pitchFamily="34" charset="0"/>
                        <a:buChar char="•"/>
                        <a:defRPr/>
                      </a:pPr>
                      <a:r>
                        <a:rPr lang="en-US" sz="1800" kern="1200" dirty="0" smtClean="0">
                          <a:solidFill>
                            <a:schemeClr val="tx1"/>
                          </a:solidFill>
                          <a:latin typeface="+mn-lt"/>
                          <a:ea typeface="+mn-ea"/>
                          <a:cs typeface="+mn-cs"/>
                        </a:rPr>
                        <a:t>Result in unnecessary costs</a:t>
                      </a:r>
                    </a:p>
                    <a:p>
                      <a:pPr marL="228600" indent="-228600">
                        <a:spcAft>
                          <a:spcPts val="300"/>
                        </a:spcAft>
                        <a:buFont typeface="Arial" pitchFamily="34" charset="0"/>
                        <a:buChar char="•"/>
                        <a:defRPr/>
                      </a:pPr>
                      <a:r>
                        <a:rPr lang="en-US" sz="1800" kern="1200" dirty="0" smtClean="0">
                          <a:solidFill>
                            <a:schemeClr val="tx1"/>
                          </a:solidFill>
                          <a:latin typeface="+mn-lt"/>
                          <a:ea typeface="+mn-ea"/>
                          <a:cs typeface="+mn-cs"/>
                        </a:rPr>
                        <a:t>Are not medically necessary</a:t>
                      </a:r>
                    </a:p>
                    <a:p>
                      <a:pPr marL="228600" indent="-228600" algn="l" defTabSz="457200" rtl="0" eaLnBrk="1" latinLnBrk="0" hangingPunct="1">
                        <a:spcAft>
                          <a:spcPts val="300"/>
                        </a:spcAft>
                        <a:buFont typeface="Arial" pitchFamily="34" charset="0"/>
                        <a:buChar char="•"/>
                        <a:defRPr/>
                      </a:pPr>
                      <a:r>
                        <a:rPr lang="en-US" sz="1800" kern="1200" dirty="0" smtClean="0">
                          <a:solidFill>
                            <a:schemeClr val="tx1"/>
                          </a:solidFill>
                          <a:latin typeface="+mn-lt"/>
                          <a:ea typeface="+mn-ea"/>
                          <a:cs typeface="+mn-cs"/>
                        </a:rPr>
                        <a:t>Are not professionally recognized standards, and </a:t>
                      </a:r>
                    </a:p>
                    <a:p>
                      <a:pPr marL="228600" indent="-228600" algn="l" defTabSz="457200" rtl="0" eaLnBrk="1" latinLnBrk="0" hangingPunct="1">
                        <a:spcAft>
                          <a:spcPts val="300"/>
                        </a:spcAft>
                        <a:buFont typeface="Arial" pitchFamily="34" charset="0"/>
                        <a:buChar char="•"/>
                        <a:defRPr/>
                      </a:pPr>
                      <a:r>
                        <a:rPr lang="en-US" sz="1800" kern="1200" dirty="0" smtClean="0">
                          <a:solidFill>
                            <a:schemeClr val="tx1"/>
                          </a:solidFill>
                          <a:latin typeface="+mn-lt"/>
                          <a:ea typeface="+mn-ea"/>
                          <a:cs typeface="+mn-cs"/>
                        </a:rPr>
                        <a:t>Are not fairly priced</a:t>
                      </a:r>
                    </a:p>
                  </a:txBody>
                  <a:tcPr>
                    <a:lnL w="38100" cap="flat" cmpd="sng" algn="ctr">
                      <a:solidFill>
                        <a:schemeClr val="bg1">
                          <a:lumMod val="50000"/>
                        </a:schemeClr>
                      </a:solidFill>
                      <a:prstDash val="solid"/>
                      <a:round/>
                      <a:headEnd type="none" w="med" len="med"/>
                      <a:tailEnd type="none" w="med" len="med"/>
                    </a:lnL>
                    <a:lnR w="762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gradFill flip="none" rotWithShape="1">
                      <a:gsLst>
                        <a:gs pos="0">
                          <a:schemeClr val="accent1">
                            <a:lumMod val="20000"/>
                            <a:lumOff val="80000"/>
                          </a:schemeClr>
                        </a:gs>
                        <a:gs pos="100000">
                          <a:schemeClr val="tx2">
                            <a:lumMod val="60000"/>
                            <a:lumOff val="40000"/>
                          </a:schemeClr>
                        </a:gs>
                      </a:gsLst>
                      <a:lin ang="5400000" scaled="1"/>
                      <a:tileRect/>
                    </a:gradFill>
                  </a:tcPr>
                </a:tc>
                <a:extLst>
                  <a:ext uri="{0D108BD9-81ED-4DB2-BD59-A6C34878D82A}">
                    <a16:rowId xmlns:a16="http://schemas.microsoft.com/office/drawing/2014/main" val="10002"/>
                  </a:ext>
                </a:extLst>
              </a:tr>
              <a:tr h="4905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latin typeface="+mn-lt"/>
                        <a:ea typeface="+mn-ea"/>
                        <a:cs typeface="+mn-cs"/>
                      </a:endParaRPr>
                    </a:p>
                  </a:txBody>
                  <a:tcPr>
                    <a:lnL w="76200" cap="flat" cmpd="sng" algn="ctr">
                      <a:solidFill>
                        <a:schemeClr val="tx1"/>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B w="76200" cap="flat" cmpd="sng" algn="ctr">
                      <a:solidFill>
                        <a:schemeClr val="tx1"/>
                      </a:solidFill>
                      <a:prstDash val="solid"/>
                      <a:round/>
                      <a:headEnd type="none" w="med" len="med"/>
                      <a:tailEnd type="none" w="med" len="med"/>
                    </a:lnB>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tcPr>
                </a:tc>
                <a:tc vMerge="1">
                  <a:txBody>
                    <a:bodyPr/>
                    <a:lstStyle/>
                    <a:p>
                      <a:endParaRPr lang="en-US" dirty="0"/>
                    </a:p>
                  </a:txBody>
                  <a:tcPr>
                    <a:lnL w="38100" cap="flat" cmpd="sng" algn="ctr">
                      <a:solidFill>
                        <a:schemeClr val="bg1">
                          <a:lumMod val="50000"/>
                        </a:schemeClr>
                      </a:solidFill>
                      <a:prstDash val="solid"/>
                      <a:round/>
                      <a:headEnd type="none" w="med" len="med"/>
                      <a:tailEnd type="none" w="med" len="med"/>
                    </a:lnL>
                    <a:lnR w="76200" cap="flat" cmpd="sng" algn="ctr">
                      <a:solidFill>
                        <a:schemeClr val="tx1"/>
                      </a:solidFill>
                      <a:prstDash val="solid"/>
                      <a:round/>
                      <a:headEnd type="none" w="med" len="med"/>
                      <a:tailEnd type="none" w="med" len="med"/>
                    </a:lnR>
                    <a:gradFill flip="none" rotWithShape="1">
                      <a:gsLst>
                        <a:gs pos="0">
                          <a:schemeClr val="accent1">
                            <a:lumMod val="20000"/>
                            <a:lumOff val="80000"/>
                          </a:schemeClr>
                        </a:gs>
                        <a:gs pos="100000">
                          <a:schemeClr val="tx2">
                            <a:lumMod val="60000"/>
                            <a:lumOff val="40000"/>
                          </a:schemeClr>
                        </a:gs>
                      </a:gsLst>
                      <a:lin ang="5400000" scaled="1"/>
                      <a:tileRect/>
                    </a:gra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781538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Fraud and Abuse </a:t>
            </a:r>
          </a:p>
        </p:txBody>
      </p:sp>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13</a:t>
            </a:fld>
            <a:endParaRPr lang="en-US"/>
          </a:p>
        </p:txBody>
      </p:sp>
      <p:grpSp>
        <p:nvGrpSpPr>
          <p:cNvPr id="5" name="Group 4"/>
          <p:cNvGrpSpPr/>
          <p:nvPr/>
        </p:nvGrpSpPr>
        <p:grpSpPr>
          <a:xfrm>
            <a:off x="0" y="838199"/>
            <a:ext cx="9144000" cy="6003925"/>
            <a:chOff x="0" y="838199"/>
            <a:chExt cx="9144000" cy="6003925"/>
          </a:xfrm>
        </p:grpSpPr>
        <p:pic>
          <p:nvPicPr>
            <p:cNvPr id="2050" name="Picture 2" descr="http://i1268.photobucket.com/albums/jj562/richbarossi/20120426-184450_zps9b526df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199"/>
              <a:ext cx="9144000" cy="600392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343400" y="3352800"/>
              <a:ext cx="1219200" cy="609600"/>
              <a:chOff x="4038600" y="1295400"/>
              <a:chExt cx="1066800" cy="762000"/>
            </a:xfrm>
          </p:grpSpPr>
          <p:sp>
            <p:nvSpPr>
              <p:cNvPr id="7" name="Rectangle 6"/>
              <p:cNvSpPr/>
              <p:nvPr/>
            </p:nvSpPr>
            <p:spPr>
              <a:xfrm>
                <a:off x="4038600" y="1295400"/>
                <a:ext cx="1066800" cy="76200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2208" y="1394801"/>
                <a:ext cx="899583" cy="640915"/>
              </a:xfrm>
              <a:prstGeom prst="rect">
                <a:avLst/>
              </a:prstGeom>
            </p:spPr>
          </p:pic>
        </p:grpSp>
        <p:grpSp>
          <p:nvGrpSpPr>
            <p:cNvPr id="9" name="Group 8"/>
            <p:cNvGrpSpPr/>
            <p:nvPr/>
          </p:nvGrpSpPr>
          <p:grpSpPr>
            <a:xfrm>
              <a:off x="3707685" y="3644423"/>
              <a:ext cx="333223" cy="251915"/>
              <a:chOff x="4038600" y="1295400"/>
              <a:chExt cx="1066800" cy="762000"/>
            </a:xfrm>
          </p:grpSpPr>
          <p:sp>
            <p:nvSpPr>
              <p:cNvPr id="10" name="Rectangle 9"/>
              <p:cNvSpPr/>
              <p:nvPr/>
            </p:nvSpPr>
            <p:spPr>
              <a:xfrm>
                <a:off x="4038600" y="1295400"/>
                <a:ext cx="1066800" cy="76200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2208" y="1394801"/>
                <a:ext cx="899583" cy="640915"/>
              </a:xfrm>
              <a:prstGeom prst="rect">
                <a:avLst/>
              </a:prstGeom>
            </p:spPr>
          </p:pic>
        </p:grpSp>
        <p:grpSp>
          <p:nvGrpSpPr>
            <p:cNvPr id="12" name="Group 11"/>
            <p:cNvGrpSpPr/>
            <p:nvPr/>
          </p:nvGrpSpPr>
          <p:grpSpPr>
            <a:xfrm>
              <a:off x="5874116" y="3644422"/>
              <a:ext cx="381000" cy="251916"/>
              <a:chOff x="4038600" y="1295400"/>
              <a:chExt cx="1066800" cy="762000"/>
            </a:xfrm>
          </p:grpSpPr>
          <p:sp>
            <p:nvSpPr>
              <p:cNvPr id="13" name="Rectangle 12"/>
              <p:cNvSpPr/>
              <p:nvPr/>
            </p:nvSpPr>
            <p:spPr>
              <a:xfrm>
                <a:off x="4038600" y="1295400"/>
                <a:ext cx="1066800" cy="76200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2208" y="1394801"/>
                <a:ext cx="899583" cy="640915"/>
              </a:xfrm>
              <a:prstGeom prst="rect">
                <a:avLst/>
              </a:prstGeom>
            </p:spPr>
          </p:pic>
        </p:grpSp>
      </p:grpSp>
      <p:sp>
        <p:nvSpPr>
          <p:cNvPr id="20" name="Content Placeholder 1"/>
          <p:cNvSpPr txBox="1">
            <a:spLocks/>
          </p:cNvSpPr>
          <p:nvPr/>
        </p:nvSpPr>
        <p:spPr>
          <a:xfrm>
            <a:off x="246992" y="1210986"/>
            <a:ext cx="8727142" cy="5266013"/>
          </a:xfrm>
          <a:prstGeom prst="rect">
            <a:avLst/>
          </a:prstGeom>
        </p:spPr>
        <p:style>
          <a:lnRef idx="2">
            <a:schemeClr val="accent5"/>
          </a:lnRef>
          <a:fillRef idx="1">
            <a:schemeClr val="lt1"/>
          </a:fillRef>
          <a:effectRef idx="0">
            <a:schemeClr val="accent5"/>
          </a:effectRef>
          <a:fontRef idx="minor">
            <a:schemeClr val="dk1"/>
          </a:fontRef>
        </p:style>
        <p:txBody>
          <a:bodyPr/>
          <a:lstStyle>
            <a:lvl1pPr marL="232701" indent="-232701" algn="l" defTabSz="911396" rtl="0" eaLnBrk="1" fontAlgn="base" hangingPunct="1">
              <a:spcBef>
                <a:spcPct val="0"/>
              </a:spcBef>
              <a:spcAft>
                <a:spcPct val="30000"/>
              </a:spcAft>
              <a:buSzPct val="140000"/>
              <a:buFont typeface="Wingdings" charset="2"/>
              <a:buChar char="Ø"/>
              <a:defRPr sz="1600" b="1">
                <a:solidFill>
                  <a:schemeClr val="tx1"/>
                </a:solidFill>
                <a:latin typeface="Arial"/>
                <a:ea typeface="ＭＳ Ｐゴシック" charset="-128"/>
                <a:cs typeface="Arial"/>
              </a:defRPr>
            </a:lvl1pPr>
            <a:lvl2pPr marL="586592" indent="-237550" algn="l" defTabSz="911396" rtl="0" eaLnBrk="1" fontAlgn="base" hangingPunct="1">
              <a:spcBef>
                <a:spcPct val="0"/>
              </a:spcBef>
              <a:spcAft>
                <a:spcPct val="30000"/>
              </a:spcAft>
              <a:buSzPct val="150000"/>
              <a:buChar char="•"/>
              <a:defRPr sz="1600">
                <a:solidFill>
                  <a:srgbClr val="595959"/>
                </a:solidFill>
                <a:latin typeface="Arial"/>
                <a:ea typeface="ＭＳ Ｐゴシック" charset="-128"/>
                <a:cs typeface="Arial"/>
              </a:defRPr>
            </a:lvl2pPr>
            <a:lvl3pPr marL="854840" indent="-151897" algn="l" defTabSz="911396" rtl="0" eaLnBrk="1" fontAlgn="base" hangingPunct="1">
              <a:spcBef>
                <a:spcPct val="0"/>
              </a:spcBef>
              <a:spcAft>
                <a:spcPct val="30000"/>
              </a:spcAft>
              <a:buFont typeface="Wingdings" charset="2"/>
              <a:buChar char="§"/>
              <a:defRPr sz="1600">
                <a:solidFill>
                  <a:srgbClr val="595959"/>
                </a:solidFill>
                <a:latin typeface="Arial"/>
                <a:ea typeface="ＭＳ Ｐゴシック" charset="-128"/>
                <a:cs typeface="Arial"/>
              </a:defRPr>
            </a:lvl3pPr>
            <a:lvl4pPr marL="1108543" indent="-137356" algn="l" defTabSz="911396" rtl="0" eaLnBrk="1" fontAlgn="base" hangingPunct="1">
              <a:spcBef>
                <a:spcPct val="0"/>
              </a:spcBef>
              <a:spcAft>
                <a:spcPct val="30000"/>
              </a:spcAft>
              <a:buSzPct val="120000"/>
              <a:buChar char="•"/>
              <a:defRPr sz="1600">
                <a:solidFill>
                  <a:srgbClr val="595959"/>
                </a:solidFill>
                <a:latin typeface="Arial"/>
                <a:ea typeface="ＭＳ Ｐゴシック" charset="-128"/>
                <a:cs typeface="Arial"/>
              </a:defRPr>
            </a:lvl4pPr>
            <a:lvl5pPr marL="1376792" indent="-151897" algn="l" defTabSz="911396" rtl="0" eaLnBrk="1" fontAlgn="base" hangingPunct="1">
              <a:spcBef>
                <a:spcPct val="0"/>
              </a:spcBef>
              <a:spcAft>
                <a:spcPct val="30000"/>
              </a:spcAft>
              <a:buSzPct val="75000"/>
              <a:buChar char="–"/>
              <a:defRPr sz="1600">
                <a:solidFill>
                  <a:srgbClr val="595959"/>
                </a:solidFill>
                <a:latin typeface="Arial"/>
                <a:ea typeface="ＭＳ Ｐゴシック" charset="-128"/>
                <a:cs typeface="Arial"/>
              </a:defRPr>
            </a:lvl5pPr>
            <a:lvl6pPr marL="1842186" indent="-151897" algn="l" defTabSz="911396" rtl="0" eaLnBrk="1" fontAlgn="base" hangingPunct="1">
              <a:spcBef>
                <a:spcPct val="0"/>
              </a:spcBef>
              <a:spcAft>
                <a:spcPct val="30000"/>
              </a:spcAft>
              <a:buSzPct val="75000"/>
              <a:buChar char="–"/>
              <a:defRPr sz="1600">
                <a:solidFill>
                  <a:schemeClr val="tx1"/>
                </a:solidFill>
                <a:latin typeface="+mn-lt"/>
              </a:defRPr>
            </a:lvl6pPr>
            <a:lvl7pPr marL="2307581" indent="-151897" algn="l" defTabSz="911396" rtl="0" eaLnBrk="1" fontAlgn="base" hangingPunct="1">
              <a:spcBef>
                <a:spcPct val="0"/>
              </a:spcBef>
              <a:spcAft>
                <a:spcPct val="30000"/>
              </a:spcAft>
              <a:buSzPct val="75000"/>
              <a:buChar char="–"/>
              <a:defRPr sz="1600">
                <a:solidFill>
                  <a:schemeClr val="tx1"/>
                </a:solidFill>
                <a:latin typeface="+mn-lt"/>
              </a:defRPr>
            </a:lvl7pPr>
            <a:lvl8pPr marL="2772977" indent="-151897" algn="l" defTabSz="911396" rtl="0" eaLnBrk="1" fontAlgn="base" hangingPunct="1">
              <a:spcBef>
                <a:spcPct val="0"/>
              </a:spcBef>
              <a:spcAft>
                <a:spcPct val="30000"/>
              </a:spcAft>
              <a:buSzPct val="75000"/>
              <a:buChar char="–"/>
              <a:defRPr sz="1600">
                <a:solidFill>
                  <a:schemeClr val="tx1"/>
                </a:solidFill>
                <a:latin typeface="+mn-lt"/>
              </a:defRPr>
            </a:lvl8pPr>
            <a:lvl9pPr marL="3238370" indent="-151897" algn="l" defTabSz="911396" rtl="0" eaLnBrk="1" fontAlgn="base" hangingPunct="1">
              <a:spcBef>
                <a:spcPct val="0"/>
              </a:spcBef>
              <a:spcAft>
                <a:spcPct val="30000"/>
              </a:spcAft>
              <a:buSzPct val="75000"/>
              <a:buChar char="–"/>
              <a:defRPr sz="1600">
                <a:solidFill>
                  <a:schemeClr val="tx1"/>
                </a:solidFill>
                <a:latin typeface="+mn-lt"/>
              </a:defRPr>
            </a:lvl9pPr>
          </a:lstStyle>
          <a:p>
            <a:pPr marL="0" marR="0" lvl="0" indent="0" algn="l" defTabSz="911396" rtl="0" eaLnBrk="1" fontAlgn="base" latinLnBrk="0" hangingPunct="1">
              <a:lnSpc>
                <a:spcPct val="100000"/>
              </a:lnSpc>
              <a:spcBef>
                <a:spcPts val="0"/>
              </a:spcBef>
              <a:spcAft>
                <a:spcPct val="30000"/>
              </a:spcAft>
              <a:buClrTx/>
              <a:buSzPct val="140000"/>
              <a:buNone/>
              <a:tabLst/>
              <a:defRPr/>
            </a:pPr>
            <a:endParaRPr kumimoji="0" lang="en-US" sz="400" b="1" i="0" u="none" strike="noStrike" kern="0" cap="none" spc="0" normalizeH="0" baseline="0" noProof="0" dirty="0" smtClean="0">
              <a:ln>
                <a:noFill/>
              </a:ln>
              <a:solidFill>
                <a:sysClr val="windowText" lastClr="000000"/>
              </a:solidFill>
              <a:effectLst/>
              <a:uLnTx/>
              <a:uFillTx/>
              <a:latin typeface="Arial"/>
              <a:ea typeface="ＭＳ Ｐゴシック" charset="-128"/>
              <a:cs typeface="Arial"/>
            </a:endParaRPr>
          </a:p>
          <a:p>
            <a:pPr marL="232701" marR="0" lvl="0" indent="-232701" algn="l" defTabSz="911396" rtl="0" eaLnBrk="1" fontAlgn="base" latinLnBrk="0" hangingPunct="1">
              <a:lnSpc>
                <a:spcPct val="100000"/>
              </a:lnSpc>
              <a:spcBef>
                <a:spcPts val="600"/>
              </a:spcBef>
              <a:spcAft>
                <a:spcPct val="30000"/>
              </a:spcAft>
              <a:buClrTx/>
              <a:buSzPct val="140000"/>
              <a:buFont typeface="Wingdings" charset="2"/>
              <a:buChar char="Ø"/>
              <a:tabLst/>
              <a:defRPr/>
            </a:pPr>
            <a:r>
              <a:rPr kumimoji="0" lang="en-US" sz="1400" b="1" i="0" u="none" strike="noStrike" kern="0" cap="none" spc="0" normalizeH="0" baseline="0" noProof="0" dirty="0" smtClean="0">
                <a:ln>
                  <a:noFill/>
                </a:ln>
                <a:solidFill>
                  <a:sysClr val="windowText" lastClr="000000"/>
                </a:solidFill>
                <a:effectLst/>
                <a:uLnTx/>
                <a:uFillTx/>
                <a:latin typeface="Arial"/>
                <a:ea typeface="ＭＳ Ｐゴシック" charset="-128"/>
                <a:cs typeface="Arial"/>
              </a:rPr>
              <a:t>Kickbacks: </a:t>
            </a:r>
            <a:r>
              <a:rPr kumimoji="0" lang="en-US" sz="1400" b="0" i="0" u="none" strike="noStrike" kern="0" cap="none" spc="0" normalizeH="0" baseline="0" noProof="0" dirty="0" smtClean="0">
                <a:ln>
                  <a:noFill/>
                </a:ln>
                <a:solidFill>
                  <a:sysClr val="windowText" lastClr="000000"/>
                </a:solidFill>
                <a:effectLst/>
                <a:uLnTx/>
                <a:uFillTx/>
                <a:latin typeface="Arial"/>
                <a:ea typeface="ＭＳ Ｐゴシック" charset="-128"/>
                <a:cs typeface="Arial"/>
              </a:rPr>
              <a:t>Cash for referrals, free rent or below FMV rent for medical office space, free clerical staff, excessive compensation for medical directorships, anything of value in exchange for referrals.</a:t>
            </a: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r>
              <a:rPr kumimoji="0" lang="en-US" sz="1400" b="1" i="0" u="none" strike="noStrike" kern="0" cap="none" spc="0" normalizeH="0" baseline="0" noProof="0" dirty="0" smtClean="0">
                <a:ln>
                  <a:noFill/>
                </a:ln>
                <a:solidFill>
                  <a:sysClr val="windowText" lastClr="000000"/>
                </a:solidFill>
                <a:effectLst/>
                <a:uLnTx/>
                <a:uFillTx/>
                <a:latin typeface="Arial"/>
                <a:ea typeface="ＭＳ Ｐゴシック" charset="-128"/>
                <a:cs typeface="Arial"/>
              </a:rPr>
              <a:t>Self-Referrals</a:t>
            </a:r>
            <a:r>
              <a:rPr kumimoji="0" lang="en-US" sz="1400" b="0" i="0" u="none" strike="noStrike" kern="0" cap="none" spc="0" normalizeH="0" baseline="0" noProof="0" dirty="0" smtClean="0">
                <a:ln>
                  <a:noFill/>
                </a:ln>
                <a:solidFill>
                  <a:sysClr val="windowText" lastClr="000000"/>
                </a:solidFill>
                <a:effectLst/>
                <a:uLnTx/>
                <a:uFillTx/>
                <a:latin typeface="Arial"/>
                <a:ea typeface="ＭＳ Ｐゴシック" charset="-128"/>
                <a:cs typeface="Arial"/>
              </a:rPr>
              <a:t>: When a provider refers themselves or a partner provider to perform a service, usually for a financial incentive.</a:t>
            </a: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r>
              <a:rPr kumimoji="0" lang="en-US" sz="1400" b="1" i="0" u="none" strike="noStrike" kern="0" cap="none" spc="0" normalizeH="0" baseline="0" noProof="0" dirty="0" smtClean="0">
                <a:ln>
                  <a:noFill/>
                </a:ln>
                <a:solidFill>
                  <a:sysClr val="windowText" lastClr="000000"/>
                </a:solidFill>
                <a:effectLst/>
                <a:uLnTx/>
                <a:uFillTx/>
                <a:latin typeface="Arial"/>
                <a:ea typeface="ＭＳ Ｐゴシック" charset="-128"/>
                <a:cs typeface="Arial"/>
              </a:rPr>
              <a:t>Service Unbundling or Fragmentation</a:t>
            </a:r>
            <a:r>
              <a:rPr kumimoji="0" lang="en-US" sz="1400" b="0" i="0" u="none" strike="noStrike" kern="0" cap="none" spc="0" normalizeH="0" baseline="0" noProof="0" dirty="0" smtClean="0">
                <a:ln>
                  <a:noFill/>
                </a:ln>
                <a:solidFill>
                  <a:sysClr val="windowText" lastClr="000000"/>
                </a:solidFill>
                <a:effectLst/>
                <a:uLnTx/>
                <a:uFillTx/>
                <a:latin typeface="Arial"/>
                <a:ea typeface="ＭＳ Ｐゴシック" charset="-128"/>
                <a:cs typeface="Arial"/>
              </a:rPr>
              <a:t>:  Billing for multiple procedures separately that should have been billed together in a bundle in order to forgo the bundled rate and increase profit.</a:t>
            </a:r>
            <a:endParaRPr kumimoji="0" lang="en-US" sz="1400" b="1" i="0" u="none" strike="noStrike" kern="0" cap="none" spc="0" normalizeH="0" baseline="0" noProof="0" dirty="0" smtClean="0">
              <a:ln>
                <a:noFill/>
              </a:ln>
              <a:solidFill>
                <a:sysClr val="windowText" lastClr="000000"/>
              </a:solidFill>
              <a:effectLst/>
              <a:uLnTx/>
              <a:uFillTx/>
              <a:latin typeface="Arial"/>
              <a:ea typeface="ＭＳ Ｐゴシック" charset="-128"/>
              <a:cs typeface="Arial"/>
            </a:endParaRP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r>
              <a:rPr kumimoji="0" lang="en-US" sz="1400" b="1" i="0" u="none" strike="noStrike" kern="0" cap="none" spc="0" normalizeH="0" baseline="0" noProof="0" dirty="0" smtClean="0">
                <a:ln>
                  <a:noFill/>
                </a:ln>
                <a:solidFill>
                  <a:sysClr val="windowText" lastClr="000000"/>
                </a:solidFill>
                <a:effectLst/>
                <a:uLnTx/>
                <a:uFillTx/>
                <a:latin typeface="Arial"/>
                <a:ea typeface="ＭＳ Ｐゴシック" charset="-128"/>
                <a:cs typeface="Arial"/>
              </a:rPr>
              <a:t>Up-coding</a:t>
            </a:r>
            <a:r>
              <a:rPr kumimoji="0" lang="en-US" sz="1400" b="0" i="0" u="none" strike="noStrike" kern="0" cap="none" spc="0" normalizeH="0" baseline="0" noProof="0" dirty="0" smtClean="0">
                <a:ln>
                  <a:noFill/>
                </a:ln>
                <a:solidFill>
                  <a:sysClr val="windowText" lastClr="000000"/>
                </a:solidFill>
                <a:effectLst/>
                <a:uLnTx/>
                <a:uFillTx/>
                <a:latin typeface="Arial"/>
                <a:ea typeface="ＭＳ Ｐゴシック" charset="-128"/>
                <a:cs typeface="Arial"/>
              </a:rPr>
              <a:t>: Typically submitting a claim for a service more severe than the actual service provided. For example, submitting a claim for a broken ankle when the patient was only treated for a sprained ankle.</a:t>
            </a: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r>
              <a:rPr kumimoji="0" lang="en-US" sz="1400" b="1" i="0" u="none" strike="noStrike" kern="0" cap="none" spc="0" normalizeH="0" baseline="0" noProof="0" dirty="0" smtClean="0">
                <a:ln>
                  <a:noFill/>
                </a:ln>
                <a:solidFill>
                  <a:sysClr val="windowText" lastClr="000000"/>
                </a:solidFill>
                <a:effectLst/>
                <a:uLnTx/>
                <a:uFillTx/>
                <a:latin typeface="Arial"/>
                <a:ea typeface="ＭＳ Ｐゴシック" charset="-128"/>
                <a:cs typeface="Arial"/>
              </a:rPr>
              <a:t>Cloning</a:t>
            </a:r>
            <a:r>
              <a:rPr kumimoji="0" lang="en-US" sz="1400" b="0" i="0" u="none" strike="noStrike" kern="0" cap="none" spc="0" normalizeH="0" baseline="0" noProof="0" dirty="0" smtClean="0">
                <a:ln>
                  <a:noFill/>
                </a:ln>
                <a:solidFill>
                  <a:sysClr val="windowText" lastClr="000000"/>
                </a:solidFill>
                <a:effectLst/>
                <a:uLnTx/>
                <a:uFillTx/>
                <a:latin typeface="Arial"/>
                <a:ea typeface="ＭＳ Ｐゴシック" charset="-128"/>
                <a:cs typeface="Arial"/>
              </a:rPr>
              <a:t>: Using an EHR system to automatically generate a more detailed patient observation profile by copying from another patient’s file with similar symptoms to appear as if a more thorough examination was done.</a:t>
            </a: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r>
              <a:rPr kumimoji="0" lang="en-US" sz="1400" b="1" i="0" u="none" strike="noStrike" kern="0" cap="none" spc="0" normalizeH="0" baseline="0" noProof="0" dirty="0" smtClean="0">
                <a:ln>
                  <a:noFill/>
                </a:ln>
                <a:solidFill>
                  <a:sysClr val="windowText" lastClr="000000"/>
                </a:solidFill>
                <a:effectLst/>
                <a:uLnTx/>
                <a:uFillTx/>
                <a:latin typeface="Arial"/>
                <a:ea typeface="ＭＳ Ｐゴシック" charset="-128"/>
                <a:cs typeface="Arial"/>
              </a:rPr>
              <a:t>Phantom Billing</a:t>
            </a:r>
            <a:r>
              <a:rPr kumimoji="0" lang="en-US" sz="1400" b="0" i="0" u="none" strike="noStrike" kern="0" cap="none" spc="0" normalizeH="0" baseline="0" noProof="0" dirty="0" smtClean="0">
                <a:ln>
                  <a:noFill/>
                </a:ln>
                <a:solidFill>
                  <a:sysClr val="windowText" lastClr="000000"/>
                </a:solidFill>
                <a:effectLst/>
                <a:uLnTx/>
                <a:uFillTx/>
                <a:latin typeface="Arial"/>
                <a:ea typeface="ＭＳ Ｐゴシック" charset="-128"/>
                <a:cs typeface="Arial"/>
              </a:rPr>
              <a:t>: Billing for goods or services never delivered or performed. </a:t>
            </a: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r>
              <a:rPr kumimoji="0" lang="en-US" sz="1400" b="1" i="0" u="none" strike="noStrike" kern="0" cap="none" spc="0" normalizeH="0" baseline="0" noProof="0" dirty="0" smtClean="0">
                <a:ln>
                  <a:noFill/>
                </a:ln>
                <a:solidFill>
                  <a:sysClr val="windowText" lastClr="000000"/>
                </a:solidFill>
                <a:effectLst/>
                <a:uLnTx/>
                <a:uFillTx/>
                <a:latin typeface="Arial"/>
                <a:ea typeface="ＭＳ Ｐゴシック" charset="-128"/>
                <a:cs typeface="Arial"/>
              </a:rPr>
              <a:t>Repeat Billing</a:t>
            </a:r>
            <a:r>
              <a:rPr kumimoji="0" lang="en-US" sz="1400" b="0" i="0" u="none" strike="noStrike" kern="0" cap="none" spc="0" normalizeH="0" baseline="0" noProof="0" dirty="0" smtClean="0">
                <a:ln>
                  <a:noFill/>
                </a:ln>
                <a:solidFill>
                  <a:sysClr val="windowText" lastClr="000000"/>
                </a:solidFill>
                <a:effectLst/>
                <a:uLnTx/>
                <a:uFillTx/>
                <a:latin typeface="Arial"/>
                <a:ea typeface="ＭＳ Ｐゴシック" charset="-128"/>
                <a:cs typeface="Arial"/>
              </a:rPr>
              <a:t>:  Billing twice for the same procedure, supplies, or medications.</a:t>
            </a: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r>
              <a:rPr kumimoji="0" lang="en-US" sz="1400" b="1" i="0" u="none" strike="noStrike" kern="0" cap="none" spc="0" normalizeH="0" baseline="0" noProof="0" dirty="0" smtClean="0">
                <a:ln>
                  <a:noFill/>
                </a:ln>
                <a:solidFill>
                  <a:sysClr val="windowText" lastClr="000000"/>
                </a:solidFill>
                <a:effectLst/>
                <a:uLnTx/>
                <a:uFillTx/>
                <a:latin typeface="Arial"/>
                <a:ea typeface="ＭＳ Ｐゴシック" charset="-128"/>
                <a:cs typeface="Arial"/>
              </a:rPr>
              <a:t>Keystroke Mistake</a:t>
            </a:r>
            <a:r>
              <a:rPr kumimoji="0" lang="en-US" sz="1400" b="0" i="0" u="none" strike="noStrike" kern="0" cap="none" spc="0" normalizeH="0" baseline="0" noProof="0" dirty="0" smtClean="0">
                <a:ln>
                  <a:noFill/>
                </a:ln>
                <a:solidFill>
                  <a:sysClr val="windowText" lastClr="000000"/>
                </a:solidFill>
                <a:effectLst/>
                <a:uLnTx/>
                <a:uFillTx/>
                <a:latin typeface="Arial"/>
                <a:ea typeface="ＭＳ Ｐゴシック" charset="-128"/>
                <a:cs typeface="Arial"/>
              </a:rPr>
              <a:t>:  Entering incorrect codes, resulting in significant overcharges or in some cases an undercharge.</a:t>
            </a:r>
          </a:p>
          <a:p>
            <a:pPr marL="232701" marR="0" lvl="0" indent="-232701" algn="l" defTabSz="911396" rtl="0" eaLnBrk="1" fontAlgn="base" latinLnBrk="0" hangingPunct="1">
              <a:lnSpc>
                <a:spcPct val="100000"/>
              </a:lnSpc>
              <a:spcBef>
                <a:spcPct val="0"/>
              </a:spcBef>
              <a:spcAft>
                <a:spcPct val="30000"/>
              </a:spcAft>
              <a:buClrTx/>
              <a:buSzPct val="140000"/>
              <a:buFont typeface="Wingdings" charset="2"/>
              <a:buChar char="Ø"/>
              <a:tabLst/>
              <a:defRPr/>
            </a:pPr>
            <a:r>
              <a:rPr kumimoji="0" lang="en-US" sz="1400" b="1" i="0" u="none" strike="noStrike" kern="0" cap="none" spc="0" normalizeH="0" baseline="0" noProof="0" dirty="0" smtClean="0">
                <a:ln>
                  <a:noFill/>
                </a:ln>
                <a:solidFill>
                  <a:sysClr val="windowText" lastClr="000000"/>
                </a:solidFill>
                <a:effectLst/>
                <a:uLnTx/>
                <a:uFillTx/>
                <a:latin typeface="Arial"/>
                <a:ea typeface="ＭＳ Ｐゴシック" charset="-128"/>
                <a:cs typeface="Arial"/>
              </a:rPr>
              <a:t>Cancelled Service</a:t>
            </a:r>
            <a:r>
              <a:rPr kumimoji="0" lang="en-US" sz="1400" b="0" i="0" u="none" strike="noStrike" kern="0" cap="none" spc="0" normalizeH="0" baseline="0" noProof="0" dirty="0" smtClean="0">
                <a:ln>
                  <a:noFill/>
                </a:ln>
                <a:solidFill>
                  <a:sysClr val="windowText" lastClr="000000"/>
                </a:solidFill>
                <a:effectLst/>
                <a:uLnTx/>
                <a:uFillTx/>
                <a:latin typeface="Arial"/>
                <a:ea typeface="ＭＳ Ｐゴシック" charset="-128"/>
                <a:cs typeface="Arial"/>
              </a:rPr>
              <a:t>:  When a lab test is ordered in the Lab Information System and then canceled later but is still charged through the billing system. </a:t>
            </a:r>
          </a:p>
          <a:p>
            <a:pPr marL="232701" marR="0" lvl="0" indent="-232701" algn="l" defTabSz="911396" rtl="0" eaLnBrk="1" fontAlgn="base" latinLnBrk="0" hangingPunct="1">
              <a:lnSpc>
                <a:spcPct val="100000"/>
              </a:lnSpc>
              <a:spcBef>
                <a:spcPct val="0"/>
              </a:spcBef>
              <a:spcAft>
                <a:spcPts val="400"/>
              </a:spcAft>
              <a:buClrTx/>
              <a:buSzPct val="140000"/>
              <a:buFont typeface="Wingdings" charset="2"/>
              <a:buChar char="Ø"/>
              <a:tabLst/>
              <a:defRPr/>
            </a:pPr>
            <a:r>
              <a:rPr kumimoji="0" lang="en-US" sz="1400" b="1" i="0" u="none" strike="noStrike" kern="0" cap="none" spc="0" normalizeH="0" baseline="0" noProof="0" dirty="0" smtClean="0">
                <a:ln>
                  <a:noFill/>
                </a:ln>
                <a:solidFill>
                  <a:sysClr val="windowText" lastClr="000000"/>
                </a:solidFill>
                <a:effectLst/>
                <a:uLnTx/>
                <a:uFillTx/>
                <a:latin typeface="Arial"/>
                <a:ea typeface="ＭＳ Ｐゴシック" charset="-128"/>
                <a:cs typeface="Arial"/>
              </a:rPr>
              <a:t>Standard of Care</a:t>
            </a:r>
            <a:r>
              <a:rPr kumimoji="0" lang="en-US" sz="1400" b="0" i="0" u="none" strike="noStrike" kern="0" cap="none" spc="0" normalizeH="0" baseline="0" noProof="0" dirty="0" smtClean="0">
                <a:ln>
                  <a:noFill/>
                </a:ln>
                <a:solidFill>
                  <a:sysClr val="windowText" lastClr="000000"/>
                </a:solidFill>
                <a:effectLst/>
                <a:uLnTx/>
                <a:uFillTx/>
                <a:latin typeface="Arial"/>
                <a:ea typeface="ＭＳ Ｐゴシック" charset="-128"/>
                <a:cs typeface="Arial"/>
              </a:rPr>
              <a:t>:  Billing for services in which the provider failed to meet quality standards of care and provide preventative actions to safeguard patient’s health.</a:t>
            </a:r>
          </a:p>
          <a:p>
            <a:pPr marL="232701" marR="0" lvl="0" indent="-232701" algn="l" defTabSz="911396" rtl="0" eaLnBrk="1" fontAlgn="base" latinLnBrk="0" hangingPunct="1">
              <a:lnSpc>
                <a:spcPct val="100000"/>
              </a:lnSpc>
              <a:spcBef>
                <a:spcPct val="0"/>
              </a:spcBef>
              <a:spcAft>
                <a:spcPts val="400"/>
              </a:spcAft>
              <a:buClrTx/>
              <a:buSzPct val="140000"/>
              <a:buFont typeface="Wingdings" charset="2"/>
              <a:buChar char="Ø"/>
              <a:tabLst/>
              <a:defRPr/>
            </a:pPr>
            <a:r>
              <a:rPr kumimoji="0" lang="en-US" sz="1400" b="1" i="0" u="none" strike="noStrike" kern="0" cap="none" spc="0" normalizeH="0" baseline="0" noProof="0" dirty="0" smtClean="0">
                <a:ln>
                  <a:noFill/>
                </a:ln>
                <a:solidFill>
                  <a:sysClr val="windowText" lastClr="000000"/>
                </a:solidFill>
                <a:effectLst/>
                <a:uLnTx/>
                <a:uFillTx/>
                <a:latin typeface="Arial"/>
                <a:ea typeface="ＭＳ Ｐゴシック" charset="-128"/>
                <a:cs typeface="Arial"/>
              </a:rPr>
              <a:t>Unnecessary Treatment</a:t>
            </a:r>
            <a:r>
              <a:rPr kumimoji="0" lang="en-US" sz="1400" b="0" i="0" u="none" strike="noStrike" kern="0" cap="none" spc="0" normalizeH="0" baseline="0" noProof="0" dirty="0" smtClean="0">
                <a:ln>
                  <a:noFill/>
                </a:ln>
                <a:solidFill>
                  <a:sysClr val="windowText" lastClr="000000"/>
                </a:solidFill>
                <a:effectLst/>
                <a:uLnTx/>
                <a:uFillTx/>
                <a:latin typeface="Arial"/>
                <a:ea typeface="ＭＳ Ｐゴシック" charset="-128"/>
                <a:cs typeface="Arial"/>
              </a:rPr>
              <a:t>:  When a provider performs unnecessary tests in order to bill for them.</a:t>
            </a:r>
          </a:p>
          <a:p>
            <a:pPr marL="232701" marR="0" lvl="0" indent="-232701" algn="l" defTabSz="911396" rtl="0" eaLnBrk="1" fontAlgn="base" latinLnBrk="0" hangingPunct="1">
              <a:lnSpc>
                <a:spcPct val="100000"/>
              </a:lnSpc>
              <a:spcBef>
                <a:spcPct val="0"/>
              </a:spcBef>
              <a:spcAft>
                <a:spcPts val="400"/>
              </a:spcAft>
              <a:buClrTx/>
              <a:buSzPct val="140000"/>
              <a:buFont typeface="Wingdings" charset="2"/>
              <a:buChar char="Ø"/>
              <a:tabLst/>
              <a:defRPr/>
            </a:pPr>
            <a:endParaRPr kumimoji="0" lang="en-US" sz="1400" b="0" i="0" u="none" strike="noStrike" kern="0" cap="none" spc="0" normalizeH="0" baseline="0" noProof="0" dirty="0" smtClean="0">
              <a:ln>
                <a:noFill/>
              </a:ln>
              <a:solidFill>
                <a:sysClr val="windowText" lastClr="000000"/>
              </a:solidFill>
              <a:effectLst/>
              <a:uLnTx/>
              <a:uFillTx/>
              <a:latin typeface="Arial"/>
              <a:ea typeface="ＭＳ Ｐゴシック" charset="-128"/>
              <a:cs typeface="Arial"/>
            </a:endParaRPr>
          </a:p>
        </p:txBody>
      </p:sp>
      <p:sp>
        <p:nvSpPr>
          <p:cNvPr id="16" name="Rectangle 15"/>
          <p:cNvSpPr/>
          <p:nvPr/>
        </p:nvSpPr>
        <p:spPr>
          <a:xfrm>
            <a:off x="457200" y="6553200"/>
            <a:ext cx="8229600" cy="215444"/>
          </a:xfrm>
          <a:prstGeom prst="rect">
            <a:avLst/>
          </a:prstGeom>
        </p:spPr>
        <p:txBody>
          <a:bodyPr wrap="square">
            <a:spAutoFit/>
          </a:bodyPr>
          <a:lstStyle/>
          <a:p>
            <a:pPr algn="ctr">
              <a:defRPr/>
            </a:pPr>
            <a:r>
              <a:rPr lang="en-US" sz="800" dirty="0" smtClean="0">
                <a:solidFill>
                  <a:srgbClr val="BFBFBF"/>
                </a:solidFill>
              </a:rPr>
              <a:t>© 2016 Accumen.  Proprietary &amp; Confidential. Materials may not be copied or distributed.</a:t>
            </a:r>
            <a:endParaRPr lang="en-US" sz="800" dirty="0">
              <a:solidFill>
                <a:srgbClr val="BFBFBF"/>
              </a:solidFill>
            </a:endParaRPr>
          </a:p>
        </p:txBody>
      </p:sp>
    </p:spTree>
    <p:extLst>
      <p:ext uri="{BB962C8B-B14F-4D97-AF65-F5344CB8AC3E}">
        <p14:creationId xmlns:p14="http://schemas.microsoft.com/office/powerpoint/2010/main" val="41474615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Health </a:t>
            </a:r>
            <a:r>
              <a:rPr lang="en-US" dirty="0"/>
              <a:t>Care Fraud and Abuse-Laws</a:t>
            </a:r>
          </a:p>
        </p:txBody>
      </p:sp>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14</a:t>
            </a:fld>
            <a:endParaRPr lang="en-US"/>
          </a:p>
        </p:txBody>
      </p:sp>
      <p:pic>
        <p:nvPicPr>
          <p:cNvPr id="4102" name="Picture 6" descr="http://www.pptbackgroundstemplates.com/backgrounds/Stage-lighting-in-silhouet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 y="838200"/>
            <a:ext cx="4555067" cy="2133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pptbackgroundstemplates.com/backgrounds/Stage-lighting-in-silhouet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95800" y="829733"/>
            <a:ext cx="4648200"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507074">
            <a:off x="5931989" y="1671531"/>
            <a:ext cx="3087833"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roadway" panose="04040905080B02020502" pitchFamily="82" charset="0"/>
              </a:rPr>
              <a:t>Federal Laws</a:t>
            </a:r>
            <a:endPar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roadway" panose="04040905080B02020502" pitchFamily="82" charset="0"/>
            </a:endParaRPr>
          </a:p>
        </p:txBody>
      </p:sp>
      <p:sp>
        <p:nvSpPr>
          <p:cNvPr id="11" name="Content Placeholder 2"/>
          <p:cNvSpPr txBox="1">
            <a:spLocks/>
          </p:cNvSpPr>
          <p:nvPr/>
        </p:nvSpPr>
        <p:spPr>
          <a:xfrm>
            <a:off x="228600" y="1650505"/>
            <a:ext cx="8915400" cy="4845908"/>
          </a:xfrm>
          <a:prstGeom prst="rect">
            <a:avLst/>
          </a:prstGeom>
        </p:spPr>
        <p:txBody>
          <a:bodyPr/>
          <a:lstStyle>
            <a:lvl1pPr marL="232701" indent="-232701" algn="l" defTabSz="911396" rtl="0" eaLnBrk="1" fontAlgn="base" hangingPunct="1">
              <a:spcBef>
                <a:spcPct val="0"/>
              </a:spcBef>
              <a:spcAft>
                <a:spcPct val="30000"/>
              </a:spcAft>
              <a:buSzPct val="140000"/>
              <a:buFont typeface="Wingdings" charset="2"/>
              <a:buChar char="Ø"/>
              <a:defRPr sz="1600" b="1">
                <a:solidFill>
                  <a:schemeClr val="tx1"/>
                </a:solidFill>
                <a:latin typeface="Arial"/>
                <a:ea typeface="ＭＳ Ｐゴシック" charset="-128"/>
                <a:cs typeface="Arial"/>
              </a:defRPr>
            </a:lvl1pPr>
            <a:lvl2pPr marL="586592" indent="-237550" algn="l" defTabSz="911396" rtl="0" eaLnBrk="1" fontAlgn="base" hangingPunct="1">
              <a:spcBef>
                <a:spcPct val="0"/>
              </a:spcBef>
              <a:spcAft>
                <a:spcPct val="30000"/>
              </a:spcAft>
              <a:buSzPct val="150000"/>
              <a:buChar char="•"/>
              <a:defRPr sz="1600">
                <a:solidFill>
                  <a:srgbClr val="595959"/>
                </a:solidFill>
                <a:latin typeface="Arial"/>
                <a:ea typeface="ＭＳ Ｐゴシック" charset="-128"/>
                <a:cs typeface="Arial"/>
              </a:defRPr>
            </a:lvl2pPr>
            <a:lvl3pPr marL="854840" indent="-151897" algn="l" defTabSz="911396" rtl="0" eaLnBrk="1" fontAlgn="base" hangingPunct="1">
              <a:spcBef>
                <a:spcPct val="0"/>
              </a:spcBef>
              <a:spcAft>
                <a:spcPct val="30000"/>
              </a:spcAft>
              <a:buFont typeface="Wingdings" charset="2"/>
              <a:buChar char="§"/>
              <a:defRPr sz="1600">
                <a:solidFill>
                  <a:srgbClr val="595959"/>
                </a:solidFill>
                <a:latin typeface="Arial"/>
                <a:ea typeface="ＭＳ Ｐゴシック" charset="-128"/>
                <a:cs typeface="Arial"/>
              </a:defRPr>
            </a:lvl3pPr>
            <a:lvl4pPr marL="1108543" indent="-137356" algn="l" defTabSz="911396" rtl="0" eaLnBrk="1" fontAlgn="base" hangingPunct="1">
              <a:spcBef>
                <a:spcPct val="0"/>
              </a:spcBef>
              <a:spcAft>
                <a:spcPct val="30000"/>
              </a:spcAft>
              <a:buSzPct val="120000"/>
              <a:buChar char="•"/>
              <a:defRPr sz="1600">
                <a:solidFill>
                  <a:srgbClr val="595959"/>
                </a:solidFill>
                <a:latin typeface="Arial"/>
                <a:ea typeface="ＭＳ Ｐゴシック" charset="-128"/>
                <a:cs typeface="Arial"/>
              </a:defRPr>
            </a:lvl4pPr>
            <a:lvl5pPr marL="1376792" indent="-151897" algn="l" defTabSz="911396" rtl="0" eaLnBrk="1" fontAlgn="base" hangingPunct="1">
              <a:spcBef>
                <a:spcPct val="0"/>
              </a:spcBef>
              <a:spcAft>
                <a:spcPct val="30000"/>
              </a:spcAft>
              <a:buSzPct val="75000"/>
              <a:buChar char="–"/>
              <a:defRPr sz="1600">
                <a:solidFill>
                  <a:srgbClr val="595959"/>
                </a:solidFill>
                <a:latin typeface="Arial"/>
                <a:ea typeface="ＭＳ Ｐゴシック" charset="-128"/>
                <a:cs typeface="Arial"/>
              </a:defRPr>
            </a:lvl5pPr>
            <a:lvl6pPr marL="1842186" indent="-151897" algn="l" defTabSz="911396" rtl="0" eaLnBrk="1" fontAlgn="base" hangingPunct="1">
              <a:spcBef>
                <a:spcPct val="0"/>
              </a:spcBef>
              <a:spcAft>
                <a:spcPct val="30000"/>
              </a:spcAft>
              <a:buSzPct val="75000"/>
              <a:buChar char="–"/>
              <a:defRPr sz="1600">
                <a:solidFill>
                  <a:schemeClr val="tx1"/>
                </a:solidFill>
                <a:latin typeface="+mn-lt"/>
              </a:defRPr>
            </a:lvl6pPr>
            <a:lvl7pPr marL="2307581" indent="-151897" algn="l" defTabSz="911396" rtl="0" eaLnBrk="1" fontAlgn="base" hangingPunct="1">
              <a:spcBef>
                <a:spcPct val="0"/>
              </a:spcBef>
              <a:spcAft>
                <a:spcPct val="30000"/>
              </a:spcAft>
              <a:buSzPct val="75000"/>
              <a:buChar char="–"/>
              <a:defRPr sz="1600">
                <a:solidFill>
                  <a:schemeClr val="tx1"/>
                </a:solidFill>
                <a:latin typeface="+mn-lt"/>
              </a:defRPr>
            </a:lvl7pPr>
            <a:lvl8pPr marL="2772977" indent="-151897" algn="l" defTabSz="911396" rtl="0" eaLnBrk="1" fontAlgn="base" hangingPunct="1">
              <a:spcBef>
                <a:spcPct val="0"/>
              </a:spcBef>
              <a:spcAft>
                <a:spcPct val="30000"/>
              </a:spcAft>
              <a:buSzPct val="75000"/>
              <a:buChar char="–"/>
              <a:defRPr sz="1600">
                <a:solidFill>
                  <a:schemeClr val="tx1"/>
                </a:solidFill>
                <a:latin typeface="+mn-lt"/>
              </a:defRPr>
            </a:lvl8pPr>
            <a:lvl9pPr marL="3238370" indent="-151897" algn="l" defTabSz="911396" rtl="0" eaLnBrk="1" fontAlgn="base" hangingPunct="1">
              <a:spcBef>
                <a:spcPct val="0"/>
              </a:spcBef>
              <a:spcAft>
                <a:spcPct val="30000"/>
              </a:spcAft>
              <a:buSzPct val="75000"/>
              <a:buChar char="–"/>
              <a:defRPr sz="1600">
                <a:solidFill>
                  <a:schemeClr val="tx1"/>
                </a:solidFill>
                <a:latin typeface="+mn-lt"/>
              </a:defRPr>
            </a:lvl9pPr>
          </a:lstStyle>
          <a:p>
            <a:pPr marL="0" marR="0" lvl="0" indent="0" algn="l" defTabSz="911396" rtl="0" eaLnBrk="1" fontAlgn="base" latinLnBrk="0" hangingPunct="1">
              <a:lnSpc>
                <a:spcPct val="100000"/>
              </a:lnSpc>
              <a:spcBef>
                <a:spcPct val="0"/>
              </a:spcBef>
              <a:spcAft>
                <a:spcPct val="30000"/>
              </a:spcAft>
              <a:buClrTx/>
              <a:buSzPct val="140000"/>
              <a:buFont typeface="Wingdings" charset="2"/>
              <a:buNone/>
              <a:tabLst/>
              <a:defRPr/>
            </a:pPr>
            <a:r>
              <a:rPr kumimoji="0" lang="en-US" b="1" i="0" u="none" strike="noStrike" kern="0" cap="none" spc="0" normalizeH="0" baseline="0" noProof="0" dirty="0" smtClean="0">
                <a:ln>
                  <a:noFill/>
                </a:ln>
                <a:solidFill>
                  <a:sysClr val="windowText" lastClr="000000"/>
                </a:solidFill>
                <a:effectLst/>
                <a:uLnTx/>
                <a:uFillTx/>
                <a:latin typeface="Arial Narrow" pitchFamily="34" charset="0"/>
                <a:ea typeface="ＭＳ Ｐゴシック" charset="-128"/>
                <a:cs typeface="Arial"/>
              </a:rPr>
              <a:t>	Anti-Kickback Statue – Federal/Criminal Statute</a:t>
            </a:r>
          </a:p>
          <a:p>
            <a:pPr marL="232701" marR="0" lvl="0" indent="-232701" algn="l" defTabSz="911396" rtl="0" eaLnBrk="1" fontAlgn="base" latinLnBrk="0" hangingPunct="1">
              <a:lnSpc>
                <a:spcPct val="100000"/>
              </a:lnSpc>
              <a:spcBef>
                <a:spcPct val="0"/>
              </a:spcBef>
              <a:spcAft>
                <a:spcPct val="30000"/>
              </a:spcAft>
              <a:buClrTx/>
              <a:buSzPct val="140000"/>
              <a:buFont typeface="Arial" pitchFamily="34" charset="0"/>
              <a:buChar char="•"/>
              <a:tabLst/>
              <a:defRPr/>
            </a:pPr>
            <a:r>
              <a:rPr kumimoji="0" lang="en-US" sz="1400" b="0" i="0" u="none" strike="noStrike" kern="0" cap="none" spc="0" normalizeH="0" baseline="0" noProof="0" dirty="0" smtClean="0">
                <a:ln>
                  <a:noFill/>
                </a:ln>
                <a:solidFill>
                  <a:sysClr val="windowText" lastClr="000000"/>
                </a:solidFill>
                <a:effectLst/>
                <a:uLnTx/>
                <a:uFillTx/>
                <a:latin typeface="Arial Narrow" pitchFamily="34" charset="0"/>
                <a:ea typeface="ＭＳ Ｐゴシック" charset="-128"/>
                <a:cs typeface="Arial"/>
              </a:rPr>
              <a:t>Applies to all medical professionals (Including Accumen)</a:t>
            </a:r>
          </a:p>
          <a:p>
            <a:pPr marL="232701" marR="0" lvl="0" indent="-232701" algn="l" defTabSz="911396" rtl="0" eaLnBrk="1" fontAlgn="base" latinLnBrk="0" hangingPunct="1">
              <a:lnSpc>
                <a:spcPct val="100000"/>
              </a:lnSpc>
              <a:spcBef>
                <a:spcPct val="0"/>
              </a:spcBef>
              <a:spcAft>
                <a:spcPct val="30000"/>
              </a:spcAft>
              <a:buClrTx/>
              <a:buSzPct val="140000"/>
              <a:buFont typeface="Arial" pitchFamily="34" charset="0"/>
              <a:buChar char="•"/>
              <a:tabLst>
                <a:tab pos="7489825" algn="l"/>
              </a:tabLst>
              <a:defRPr/>
            </a:pPr>
            <a:r>
              <a:rPr kumimoji="0" lang="en-US" sz="1400" b="0" i="0" u="none" strike="noStrike" kern="0" cap="none" spc="0" normalizeH="0" baseline="0" noProof="0" dirty="0" smtClean="0">
                <a:ln>
                  <a:noFill/>
                </a:ln>
                <a:solidFill>
                  <a:sysClr val="windowText" lastClr="000000"/>
                </a:solidFill>
                <a:effectLst/>
                <a:uLnTx/>
                <a:uFillTx/>
                <a:latin typeface="Arial Narrow" pitchFamily="34" charset="0"/>
                <a:ea typeface="ＭＳ Ｐゴシック" charset="-128"/>
                <a:cs typeface="Arial"/>
              </a:rPr>
              <a:t>Prohibits giving items of value in exchange for the purpose of inducing referrals of services reimbursed by the </a:t>
            </a:r>
          </a:p>
          <a:p>
            <a:pPr marL="228600" marR="0" lvl="0" indent="0" algn="l" defTabSz="911396" rtl="0" eaLnBrk="1" fontAlgn="base" latinLnBrk="0" hangingPunct="1">
              <a:lnSpc>
                <a:spcPct val="100000"/>
              </a:lnSpc>
              <a:spcBef>
                <a:spcPct val="0"/>
              </a:spcBef>
              <a:spcAft>
                <a:spcPct val="30000"/>
              </a:spcAft>
              <a:buClrTx/>
              <a:buSzPct val="140000"/>
              <a:buNone/>
              <a:tabLst>
                <a:tab pos="7489825" algn="l"/>
              </a:tabLst>
              <a:defRPr/>
            </a:pPr>
            <a:r>
              <a:rPr kumimoji="0" lang="en-US" sz="1400" b="0" i="0" u="none" strike="noStrike" kern="0" cap="none" spc="0" normalizeH="0" baseline="0" noProof="0" dirty="0" smtClean="0">
                <a:ln>
                  <a:noFill/>
                </a:ln>
                <a:solidFill>
                  <a:sysClr val="windowText" lastClr="000000"/>
                </a:solidFill>
                <a:effectLst/>
                <a:uLnTx/>
                <a:uFillTx/>
                <a:latin typeface="Arial Narrow" pitchFamily="34" charset="0"/>
                <a:ea typeface="ＭＳ Ｐゴシック" charset="-128"/>
                <a:cs typeface="Arial"/>
              </a:rPr>
              <a:t>federal government health care program </a:t>
            </a:r>
          </a:p>
          <a:p>
            <a:pPr marL="232701" marR="0" lvl="0" indent="-232701" algn="l" defTabSz="911396" rtl="0" eaLnBrk="1" fontAlgn="base" latinLnBrk="0" hangingPunct="1">
              <a:lnSpc>
                <a:spcPct val="100000"/>
              </a:lnSpc>
              <a:spcBef>
                <a:spcPct val="0"/>
              </a:spcBef>
              <a:spcAft>
                <a:spcPct val="30000"/>
              </a:spcAft>
              <a:buClrTx/>
              <a:buSzPct val="140000"/>
              <a:buFont typeface="Arial" pitchFamily="34" charset="0"/>
              <a:buChar char="•"/>
              <a:tabLst/>
              <a:defRPr/>
            </a:pPr>
            <a:r>
              <a:rPr kumimoji="0" lang="en-US" sz="1400" b="0" i="0" u="none" strike="noStrike" kern="0" cap="none" spc="0" normalizeH="0" baseline="0" noProof="0" dirty="0" smtClean="0">
                <a:ln>
                  <a:noFill/>
                </a:ln>
                <a:solidFill>
                  <a:sysClr val="windowText" lastClr="000000"/>
                </a:solidFill>
                <a:effectLst/>
                <a:uLnTx/>
                <a:uFillTx/>
                <a:latin typeface="Arial Narrow" pitchFamily="34" charset="0"/>
                <a:ea typeface="ＭＳ Ｐゴシック" charset="-128"/>
                <a:cs typeface="Arial"/>
              </a:rPr>
              <a:t>Penalties: Felony Offense punishable by</a:t>
            </a:r>
            <a:r>
              <a:rPr kumimoji="0" lang="en-US" sz="1400" b="0" i="0" u="none" strike="noStrike" kern="0" cap="none" spc="0" normalizeH="0" noProof="0" dirty="0" smtClean="0">
                <a:ln>
                  <a:noFill/>
                </a:ln>
                <a:solidFill>
                  <a:sysClr val="windowText" lastClr="000000"/>
                </a:solidFill>
                <a:effectLst/>
                <a:uLnTx/>
                <a:uFillTx/>
                <a:latin typeface="Arial Narrow" pitchFamily="34" charset="0"/>
                <a:ea typeface="ＭＳ Ｐゴシック" charset="-128"/>
                <a:cs typeface="Arial"/>
              </a:rPr>
              <a:t> fines or up to 5 </a:t>
            </a:r>
            <a:r>
              <a:rPr kumimoji="0" lang="en-US" sz="1400" b="0" i="0" u="none" strike="noStrike" kern="0" cap="none" spc="0" normalizeH="0" noProof="0" dirty="0" err="1" smtClean="0">
                <a:ln>
                  <a:noFill/>
                </a:ln>
                <a:solidFill>
                  <a:sysClr val="windowText" lastClr="000000"/>
                </a:solidFill>
                <a:effectLst/>
                <a:uLnTx/>
                <a:uFillTx/>
                <a:latin typeface="Arial Narrow" pitchFamily="34" charset="0"/>
                <a:ea typeface="ＭＳ Ｐゴシック" charset="-128"/>
                <a:cs typeface="Arial"/>
              </a:rPr>
              <a:t>yrs</a:t>
            </a:r>
            <a:r>
              <a:rPr lang="en-US" sz="1400" b="0" kern="0" dirty="0" smtClean="0">
                <a:solidFill>
                  <a:sysClr val="windowText" lastClr="000000"/>
                </a:solidFill>
                <a:latin typeface="Arial Narrow" pitchFamily="34" charset="0"/>
              </a:rPr>
              <a:t>. Imprisonment</a:t>
            </a:r>
            <a:endParaRPr lang="en-US" sz="1400" b="0" kern="0" dirty="0">
              <a:solidFill>
                <a:sysClr val="windowText" lastClr="000000"/>
              </a:solidFill>
              <a:latin typeface="Arial Narrow" pitchFamily="34" charset="0"/>
            </a:endParaRPr>
          </a:p>
          <a:p>
            <a:pPr marL="232701" marR="0" lvl="0" indent="-232701" algn="l" defTabSz="911396" rtl="0" eaLnBrk="1" fontAlgn="base" latinLnBrk="0" hangingPunct="1">
              <a:lnSpc>
                <a:spcPct val="100000"/>
              </a:lnSpc>
              <a:spcBef>
                <a:spcPct val="0"/>
              </a:spcBef>
              <a:spcAft>
                <a:spcPct val="30000"/>
              </a:spcAft>
              <a:buClrTx/>
              <a:buSzPct val="140000"/>
              <a:buFont typeface="Arial" pitchFamily="34" charset="0"/>
              <a:buChar char="•"/>
              <a:tabLst/>
              <a:defRPr/>
            </a:pPr>
            <a:r>
              <a:rPr kumimoji="0" lang="en-US" sz="1400" b="0" i="0" u="none" strike="noStrike" kern="0" cap="none" spc="0" normalizeH="0" baseline="0" noProof="0" dirty="0" smtClean="0">
                <a:ln>
                  <a:noFill/>
                </a:ln>
                <a:solidFill>
                  <a:srgbClr val="FF0000"/>
                </a:solidFill>
                <a:effectLst/>
                <a:uLnTx/>
                <a:uFillTx/>
                <a:latin typeface="Arial Narrow" pitchFamily="34" charset="0"/>
                <a:ea typeface="ＭＳ Ｐゴシック" charset="-128"/>
                <a:cs typeface="Arial"/>
              </a:rPr>
              <a:t>EXAMPLE:  Outreach</a:t>
            </a:r>
            <a:r>
              <a:rPr kumimoji="0" lang="en-US" sz="1400" b="0" i="0" u="none" strike="noStrike" kern="0" cap="none" spc="0" normalizeH="0" noProof="0" dirty="0" smtClean="0">
                <a:ln>
                  <a:noFill/>
                </a:ln>
                <a:solidFill>
                  <a:srgbClr val="FF0000"/>
                </a:solidFill>
                <a:effectLst/>
                <a:uLnTx/>
                <a:uFillTx/>
                <a:latin typeface="Arial Narrow" pitchFamily="34" charset="0"/>
                <a:ea typeface="ＭＳ Ｐゴシック" charset="-128"/>
                <a:cs typeface="Arial"/>
              </a:rPr>
              <a:t> Program giving something of value to a physician to induce them to use a hospital laboratory</a:t>
            </a:r>
            <a:r>
              <a:rPr kumimoji="0" lang="en-US" sz="1400" b="0" i="0" u="none" strike="noStrike" kern="0" cap="none" spc="0" normalizeH="0" baseline="0" noProof="0" dirty="0" smtClean="0">
                <a:ln>
                  <a:noFill/>
                </a:ln>
                <a:solidFill>
                  <a:sysClr val="windowText" lastClr="000000"/>
                </a:solidFill>
                <a:effectLst/>
                <a:uLnTx/>
                <a:uFillTx/>
                <a:latin typeface="Arial Narrow" pitchFamily="34" charset="0"/>
                <a:ea typeface="ＭＳ Ｐゴシック" charset="-128"/>
                <a:cs typeface="Arial"/>
              </a:rPr>
              <a:t>	</a:t>
            </a:r>
          </a:p>
          <a:p>
            <a:pPr marL="0" marR="0" lvl="0" indent="0" algn="l" defTabSz="911396" rtl="0" eaLnBrk="1" fontAlgn="base" latinLnBrk="0" hangingPunct="1">
              <a:lnSpc>
                <a:spcPct val="100000"/>
              </a:lnSpc>
              <a:spcBef>
                <a:spcPct val="0"/>
              </a:spcBef>
              <a:spcAft>
                <a:spcPct val="30000"/>
              </a:spcAft>
              <a:buClrTx/>
              <a:buSzPct val="140000"/>
              <a:buFont typeface="Wingdings" charset="2"/>
              <a:buNone/>
              <a:tabLst/>
              <a:defRPr/>
            </a:pPr>
            <a:r>
              <a:rPr kumimoji="0" lang="en-US" b="1" i="0" u="none" strike="noStrike" kern="0" cap="none" spc="0" normalizeH="0" baseline="0" noProof="0" dirty="0" smtClean="0">
                <a:ln>
                  <a:noFill/>
                </a:ln>
                <a:solidFill>
                  <a:sysClr val="windowText" lastClr="000000"/>
                </a:solidFill>
                <a:effectLst/>
                <a:uLnTx/>
                <a:uFillTx/>
                <a:latin typeface="Arial Narrow" pitchFamily="34" charset="0"/>
                <a:ea typeface="ＭＳ Ｐゴシック" charset="-128"/>
                <a:cs typeface="Arial"/>
              </a:rPr>
              <a:t>	False Claims Act  - Federal Law </a:t>
            </a:r>
          </a:p>
          <a:p>
            <a:pPr marL="232701" marR="0" lvl="0" indent="-232701" algn="l" defTabSz="911396" rtl="0" eaLnBrk="1" fontAlgn="base" latinLnBrk="0" hangingPunct="1">
              <a:lnSpc>
                <a:spcPct val="100000"/>
              </a:lnSpc>
              <a:spcBef>
                <a:spcPct val="0"/>
              </a:spcBef>
              <a:spcAft>
                <a:spcPct val="30000"/>
              </a:spcAft>
              <a:buClrTx/>
              <a:buSzPct val="140000"/>
              <a:buFont typeface="Arial" pitchFamily="34" charset="0"/>
              <a:buChar char="•"/>
              <a:tabLst/>
              <a:defRPr/>
            </a:pPr>
            <a:r>
              <a:rPr kumimoji="0" lang="en-US" sz="1400" b="0" i="0" u="none" strike="noStrike" kern="0" cap="none" spc="0" normalizeH="0" baseline="0" noProof="0" dirty="0" smtClean="0">
                <a:ln>
                  <a:noFill/>
                </a:ln>
                <a:solidFill>
                  <a:sysClr val="windowText" lastClr="000000"/>
                </a:solidFill>
                <a:effectLst/>
                <a:uLnTx/>
                <a:uFillTx/>
                <a:latin typeface="Arial Narrow" pitchFamily="34" charset="0"/>
                <a:ea typeface="ＭＳ Ｐゴシック" charset="-128"/>
                <a:cs typeface="Arial"/>
              </a:rPr>
              <a:t>Covers fraudulent claims to any federal or state funded contract or program-typically</a:t>
            </a:r>
            <a:r>
              <a:rPr kumimoji="0" lang="en-US" sz="1400" b="0" i="0" u="none" strike="noStrike" kern="0" cap="none" spc="0" normalizeH="0" noProof="0" dirty="0" smtClean="0">
                <a:ln>
                  <a:noFill/>
                </a:ln>
                <a:solidFill>
                  <a:sysClr val="windowText" lastClr="000000"/>
                </a:solidFill>
                <a:effectLst/>
                <a:uLnTx/>
                <a:uFillTx/>
                <a:latin typeface="Arial Narrow" pitchFamily="34" charset="0"/>
                <a:ea typeface="ＭＳ Ｐゴシック" charset="-128"/>
                <a:cs typeface="Arial"/>
              </a:rPr>
              <a:t> by Providers</a:t>
            </a:r>
            <a:r>
              <a:rPr kumimoji="0" lang="en-US" sz="1400" b="0" i="0" u="none" strike="noStrike" kern="0" cap="none" spc="0" normalizeH="0" baseline="0" noProof="0" dirty="0" smtClean="0">
                <a:ln>
                  <a:noFill/>
                </a:ln>
                <a:solidFill>
                  <a:sysClr val="windowText" lastClr="000000"/>
                </a:solidFill>
                <a:effectLst/>
                <a:uLnTx/>
                <a:uFillTx/>
                <a:latin typeface="Arial Narrow" pitchFamily="34" charset="0"/>
                <a:ea typeface="ＭＳ Ｐゴシック" charset="-128"/>
                <a:cs typeface="Arial"/>
              </a:rPr>
              <a:t> </a:t>
            </a:r>
          </a:p>
          <a:p>
            <a:pPr marL="232701" marR="0" lvl="0" indent="-232701" algn="l" defTabSz="911396" rtl="0" eaLnBrk="1" fontAlgn="base" latinLnBrk="0" hangingPunct="1">
              <a:lnSpc>
                <a:spcPct val="100000"/>
              </a:lnSpc>
              <a:spcBef>
                <a:spcPct val="0"/>
              </a:spcBef>
              <a:spcAft>
                <a:spcPct val="30000"/>
              </a:spcAft>
              <a:buClrTx/>
              <a:buSzPct val="140000"/>
              <a:buFont typeface="Arial" pitchFamily="34" charset="0"/>
              <a:buChar char="•"/>
              <a:tabLst/>
              <a:defRPr/>
            </a:pPr>
            <a:r>
              <a:rPr kumimoji="0" lang="en-US" sz="1400" b="0" i="0" u="none" strike="noStrike" kern="0" cap="none" spc="0" normalizeH="0" baseline="0" noProof="0" dirty="0" smtClean="0">
                <a:ln>
                  <a:noFill/>
                </a:ln>
                <a:solidFill>
                  <a:sysClr val="windowText" lastClr="000000"/>
                </a:solidFill>
                <a:effectLst/>
                <a:uLnTx/>
                <a:uFillTx/>
                <a:latin typeface="Arial Narrow" pitchFamily="34" charset="0"/>
                <a:ea typeface="ＭＳ Ｐゴシック" charset="-128"/>
                <a:cs typeface="Arial"/>
              </a:rPr>
              <a:t>Whistleblower</a:t>
            </a:r>
            <a:r>
              <a:rPr kumimoji="0" lang="en-US" sz="1400" b="0" i="0" u="none" strike="noStrike" kern="0" cap="none" spc="0" normalizeH="0" noProof="0" dirty="0" smtClean="0">
                <a:ln>
                  <a:noFill/>
                </a:ln>
                <a:solidFill>
                  <a:sysClr val="windowText" lastClr="000000"/>
                </a:solidFill>
                <a:effectLst/>
                <a:uLnTx/>
                <a:uFillTx/>
                <a:latin typeface="Arial Narrow" pitchFamily="34" charset="0"/>
                <a:ea typeface="ＭＳ Ｐゴシック" charset="-128"/>
                <a:cs typeface="Arial"/>
              </a:rPr>
              <a:t> </a:t>
            </a:r>
            <a:r>
              <a:rPr kumimoji="0" lang="en-US" sz="1400" b="0" i="0" u="none" strike="noStrike" kern="0" cap="none" spc="0" normalizeH="0" baseline="0" noProof="0" dirty="0" smtClean="0">
                <a:ln>
                  <a:noFill/>
                </a:ln>
                <a:solidFill>
                  <a:sysClr val="windowText" lastClr="000000"/>
                </a:solidFill>
                <a:effectLst/>
                <a:uLnTx/>
                <a:uFillTx/>
                <a:latin typeface="Arial Narrow" pitchFamily="34" charset="0"/>
                <a:ea typeface="ＭＳ Ｐゴシック" charset="-128"/>
                <a:cs typeface="Arial"/>
              </a:rPr>
              <a:t>provision allows private citizens to join in on behalf of government and share in up to 25% of rewards. </a:t>
            </a:r>
          </a:p>
          <a:p>
            <a:pPr marL="232701" marR="0" lvl="0" indent="-232701" algn="l" defTabSz="911396" rtl="0" eaLnBrk="1" fontAlgn="base" latinLnBrk="0" hangingPunct="1">
              <a:lnSpc>
                <a:spcPct val="100000"/>
              </a:lnSpc>
              <a:spcBef>
                <a:spcPct val="0"/>
              </a:spcBef>
              <a:spcAft>
                <a:spcPct val="30000"/>
              </a:spcAft>
              <a:buClrTx/>
              <a:buSzPct val="140000"/>
              <a:buFont typeface="Arial" pitchFamily="34" charset="0"/>
              <a:buChar char="•"/>
              <a:tabLst/>
              <a:defRPr/>
            </a:pPr>
            <a:r>
              <a:rPr kumimoji="0" lang="en-US" sz="1400" b="0" i="0" u="none" strike="noStrike" kern="0" cap="none" spc="0" normalizeH="0" baseline="0" noProof="0" dirty="0" smtClean="0">
                <a:ln>
                  <a:noFill/>
                </a:ln>
                <a:solidFill>
                  <a:sysClr val="windowText" lastClr="000000"/>
                </a:solidFill>
                <a:effectLst/>
                <a:uLnTx/>
                <a:uFillTx/>
                <a:latin typeface="Arial Narrow" pitchFamily="34" charset="0"/>
                <a:ea typeface="ＭＳ Ｐゴシック" charset="-128"/>
                <a:cs typeface="Arial"/>
              </a:rPr>
              <a:t>Requires hospitals/physicians to</a:t>
            </a:r>
            <a:r>
              <a:rPr kumimoji="0" lang="en-US" sz="1400" b="0" i="0" u="none" strike="noStrike" kern="0" cap="none" spc="0" normalizeH="0" noProof="0" dirty="0" smtClean="0">
                <a:ln>
                  <a:noFill/>
                </a:ln>
                <a:solidFill>
                  <a:sysClr val="windowText" lastClr="000000"/>
                </a:solidFill>
                <a:effectLst/>
                <a:uLnTx/>
                <a:uFillTx/>
                <a:latin typeface="Arial Narrow" pitchFamily="34" charset="0"/>
                <a:ea typeface="ＭＳ Ｐゴシック" charset="-128"/>
                <a:cs typeface="Arial"/>
              </a:rPr>
              <a:t> </a:t>
            </a:r>
            <a:r>
              <a:rPr kumimoji="0" lang="en-US" sz="1400" b="0" i="0" u="none" strike="noStrike" kern="0" cap="none" spc="0" normalizeH="0" baseline="0" noProof="0" dirty="0" smtClean="0">
                <a:ln>
                  <a:noFill/>
                </a:ln>
                <a:solidFill>
                  <a:sysClr val="windowText" lastClr="000000"/>
                </a:solidFill>
                <a:effectLst/>
                <a:uLnTx/>
                <a:uFillTx/>
                <a:latin typeface="Arial Narrow" pitchFamily="34" charset="0"/>
                <a:ea typeface="ＭＳ Ｐゴシック" charset="-128"/>
                <a:cs typeface="Arial"/>
              </a:rPr>
              <a:t>refund Medicare/Medicaid overpayments within 60 days of identification of overpayment</a:t>
            </a:r>
          </a:p>
          <a:p>
            <a:pPr marL="232701" marR="0" lvl="0" indent="-232701" algn="l" defTabSz="911396" rtl="0" eaLnBrk="1" fontAlgn="base" latinLnBrk="0" hangingPunct="1">
              <a:lnSpc>
                <a:spcPct val="100000"/>
              </a:lnSpc>
              <a:spcBef>
                <a:spcPct val="0"/>
              </a:spcBef>
              <a:spcAft>
                <a:spcPct val="30000"/>
              </a:spcAft>
              <a:buClrTx/>
              <a:buSzPct val="140000"/>
              <a:buFont typeface="Arial" pitchFamily="34" charset="0"/>
              <a:buChar char="•"/>
              <a:tabLst/>
              <a:defRPr/>
            </a:pPr>
            <a:r>
              <a:rPr kumimoji="0" lang="en-US" sz="1400" b="0" i="0" u="none" strike="noStrike" kern="0" cap="none" spc="0" normalizeH="0" baseline="0" noProof="0" dirty="0" smtClean="0">
                <a:ln>
                  <a:noFill/>
                </a:ln>
                <a:solidFill>
                  <a:sysClr val="windowText" lastClr="000000"/>
                </a:solidFill>
                <a:effectLst/>
                <a:uLnTx/>
                <a:uFillTx/>
                <a:latin typeface="Arial Narrow" pitchFamily="34" charset="0"/>
                <a:ea typeface="ＭＳ Ｐゴシック" charset="-128"/>
                <a:cs typeface="Arial"/>
              </a:rPr>
              <a:t>Penalties:  $5,500 - $11,000 per  claim, up to 3 x damages</a:t>
            </a:r>
          </a:p>
          <a:p>
            <a:pPr marL="232701" marR="0" lvl="0" indent="-232701" algn="l" defTabSz="911396" rtl="0" eaLnBrk="1" fontAlgn="base" latinLnBrk="0" hangingPunct="1">
              <a:lnSpc>
                <a:spcPct val="100000"/>
              </a:lnSpc>
              <a:spcBef>
                <a:spcPct val="0"/>
              </a:spcBef>
              <a:spcAft>
                <a:spcPct val="30000"/>
              </a:spcAft>
              <a:buClrTx/>
              <a:buSzPct val="140000"/>
              <a:buFont typeface="Arial" pitchFamily="34" charset="0"/>
              <a:buChar char="•"/>
              <a:tabLst/>
              <a:defRPr/>
            </a:pPr>
            <a:r>
              <a:rPr lang="en-US" sz="1400" b="0" kern="0" dirty="0" smtClean="0">
                <a:solidFill>
                  <a:srgbClr val="FF0000"/>
                </a:solidFill>
                <a:latin typeface="Arial Narrow" pitchFamily="34" charset="0"/>
              </a:rPr>
              <a:t>EXAMPLE: Hospital billing for something they did not do (Interface or Computer error, human error, etc.)</a:t>
            </a:r>
            <a:endParaRPr kumimoji="0" lang="en-US" sz="1400" b="0" i="0" u="none" strike="noStrike" kern="0" cap="none" spc="0" normalizeH="0" baseline="0" noProof="0" dirty="0">
              <a:ln>
                <a:noFill/>
              </a:ln>
              <a:solidFill>
                <a:srgbClr val="FF0000"/>
              </a:solidFill>
              <a:effectLst/>
              <a:uLnTx/>
              <a:uFillTx/>
              <a:latin typeface="Arial Narrow" pitchFamily="34" charset="0"/>
            </a:endParaRPr>
          </a:p>
          <a:p>
            <a:pPr marL="0" indent="0">
              <a:buNone/>
            </a:pPr>
            <a:r>
              <a:rPr lang="en-US" dirty="0" smtClean="0">
                <a:latin typeface="Arial Narrow" pitchFamily="34" charset="0"/>
              </a:rPr>
              <a:t>                    STARK </a:t>
            </a:r>
            <a:r>
              <a:rPr lang="en-US" dirty="0">
                <a:latin typeface="Arial Narrow" pitchFamily="34" charset="0"/>
              </a:rPr>
              <a:t>Physician Self Referral Law – Civil Statute</a:t>
            </a:r>
          </a:p>
          <a:p>
            <a:pPr>
              <a:buFont typeface="Arial" pitchFamily="34" charset="0"/>
              <a:buChar char="•"/>
            </a:pPr>
            <a:r>
              <a:rPr lang="en-US" sz="1400" b="0" dirty="0">
                <a:latin typeface="Arial Narrow" pitchFamily="34" charset="0"/>
              </a:rPr>
              <a:t>Prohibits a </a:t>
            </a:r>
            <a:r>
              <a:rPr lang="en-US" sz="1400" b="0" dirty="0" smtClean="0">
                <a:latin typeface="Arial Narrow" pitchFamily="34" charset="0"/>
              </a:rPr>
              <a:t>physician from </a:t>
            </a:r>
            <a:r>
              <a:rPr lang="en-US" sz="1400" b="0" dirty="0">
                <a:latin typeface="Arial Narrow" pitchFamily="34" charset="0"/>
              </a:rPr>
              <a:t>referring </a:t>
            </a:r>
            <a:r>
              <a:rPr lang="en-US" sz="1400" b="0" dirty="0" smtClean="0">
                <a:latin typeface="Arial Narrow" pitchFamily="34" charset="0"/>
              </a:rPr>
              <a:t>laboratory services payable by Medicare to an </a:t>
            </a:r>
            <a:r>
              <a:rPr lang="en-US" sz="1400" b="0" dirty="0">
                <a:latin typeface="Arial Narrow" pitchFamily="34" charset="0"/>
              </a:rPr>
              <a:t>entity </a:t>
            </a:r>
            <a:r>
              <a:rPr lang="en-US" sz="1400" b="0" dirty="0" smtClean="0">
                <a:latin typeface="Arial Narrow" pitchFamily="34" charset="0"/>
              </a:rPr>
              <a:t>they have </a:t>
            </a:r>
            <a:r>
              <a:rPr lang="en-US" sz="1400" b="0" dirty="0">
                <a:latin typeface="Arial Narrow" pitchFamily="34" charset="0"/>
              </a:rPr>
              <a:t>a financial relationship with </a:t>
            </a:r>
          </a:p>
          <a:p>
            <a:pPr>
              <a:buFont typeface="Arial" pitchFamily="34" charset="0"/>
              <a:buChar char="•"/>
            </a:pPr>
            <a:r>
              <a:rPr lang="en-US" sz="1400" b="0" dirty="0" smtClean="0">
                <a:latin typeface="Arial Narrow" pitchFamily="34" charset="0"/>
              </a:rPr>
              <a:t>Law allows for certain business arrangements if it complies with parameters of an approved Exception</a:t>
            </a:r>
          </a:p>
          <a:p>
            <a:pPr>
              <a:buFont typeface="Arial" pitchFamily="34" charset="0"/>
              <a:buChar char="•"/>
            </a:pPr>
            <a:r>
              <a:rPr lang="en-US" sz="1400" b="0" dirty="0" smtClean="0">
                <a:latin typeface="Arial Narrow" pitchFamily="34" charset="0"/>
              </a:rPr>
              <a:t>Penalties: Exclusion from Medicare, %50,000 - $100,000 fine</a:t>
            </a:r>
          </a:p>
          <a:p>
            <a:pPr>
              <a:buFont typeface="Arial" pitchFamily="34" charset="0"/>
              <a:buChar char="•"/>
            </a:pPr>
            <a:r>
              <a:rPr lang="en-US" sz="1400" b="0" dirty="0" smtClean="0">
                <a:solidFill>
                  <a:srgbClr val="FF0000"/>
                </a:solidFill>
                <a:latin typeface="Arial Narrow" pitchFamily="34" charset="0"/>
              </a:rPr>
              <a:t>Example:  Labs who pay physicians above fair market value for rental of office space for a draw station</a:t>
            </a:r>
          </a:p>
          <a:p>
            <a:pPr marL="0" marR="0" lvl="0" indent="0" algn="l" defTabSz="911396" rtl="0" eaLnBrk="1" fontAlgn="base" latinLnBrk="0" hangingPunct="1">
              <a:lnSpc>
                <a:spcPct val="100000"/>
              </a:lnSpc>
              <a:spcBef>
                <a:spcPct val="0"/>
              </a:spcBef>
              <a:spcAft>
                <a:spcPct val="30000"/>
              </a:spcAft>
              <a:buClrTx/>
              <a:buSzPct val="140000"/>
              <a:buNone/>
              <a:tabLst/>
              <a:defRPr/>
            </a:pPr>
            <a:endParaRPr kumimoji="0" lang="en-US" sz="1400" b="0" i="0" u="none" strike="noStrike" kern="0" cap="none" spc="0" normalizeH="0" baseline="0" noProof="0" dirty="0" smtClean="0">
              <a:ln>
                <a:noFill/>
              </a:ln>
              <a:solidFill>
                <a:srgbClr val="FF0000"/>
              </a:solidFill>
              <a:effectLst/>
              <a:uLnTx/>
              <a:uFillTx/>
              <a:latin typeface="Arial Narrow" pitchFamily="34" charset="0"/>
            </a:endParaRPr>
          </a:p>
          <a:p>
            <a:pPr marL="349042" marR="0" lvl="1" indent="0" algn="l" defTabSz="911396" rtl="0" eaLnBrk="1" fontAlgn="base" latinLnBrk="0" hangingPunct="1">
              <a:lnSpc>
                <a:spcPct val="100000"/>
              </a:lnSpc>
              <a:spcBef>
                <a:spcPct val="0"/>
              </a:spcBef>
              <a:spcAft>
                <a:spcPct val="30000"/>
              </a:spcAft>
              <a:buClrTx/>
              <a:buSzPct val="150000"/>
              <a:buFontTx/>
              <a:buNone/>
              <a:tabLst/>
              <a:defRPr/>
            </a:pPr>
            <a:endParaRPr kumimoji="0" lang="en-US" sz="1600" b="0" i="0" u="none" strike="noStrike" kern="0" cap="none" spc="0" normalizeH="0" baseline="0" noProof="0" dirty="0" smtClean="0">
              <a:ln>
                <a:noFill/>
              </a:ln>
              <a:solidFill>
                <a:sysClr val="windowText" lastClr="000000"/>
              </a:solidFill>
              <a:effectLst/>
              <a:uLnTx/>
              <a:uFillTx/>
              <a:latin typeface="Arial Narrow" pitchFamily="34" charset="0"/>
              <a:ea typeface="ＭＳ Ｐゴシック" charset="-128"/>
              <a:cs typeface="Arial"/>
            </a:endParaRPr>
          </a:p>
          <a:p>
            <a:pPr marL="0" marR="0" lvl="0" indent="0" algn="l" defTabSz="911396" rtl="0" eaLnBrk="1" fontAlgn="base" latinLnBrk="0" hangingPunct="1">
              <a:lnSpc>
                <a:spcPct val="100000"/>
              </a:lnSpc>
              <a:spcBef>
                <a:spcPct val="0"/>
              </a:spcBef>
              <a:spcAft>
                <a:spcPct val="30000"/>
              </a:spcAft>
              <a:buClrTx/>
              <a:buSzPct val="140000"/>
              <a:buFont typeface="Wingdings" charset="2"/>
              <a:buNone/>
              <a:tabLst/>
              <a:defRPr/>
            </a:pPr>
            <a:endParaRPr kumimoji="0" lang="en-US" sz="1600" b="0" i="0" u="none" strike="noStrike" kern="0" cap="none" spc="0" normalizeH="0" baseline="0" noProof="0" dirty="0" smtClean="0">
              <a:ln>
                <a:noFill/>
              </a:ln>
              <a:solidFill>
                <a:sysClr val="windowText" lastClr="000000"/>
              </a:solidFill>
              <a:effectLst/>
              <a:uLnTx/>
              <a:uFillTx/>
              <a:latin typeface="Arial Narrow" pitchFamily="34" charset="0"/>
              <a:ea typeface="ＭＳ Ｐゴシック" charset="-128"/>
              <a:cs typeface="Arial"/>
            </a:endParaRPr>
          </a:p>
          <a:p>
            <a:pPr marL="0" marR="0" lvl="0" indent="0" algn="l" defTabSz="911396" rtl="0" eaLnBrk="1" fontAlgn="base" latinLnBrk="0" hangingPunct="1">
              <a:lnSpc>
                <a:spcPct val="100000"/>
              </a:lnSpc>
              <a:spcBef>
                <a:spcPct val="0"/>
              </a:spcBef>
              <a:spcAft>
                <a:spcPct val="30000"/>
              </a:spcAft>
              <a:buClrTx/>
              <a:buSzPct val="140000"/>
              <a:buFont typeface="Wingdings" charset="2"/>
              <a:buNone/>
              <a:tabLst/>
              <a:defRPr/>
            </a:pPr>
            <a:r>
              <a:rPr kumimoji="0" lang="en-US" sz="1600" b="0" i="0" u="none" strike="noStrike" kern="0" cap="none" spc="0" normalizeH="0" baseline="0" noProof="0" dirty="0" smtClean="0">
                <a:ln>
                  <a:noFill/>
                </a:ln>
                <a:solidFill>
                  <a:sysClr val="windowText" lastClr="000000"/>
                </a:solidFill>
                <a:effectLst/>
                <a:uLnTx/>
                <a:uFillTx/>
                <a:latin typeface="Arial Narrow" pitchFamily="34" charset="0"/>
                <a:ea typeface="ＭＳ Ｐゴシック" charset="-128"/>
                <a:cs typeface="Arial"/>
              </a:rPr>
              <a:t>	</a:t>
            </a:r>
            <a:endParaRPr kumimoji="0" lang="en-US" sz="1600" b="0" i="0" u="none" strike="noStrike" kern="0" cap="none" spc="0" normalizeH="0" baseline="0" noProof="0" dirty="0">
              <a:ln>
                <a:noFill/>
              </a:ln>
              <a:solidFill>
                <a:sysClr val="windowText" lastClr="000000"/>
              </a:solidFill>
              <a:effectLst/>
              <a:uLnTx/>
              <a:uFillTx/>
              <a:latin typeface="Arial Narrow" pitchFamily="34" charset="0"/>
              <a:ea typeface="ＭＳ Ｐゴシック" charset="-128"/>
              <a:cs typeface="Arial"/>
            </a:endParaRPr>
          </a:p>
        </p:txBody>
      </p:sp>
    </p:spTree>
    <p:extLst>
      <p:ext uri="{BB962C8B-B14F-4D97-AF65-F5344CB8AC3E}">
        <p14:creationId xmlns:p14="http://schemas.microsoft.com/office/powerpoint/2010/main" val="39957634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Care Fraud and Abuse-Laws</a:t>
            </a:r>
          </a:p>
        </p:txBody>
      </p:sp>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15</a:t>
            </a:fld>
            <a:endParaRPr lang="en-US"/>
          </a:p>
        </p:txBody>
      </p:sp>
      <p:grpSp>
        <p:nvGrpSpPr>
          <p:cNvPr id="5" name="Group 4"/>
          <p:cNvGrpSpPr/>
          <p:nvPr/>
        </p:nvGrpSpPr>
        <p:grpSpPr>
          <a:xfrm flipV="1">
            <a:off x="16933" y="4678287"/>
            <a:ext cx="9127067" cy="2142067"/>
            <a:chOff x="16933" y="829733"/>
            <a:chExt cx="9127067" cy="2142067"/>
          </a:xfrm>
        </p:grpSpPr>
        <p:pic>
          <p:nvPicPr>
            <p:cNvPr id="4102" name="Picture 6" descr="http://www.pptbackgroundstemplates.com/backgrounds/Stage-lighting-in-silhouet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3" y="838200"/>
              <a:ext cx="4555067" cy="2133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pptbackgroundstemplates.com/backgrounds/Stage-lighting-in-silhouet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95800" y="829733"/>
              <a:ext cx="4648200" cy="21336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AutoShape 2" descr="data:image/jpeg;base64,/9j/4AAQSkZJRgABAQAAAQABAAD/2wCEAAkGBxQSEhUUEhQUFhUVFBYYGBgXFxgYFxgcFxUXGRkaGhUeHCgiGBolHBUXITEhJSkrLy4uFx8zODMsNygtLiwBCgoKDg0OGxAQGy8kICYsLSw0LCwvLCw3LC4sLCwsLC0sLy00LCwwLCwsLCwsLywsLSwsLCwsLCwsLCwsLCwsLP/AABEIAO0A1AMBEQACEQEDEQH/xAAcAAEAAQUBAQAAAAAAAAAAAAAAAgEDBAUGCAf/xABJEAABAwIDAwkDBwgLAAMBAAABAAIRAyEEEjEFQVEGBxMiYXGBkaEyQrEUUnKSwdHwIyViY3OCstIXJDM1Q1Oio8Lh4jST8RX/xAAbAQEAAgMBAQAAAAAAAAAAAAAAAgMBBAUGB//EAEMRAAIBAQQFCwMBBQcEAwEAAAABAhEDBCExEkFRYXEFBhMygZGhscHR8BQi4VIWM0Jy8SM0U2KSorIkQ4LiJTXSFf/aAAwDAQACEQMRAD8A+GoAgCAIDuuZmkHbSaHAOBpVZBAIPV4FcXnBNwuMmnR1WXFFtgqzPvv/APLof5NK/wCrb9y8DG/3qOVrL/U/c3dCOwxafJrCN9nDUW/RYG/CFauVL6v+7LvY6OGwxKvIjZ7iXOwlEkkkkgySTJJvcq2PLV/jlavwfmiPQw2FnE83+zngA4WmI0y5m+ZBE+KsXL/KH+J4R9h0ENhaZzdbOGmHb49b4yprnFyh+tf6Y+xjoIbDFxHNZs57i40nAn5ry0eDRYKcecl+WtPsRj6eBBvNTs4f4dTxqFWLnRfdke5+5j6eJbxfNLs94ENqsj5rxfvlpUv2pvn6Y9z9x9PEx/6HMB86v9cfyrK503v9Me5+4+miVHM/gONX6xUv2qvX6I+PuPpo7QOaPAzADzxlzreThdXR5zXjQ05wjTVni+/Ja+5boOwVaIuf0R4D5rvrP/nVP7VXn9EfH3JfTR2j+iPAfNd9Z/8AOn7VXn9EfH3H00dpQ80eA4P+s/8AmT9qrz+iPj7j6aO0j/RBgP1v1j96ftVev0R8fcfTR2kTzO4H51b6w+5Y/aq9foj4+5n6aJOjzP4BrgSa7o3F7YP+mVH9qb5+mPc/cfTxMp3NVs4/4b/B5+5Y/ai+7I9z9x9PEUuanZrSD0TzBBvUJFuINiOwquXOW/PXFdhn6eBmP5utnHXDt8Or/DCrfOLlD9a/0x9jPQQ2Gi5dcicHh9nYh2Ho06b2jNnIL3WiQC4mJAi2kro8jcr3u8XyNnazrF1wolkm9SK7WyjGNUj4KvbGoEAQBAEB9K5i6bTjHkgZgyx3gFr5+xcHnI/+hfFF1h1z7m7EsBgvaDMQXCZ4Qvnys5tVSfcb1UHYlg1e22vWFrkfFpHgeCKzm8k+75tQqiprt+c3SdRpx7u1Y0JbGKg12/ObpOo4x8QR4J0ctjFUVp1mu9lzT3EHh948wkoSjmqCpNRMhAEAQEXSTA7z+PBXQUYx05KuNEvOvesPajrk23ooq1sKuc5TdZEoxUVRFVEkEAQBAEAQBAEAQHL853914r9mP4gPtXX5BdOULPt/4sqtuozzKvpZzwgCAIAgPpPMS7+vPH6lx8iB/wAl5/nM/wDof/Jepfd+ufXcQWF8FlQnMQBJyiXuBfYHq5heZiTu18dBTUKpqlO3JYZ50yp5m0yy0MGUim8OmmRD5dJEiMzesBN50J7VY3N1rJUx1YdtHhupqMF/D1KVQimQ9rHBsSS1ryGgWMAkiGgidRoqpxtbNOaabVd9MX2UzeRnBmOKrQB+RfOQQZcRdpsCGSHQS4iLkT2q1xk311nu28cq4LHduMGx2XSYXOqBrg7rA5jd2bKS6BYiW2I/SWreJSSUG01u1Urht149hKKNktQmEAQBAa/GYE1SHBwbYxLcxbcEOacwyutrfXdv3+njY/2dK0zxpV664Oq1dndTFOX3bfi9+0x27HqAk/KH3uYDhcCBfpNBDdesYjNcrDvdm0l0a8PbjuWzBEtF7SlHY1UOa52Je7LxDgSCWkj2490bu8OtGZXyzcWlZpV4b92/2oNF7STtjHOXtqlpcSTDb9Z5Jgz81xaJmDB3QsfWLQUZQrTfsXuqvKuW8zomVs3BOpjr1XVTAEukcT7MkTfXuVN4to2j+yCitxmKoZq1yQQBAEAQBAaTlq1pwOIzAEdHcESDBB0XV5D/AL/ZcfRlVt1GeWF9NOeEAQBAEB9Q5hMMDi69SbsoZY453g/8B5rznOh/9Ev515SL7v1+w+5LwBvBYAlZoDVbW21Tph7Q/wDKhhLRBImDHWjLNtJXTuHJltbyhNx+zSSb7q4Z9tKGler7Z2KlGv3aLaXf2Z6jnByhxE+2D2ZG38gvWvm/cWuq+9nmly1eq6u4xK2OqueXGo/NO5xbEboGi3rLk26WdkoaCa4Jt9uPzI1bXlC9StNJyaezFJdhcO1q0tJqOOQ24G/vARm8VTLka5pTjGFNLtpwrkWrla9Nxbll2V40NuzlYfeojvD49Mv2riS5rfpte+P5OpHnBH+Kz7n/AEM8co6Bp5i7KTYtPtDtMe7vzfbZc2PIl7s7wo6NUqOqya992Z0P/wCpdp2WlpUrhR593rlvNyuI61xOkEMhAEAQBAEAQBAEAQGi5dn83Ys8KDz5CV0uR3S/WT/zIrteozy0vqBzggOq5BcjX7SqkTkpM9t2/ubxOnmOK079f7K5WXS2tdiSzb+awoyk9GOZ220+ZcBhOHxBc8TZ4EboFtPPf58aw5zWMpJW8HBPJ5qm3JOnBMtdhL+Fp+HzwPm20uTWKoPNN9F8j5rS4b400sJgwY3L0llKNrHTs3pLasfIoc1HCWHHA+vczfJiphab8RWaWuqiA3fksRI4gif3iNRC8lzkvVlaKN1i/uTq9ieST3tN8MK54bNhpL79XzI62nyqpl0Fjg0kAOkHUxJG4b965s+bV4jZ6Skm6Vpj3Lf3GpHlu7u00GmlWlcKcc8iWJ5TUx0gaCS2Mh1a8kT4AGyhY83rzLQc1RPPU4qu/diTteWLvDSSdWstaeG1V4HMY2sa1Rzy0ZnxZoJmGgWFydF7C6XWF0sFZp4Rri97qeZvF5tL1baSVG8KI2uyeTbnQag6NnzdHnw9349gXKv/ADhsbFONj98tupduvsw3m/c+RLS0+62+1bNb9vM6fB4GnSEU2Adu8951K8her/eLy/7Wbe7V3ZHpbC62NgqWcUvm3M0G0uTlR9V72FmVxzXJBE62AO+V6G4c4LCwu8bK0jKqVMKe6ONfORrS2t5WkZKj212Gn2hsurRu9vV+c0y3xOo8QF37lyvdb49GLpLY8H7PsxONeuTLxdlpNVW1euteRhrouLzNCoUTJ2vJnHGrRh2rHFk8Ya1w8YcPIrwXL1xjYXqTg8H91NlW13VXij2nJV7dvYR0lisK7afj1NuuEdQIAgCAIAgCAIAgCAwNvH+r1p3U3HyEre5M/vtl/PHzIWnUZ5MX1Q5oQH1fmK2uG1KuGdrU6zNAZaDMWmIHHhbVeb5y2U3d420X1XinjVOm3Y/MusKN0Z9pyDdZeH6eTrpY68dvzsNvo1qwIVKQPtNa6NMwFvRS04PFVi92T8fcUkt5LKTr5A/asdJGC+zF7Wl4LHvz4Y1aLl1vA57EclGhoFJzpAjrEEeMAenqvS3fnPNv/qEuxeX5w4a+Jb8hWTX9lVPe/P8AH9OZqMLSWuEEGCOBC9ZCcZxUouqeKe48xOEoScZKjWBsOT73Cr1IzFjwJ45ZHqFyuXIQlc255JxfjTybOnyLNxvSW1NevodG84oEZQMub3iwvjwIBOtraNubrxSV1p9zx3VpXtq/jwWB6/7iFR+N0DaV2G4913uxLrjj530WYxuebbz71r1d3xj7i7VGJLGxla4TmAi92gC5ImM58BMSoxd2UnXFdu/hu8TP3FGnFEhrm0suhOsjNBJGbe28dt0f0qWlFuvdq4amPuKY3k7Re05Gim7cWzHi2YjuW5dOXb3YTTlJyWx++ZoXjkq7W0WlFJ7UaelyWqk9ZzGjiJcfKB8V3bTnTZKP2Rk3vovHE5FnzfnpffNU3fPc6TBYJtBjWt0Bkk6kkESfReYtb1a3y0nOfWaoktzTouzv4nfsrCzu8IwhkvzizLWg1R0ZtBAEAQBAEAQBAEAQGu5R/wDxMR+wqejCtvk90vdk/wDNHzRCfVZ5OX1c5oQHe8y2Gc7aTHgS1jH5jwzMcB6rh84pJXCVdbXmXWHXPQq+cm+EAQBAaramwqdY5rsfvcN8WGYb++x7V2OT+W7e6R6PrR2PVwf9Uc2+cmWN5ek8JbV6kdj7CbQcXF2d0QDEADfAk37VZyly5O+WfRRjoxzeNa+WBC48lQus9OtXlwNuuGdUIAgCAIAgCAiaY7u63/6rlbzyeK2PH+nZRlbs46sOHzzDD5qNrBRlhk8V83ZdhmDbWOZJVkwgCAIAgCAIAgMXajAaNUESDSeCOzKVs3LC82f80fNEZ9Vnk3GACo+NMzo7pML6ycwsoD6nzC4loxFZhAlzBB32MxEadXjwXnOc9nKVzUlqkm+5rzZfd39x9vXgDeCAIAgCAIAgCAIAgCAIAgCAxMdVLMp3Zhm0kiHacb5LcJW5ZRVpZ0eaqu+j/wD12lWU/nzYazBfKpY41aZaXX0ILSQer4B17nTtV9r9NSSUXWm/Pf4GVpGTUZiL5CLl0EuBEFxyECLAMPeXAbpJpjK74aSypq3Y+Ph3LP3EHDGQINOba6adaeydIMgRMmSJJ3OuNfmX535UQ+4ytnNrAu6UgiTl0mCZEwNQJB3aRvmm3di0ujz+bfDtrqplV1mctYkEAQBAY+0B+Sqfs3/wlXXZ0toP/MvMjLJnkeo6STxJK+uvM5hFYBv+Qu1DhsbRqbswadbgkWsDqY3eWq1r5d1eLCdk9aa7dXiSg6STPUa+THTCAtVMSxphz2g8CQFZGxtJKsYt9hNWcpKqTJsqA3BB7iCoyhKODVCLi1miNTENb7TmjvICzGynLqxb7DKhJ5ItVMVY5Q821ykAdsugHwlbFhYRdrFWrSVVXHVXHKtO0Sg0m6r5wqRdWMu6tRoBcGk+9DC5pHVAInKLa9IBNl7m35C5PhZSlo0om61eGHHUc+NtNvMufKgPbDmfSFvrAlo814HoJPqNS4ezo/A6XRt9XHh7Z+BfBVLVMGVhAUJjVEm8EMyziMYxjM5cMoIEi9yQBp2kK2FjOctBLES+3MtDalHfUYNJDiARMxIOmhUvprb9L7COkiFfbVBjS41GwImLm+WIAufaGn2FShc7eTUVF/K+wckXcZhG1mgOEi5g2mWkX4a+BAKXe3di2ttMVqo89/DWsKojOLeKMM7BoOklpuTIJ4xIjQXE23q+V8vFm6V2Ua8H6Y8HijEVGSqbYBc8tCAIAgCAIAgMTF4hpY8Nl3VcOqJAsfe9kHslbFnZSjJSlhln7Z+BN2bpjhx+VPKW1aIZWqsb7Laj2jfYOIF+4L60zjmKgN3yL2a/EYyixkzna6QJjKQQT2TA8VTebeN3spWssoqvzjkZitJ0PUwEL5GdQhiamVpI1sB2kmGjzIU7KClJJ5eixfgShHSlQrQpZRA8TvJ3k9pWLSbnKr/puEpaTqUfh2HVjT3tBWY2s4qik12hTksmyVOmG+yAO4ALEpyl1nUw5N5skomCIpjy0EmB2hugPctmd9vE7JWMptxWqvzs2aiKhFOtCS1iRZOFbqJaf0SW+YFj4hWq3nk8eOP5J9JLXjxKdC7/ADH+TP5U6SP6F4+401+lePuVbhW6nrHi6/kNB4Qjtp0osFuw/r2h2kslhwI18G114hwIIcLEEGR3idxsswt5xwzWx/PFGFN5PFbDSbbwPRU6lVlEVKghwbTe5jqrgZazLBsTeAbwujdLZWtpGzc6R3pPRWt1qu9ojKEWm41rs/P4LmycD0lKnUfhWUnuptmm6o8lunVPVtp3qF4t+jtJQjauSTzUVjvzMQjBxTda8PybjpyPaY4dreuPTrei0Oii+rJduHnh4lugn1X34fjxJU3tfdjgeMEHwIU9KdmtC0jhv9H8RVOyadcmSzEa+Y+5Y6OE/wB3Wux+j19y3VIaTj1u8mqCwIAgCAt1qwbrJJ0AuT3D7dBvU4Wbnllt1L53vUSjByLfQl/9pp8wafvH3u7Tv1VnSRhhZ57fbZ58MiWko9Xv9tnmXag6pA4H4KlP7qsrZ5J2m6a1U8aj/wCIr7CcoxkB2nNBVDdp0iTuePFwyju1XJ5cs5WlwtFHYn3NN+BbYuk0ejl8zOgWMRd1MfpEnwY77cp8FbZ4Rm93m16VJwyk93qi+qiAQBAEAQBAEAQBAEBYcPyoncwlvfMOPfBaP3jxVywsnTbj6evcixfu8NuPp6l9UlYQFurQa67gCRod47nahThaTh1X84ZEozlHJkDQI9l5jg7rDzs71VitlWrjjtWH48DLlGSpJd2H48CArPbZzQY3h0T2w6B4SrpWELV6Vm89VK03YVeG2lPIrTs0qN04+6JjFDe14/dLvVshUSu8k6VXfTzoWKFeq0+33oPlTdwf/wDW/wC1qx0EtbXevcdG93ehme7QZBxdBPg0GPM+Czo2cc3Xhh4v27TNILN14E6NANk3JOrjcnx4dgsoTtHLDVsWXzfmRlNy4bC4oEQQgPJO2MOadeqx0S17pjTVfYI9VHLZhqRgv4HFOpVG1GGHNIIi3qsNKSo8gen+THKKni8NTrZhJEEaGRYmO3003L5jyjybaXW8Ss4puOae5+2R1LHStI1SNmH5ntygw3MSYIFxAAnXXdwWnouEGpZumBbTRi6mSqCsIAgCAIAgCAIAgCAxcQ+XANu9rgbaAGxDjukHTXQwtiyjSLc8Itd+ynbryzVS2Com5ZP5h2mUtcqCAIAgCAiWDx4iytjbzSpWq2PFeOXYQdnF4lM0a6cfvUtCNovsVHs28PZ95HScetlt9yaoLQgCABYB5Q5TOnF1/wBq/wBDC+w2brBPcvI5bzNYpGAgPqXMdt0sruwzictRpLewi8TPHQcXu4rznOa6q1uvSrOD8Hg/Ghfd5UlQ+4LwBvBAEAQBAEAQBAEAQGPUcXEtaYA9pw1+i3t4nd3m10YqEdOWL1L1e7dr4Z2JKK0n2L1fzEvU6YaIAgKqUnJ1kQbbdWSWDAQBAEAQBAETpigQDSNNOB+wq92kJ4zWO1a+K9cN9WVqLj1cthWT3934uijZSwTae/J+3iKzWePzxAePwCFF2Mkq4Pg0/IyppuhIKkmeTuUbYxeIH6+r/GV9du70rGD/AMq8kcuWbNcrjAQGbsfaT8NWZWp+0wzqRPESNFGcIzi4SVU8GZTpiegeQXL2ntAdG4ZawFxuNuMRNjprBMDRfP8AljkOVzXS2TrDxjx3b+x792yttLB5naLz5eEAQBAEAQBAEBaxNQgW9omG9539wEnwVllFSljksXw/OROEU3jkSo0g0ADd5k6kntJk+KjObnLSfz+hGUnJ1ZNRMGpft5opveGPOWrTphvVBf0lRlNj2kmMhL5k7gVuq4y04wbSqm644UTbT3qmRDTwJU9sjPkfTex+em2CWEflA4tcHNcRHUcI1tpBBWHc3o6cZJqjetZUqsVvW4aeosv2/lc5r6FUFrWnqmm6XVHBtOnZ1nuJtMAASSBdTVw0oqUZrFvOqwSq5ZZLvbwSbMae4rjOUAotca1Ko1zchyjK8ua97WZm5T1spcJGvAGRKyuDtmlZzTTrjiqNKtHXbTB5cMQ50zRkV9sMb0kBz8jKThlynpOmJFNrDMSSALwLi6qhdJy0aulXJY1w0c2+BnTRm4esHsa9plrmhwPYRIWvODhJxlmnQknUuKJkIAgCABYB5d5funaGI+mB5NaPsX1q5f3az/lj5I5k+szn1skQgNvye5OV8a/JQYTeCdw33P4FxMSFReLzZXeHSWsqL539hmMXJ0R9x5Ac3jMAelqEPrbjHs2g38TYeZgR4jljl76qDsbFUhrbzfsvF7jcsrHRxeZ3S82bAQBAEAQBAEBGo+ASdwJ8llKroC1Upuz7iWlzIuAHdGKhMkAkZbAgEa3XslzVai4q1zf6fyayvf20oXwvGGyWcZTc6m9rHZXOaQ10TlJEAxvjVTspRjNSkqpPLbuMPI0eI5KsgNpuIpxRa9lQvqhwoV6dVgGZ3VADarY/WTug9GHKc8ZTX3fc01SNHKLi8ltcX2byDszIGwshPQljGdK2q1mSzXhrg7QiWmWmNxDuIir67TX9om3ouLdc1VNdqxXdsxaGwt4XY1YUsjqtPNmFTpAx2d1UOa7O8F8FpiC0RaACICnaXyydppxi6U0aVVFGjVFhnrrjji61Cg6F6tsmpUcH1XszNdTyhjSGhrKrKjtXElzjTbfdAtrMI3qzs4uFnF0da1eNXFxWrJVfEzot4sxqXJgCo49I7oS5rm02lzSzIH5Wio1wOQOqOcBu6o0Ctlyk3ZpaK0qNNujrWlXRrNpJPbi82Y6PE22y8F0LCwOJaHuLJkkNcc2UuJJdBLr8IWleLbppabVHRV3tYV3YU7SUVTAy1QSCAIAgCA8tcuj+cMV2V3jyMfYvq/J7rdLL+WPkjm2nWZoltkC7hcO6o9rGiXOIA8UB6f5FcnmYHDMpgdYgF5Osm8eE+ZJ3r5lyvyi77eHJP7VhFbtvF+y1HQsoaETfLlFoQBAEAQBAEAQBAWg4yWWjLMx1yDDS0u4Q1onW2q9HLnDe3ddDDSy0tdKee/1xKvpo9bfkXV5wtCAIAgCAIAgCAIAgCAIAgPMvOZQazaWJDd9QuN5u659SvqvJv9zsv5I+RzbTrM5dbpA6Hm//ALxwv7UT2iDI8RI8Vp8oV+ktafpl5MnZ9ZHqFfKDpBZAQBAEAQBAEAQBAWXf2je1j/ixWr90+K8mTXUfFepeVRAIAgCA02L2rVYXgUXPuQ3Kx8b4k+9oDaNdSt+zutlNJuaW2rXxeJByZtMLULmNLhDi0Ei9jFxcBadpFRm1F1RJZEw8cVJ2FolVr5vIqcW6VJKomEAQBACsxaTxMPLAowyFO1goTaXzjv27zEHVVPM3Ocfzpiuyp9gX0/kp1uVl/Kjn2nWZy63yB3HNFsR2IxzXizaPXLuB3W38PELlctXuN3ucm/4vtS459yqW2EazR6D6F3+Y/wAAyP4SfVfN+kj+hf7vc6enH9K8fcr8mG9zz++R/DCdM9SXcn51HSbEu73KfJyPZe8dhOceOaT5EJ0qfWin4eVF3pmdOuaXl5YeAzVBqGu+icp+qbf6kpZSybXHHxXsKQeTpxx8vYfKmj2pb9IQPraeqdBJ9XHh7Z+Bjo5aseHypda6RIDiDoQ0kGdIMXnsW/DkS/Tipxs8Gk81r7Sh2sE6NlWmRK5tpZys5uElRp0fFE06qpVRMhAEBYxNsruDoPc7q/Eg+CtssVKG1eKx90ThjWPzAvqogEARJt0RgjmnS/bu/wC1f0Sh+8dHsWL7cqee4hpt9U1R2W4Pc5tQtLiTIaDq5x3QTZ0daYgRwW501nKCSo0tTdNS4rNanxRHFZ+GJe2dgnsnpKr6gMe1beSbaXkd0Roo21vZRVYRSlu1b67VqpxeJhRcsHl5mwIXPUpJ1TxLmk1RkTTG6x4j8aK6N4nlN6S2N/KPf6EHZr+HBlWv42P49FidhLOGKeT99+32CmteDJKksKEwpQhKbpFGHJJVZGCdbDhv8eCu0oWWEcZbdS4beLXDa66OWeC+fPlCYWu226ssSoea+dbDFm065MflCHiOHs37ZYV9P5GdbhZcPVnPteuzl8JQ6Soxkxnc1s8MxAn1XTKz0vyQ2Jh9n0uiZlDzGcnjAhpfADndYHic1gBlaPmvKt9tb/aaaX2Kuit23tpwwpqN+zgoKhvhjaZE9IyDb2h5d9x5rluxtE6aL7i2qDMXTJcA9pLZmCLQAT5SEdjaKjcXiKopSx1NwJDhbWerHeDELMrC0i6Nd2PkKovMeDoQd1jKrcWs0CSwZMepQBHs3AY0EZYysFQNDpuCBVIBE6A8Qva3LnJYQuyjap6UUlRa6YZ6t9eyppzsJOWBXo3jR4NySHN43sREDvleVt7xC3tZWk40bbeD28a+hvR0FFJru/NfQdM4e0w97TmHlZ3oqeji+rLvw914ktCLyffh+PEfKm7sxPANdPjbq+MLPQS10Xavj7DHRvX5op8oPzI73NHwJVn0rqljjsT9aEa2a/jXzuNNyqxWL6AjC0M73GIJAtqYJIiwIvx4wDvXC73WNsneLRJLHDHHsr5+BCU9GkrPFrdTzM2jtYCnTNaGPcwF1nZWnR14MQQReJhUSuUdOWg6pPCmb2Z0zWytBaNxk0l2/PwZXyulvqsOnvgC4kWnhe6pparqQp2Vfe/SnAhop9Z1+fM6k6Nam49UsJ1sQbWv3XF1Cc7xFfc2u8yoQ2IvrXLAgCAIAgCypNZMw0mRyDdbu+5XfUSeE/uW/wB8/mJDo1/DhwAbvNz+NFGVrhoxVF58X8W4yo41eLJKomEB5054nfnJ44Mb6lx+1fTOQ/8A6+y4PzZz7brs4/Al/SM6P287cn0swy+sLrFR6owmz2vpMNTPmcxhcC5w6xphrpAMSRYx28V8rvF40LaasqaKk6YLLSbR0oxqsSp2FQjLkMRHtO0mY10m8cVD662rWvgu8zoIuU9kUmzDT1m5TLnG2XLx1y2ngoyvdrKlXk65Lj548RoohU2HQdqwakwCQAS4OsJgXbbhJ4lZjfbdZS+ZevlsQ0EZuHoNptDWCGiYHeZ+JWvOcpy0pOrMpULiiZCAICD9343fjyV1lhGUkqtLXxz+ba6iueaRXIO/vJKfUTWWHBJeSHRx1+4cye8aHgsWdtKFdaeaev8AO8zKCfFFM8a+e7/pSdipY2eO7Wvfiu1Ixp0wl36vx8zMRmGYXOa9oLusWni1zy4xwILoPhxU5Wk9FSi8ME1saVPFKq7dhfNKSUuC7l6/MijtjUTqyeHWdbuva5nvusK+Wyyl4L5+CrRReoYCmxxe1sOMyZO8ybTxuq529pOOjJ4GUkjJVRkIAgCAIAgCAIAgCA84c75/OtccBT9abT9q+lcgv/4+z7f+TOfbddnIYesWOa8atcHCeIMhdgqPrew+eRxcxlek2CQC4GLQBJNgL9lvVeXvHNawkm7GTT1J4rht8TYjeHrPsTXSJGhuvCtUdGbpVAEAQBARL92p7Pt4K2Ni2tKWC2vXw1vs7SDmq0WLKFxGot3/APSlGyhJ6MZY71SvbVmHKSxawFTTyjv3Jd01aY6q14Ux9haNaPl6E1QWBAEBYr4eR1TBBlvAHu4HQxuK2YXl5Wiqnhv79fbUxBKDwy1orQr5mgkRx3wQYIPcQUtLulKkJV44cNz89xiTcHSS7V8+bS5n4X7vvUFYSWM/t459iz9N5HpE+riL9nxT+xW19y9zP37ihdGunH71lWcZ/u3jsevhv3d1XgYcnHrZbSmIrBjS46AE+Qk+gJWLCy6SdNWv5veBmcqLA1p2zTDstTM1w1BgxpuaTx9D2E7nQWujpWSVOHrL8L0hRfxP52En7WpNeWuBaAYzR1ZkjUdocO9pWFZ3lwUlKu6vo8MqPtQ0YbC/gtoMqk9E4ugAmWuAg6dYjffjooWtlo/vo03qnll3UMqv8L7/AH/qZYd5rVnZ6K0k6rb77PlCUZVdHmSVZMIAgPgHPVlG0jYSaNMm2pvrxtHkvpXN7Hk+z/8AL/kzn2/XZ88XYKjoOTXJjEYnEU6YpvbLmkktLQBIvJH4udyovN5s7tZO1tHgvHct7Mxi5OiPT9KnlaGjQADyEL5NOTlJyevE6aJqJkoXAakKcbOc+qm+BFyis2Uz8L/DzU+h0cbR08X3e9COnXq4/NvsQfo9znANYGl2vvEgWHdvMXXd5K5KV8s5Tg9GjpVrSb8kuxV3lNpNx62Ph8+YCo4sgBuYFrXDLYQ6dc0Rp6rX5V5KldJx0rTS0q4uurvLrBqawoqEc1Q6Na3vJJ8gPtXJpZLNt8FTxfsX0gtdfnzUUGGOpfH0Wtb8ZPqrZXptUpVb237LwIpWcXWMF87ivRvGjw76Qv8AWbEeRVWlZvONOD9HXzJ1g81Th+fcdO4e0x3e2HD7/RZ6OL6sl24fjxMaCeT78Px4j5WzeSO8Ob8QsdBaalXg0/IdHL5Qq3FMNs7Z4SJ8kdhaLHRfcHZzWplKNnvHHK7zEfFh9UnjCL4rux9RLGKfFfO8vqogEAQEQwcB5KyVtaSVJSb7SKhFZItDBUwABTZA06rbXm1rXTprTPSfezNETNBp1a3yG8yfUT3qKnJa38w8hQrTpNb7LQJ4ADt3d581iU5SzdRQq5sqdnaaD2p5rb81MjKOkM/EH1Kk7FPGDTW9pPtr6VMadOsvUprxA9T9yzWNksKOXelw1N78tm0YyzwQcIv571mD6V6EkqvJpJY7MNuRiS0PuR5/57f7zP7Gl8CvoPNx/wDx8OMvNmpb9c7bmY2DQOC6d1Nj3ve9suaDAae2fwO0zxOct/t4WysIScVSuDpWtfAuu8FSp39HAilak1mXgOoR2ZgOsOw+a88727T943Xf9y40eT4dxtyjCbq8HtXz5sLud25j/rMI9XLGlB9Zxa4NeS86rcY6GKyn5sF9Q+7He4N9W5j8FhOwhjn4+DUV31W4dGn1p9y9/QqKT/nNb9Ft/rEkHyUZ20ZZpvi8O5U8yUVZx6sfnZ7lfkoPtF7u9xj6ohvoq+ma6qS4L1dX4kukepJdnrmSbQDRDAGzEgCAYMiQIMg3BBBB0K37hyveLnNtPSTzT+YP5QotY9L1niTY2PICwgADRoG5o3BUX+/2t9tOktexLJCEFBURJaRMIAgCALAKOE2N+9ZTaxQWGRjnBtF6YDHcQBB7HN3j17VcreTVLT7lvfk9XzAs6VvCWK+ZEm14MPGUnQ6tPcdx7D4SsOyTWlB1XivxvXbQw4VVY4l9VEAgCAIAgCAIAgCAInTFA+Pc5nJU4nGl/ShkU6bQMubQTJOYcfRfR+b01aXPSX6nXjrpuOdarRlQ5zktzoYjCgMe1j6fANDYtuAjg0AAgADRWX/kW73yWnKqltT9Hh3UMwtZRwPp/J/nOwWJhpcaTz7r9N+/jAk7hxXlb3zavVljZ0mt2D7n6NmzG8ReeB2VGs14zMcHDiCCPMLgWlnOzlozTT2PAuTTyJqJkIAgCAIAgCAIAgCAIAgKPaCCCAQdQdCspuLqgm06oxiTT1k0+JuWd53t7dR2jS6itcsJeD9n4Pc87aK0yz8/z58c8pUFQQBAEAQBAEAQBAfMOcTG9Hi4zZZpsPxE+novofNb+5P+Z+SNG8dc+GLvlAQG52RyoxWGM0azx2EyN9uMXNlTb3axt46NrFSW/wCYGVJrI+i8n+eUzlxdIR89vcZkAdgi2+5ESvOXvmvYzxsJOL2PFe68TYjeGsz6PsTlfhMUB0VZsn3XENd5cezW4Xmb3yNfLtVzhVbVivddqRsRtYyN6uYWBAEAQBAEAQBAEAQFqniWOBIcIaSDuiNdVOVnONE1mYqSNVvzhbtG7VR0JbBU0+D27QGLqYIO/KMaH5YMAOglodpbM0gfpRuXQtblbSusb21g21XbTX4NPhXWTc1N/wCbX7+/ebtc4iEAQBAW69XKJiSTAHEnQf8Ae4AlTs4abpq1vYvne8CUI6TICg73nun9GAB3CPjKm7WK6sVTfj87KEtNakCx40cHdj7H6zRbyKaVnLNU4ez90Kweapw9n7j5THtNe390uH1myB4wnQ16rT7aeDp4VHR1yafzfQ+Kc9G0cuOZlgg4Zh/3Kg+xe+5rxcbnJSw+9+UTnXqLjPHYfL13jXCAIAgJ0qrmmWktI3gkG4jUIDrOT/ONjcIA0P6RgiGvvAG4ffqude+SbpesbSGO1YP89tSyNrKOTPpewOd3DVjlrtNF3H3dJkzYb99+F4Xmb3zWtI43eWlueD78n4GxG8r+I77Z+0qVdodRqNeCARlO46GNYXnLxdLa7y0bWLjx9Hk+wvjJSyMpa5IIAgCAIAgCAwcTstjyCc1nZrHf1oMRuzO7L3lbFnepwVFTZ2YedERcUWW7BoibEyZIJtObMLRx+PG6sd/tnT5u+exjQRfdhGdJ7LZNItJjrEBzIl2tt3BQVtNWWeUk+9PUXR+2Oks6ryZdo1CDkeZPuu+cP5hv46jeBCcVJacO1bPxs2ZPVXMkmtKPds/H9OOQqSsIC0+pHiSGgNJJIcxsTIAJc8ASe3Rem5O5vK93eNs7Sla4Urk6bTXnb6MqUI0m5nZiQQAMkSBDmh0wd5BA7PErl8pXX6K1d3Trk29u7dTxz2F9na6UMFxL65pkIAgOK5bPaK7ZEnohun33r3nNaSV0l/O/+MTSvC+485L0xrhAEAQBAEAQGZs/adag4Oo1HMIkiDvMSY0mw8lGcYzjoyVVseITod/ye538RSAbiGiq219HRYG+pO+SfDhwr3zcultjD7Huy7n6UL428lnifSdg84uCxUAVOjefdfadND47wF5m983b5YYwWmt2fdn3VL428XngdZTqBwBaQQdCDIPcQuHKLi6SVGXVJLBkIAgCAIAgMdpzVCRo1paT2kgx4ADzCuf22VHrdexVXzgWPCHHEu1aYcIcJH4uDuPaq4TcHWJCMnF1RbDXt0IeP0uq7zAIPkFZWzlmqcMV3au9k6weeHAZqh91o7S4n0AE+YWKWS1t9lPX0MUhtfcVZRIBkh2bUOaC3d7I3HqjedBMrq3Lly2ukXZ2aWjqTq6PbX0y4FFrZwm60oXGNgLlW9vaW9o7S0dWycYqKoiSqMhAEBwXL4/1hn7Fv8b17Lm7aON2kv8AM/KJqWy+489L2BqhAEAQBAEAQBAEAQG+2JyxxeEI6Ks6B7riS3dYibi2htcrWvNzsLyqW0FLjn2PNdjJRm45M+k8nueRphuLpwbDM3TcJPbqdAAF5u9c1oPG7zpuliu9Y+DNiN5f8SPoux+UmGxQBo1mundMHdaN5uNF5m98l3q6/vIOm1YrvXqXxtIyyZtloFgQBAWsT7JJt1Xw6AchLTD4IIseIOpO5d3m9ebKwvf9rhpKie+q86FNtCUo0iRptOd12OGckOaBpfqyLHVtt2S+t+zzmvdg7BWKacqp4alR595Td4utS+vEm4EAQBAEAQBAEBxvLPCl1ZpBA/JAf63rv8lWijYtb/RFFosTzevoZohAEAQBAEAQBAEAQBAEBcoV3MIcxxaRoQYKA7TYHOhjcNZzhVaNGv8ACBMWFjpBk6rk3vkS53nGUKPbHD8d6LI2son0rk9zr4TEEMqh1F5jW7SSYjvncJse+PNXvmvbwxsJKS2ZP28VwNiN4TzO5wmMp1Rmpva8cWkHz4LzttYWtjLRtYuL3qhsKSeRdqMDgQdCCD4iFXGTi1JaiSdHVFvDVSRDvabZ33jsOvpuVlrBJ1jk8vbiiU4pOqyfzwLyqIBAEAQBAEAQBAc9yipTUbaeoP4nLq3CdLN46/RFc8zy8vppzggCAIAgCAIAgCAIAgCAIAgCA2Gy9t18OQaNV7MpkAExO+3b9yhaWULWOjNJrY1Uym1kfUORvOjiKrnMrU2PyU80yQTDmtiY/SmTOi89e+bN1tKysm4PvXc8fEujeJLPE7fHcqcuV4pXDgPb1DjBB6vj3hedseTNKsHPBquWta8zcja4NULbuXEf4H+5/wCFZZ8habp0n+38lTtqaiI5dfqP9z/wtmHNnSdOl/2/ki7fcXaPLTMY6H/c/wDCujzUr/3v9v8A7GPqdxr+UvOL8kpCp8nzzUDI6XLq1xmch+b6qxc0av8Aff7f/Yx9TuNBhOec1DAwYFp/tp4fqxxU/wBj1/jf7fyY+q3GywvOe55IGGaIE/2hP/EJ+yMf8X/b+TP1O4z8Ly7qPJHRMECdSU/ZGH+K/wDT+R9S9hh8pOcarhaQqCjTfLw2JcNWuMz+76rP7JWaztX3Ix9S9hyGL54atQycNTFo9t3E9narrPm1ZQVOkfcjDvDeo//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descr="Usa States Map"/>
          <p:cNvPicPr/>
          <p:nvPr/>
        </p:nvPicPr>
        <p:blipFill rotWithShape="1">
          <a:blip r:embed="rId3">
            <a:extLst>
              <a:ext uri="{28A0092B-C50C-407E-A947-70E740481C1C}">
                <a14:useLocalDpi xmlns:a14="http://schemas.microsoft.com/office/drawing/2010/main" val="0"/>
              </a:ext>
            </a:extLst>
          </a:blip>
          <a:srcRect l="4102" t="4540" r="2307" b="10521"/>
          <a:stretch/>
        </p:blipFill>
        <p:spPr bwMode="auto">
          <a:xfrm>
            <a:off x="528107" y="1855142"/>
            <a:ext cx="8226425" cy="3937967"/>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4641319" y="1021483"/>
            <a:ext cx="4191000" cy="1557349"/>
          </a:xfrm>
          <a:prstGeom prst="rect">
            <a:avLst/>
          </a:prstGeom>
          <a:solidFill>
            <a:srgbClr val="FFC000"/>
          </a:solidFill>
          <a:ln w="19050">
            <a:solidFill>
              <a:schemeClr val="tx1"/>
            </a:solidFill>
          </a:ln>
        </p:spPr>
        <p:txBody>
          <a:bodyPr wrap="square">
            <a:spAutoFit/>
          </a:bodyPr>
          <a:lstStyle/>
          <a:p>
            <a:pPr lvl="0" defTabSz="911396">
              <a:spcAft>
                <a:spcPct val="30000"/>
              </a:spcAft>
              <a:buSzPct val="140000"/>
            </a:pPr>
            <a:r>
              <a:rPr lang="en-US" sz="1600" b="1" kern="0" dirty="0">
                <a:solidFill>
                  <a:prstClr val="black"/>
                </a:solidFill>
                <a:latin typeface="Arial Narrow" pitchFamily="34" charset="0"/>
                <a:ea typeface="ＭＳ Ｐゴシック" charset="-128"/>
                <a:cs typeface="Arial"/>
              </a:rPr>
              <a:t>State Anti-Kickback and False Claims Laws</a:t>
            </a:r>
          </a:p>
          <a:p>
            <a:pPr marL="232701" lvl="0" indent="-232701" defTabSz="911396">
              <a:spcAft>
                <a:spcPct val="30000"/>
              </a:spcAft>
              <a:buSzPct val="140000"/>
              <a:buFont typeface="Arial" pitchFamily="34" charset="0"/>
              <a:buChar char="•"/>
            </a:pPr>
            <a:r>
              <a:rPr lang="en-US" sz="1200" kern="0" dirty="0">
                <a:solidFill>
                  <a:prstClr val="black"/>
                </a:solidFill>
                <a:latin typeface="Arial Narrow" pitchFamily="34" charset="0"/>
                <a:ea typeface="ＭＳ Ｐゴシック" charset="-128"/>
                <a:cs typeface="Arial"/>
              </a:rPr>
              <a:t>Many states have equally if not more restrictive laws</a:t>
            </a:r>
          </a:p>
          <a:p>
            <a:pPr marL="232701" lvl="0" indent="-232701" defTabSz="911396">
              <a:spcAft>
                <a:spcPct val="30000"/>
              </a:spcAft>
              <a:buSzPct val="140000"/>
              <a:buFont typeface="Arial" pitchFamily="34" charset="0"/>
              <a:buChar char="•"/>
            </a:pPr>
            <a:r>
              <a:rPr lang="en-US" sz="1200" kern="0" dirty="0">
                <a:solidFill>
                  <a:prstClr val="black"/>
                </a:solidFill>
                <a:latin typeface="Arial Narrow" pitchFamily="34" charset="0"/>
                <a:ea typeface="ＭＳ Ｐゴシック" charset="-128"/>
                <a:cs typeface="Arial"/>
              </a:rPr>
              <a:t>CA has broader Anti Mark Up and Anti Kickback Statutes</a:t>
            </a:r>
          </a:p>
          <a:p>
            <a:pPr marL="232701" lvl="0" indent="-232701" defTabSz="911396">
              <a:spcAft>
                <a:spcPct val="30000"/>
              </a:spcAft>
              <a:buSzPct val="140000"/>
              <a:buFont typeface="Arial" pitchFamily="34" charset="0"/>
              <a:buChar char="•"/>
            </a:pPr>
            <a:r>
              <a:rPr lang="en-US" sz="1200" kern="0" dirty="0">
                <a:solidFill>
                  <a:prstClr val="black"/>
                </a:solidFill>
                <a:latin typeface="Arial Narrow" pitchFamily="34" charset="0"/>
                <a:ea typeface="ＭＳ Ｐゴシック" charset="-128"/>
                <a:cs typeface="Arial"/>
              </a:rPr>
              <a:t>CA </a:t>
            </a:r>
            <a:r>
              <a:rPr lang="en-US" sz="1200" kern="0" dirty="0" err="1">
                <a:solidFill>
                  <a:prstClr val="black"/>
                </a:solidFill>
                <a:latin typeface="Arial Narrow" pitchFamily="34" charset="0"/>
                <a:ea typeface="ＭＳ Ｐゴシック" charset="-128"/>
                <a:cs typeface="Arial"/>
              </a:rPr>
              <a:t>Medi</a:t>
            </a:r>
            <a:r>
              <a:rPr lang="en-US" sz="1200" kern="0" dirty="0">
                <a:solidFill>
                  <a:prstClr val="black"/>
                </a:solidFill>
                <a:latin typeface="Arial Narrow" pitchFamily="34" charset="0"/>
                <a:ea typeface="ＭＳ Ｐゴシック" charset="-128"/>
                <a:cs typeface="Arial"/>
              </a:rPr>
              <a:t>-Cal has </a:t>
            </a:r>
            <a:r>
              <a:rPr lang="en-US" sz="1200" kern="0" dirty="0" smtClean="0">
                <a:solidFill>
                  <a:prstClr val="black"/>
                </a:solidFill>
                <a:latin typeface="Arial Narrow" pitchFamily="34" charset="0"/>
                <a:ea typeface="ＭＳ Ｐゴシック" charset="-128"/>
                <a:cs typeface="Arial"/>
              </a:rPr>
              <a:t>its </a:t>
            </a:r>
            <a:r>
              <a:rPr lang="en-US" sz="1200" kern="0" dirty="0">
                <a:solidFill>
                  <a:prstClr val="black"/>
                </a:solidFill>
                <a:latin typeface="Arial Narrow" pitchFamily="34" charset="0"/>
                <a:ea typeface="ＭＳ Ｐゴシック" charset="-128"/>
                <a:cs typeface="Arial"/>
              </a:rPr>
              <a:t>own prohibitions</a:t>
            </a:r>
          </a:p>
          <a:p>
            <a:pPr marL="232701" lvl="0" indent="-232701" defTabSz="911396">
              <a:spcAft>
                <a:spcPct val="30000"/>
              </a:spcAft>
              <a:buSzPct val="140000"/>
              <a:buFont typeface="Arial" pitchFamily="34" charset="0"/>
              <a:buChar char="•"/>
            </a:pPr>
            <a:r>
              <a:rPr lang="en-US" sz="1200" kern="0" dirty="0">
                <a:solidFill>
                  <a:prstClr val="black"/>
                </a:solidFill>
                <a:latin typeface="Arial Narrow" pitchFamily="34" charset="0"/>
                <a:ea typeface="ＭＳ Ｐゴシック" charset="-128"/>
                <a:cs typeface="Arial"/>
              </a:rPr>
              <a:t>CA Direct Billing Provision</a:t>
            </a:r>
          </a:p>
          <a:p>
            <a:pPr marL="232701" lvl="0" indent="-232701" defTabSz="911396">
              <a:spcAft>
                <a:spcPct val="30000"/>
              </a:spcAft>
              <a:buSzPct val="140000"/>
              <a:buFont typeface="Arial" pitchFamily="34" charset="0"/>
              <a:buChar char="•"/>
            </a:pPr>
            <a:r>
              <a:rPr lang="en-US" sz="1200" kern="0" dirty="0">
                <a:solidFill>
                  <a:prstClr val="black"/>
                </a:solidFill>
                <a:latin typeface="Arial Narrow" pitchFamily="34" charset="0"/>
                <a:ea typeface="ＭＳ Ｐゴシック" charset="-128"/>
                <a:cs typeface="Arial"/>
              </a:rPr>
              <a:t>CA Privacy laws are more restrictive than HIPAA</a:t>
            </a:r>
          </a:p>
        </p:txBody>
      </p:sp>
      <p:sp>
        <p:nvSpPr>
          <p:cNvPr id="4" name="Rectangle 3"/>
          <p:cNvSpPr/>
          <p:nvPr/>
        </p:nvSpPr>
        <p:spPr>
          <a:xfrm rot="21396302">
            <a:off x="170672" y="1141091"/>
            <a:ext cx="2526397" cy="584775"/>
          </a:xfrm>
          <a:prstGeom prst="rect">
            <a:avLst/>
          </a:prstGeom>
          <a:solidFill>
            <a:schemeClr val="accent1"/>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roadway" panose="04040905080B02020502" pitchFamily="82" charset="0"/>
              </a:rPr>
              <a:t>State Laws</a:t>
            </a:r>
            <a:endPar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roadway" panose="04040905080B02020502" pitchFamily="82" charset="0"/>
            </a:endParaRPr>
          </a:p>
        </p:txBody>
      </p:sp>
      <p:sp>
        <p:nvSpPr>
          <p:cNvPr id="11" name="Rectangle 10"/>
          <p:cNvSpPr/>
          <p:nvPr/>
        </p:nvSpPr>
        <p:spPr>
          <a:xfrm>
            <a:off x="457200" y="6553200"/>
            <a:ext cx="8229600" cy="215444"/>
          </a:xfrm>
          <a:prstGeom prst="rect">
            <a:avLst/>
          </a:prstGeom>
        </p:spPr>
        <p:txBody>
          <a:bodyPr wrap="square">
            <a:spAutoFit/>
          </a:bodyPr>
          <a:lstStyle/>
          <a:p>
            <a:pPr algn="ctr">
              <a:defRPr/>
            </a:pPr>
            <a:r>
              <a:rPr lang="en-US" sz="800" dirty="0" smtClean="0">
                <a:solidFill>
                  <a:schemeClr val="tx1">
                    <a:lumMod val="85000"/>
                    <a:lumOff val="15000"/>
                  </a:schemeClr>
                </a:solidFill>
              </a:rPr>
              <a:t>© 2016 Accumen.  Proprietary &amp; Confidential. Materials may not be copied or distributed.</a:t>
            </a:r>
            <a:endParaRPr lang="en-US" sz="800" dirty="0">
              <a:solidFill>
                <a:schemeClr val="tx1">
                  <a:lumMod val="85000"/>
                  <a:lumOff val="15000"/>
                </a:schemeClr>
              </a:solidFill>
            </a:endParaRPr>
          </a:p>
        </p:txBody>
      </p:sp>
    </p:spTree>
    <p:extLst>
      <p:ext uri="{BB962C8B-B14F-4D97-AF65-F5344CB8AC3E}">
        <p14:creationId xmlns:p14="http://schemas.microsoft.com/office/powerpoint/2010/main" val="10076238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HIPAA Overview</a:t>
            </a:r>
            <a:endParaRPr lang="en-US" dirty="0"/>
          </a:p>
        </p:txBody>
      </p:sp>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16</a:t>
            </a:fld>
            <a:endParaRPr lang="en-US"/>
          </a:p>
        </p:txBody>
      </p:sp>
      <p:pic>
        <p:nvPicPr>
          <p:cNvPr id="2050" name="Picture 2" descr="http://www.virtualsetworks.com/images/products/Animated-Virtual-Studio-LiteSet31AAAL-thumbnai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 y="792479"/>
            <a:ext cx="9139174" cy="60496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93015" y="2362200"/>
            <a:ext cx="2613344" cy="400110"/>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Accumen Show</a:t>
            </a: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7" name="Group 6"/>
          <p:cNvGrpSpPr/>
          <p:nvPr/>
        </p:nvGrpSpPr>
        <p:grpSpPr>
          <a:xfrm>
            <a:off x="2659380" y="1409482"/>
            <a:ext cx="6324600" cy="4541420"/>
            <a:chOff x="3276600" y="2324100"/>
            <a:chExt cx="5257799" cy="3200400"/>
          </a:xfrm>
        </p:grpSpPr>
        <p:sp>
          <p:nvSpPr>
            <p:cNvPr id="5" name="Rectangle 4"/>
            <p:cNvSpPr/>
            <p:nvPr/>
          </p:nvSpPr>
          <p:spPr>
            <a:xfrm>
              <a:off x="3276600" y="2324100"/>
              <a:ext cx="5257799" cy="3200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1"/>
            <p:cNvSpPr txBox="1">
              <a:spLocks/>
            </p:cNvSpPr>
            <p:nvPr/>
          </p:nvSpPr>
          <p:spPr>
            <a:xfrm>
              <a:off x="3364440" y="2467691"/>
              <a:ext cx="5021370" cy="2913218"/>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r>
                <a:rPr lang="en-US" sz="2000" b="1" dirty="0" smtClean="0">
                  <a:solidFill>
                    <a:schemeClr val="bg1"/>
                  </a:solidFill>
                </a:rPr>
                <a:t>Overview</a:t>
              </a:r>
            </a:p>
            <a:p>
              <a:pPr marL="0" indent="0">
                <a:spcAft>
                  <a:spcPts val="300"/>
                </a:spcAft>
                <a:buNone/>
              </a:pPr>
              <a:r>
                <a:rPr lang="en-US" sz="1800" dirty="0"/>
                <a:t>In 1996, Congress enacted the </a:t>
              </a:r>
              <a:r>
                <a:rPr lang="en-US" sz="1800" i="1" dirty="0">
                  <a:solidFill>
                    <a:schemeClr val="bg1"/>
                  </a:solidFill>
                </a:rPr>
                <a:t>Health Insurance Portability and Accountability Act (HIPAA)</a:t>
              </a:r>
              <a:r>
                <a:rPr lang="en-US" sz="1800" dirty="0"/>
                <a:t>, which requires the adoption of federal </a:t>
              </a:r>
              <a:r>
                <a:rPr lang="en-US" sz="1800" b="1" dirty="0">
                  <a:solidFill>
                    <a:schemeClr val="bg1"/>
                  </a:solidFill>
                </a:rPr>
                <a:t>PRIVACY</a:t>
              </a:r>
              <a:r>
                <a:rPr lang="en-US" sz="1800" dirty="0"/>
                <a:t> and </a:t>
              </a:r>
              <a:r>
                <a:rPr lang="en-US" sz="1800" b="1" dirty="0">
                  <a:solidFill>
                    <a:schemeClr val="bg1"/>
                  </a:solidFill>
                </a:rPr>
                <a:t>SECURITY</a:t>
              </a:r>
              <a:r>
                <a:rPr lang="en-US" sz="1800" dirty="0"/>
                <a:t> protections of individually identifiable health information. HIPAA is a federal law.</a:t>
              </a:r>
            </a:p>
            <a:p>
              <a:pPr marL="228600" indent="-228600"/>
              <a:r>
                <a:rPr lang="en-US" sz="2000" b="1" dirty="0" smtClean="0">
                  <a:solidFill>
                    <a:schemeClr val="bg1"/>
                  </a:solidFill>
                </a:rPr>
                <a:t>The Privacy Rule</a:t>
              </a:r>
            </a:p>
            <a:p>
              <a:pPr marL="0" indent="0">
                <a:spcAft>
                  <a:spcPts val="300"/>
                </a:spcAft>
                <a:buNone/>
              </a:pPr>
              <a:r>
                <a:rPr lang="en-US" sz="1800" dirty="0"/>
                <a:t>The </a:t>
              </a:r>
              <a:r>
                <a:rPr lang="en-US" sz="1800" b="1" dirty="0">
                  <a:solidFill>
                    <a:schemeClr val="bg1"/>
                  </a:solidFill>
                </a:rPr>
                <a:t>Privacy Rule </a:t>
              </a:r>
              <a:r>
                <a:rPr lang="en-US" sz="1800" dirty="0"/>
                <a:t>provides comprehensive federal protection and creates minimum standards for the privacy and confidentiality of protected health information (PHI). </a:t>
              </a:r>
              <a:endParaRPr lang="en-US" sz="1800" dirty="0" smtClean="0"/>
            </a:p>
            <a:p>
              <a:pPr marL="228600" indent="-228600">
                <a:spcAft>
                  <a:spcPts val="300"/>
                </a:spcAft>
              </a:pPr>
              <a:r>
                <a:rPr lang="en-US" sz="2000" b="1" dirty="0">
                  <a:solidFill>
                    <a:schemeClr val="bg1"/>
                  </a:solidFill>
                </a:rPr>
                <a:t>The </a:t>
              </a:r>
              <a:r>
                <a:rPr lang="en-US" sz="2000" b="1" dirty="0" smtClean="0">
                  <a:solidFill>
                    <a:schemeClr val="bg1"/>
                  </a:solidFill>
                </a:rPr>
                <a:t>Security Rule</a:t>
              </a:r>
            </a:p>
            <a:p>
              <a:pPr marL="0" indent="0">
                <a:spcAft>
                  <a:spcPts val="300"/>
                </a:spcAft>
                <a:buNone/>
              </a:pPr>
              <a:r>
                <a:rPr lang="en-US" sz="1800" dirty="0"/>
                <a:t>The </a:t>
              </a:r>
              <a:r>
                <a:rPr lang="en-US" sz="1800" b="1" dirty="0">
                  <a:solidFill>
                    <a:schemeClr val="bg1"/>
                  </a:solidFill>
                </a:rPr>
                <a:t>Security Rule </a:t>
              </a:r>
              <a:r>
                <a:rPr lang="en-US" sz="1800" dirty="0"/>
                <a:t>requires the implementation of administrative, physical and technical safeguards to protect health information.</a:t>
              </a:r>
            </a:p>
            <a:p>
              <a:pPr marL="0" indent="0">
                <a:spcAft>
                  <a:spcPts val="300"/>
                </a:spcAft>
                <a:buNone/>
              </a:pPr>
              <a:endParaRPr lang="en-US" sz="1800" b="1" dirty="0">
                <a:solidFill>
                  <a:schemeClr val="bg1"/>
                </a:solidFill>
              </a:endParaRPr>
            </a:p>
            <a:p>
              <a:pPr marL="0" indent="0">
                <a:spcAft>
                  <a:spcPts val="300"/>
                </a:spcAft>
                <a:buNone/>
              </a:pPr>
              <a:endParaRPr lang="en-US" sz="1800" dirty="0" smtClean="0"/>
            </a:p>
          </p:txBody>
        </p:sp>
      </p:grpSp>
      <p:grpSp>
        <p:nvGrpSpPr>
          <p:cNvPr id="16" name="Group 15"/>
          <p:cNvGrpSpPr/>
          <p:nvPr/>
        </p:nvGrpSpPr>
        <p:grpSpPr>
          <a:xfrm>
            <a:off x="2659380" y="1354462"/>
            <a:ext cx="6324600" cy="4699628"/>
            <a:chOff x="6276648" y="2290607"/>
            <a:chExt cx="5257799" cy="3245185"/>
          </a:xfrm>
        </p:grpSpPr>
        <p:sp>
          <p:nvSpPr>
            <p:cNvPr id="17" name="Rectangle 16"/>
            <p:cNvSpPr/>
            <p:nvPr/>
          </p:nvSpPr>
          <p:spPr>
            <a:xfrm>
              <a:off x="6276648" y="2335392"/>
              <a:ext cx="5257799" cy="3200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ontent Placeholder 1"/>
            <p:cNvSpPr txBox="1">
              <a:spLocks/>
            </p:cNvSpPr>
            <p:nvPr/>
          </p:nvSpPr>
          <p:spPr>
            <a:xfrm>
              <a:off x="6276648" y="2290607"/>
              <a:ext cx="5257799" cy="2913217"/>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228600"/>
              <a:endParaRPr lang="en-US" sz="2400" b="1" dirty="0">
                <a:solidFill>
                  <a:schemeClr val="bg1"/>
                </a:solidFill>
              </a:endParaRPr>
            </a:p>
            <a:p>
              <a:pPr marL="457200" indent="-228600"/>
              <a:r>
                <a:rPr lang="en-US" sz="2400" b="1" dirty="0" smtClean="0">
                  <a:solidFill>
                    <a:schemeClr val="bg1"/>
                  </a:solidFill>
                </a:rPr>
                <a:t>Business Associates</a:t>
              </a:r>
            </a:p>
            <a:p>
              <a:pPr marL="457200" indent="-228600">
                <a:spcAft>
                  <a:spcPts val="300"/>
                </a:spcAft>
                <a:buNone/>
              </a:pPr>
              <a:r>
                <a:rPr lang="en-US" sz="2000" dirty="0"/>
                <a:t>Accumen is a </a:t>
              </a:r>
              <a:r>
                <a:rPr lang="en-US" sz="2000" b="1" dirty="0">
                  <a:solidFill>
                    <a:schemeClr val="bg1"/>
                  </a:solidFill>
                </a:rPr>
                <a:t>Business Associate </a:t>
              </a:r>
              <a:r>
                <a:rPr lang="en-US" sz="2000" dirty="0"/>
                <a:t>to </a:t>
              </a:r>
              <a:r>
                <a:rPr lang="en-US" sz="2000" dirty="0" smtClean="0"/>
                <a:t>our clients (such as ACL </a:t>
              </a:r>
              <a:r>
                <a:rPr lang="en-US" sz="2000" dirty="0"/>
                <a:t>and </a:t>
              </a:r>
              <a:r>
                <a:rPr lang="en-US" sz="2000" dirty="0" smtClean="0"/>
                <a:t>Sharp), </a:t>
              </a:r>
              <a:r>
                <a:rPr lang="en-US" sz="2000" dirty="0"/>
                <a:t>and under federal HIPAA legislation, CA Privacy Laws, and Accumen’s policies we are required to safeguard patients’ protected health information. </a:t>
              </a:r>
              <a:endParaRPr lang="en-US" sz="2000" dirty="0" smtClean="0"/>
            </a:p>
            <a:p>
              <a:pPr marL="457200" indent="-228600">
                <a:spcAft>
                  <a:spcPts val="300"/>
                </a:spcAft>
                <a:buNone/>
              </a:pPr>
              <a:r>
                <a:rPr lang="en-US" sz="2000" dirty="0"/>
                <a:t>Business Associates are permitted to handle PHI for purposes as permitted in their Business Associate Agreement, generally related to healthcare operations, treatment, or payment.  </a:t>
              </a:r>
            </a:p>
            <a:p>
              <a:pPr marL="228600" indent="0">
                <a:spcAft>
                  <a:spcPts val="300"/>
                </a:spcAft>
                <a:buNone/>
              </a:pPr>
              <a:r>
                <a:rPr lang="en-US" sz="2000" b="1" dirty="0" smtClean="0">
                  <a:solidFill>
                    <a:schemeClr val="bg1"/>
                  </a:solidFill>
                </a:rPr>
                <a:t>When </a:t>
              </a:r>
              <a:r>
                <a:rPr lang="en-US" sz="2000" b="1" dirty="0">
                  <a:solidFill>
                    <a:schemeClr val="bg1"/>
                  </a:solidFill>
                </a:rPr>
                <a:t>in doubt ask your Compliance &amp; Privacy Officer. </a:t>
              </a:r>
            </a:p>
            <a:p>
              <a:pPr marL="0" indent="0">
                <a:spcAft>
                  <a:spcPts val="300"/>
                </a:spcAft>
                <a:buNone/>
              </a:pPr>
              <a:endParaRPr lang="en-US" sz="1800" b="1" dirty="0">
                <a:solidFill>
                  <a:schemeClr val="bg1"/>
                </a:solidFill>
              </a:endParaRPr>
            </a:p>
            <a:p>
              <a:pPr marL="0" indent="0">
                <a:spcAft>
                  <a:spcPts val="300"/>
                </a:spcAft>
                <a:buNone/>
              </a:pPr>
              <a:endParaRPr lang="en-US" sz="1800" dirty="0" smtClean="0"/>
            </a:p>
          </p:txBody>
        </p:sp>
      </p:grpSp>
      <p:sp>
        <p:nvSpPr>
          <p:cNvPr id="13" name="Rectangle 12"/>
          <p:cNvSpPr/>
          <p:nvPr/>
        </p:nvSpPr>
        <p:spPr>
          <a:xfrm>
            <a:off x="457200" y="6553200"/>
            <a:ext cx="8229600" cy="215444"/>
          </a:xfrm>
          <a:prstGeom prst="rect">
            <a:avLst/>
          </a:prstGeom>
        </p:spPr>
        <p:txBody>
          <a:bodyPr wrap="square">
            <a:spAutoFit/>
          </a:bodyPr>
          <a:lstStyle/>
          <a:p>
            <a:pPr algn="ctr">
              <a:defRPr/>
            </a:pPr>
            <a:r>
              <a:rPr lang="en-US" sz="800" dirty="0" smtClean="0">
                <a:solidFill>
                  <a:srgbClr val="BFBFBF"/>
                </a:solidFill>
              </a:rPr>
              <a:t>© 2016 Accumen.  Proprietary &amp; Confidential. Materials may not be copied or distributed.</a:t>
            </a:r>
            <a:endParaRPr lang="en-US" sz="800" dirty="0">
              <a:solidFill>
                <a:srgbClr val="BFBFBF"/>
              </a:solidFill>
            </a:endParaRPr>
          </a:p>
        </p:txBody>
      </p:sp>
    </p:spTree>
    <p:extLst>
      <p:ext uri="{BB962C8B-B14F-4D97-AF65-F5344CB8AC3E}">
        <p14:creationId xmlns:p14="http://schemas.microsoft.com/office/powerpoint/2010/main" val="2659745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Accumen Show: Deal or No Deal?</a:t>
            </a:r>
            <a:endParaRPr lang="en-US" dirty="0"/>
          </a:p>
        </p:txBody>
      </p:sp>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17</a:t>
            </a:fld>
            <a:endParaRPr lang="en-US"/>
          </a:p>
        </p:txBody>
      </p:sp>
      <p:pic>
        <p:nvPicPr>
          <p:cNvPr id="5122" name="Picture 2" descr="http://www.ka29.com/wp-content/uploads/4/4-picturesque-christmas-lights-in-bedroom-ideas-tumblr-how-to-install-christmas-lights-in-bedroom-how-to-hang-up-christmas-lights-in-bedroom-christmas-lights-in-bedroom-safe-15-ideas-to-hang-chr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38199"/>
            <a:ext cx="9144001" cy="600392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828800" y="1371600"/>
            <a:ext cx="5791200" cy="4572000"/>
            <a:chOff x="1828800" y="1371600"/>
            <a:chExt cx="5791200" cy="4572000"/>
          </a:xfrm>
        </p:grpSpPr>
        <p:sp>
          <p:nvSpPr>
            <p:cNvPr id="4" name="Explosion 1 3"/>
            <p:cNvSpPr/>
            <p:nvPr/>
          </p:nvSpPr>
          <p:spPr>
            <a:xfrm>
              <a:off x="1828800" y="1371600"/>
              <a:ext cx="5791200" cy="4572000"/>
            </a:xfrm>
            <a:prstGeom prst="irregularSeal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3200" b="1" dirty="0"/>
            </a:p>
          </p:txBody>
        </p:sp>
        <p:sp>
          <p:nvSpPr>
            <p:cNvPr id="5" name="TextBox 4"/>
            <p:cNvSpPr txBox="1"/>
            <p:nvPr/>
          </p:nvSpPr>
          <p:spPr>
            <a:xfrm>
              <a:off x="2798168" y="2703492"/>
              <a:ext cx="3852465" cy="1923604"/>
            </a:xfrm>
            <a:prstGeom prst="rect">
              <a:avLst/>
            </a:prstGeom>
            <a:noFill/>
          </p:spPr>
          <p:txBody>
            <a:bodyPr wrap="none" rtlCol="0">
              <a:spAutoFit/>
            </a:bodyPr>
            <a:lstStyle/>
            <a:p>
              <a:pPr algn="ctr"/>
              <a:r>
                <a:rPr lang="en-US" sz="2400" b="1" dirty="0">
                  <a:solidFill>
                    <a:schemeClr val="bg1"/>
                  </a:solidFill>
                </a:rPr>
                <a:t>IT’S NOW TIME FOR:</a:t>
              </a:r>
            </a:p>
            <a:p>
              <a:pPr algn="ctr"/>
              <a:r>
                <a:rPr lang="en-US" sz="2800" b="1" dirty="0">
                  <a:solidFill>
                    <a:schemeClr val="bg1"/>
                  </a:solidFill>
                </a:rPr>
                <a:t>The Accumen Show!</a:t>
              </a:r>
            </a:p>
            <a:p>
              <a:pPr algn="ctr"/>
              <a:endParaRPr lang="en-US" sz="1100" b="1" dirty="0">
                <a:solidFill>
                  <a:schemeClr val="bg1"/>
                </a:solidFill>
              </a:endParaRPr>
            </a:p>
            <a:p>
              <a:pPr algn="ctr"/>
              <a:r>
                <a:rPr lang="en-US" sz="3200" b="1" dirty="0" smtClean="0">
                  <a:solidFill>
                    <a:schemeClr val="bg1"/>
                  </a:solidFill>
                  <a:latin typeface="AIRForms" panose="03050502040202020B03" pitchFamily="66" charset="0"/>
                </a:rPr>
                <a:t>DEAL or NO DEAL?</a:t>
              </a:r>
              <a:endParaRPr lang="en-US" sz="3200" b="1" dirty="0">
                <a:solidFill>
                  <a:schemeClr val="bg1"/>
                </a:solidFill>
                <a:latin typeface="AIRForms" panose="03050502040202020B03" pitchFamily="66" charset="0"/>
              </a:endParaRPr>
            </a:p>
            <a:p>
              <a:endParaRPr lang="en-US" sz="2400" dirty="0">
                <a:solidFill>
                  <a:schemeClr val="bg1"/>
                </a:solidFill>
              </a:endParaRPr>
            </a:p>
          </p:txBody>
        </p:sp>
      </p:grpSp>
      <p:sp>
        <p:nvSpPr>
          <p:cNvPr id="8" name="Rectangle 7"/>
          <p:cNvSpPr/>
          <p:nvPr/>
        </p:nvSpPr>
        <p:spPr>
          <a:xfrm>
            <a:off x="457200" y="6553200"/>
            <a:ext cx="8229600" cy="215444"/>
          </a:xfrm>
          <a:prstGeom prst="rect">
            <a:avLst/>
          </a:prstGeom>
        </p:spPr>
        <p:txBody>
          <a:bodyPr wrap="square">
            <a:spAutoFit/>
          </a:bodyPr>
          <a:lstStyle/>
          <a:p>
            <a:pPr algn="ctr">
              <a:defRPr/>
            </a:pPr>
            <a:r>
              <a:rPr lang="en-US" sz="800" dirty="0" smtClean="0">
                <a:solidFill>
                  <a:srgbClr val="BFBFBF"/>
                </a:solidFill>
              </a:rPr>
              <a:t>© 2016 Accumen.  Proprietary &amp; Confidential. Materials may not be copied or distributed.</a:t>
            </a:r>
            <a:endParaRPr lang="en-US" sz="800" dirty="0">
              <a:solidFill>
                <a:srgbClr val="BFBFBF"/>
              </a:solidFill>
            </a:endParaRPr>
          </a:p>
        </p:txBody>
      </p:sp>
    </p:spTree>
    <p:extLst>
      <p:ext uri="{BB962C8B-B14F-4D97-AF65-F5344CB8AC3E}">
        <p14:creationId xmlns:p14="http://schemas.microsoft.com/office/powerpoint/2010/main" val="5609527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straigh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15365-Ian-mediu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8925" y="1600200"/>
            <a:ext cx="1219200" cy="513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19372-Janice-mediu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609725"/>
            <a:ext cx="1225550"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ular Callout 1"/>
          <p:cNvSpPr/>
          <p:nvPr/>
        </p:nvSpPr>
        <p:spPr>
          <a:xfrm flipH="1">
            <a:off x="3429000" y="152400"/>
            <a:ext cx="2438400" cy="1447800"/>
          </a:xfrm>
          <a:prstGeom prst="wedgeRoundRectCallout">
            <a:avLst>
              <a:gd name="adj1" fmla="val 34770"/>
              <a:gd name="adj2" fmla="val 6700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Lisa, you have done such a great job with our account</a:t>
            </a:r>
            <a:r>
              <a:rPr lang="en-US" sz="1600" dirty="0" smtClean="0"/>
              <a:t> </a:t>
            </a:r>
            <a:r>
              <a:rPr lang="en-US" sz="1600" dirty="0" smtClean="0"/>
              <a:t>I would like to give you a gift </a:t>
            </a:r>
            <a:r>
              <a:rPr lang="en-US" sz="1600" dirty="0" smtClean="0"/>
              <a:t>to the Ritz spa  </a:t>
            </a:r>
            <a:r>
              <a:rPr lang="en-US" sz="1600" dirty="0" smtClean="0"/>
              <a:t>as a thank you.</a:t>
            </a:r>
            <a:endParaRPr lang="en-US" sz="1600" dirty="0"/>
          </a:p>
        </p:txBody>
      </p:sp>
      <p:sp>
        <p:nvSpPr>
          <p:cNvPr id="8" name="Cloud Callout 7"/>
          <p:cNvSpPr/>
          <p:nvPr/>
        </p:nvSpPr>
        <p:spPr>
          <a:xfrm>
            <a:off x="6858000" y="142875"/>
            <a:ext cx="2209800" cy="2286000"/>
          </a:xfrm>
          <a:prstGeom prst="cloudCallout">
            <a:avLst>
              <a:gd name="adj1" fmla="val -51005"/>
              <a:gd name="adj2" fmla="val 2041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That sounds like a nice gesture. How should I respond to this offer?</a:t>
            </a:r>
            <a:endParaRPr lang="en-US" dirty="0"/>
          </a:p>
        </p:txBody>
      </p:sp>
      <p:sp>
        <p:nvSpPr>
          <p:cNvPr id="11" name="TextBox 10"/>
          <p:cNvSpPr txBox="1"/>
          <p:nvPr/>
        </p:nvSpPr>
        <p:spPr>
          <a:xfrm>
            <a:off x="390525" y="2474268"/>
            <a:ext cx="23622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dirty="0" smtClean="0"/>
              <a:t>Should Lisa say… </a:t>
            </a:r>
            <a:endParaRPr lang="en-US" sz="2000" dirty="0"/>
          </a:p>
        </p:txBody>
      </p:sp>
      <p:grpSp>
        <p:nvGrpSpPr>
          <p:cNvPr id="16" name="Group 15"/>
          <p:cNvGrpSpPr/>
          <p:nvPr/>
        </p:nvGrpSpPr>
        <p:grpSpPr>
          <a:xfrm>
            <a:off x="769937" y="3276600"/>
            <a:ext cx="1508126" cy="1371600"/>
            <a:chOff x="769937" y="3276600"/>
            <a:chExt cx="1508126" cy="1371600"/>
          </a:xfrm>
        </p:grpSpPr>
        <p:pic>
          <p:nvPicPr>
            <p:cNvPr id="12" name="Picture 57" descr="AW_briefcase_silver_front_v2">
              <a:hlinkClick r:id="" action="ppaction://hlinkshowjump?jump=nextslide">
                <a:snd r:embed="rId5" name="buzzthru.wav"/>
              </a:hlinkClick>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937" y="3276600"/>
              <a:ext cx="1508126"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WordArt 86">
              <a:hlinkClick r:id="" action="ppaction://hlinkshowjump?jump=nextslide">
                <a:snd r:embed="rId5" name="buzzthru.wav"/>
              </a:hlinkClick>
            </p:cNvPr>
            <p:cNvSpPr>
              <a:spLocks noChangeArrowheads="1" noChangeShapeType="1" noTextEdit="1"/>
            </p:cNvSpPr>
            <p:nvPr/>
          </p:nvSpPr>
          <p:spPr bwMode="auto">
            <a:xfrm>
              <a:off x="1114425" y="3627323"/>
              <a:ext cx="914400" cy="670153"/>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latin typeface="Arial Black"/>
                </a:rPr>
                <a:t>DEAL</a:t>
              </a:r>
              <a:endParaRPr lang="en-US" sz="3600" kern="10" dirty="0">
                <a:ln w="9525">
                  <a:solidFill>
                    <a:srgbClr val="000000"/>
                  </a:solidFill>
                  <a:round/>
                  <a:headEnd/>
                  <a:tailEnd/>
                </a:ln>
                <a:latin typeface="Arial Black"/>
              </a:endParaRPr>
            </a:p>
          </p:txBody>
        </p:sp>
      </p:grpSp>
      <p:grpSp>
        <p:nvGrpSpPr>
          <p:cNvPr id="3" name="Group 2"/>
          <p:cNvGrpSpPr/>
          <p:nvPr/>
        </p:nvGrpSpPr>
        <p:grpSpPr>
          <a:xfrm>
            <a:off x="769937" y="4800600"/>
            <a:ext cx="1508126" cy="1371600"/>
            <a:chOff x="769937" y="4800600"/>
            <a:chExt cx="1508126" cy="1371600"/>
          </a:xfrm>
        </p:grpSpPr>
        <p:pic>
          <p:nvPicPr>
            <p:cNvPr id="13" name="Picture 57" descr="AW_briefcase_silver_front_v2">
              <a:hlinkClick r:id="" action="ppaction://hlinkshowjump?jump=nextslide" highlightClick="1">
                <a:snd r:embed="rId7" name="applause.wav"/>
              </a:hlinkClick>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937" y="4800600"/>
              <a:ext cx="1508126"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WordArt 86"/>
            <p:cNvSpPr>
              <a:spLocks noChangeArrowheads="1" noChangeShapeType="1" noTextEdit="1"/>
            </p:cNvSpPr>
            <p:nvPr/>
          </p:nvSpPr>
          <p:spPr bwMode="auto">
            <a:xfrm>
              <a:off x="1000125" y="5181600"/>
              <a:ext cx="1066800" cy="792277"/>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latin typeface="Arial Black"/>
                </a:rPr>
                <a:t>NO DEAL</a:t>
              </a:r>
              <a:endParaRPr lang="en-US" sz="3600" kern="10" dirty="0">
                <a:ln w="9525">
                  <a:solidFill>
                    <a:srgbClr val="000000"/>
                  </a:solidFill>
                  <a:round/>
                  <a:headEnd/>
                  <a:tailEnd/>
                </a:ln>
                <a:latin typeface="Arial Black"/>
              </a:endParaRPr>
            </a:p>
          </p:txBody>
        </p:sp>
      </p:grpSp>
      <p:sp>
        <p:nvSpPr>
          <p:cNvPr id="17" name="Rectangle 16"/>
          <p:cNvSpPr/>
          <p:nvPr/>
        </p:nvSpPr>
        <p:spPr>
          <a:xfrm>
            <a:off x="457200" y="6553200"/>
            <a:ext cx="8229600" cy="215444"/>
          </a:xfrm>
          <a:prstGeom prst="rect">
            <a:avLst/>
          </a:prstGeom>
        </p:spPr>
        <p:txBody>
          <a:bodyPr wrap="square">
            <a:spAutoFit/>
          </a:bodyPr>
          <a:lstStyle/>
          <a:p>
            <a:pPr algn="ctr">
              <a:defRPr/>
            </a:pPr>
            <a:r>
              <a:rPr lang="en-US" sz="800" dirty="0" smtClean="0">
                <a:solidFill>
                  <a:srgbClr val="BFBFBF"/>
                </a:solidFill>
              </a:rPr>
              <a:t>© 2016 Accumen.  Proprietary &amp; Confidential. Materials may not be copied or distributed.</a:t>
            </a:r>
            <a:endParaRPr lang="en-US" sz="800" dirty="0">
              <a:solidFill>
                <a:srgbClr val="BFBFBF"/>
              </a:solidFill>
            </a:endParaRPr>
          </a:p>
        </p:txBody>
      </p:sp>
    </p:spTree>
    <p:extLst>
      <p:ext uri="{BB962C8B-B14F-4D97-AF65-F5344CB8AC3E}">
        <p14:creationId xmlns:p14="http://schemas.microsoft.com/office/powerpoint/2010/main" val="3523625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ka29.com/wp-content/uploads/4/4-picturesque-christmas-lights-in-bedroom-ideas-tumblr-how-to-install-christmas-lights-in-bedroom-how-to-hang-up-christmas-lights-in-bedroom-christmas-lights-in-bedroom-safe-15-ideas-to-hang-chr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990599"/>
            <a:ext cx="9144001" cy="600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ANSWER</a:t>
            </a:r>
            <a:endParaRPr lang="en-US" dirty="0"/>
          </a:p>
        </p:txBody>
      </p:sp>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19</a:t>
            </a:fld>
            <a:endParaRPr lang="en-US"/>
          </a:p>
        </p:txBody>
      </p:sp>
      <p:pic>
        <p:nvPicPr>
          <p:cNvPr id="4" name="Picture 2" descr="http://www.ka29.com/wp-content/uploads/4/4-picturesque-christmas-lights-in-bedroom-ideas-tumblr-how-to-install-christmas-lights-in-bedroom-how-to-hang-up-christmas-lights-in-bedroom-christmas-lights-in-bedroom-safe-15-ideas-to-hang-chr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38199"/>
            <a:ext cx="9144001" cy="60039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0" y="3429000"/>
            <a:ext cx="184731" cy="369332"/>
          </a:xfrm>
          <a:prstGeom prst="rect">
            <a:avLst/>
          </a:prstGeom>
          <a:noFill/>
        </p:spPr>
        <p:txBody>
          <a:bodyPr wrap="none" rtlCol="0">
            <a:spAutoFit/>
          </a:bodyPr>
          <a:lstStyle/>
          <a:p>
            <a:endParaRPr lang="en-US" dirty="0"/>
          </a:p>
        </p:txBody>
      </p:sp>
      <p:sp>
        <p:nvSpPr>
          <p:cNvPr id="7" name="TextBox 6"/>
          <p:cNvSpPr txBox="1"/>
          <p:nvPr/>
        </p:nvSpPr>
        <p:spPr>
          <a:xfrm>
            <a:off x="1866899" y="1676400"/>
            <a:ext cx="5715000" cy="44135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indent="0" algn="ctr">
              <a:spcBef>
                <a:spcPct val="20000"/>
              </a:spcBef>
              <a:buFontTx/>
              <a:buNone/>
              <a:defRPr/>
            </a:pPr>
            <a:endParaRPr lang="en-US" sz="2000" dirty="0" smtClean="0">
              <a:solidFill>
                <a:srgbClr val="000000"/>
              </a:solidFill>
            </a:endParaRPr>
          </a:p>
          <a:p>
            <a:pPr marL="0" indent="0" algn="ctr">
              <a:spcBef>
                <a:spcPct val="20000"/>
              </a:spcBef>
              <a:buFontTx/>
              <a:buNone/>
              <a:defRPr/>
            </a:pPr>
            <a:r>
              <a:rPr lang="en-US" sz="2000" dirty="0" smtClean="0">
                <a:solidFill>
                  <a:srgbClr val="000000"/>
                </a:solidFill>
              </a:rPr>
              <a:t>Should Lisa accept the gift basket?</a:t>
            </a:r>
            <a:endParaRPr lang="en-US" sz="2000" dirty="0">
              <a:solidFill>
                <a:srgbClr val="000000"/>
              </a:solidFill>
            </a:endParaRPr>
          </a:p>
          <a:p>
            <a:pPr marL="0" indent="0">
              <a:spcBef>
                <a:spcPct val="20000"/>
              </a:spcBef>
              <a:buFontTx/>
              <a:buNone/>
              <a:defRPr/>
            </a:pPr>
            <a:endParaRPr lang="en-US" sz="2000" dirty="0">
              <a:solidFill>
                <a:srgbClr val="000000"/>
              </a:solidFill>
            </a:endParaRPr>
          </a:p>
          <a:p>
            <a:pPr marL="174625">
              <a:spcBef>
                <a:spcPct val="20000"/>
              </a:spcBef>
              <a:buFontTx/>
              <a:buNone/>
              <a:defRPr/>
            </a:pPr>
            <a:r>
              <a:rPr lang="en-US" sz="2400" b="1" dirty="0">
                <a:solidFill>
                  <a:srgbClr val="000000"/>
                </a:solidFill>
              </a:rPr>
              <a:t>Answer: </a:t>
            </a:r>
          </a:p>
          <a:p>
            <a:pPr marL="174625">
              <a:spcBef>
                <a:spcPct val="20000"/>
              </a:spcBef>
              <a:spcAft>
                <a:spcPts val="1000"/>
              </a:spcAft>
              <a:buFont typeface="Wingdings"/>
              <a:buChar char="o"/>
              <a:defRPr/>
            </a:pPr>
            <a:r>
              <a:rPr lang="en-US" sz="2000" dirty="0" smtClean="0">
                <a:solidFill>
                  <a:srgbClr val="000000"/>
                </a:solidFill>
                <a:sym typeface="Wingdings"/>
              </a:rPr>
              <a:t> NO DEAL. At Accumen, we believe in providing the best service to all clients. That’s why we have a policy that would not allow Lisa to take the gift basket. Lisa can thank the client for his appreciation and thoughtfulness. By not accepting the gift basket, Lisa keeps the Company clear of any signs or accusations of impropriety and personally demonstrates a Company and industry best practice.</a:t>
            </a:r>
            <a:endParaRPr lang="en-US" sz="2000" b="1" dirty="0">
              <a:solidFill>
                <a:srgbClr val="000000"/>
              </a:solidFill>
            </a:endParaRPr>
          </a:p>
        </p:txBody>
      </p:sp>
      <p:pic>
        <p:nvPicPr>
          <p:cNvPr id="8" name="Picture 3" descr="C:\Users\mhernandez\AppData\Local\Microsoft\Windows\Temporary Internet Files\Content.IE5\S7BXUGH8\MC90043265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0865" y="3270250"/>
            <a:ext cx="317500" cy="3175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57200" y="6553200"/>
            <a:ext cx="8229600" cy="215444"/>
          </a:xfrm>
          <a:prstGeom prst="rect">
            <a:avLst/>
          </a:prstGeom>
        </p:spPr>
        <p:txBody>
          <a:bodyPr wrap="square">
            <a:spAutoFit/>
          </a:bodyPr>
          <a:lstStyle/>
          <a:p>
            <a:pPr algn="ctr">
              <a:defRPr/>
            </a:pPr>
            <a:r>
              <a:rPr lang="en-US" sz="800" dirty="0" smtClean="0">
                <a:solidFill>
                  <a:srgbClr val="BFBFBF"/>
                </a:solidFill>
              </a:rPr>
              <a:t>© 2016 Accumen.  Proprietary &amp; Confidential. Materials may not be copied or distributed.</a:t>
            </a:r>
            <a:endParaRPr lang="en-US" sz="800" dirty="0">
              <a:solidFill>
                <a:srgbClr val="BFBFBF"/>
              </a:solidFill>
            </a:endParaRPr>
          </a:p>
        </p:txBody>
      </p:sp>
    </p:spTree>
    <p:extLst>
      <p:ext uri="{BB962C8B-B14F-4D97-AF65-F5344CB8AC3E}">
        <p14:creationId xmlns:p14="http://schemas.microsoft.com/office/powerpoint/2010/main" val="3438727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199"/>
            <a:ext cx="9144000" cy="6003925"/>
          </a:xfrm>
          <a:prstGeom prst="rect">
            <a:avLst/>
          </a:prstGeom>
        </p:spPr>
      </p:pic>
      <p:sp>
        <p:nvSpPr>
          <p:cNvPr id="6" name="Title 1"/>
          <p:cNvSpPr>
            <a:spLocks noGrp="1"/>
          </p:cNvSpPr>
          <p:nvPr>
            <p:ph type="title"/>
          </p:nvPr>
        </p:nvSpPr>
        <p:spPr/>
        <p:txBody>
          <a:bodyPr/>
          <a:lstStyle/>
          <a:p>
            <a:r>
              <a:rPr lang="en-US" dirty="0" smtClean="0"/>
              <a:t>The Compliance Program</a:t>
            </a:r>
            <a:endParaRPr lang="en-US" dirty="0"/>
          </a:p>
        </p:txBody>
      </p:sp>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2</a:t>
            </a:fld>
            <a:endParaRPr lang="en-US" dirty="0"/>
          </a:p>
        </p:txBody>
      </p:sp>
      <p:sp>
        <p:nvSpPr>
          <p:cNvPr id="4" name="TextBox 3"/>
          <p:cNvSpPr txBox="1"/>
          <p:nvPr/>
        </p:nvSpPr>
        <p:spPr>
          <a:xfrm>
            <a:off x="1066799" y="1905000"/>
            <a:ext cx="6629400" cy="3616375"/>
          </a:xfrm>
          <a:prstGeom prst="rect">
            <a:avLst/>
          </a:prstGeom>
          <a:noFill/>
        </p:spPr>
        <p:txBody>
          <a:bodyPr wrap="square" rtlCol="0">
            <a:spAutoFit/>
          </a:bodyPr>
          <a:lstStyle/>
          <a:p>
            <a:r>
              <a:rPr lang="en-US" sz="2000" b="1" dirty="0" smtClean="0">
                <a:solidFill>
                  <a:schemeClr val="accent1">
                    <a:lumMod val="75000"/>
                  </a:schemeClr>
                </a:solidFill>
              </a:rPr>
              <a:t>Objective of Accumen’s Compliance Program</a:t>
            </a:r>
          </a:p>
          <a:p>
            <a:endParaRPr lang="en-US" sz="1100" dirty="0">
              <a:solidFill>
                <a:schemeClr val="accent1">
                  <a:lumMod val="75000"/>
                </a:schemeClr>
              </a:solidFill>
            </a:endParaRPr>
          </a:p>
          <a:p>
            <a:r>
              <a:rPr lang="en-US" dirty="0" smtClean="0">
                <a:solidFill>
                  <a:schemeClr val="accent1">
                    <a:lumMod val="75000"/>
                  </a:schemeClr>
                </a:solidFill>
              </a:rPr>
              <a:t>To </a:t>
            </a:r>
            <a:r>
              <a:rPr lang="en-US" dirty="0">
                <a:solidFill>
                  <a:schemeClr val="accent1">
                    <a:lumMod val="75000"/>
                  </a:schemeClr>
                </a:solidFill>
              </a:rPr>
              <a:t>prevent, detect and address conduct that does not conform to </a:t>
            </a:r>
            <a:r>
              <a:rPr lang="en-US" dirty="0" smtClean="0">
                <a:solidFill>
                  <a:schemeClr val="accent1">
                    <a:lumMod val="75000"/>
                  </a:schemeClr>
                </a:solidFill>
              </a:rPr>
              <a:t>the laws, regulations </a:t>
            </a:r>
            <a:r>
              <a:rPr lang="en-US" dirty="0">
                <a:solidFill>
                  <a:schemeClr val="accent1">
                    <a:lumMod val="75000"/>
                  </a:schemeClr>
                </a:solidFill>
              </a:rPr>
              <a:t>and policies that impact our business and the clients we serve.  </a:t>
            </a:r>
          </a:p>
          <a:p>
            <a:endParaRPr lang="en-US" dirty="0" smtClean="0">
              <a:solidFill>
                <a:schemeClr val="accent1">
                  <a:lumMod val="75000"/>
                </a:schemeClr>
              </a:solidFill>
            </a:endParaRPr>
          </a:p>
          <a:p>
            <a:r>
              <a:rPr lang="en-US" dirty="0" smtClean="0">
                <a:solidFill>
                  <a:schemeClr val="accent1">
                    <a:lumMod val="75000"/>
                  </a:schemeClr>
                </a:solidFill>
              </a:rPr>
              <a:t>You </a:t>
            </a:r>
            <a:r>
              <a:rPr lang="en-US" dirty="0">
                <a:solidFill>
                  <a:schemeClr val="accent1">
                    <a:lumMod val="75000"/>
                  </a:schemeClr>
                </a:solidFill>
              </a:rPr>
              <a:t>play a key role in promoting an organizational culture at Accumen that is consistent with our Mission, Vision, and Core Values, and </a:t>
            </a:r>
            <a:r>
              <a:rPr lang="en-US" dirty="0" smtClean="0">
                <a:solidFill>
                  <a:schemeClr val="accent1">
                    <a:lumMod val="75000"/>
                  </a:schemeClr>
                </a:solidFill>
              </a:rPr>
              <a:t>promotes </a:t>
            </a:r>
            <a:r>
              <a:rPr lang="en-US" dirty="0">
                <a:solidFill>
                  <a:schemeClr val="accent1">
                    <a:lumMod val="75000"/>
                  </a:schemeClr>
                </a:solidFill>
              </a:rPr>
              <a:t>conduct conforming with our policies, federal and state laws.  </a:t>
            </a:r>
          </a:p>
          <a:p>
            <a:endParaRPr lang="en-US" dirty="0" smtClean="0">
              <a:solidFill>
                <a:schemeClr val="accent1">
                  <a:lumMod val="75000"/>
                </a:schemeClr>
              </a:solidFill>
            </a:endParaRPr>
          </a:p>
          <a:p>
            <a:r>
              <a:rPr lang="en-US" dirty="0" smtClean="0">
                <a:solidFill>
                  <a:schemeClr val="accent1">
                    <a:lumMod val="75000"/>
                  </a:schemeClr>
                </a:solidFill>
              </a:rPr>
              <a:t>Understanding </a:t>
            </a:r>
            <a:r>
              <a:rPr lang="en-US" dirty="0">
                <a:solidFill>
                  <a:schemeClr val="accent1">
                    <a:lumMod val="75000"/>
                  </a:schemeClr>
                </a:solidFill>
              </a:rPr>
              <a:t>and following the program reduces risks and penalties on both </a:t>
            </a:r>
            <a:r>
              <a:rPr lang="en-US" dirty="0" smtClean="0">
                <a:solidFill>
                  <a:schemeClr val="accent1">
                    <a:lumMod val="75000"/>
                  </a:schemeClr>
                </a:solidFill>
              </a:rPr>
              <a:t>an </a:t>
            </a:r>
            <a:r>
              <a:rPr lang="en-US" dirty="0">
                <a:solidFill>
                  <a:schemeClr val="accent1">
                    <a:lumMod val="75000"/>
                  </a:schemeClr>
                </a:solidFill>
              </a:rPr>
              <a:t>organization and individual level.</a:t>
            </a:r>
          </a:p>
        </p:txBody>
      </p:sp>
      <p:sp>
        <p:nvSpPr>
          <p:cNvPr id="7" name="Rectangle 6"/>
          <p:cNvSpPr/>
          <p:nvPr/>
        </p:nvSpPr>
        <p:spPr>
          <a:xfrm>
            <a:off x="457200" y="6553200"/>
            <a:ext cx="8229600" cy="215444"/>
          </a:xfrm>
          <a:prstGeom prst="rect">
            <a:avLst/>
          </a:prstGeom>
        </p:spPr>
        <p:txBody>
          <a:bodyPr wrap="square">
            <a:spAutoFit/>
          </a:bodyPr>
          <a:lstStyle/>
          <a:p>
            <a:pPr algn="ctr">
              <a:defRPr/>
            </a:pPr>
            <a:r>
              <a:rPr lang="en-US" sz="800" dirty="0" smtClean="0">
                <a:solidFill>
                  <a:schemeClr val="tx1">
                    <a:lumMod val="85000"/>
                    <a:lumOff val="15000"/>
                  </a:schemeClr>
                </a:solidFill>
              </a:rPr>
              <a:t>© 2016 Accumen.  Proprietary &amp; Confidential. Materials may not be copied or distributed.</a:t>
            </a:r>
            <a:endParaRPr lang="en-US" sz="800" dirty="0">
              <a:solidFill>
                <a:schemeClr val="tx1">
                  <a:lumMod val="85000"/>
                  <a:lumOff val="15000"/>
                </a:schemeClr>
              </a:solidFill>
            </a:endParaRPr>
          </a:p>
        </p:txBody>
      </p:sp>
    </p:spTree>
    <p:extLst>
      <p:ext uri="{BB962C8B-B14F-4D97-AF65-F5344CB8AC3E}">
        <p14:creationId xmlns:p14="http://schemas.microsoft.com/office/powerpoint/2010/main" val="305105427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Policies &amp; </a:t>
            </a:r>
            <a:r>
              <a:rPr lang="en-US" dirty="0" smtClean="0"/>
              <a:t>Procedures – Where are they located</a:t>
            </a:r>
            <a:r>
              <a:rPr lang="en-US" dirty="0" smtClean="0"/>
              <a:t>? 2</a:t>
            </a:r>
            <a:r>
              <a:rPr lang="en-US" baseline="30000" dirty="0" smtClean="0"/>
              <a:t>st</a:t>
            </a:r>
            <a:r>
              <a:rPr lang="en-US" dirty="0" smtClean="0"/>
              <a:t> place</a:t>
            </a:r>
            <a:endParaRPr lang="en-US" dirty="0"/>
          </a:p>
        </p:txBody>
      </p:sp>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20</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5186"/>
            <a:ext cx="9144000" cy="6019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79579" y="6660922"/>
            <a:ext cx="8229600" cy="215444"/>
          </a:xfrm>
          <a:prstGeom prst="rect">
            <a:avLst/>
          </a:prstGeom>
        </p:spPr>
        <p:txBody>
          <a:bodyPr wrap="square">
            <a:spAutoFit/>
          </a:bodyPr>
          <a:lstStyle/>
          <a:p>
            <a:pPr algn="ctr">
              <a:defRPr/>
            </a:pPr>
            <a:r>
              <a:rPr lang="en-US" sz="800" dirty="0" smtClean="0">
                <a:solidFill>
                  <a:schemeClr val="tx1">
                    <a:lumMod val="85000"/>
                    <a:lumOff val="15000"/>
                  </a:schemeClr>
                </a:solidFill>
              </a:rPr>
              <a:t>© 2016 Accumen.  Proprietary &amp; Confidential. Materials may not be copied or distributed.</a:t>
            </a:r>
            <a:endParaRPr lang="en-US" sz="800" dirty="0">
              <a:solidFill>
                <a:schemeClr val="tx1">
                  <a:lumMod val="85000"/>
                  <a:lumOff val="15000"/>
                </a:schemeClr>
              </a:solidFill>
            </a:endParaRPr>
          </a:p>
        </p:txBody>
      </p:sp>
      <p:pic>
        <p:nvPicPr>
          <p:cNvPr id="4" name="Picture 3"/>
          <p:cNvPicPr>
            <a:picLocks noChangeAspect="1"/>
          </p:cNvPicPr>
          <p:nvPr/>
        </p:nvPicPr>
        <p:blipFill>
          <a:blip r:embed="rId4"/>
          <a:stretch>
            <a:fillRect/>
          </a:stretch>
        </p:blipFill>
        <p:spPr>
          <a:xfrm>
            <a:off x="1" y="865107"/>
            <a:ext cx="9144000" cy="6011259"/>
          </a:xfrm>
          <a:prstGeom prst="rect">
            <a:avLst/>
          </a:prstGeom>
        </p:spPr>
      </p:pic>
      <p:sp>
        <p:nvSpPr>
          <p:cNvPr id="7" name="Down Arrow 6"/>
          <p:cNvSpPr/>
          <p:nvPr/>
        </p:nvSpPr>
        <p:spPr>
          <a:xfrm>
            <a:off x="7866888" y="1143000"/>
            <a:ext cx="667512" cy="1435608"/>
          </a:xfrm>
          <a:prstGeom prst="downArrow">
            <a:avLst/>
          </a:prstGeom>
          <a:solidFill>
            <a:srgbClr val="F794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Here</a:t>
            </a:r>
            <a:endParaRPr lang="en-US" sz="2000" dirty="0">
              <a:solidFill>
                <a:schemeClr val="tx1"/>
              </a:solidFill>
            </a:endParaRPr>
          </a:p>
        </p:txBody>
      </p:sp>
    </p:spTree>
    <p:extLst>
      <p:ext uri="{BB962C8B-B14F-4D97-AF65-F5344CB8AC3E}">
        <p14:creationId xmlns:p14="http://schemas.microsoft.com/office/powerpoint/2010/main" val="176855324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Time</a:t>
            </a:r>
            <a:endParaRPr lang="en-US" dirty="0"/>
          </a:p>
        </p:txBody>
      </p:sp>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21</a:t>
            </a:fld>
            <a:endParaRPr lang="en-US"/>
          </a:p>
        </p:txBody>
      </p:sp>
      <p:sp>
        <p:nvSpPr>
          <p:cNvPr id="5" name="Title 1"/>
          <p:cNvSpPr txBox="1">
            <a:spLocks/>
          </p:cNvSpPr>
          <p:nvPr/>
        </p:nvSpPr>
        <p:spPr>
          <a:xfrm>
            <a:off x="1524000" y="1143000"/>
            <a:ext cx="7772400" cy="1470025"/>
          </a:xfrm>
          <a:prstGeom prst="rect">
            <a:avLst/>
          </a:prstGeom>
        </p:spPr>
        <p:txBody>
          <a:bodyPr>
            <a:normAutofit/>
          </a:bodyPr>
          <a:lstStyle>
            <a:lvl1pPr marL="0" indent="342900" algn="l" defTabSz="457200" rtl="0" fontAlgn="base">
              <a:spcBef>
                <a:spcPct val="0"/>
              </a:spcBef>
              <a:spcAft>
                <a:spcPct val="0"/>
              </a:spcAft>
              <a:defRPr sz="2400" kern="1200">
                <a:solidFill>
                  <a:schemeClr val="bg1"/>
                </a:solidFill>
                <a:latin typeface="Arial"/>
                <a:ea typeface="MS PGothic" pitchFamily="34" charset="-128"/>
                <a:cs typeface="Arial"/>
              </a:defRPr>
            </a:lvl1pPr>
            <a:lvl2pPr algn="ctr" defTabSz="457200" rtl="0" fontAlgn="base">
              <a:spcBef>
                <a:spcPct val="0"/>
              </a:spcBef>
              <a:spcAft>
                <a:spcPct val="0"/>
              </a:spcAft>
              <a:defRPr sz="4400">
                <a:solidFill>
                  <a:schemeClr val="tx1"/>
                </a:solidFill>
                <a:latin typeface="Calibri" pitchFamily="34" charset="0"/>
                <a:ea typeface="MS PGothic" pitchFamily="34" charset="-128"/>
              </a:defRPr>
            </a:lvl2pPr>
            <a:lvl3pPr algn="ctr" defTabSz="457200" rtl="0" fontAlgn="base">
              <a:spcBef>
                <a:spcPct val="0"/>
              </a:spcBef>
              <a:spcAft>
                <a:spcPct val="0"/>
              </a:spcAft>
              <a:defRPr sz="4400">
                <a:solidFill>
                  <a:schemeClr val="tx1"/>
                </a:solidFill>
                <a:latin typeface="Calibri" pitchFamily="34" charset="0"/>
                <a:ea typeface="MS PGothic" pitchFamily="34" charset="-128"/>
              </a:defRPr>
            </a:lvl3pPr>
            <a:lvl4pPr algn="ctr" defTabSz="457200" rtl="0" fontAlgn="base">
              <a:spcBef>
                <a:spcPct val="0"/>
              </a:spcBef>
              <a:spcAft>
                <a:spcPct val="0"/>
              </a:spcAft>
              <a:defRPr sz="4400">
                <a:solidFill>
                  <a:schemeClr val="tx1"/>
                </a:solidFill>
                <a:latin typeface="Calibri" pitchFamily="34" charset="0"/>
                <a:ea typeface="MS PGothic" pitchFamily="34" charset="-128"/>
              </a:defRPr>
            </a:lvl4pPr>
            <a:lvl5pPr algn="ctr" defTabSz="457200" rtl="0" fontAlgn="base">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Exit Instructions</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Subtitle 2"/>
          <p:cNvSpPr txBox="1">
            <a:spLocks/>
          </p:cNvSpPr>
          <p:nvPr/>
        </p:nvSpPr>
        <p:spPr>
          <a:xfrm>
            <a:off x="1371600" y="2057400"/>
            <a:ext cx="6400800" cy="3352800"/>
          </a:xfrm>
          <a:prstGeom prst="rect">
            <a:avLst/>
          </a:prstGeom>
        </p:spPr>
        <p:txBody>
          <a:bodyPr>
            <a:normAutofit/>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We hope this course has been informative and helpful.</a:t>
            </a:r>
          </a:p>
          <a:p>
            <a:pPr marL="0" indent="0" algn="ctr">
              <a:buNone/>
            </a:pPr>
            <a:endParaRPr lang="en-US" dirty="0" smtClean="0"/>
          </a:p>
          <a:p>
            <a:pPr marL="0" indent="0" algn="ctr">
              <a:buNone/>
            </a:pPr>
            <a:r>
              <a:rPr lang="en-US" sz="4000" b="1" dirty="0" smtClean="0">
                <a:solidFill>
                  <a:srgbClr val="0070C0"/>
                </a:solidFill>
              </a:rPr>
              <a:t>Please proceed to take the </a:t>
            </a:r>
          </a:p>
          <a:p>
            <a:pPr marL="0" indent="0" algn="ctr">
              <a:buNone/>
            </a:pPr>
            <a:r>
              <a:rPr lang="en-US" sz="4000" b="1" dirty="0" smtClean="0">
                <a:solidFill>
                  <a:srgbClr val="0070C0"/>
                </a:solidFill>
              </a:rPr>
              <a:t>Compliance Quiz.</a:t>
            </a: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733" y="5705246"/>
            <a:ext cx="910155" cy="928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815036" y="5723314"/>
            <a:ext cx="3162300" cy="892552"/>
          </a:xfrm>
          <a:prstGeom prst="rect">
            <a:avLst/>
          </a:prstGeom>
          <a:solidFill>
            <a:srgbClr val="F2B800"/>
          </a:solidFill>
        </p:spPr>
        <p:txBody>
          <a:bodyPr wrap="square" rtlCol="0">
            <a:spAutoFit/>
          </a:bodyPr>
          <a:lstStyle/>
          <a:p>
            <a:pPr defTabSz="914206" fontAlgn="auto">
              <a:spcBef>
                <a:spcPts val="0"/>
              </a:spcBef>
              <a:spcAft>
                <a:spcPts val="0"/>
              </a:spcAft>
            </a:pPr>
            <a:r>
              <a:rPr lang="en-US" sz="1400" b="1" dirty="0" smtClean="0">
                <a:solidFill>
                  <a:prstClr val="white"/>
                </a:solidFill>
                <a:latin typeface="Arial"/>
                <a:ea typeface="+mn-ea"/>
              </a:rPr>
              <a:t>Dana Simonds</a:t>
            </a:r>
          </a:p>
          <a:p>
            <a:pPr defTabSz="914206" fontAlgn="auto">
              <a:spcBef>
                <a:spcPts val="0"/>
              </a:spcBef>
              <a:spcAft>
                <a:spcPts val="0"/>
              </a:spcAft>
            </a:pPr>
            <a:r>
              <a:rPr lang="en-US" sz="1400" b="1" dirty="0" smtClean="0">
                <a:solidFill>
                  <a:prstClr val="white"/>
                </a:solidFill>
                <a:latin typeface="Arial"/>
                <a:ea typeface="+mn-ea"/>
              </a:rPr>
              <a:t>Chief Compliance &amp; Privacy Officer</a:t>
            </a:r>
          </a:p>
          <a:p>
            <a:pPr defTabSz="914206" fontAlgn="auto">
              <a:spcBef>
                <a:spcPts val="0"/>
              </a:spcBef>
              <a:spcAft>
                <a:spcPts val="0"/>
              </a:spcAft>
            </a:pPr>
            <a:r>
              <a:rPr lang="en-US" sz="1200" b="1" dirty="0" smtClean="0">
                <a:solidFill>
                  <a:prstClr val="black"/>
                </a:solidFill>
                <a:latin typeface="Arial"/>
                <a:ea typeface="+mn-ea"/>
                <a:hlinkClick r:id="rId3"/>
              </a:rPr>
              <a:t>dsimonds@accumen.com</a:t>
            </a:r>
            <a:endParaRPr lang="en-US" sz="1200" b="1" dirty="0" smtClean="0">
              <a:solidFill>
                <a:prstClr val="black"/>
              </a:solidFill>
              <a:latin typeface="Arial"/>
              <a:ea typeface="+mn-ea"/>
            </a:endParaRPr>
          </a:p>
          <a:p>
            <a:pPr defTabSz="914206" fontAlgn="auto">
              <a:spcBef>
                <a:spcPts val="0"/>
              </a:spcBef>
              <a:spcAft>
                <a:spcPts val="0"/>
              </a:spcAft>
            </a:pPr>
            <a:r>
              <a:rPr lang="en-US" sz="1200" b="1" dirty="0" smtClean="0">
                <a:solidFill>
                  <a:prstClr val="white"/>
                </a:solidFill>
                <a:latin typeface="Arial"/>
                <a:ea typeface="+mn-ea"/>
              </a:rPr>
              <a:t> O: 858-207-3960 or C: 817-372-7923</a:t>
            </a:r>
          </a:p>
        </p:txBody>
      </p:sp>
      <p:sp>
        <p:nvSpPr>
          <p:cNvPr id="9" name="TextBox 8"/>
          <p:cNvSpPr txBox="1"/>
          <p:nvPr/>
        </p:nvSpPr>
        <p:spPr>
          <a:xfrm>
            <a:off x="5053536" y="5715000"/>
            <a:ext cx="3200400" cy="892552"/>
          </a:xfrm>
          <a:prstGeom prst="rect">
            <a:avLst/>
          </a:prstGeom>
          <a:solidFill>
            <a:srgbClr val="F2B800"/>
          </a:solidFill>
        </p:spPr>
        <p:txBody>
          <a:bodyPr wrap="square" rtlCol="0">
            <a:spAutoFit/>
          </a:bodyPr>
          <a:lstStyle/>
          <a:p>
            <a:r>
              <a:rPr lang="en-US" sz="1400" b="1" dirty="0" smtClean="0">
                <a:solidFill>
                  <a:schemeClr val="bg1"/>
                </a:solidFill>
              </a:rPr>
              <a:t>Melissa Hernandez</a:t>
            </a:r>
          </a:p>
          <a:p>
            <a:r>
              <a:rPr lang="en-US" sz="1400" b="1" dirty="0" smtClean="0">
                <a:solidFill>
                  <a:schemeClr val="bg1"/>
                </a:solidFill>
              </a:rPr>
              <a:t>Corporate Paralegal </a:t>
            </a:r>
          </a:p>
          <a:p>
            <a:r>
              <a:rPr lang="en-US" sz="1200" b="1" dirty="0" smtClean="0">
                <a:solidFill>
                  <a:schemeClr val="bg1"/>
                </a:solidFill>
                <a:hlinkClick r:id="rId4"/>
              </a:rPr>
              <a:t>mhernandez@accumen.com</a:t>
            </a:r>
            <a:endParaRPr lang="en-US" sz="1200" b="1" dirty="0" smtClean="0">
              <a:solidFill>
                <a:schemeClr val="bg1"/>
              </a:solidFill>
            </a:endParaRPr>
          </a:p>
          <a:p>
            <a:r>
              <a:rPr lang="en-US" sz="1200" b="1" dirty="0" smtClean="0">
                <a:solidFill>
                  <a:schemeClr val="bg1"/>
                </a:solidFill>
              </a:rPr>
              <a:t>O: 858-207-4983 or C: 626-393-2249 </a:t>
            </a:r>
          </a:p>
        </p:txBody>
      </p:sp>
    </p:spTree>
    <p:extLst>
      <p:ext uri="{BB962C8B-B14F-4D97-AF65-F5344CB8AC3E}">
        <p14:creationId xmlns:p14="http://schemas.microsoft.com/office/powerpoint/2010/main" val="195760292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3</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54075"/>
            <a:ext cx="9144000" cy="6003925"/>
          </a:xfrm>
          <a:prstGeom prst="rect">
            <a:avLst/>
          </a:prstGeom>
        </p:spPr>
      </p:pic>
      <p:sp>
        <p:nvSpPr>
          <p:cNvPr id="5" name="TextBox 4"/>
          <p:cNvSpPr txBox="1"/>
          <p:nvPr/>
        </p:nvSpPr>
        <p:spPr>
          <a:xfrm>
            <a:off x="1143000" y="1485900"/>
            <a:ext cx="4295775" cy="3041858"/>
          </a:xfrm>
          <a:prstGeom prst="rect">
            <a:avLst/>
          </a:prstGeom>
          <a:solidFill>
            <a:schemeClr val="bg1"/>
          </a:solidFill>
        </p:spPr>
        <p:txBody>
          <a:bodyPr wrap="square" rtlCol="0">
            <a:spAutoFit/>
          </a:bodyPr>
          <a:lstStyle/>
          <a:p>
            <a:pPr algn="ctr"/>
            <a:r>
              <a:rPr lang="en-US" b="1" dirty="0" smtClean="0">
                <a:solidFill>
                  <a:schemeClr val="accent1">
                    <a:lumMod val="75000"/>
                  </a:schemeClr>
                </a:solidFill>
              </a:rPr>
              <a:t>Agenda</a:t>
            </a:r>
          </a:p>
          <a:p>
            <a:pPr algn="ctr"/>
            <a:endParaRPr lang="en-US" b="1" dirty="0" smtClean="0">
              <a:solidFill>
                <a:schemeClr val="accent1">
                  <a:lumMod val="75000"/>
                </a:schemeClr>
              </a:solidFill>
            </a:endParaRPr>
          </a:p>
          <a:p>
            <a:pPr marL="285750" indent="-285750">
              <a:spcAft>
                <a:spcPts val="200"/>
              </a:spcAft>
              <a:buFont typeface="Wingdings" panose="05000000000000000000" pitchFamily="2" charset="2"/>
              <a:buChar char="Ø"/>
            </a:pPr>
            <a:r>
              <a:rPr lang="en-US" dirty="0" smtClean="0">
                <a:solidFill>
                  <a:schemeClr val="accent1">
                    <a:lumMod val="75000"/>
                  </a:schemeClr>
                </a:solidFill>
              </a:rPr>
              <a:t>What makes Accumen great-You Do!</a:t>
            </a:r>
          </a:p>
          <a:p>
            <a:pPr marL="285750" indent="-285750">
              <a:spcAft>
                <a:spcPts val="200"/>
              </a:spcAft>
              <a:buFont typeface="Wingdings" panose="05000000000000000000" pitchFamily="2" charset="2"/>
              <a:buChar char="Ø"/>
            </a:pPr>
            <a:r>
              <a:rPr lang="en-US" dirty="0" smtClean="0">
                <a:solidFill>
                  <a:schemeClr val="accent1">
                    <a:lumMod val="75000"/>
                  </a:schemeClr>
                </a:solidFill>
              </a:rPr>
              <a:t>Compliance Code </a:t>
            </a:r>
            <a:r>
              <a:rPr lang="en-US" dirty="0">
                <a:solidFill>
                  <a:schemeClr val="accent1">
                    <a:lumMod val="75000"/>
                  </a:schemeClr>
                </a:solidFill>
              </a:rPr>
              <a:t>of </a:t>
            </a:r>
            <a:r>
              <a:rPr lang="en-US" dirty="0" smtClean="0">
                <a:solidFill>
                  <a:schemeClr val="accent1">
                    <a:lumMod val="75000"/>
                  </a:schemeClr>
                </a:solidFill>
              </a:rPr>
              <a:t>Conduct</a:t>
            </a:r>
          </a:p>
          <a:p>
            <a:pPr marL="742950" lvl="1" indent="-285750">
              <a:spcAft>
                <a:spcPts val="200"/>
              </a:spcAft>
              <a:buFont typeface="Wingdings" panose="05000000000000000000" pitchFamily="2" charset="2"/>
              <a:buChar char="Ø"/>
            </a:pPr>
            <a:r>
              <a:rPr lang="en-US" dirty="0" smtClean="0">
                <a:solidFill>
                  <a:schemeClr val="accent1">
                    <a:lumMod val="75000"/>
                  </a:schemeClr>
                </a:solidFill>
              </a:rPr>
              <a:t>Ethical Dilemma</a:t>
            </a:r>
            <a:r>
              <a:rPr lang="en-US" dirty="0">
                <a:solidFill>
                  <a:schemeClr val="accent1">
                    <a:lumMod val="75000"/>
                  </a:schemeClr>
                </a:solidFill>
              </a:rPr>
              <a:t>?</a:t>
            </a:r>
            <a:endParaRPr lang="en-US" dirty="0" smtClean="0">
              <a:solidFill>
                <a:schemeClr val="accent1">
                  <a:lumMod val="75000"/>
                </a:schemeClr>
              </a:solidFill>
            </a:endParaRPr>
          </a:p>
          <a:p>
            <a:pPr marL="742950" lvl="1" indent="-285750">
              <a:spcAft>
                <a:spcPts val="200"/>
              </a:spcAft>
              <a:buFont typeface="Wingdings" panose="05000000000000000000" pitchFamily="2" charset="2"/>
              <a:buChar char="Ø"/>
            </a:pPr>
            <a:r>
              <a:rPr lang="en-US" dirty="0" smtClean="0">
                <a:solidFill>
                  <a:schemeClr val="accent1">
                    <a:lumMod val="75000"/>
                  </a:schemeClr>
                </a:solidFill>
              </a:rPr>
              <a:t>Conflict of Interest</a:t>
            </a:r>
          </a:p>
          <a:p>
            <a:pPr marL="742950" lvl="1" indent="-285750">
              <a:spcAft>
                <a:spcPts val="200"/>
              </a:spcAft>
              <a:buFont typeface="Wingdings" panose="05000000000000000000" pitchFamily="2" charset="2"/>
              <a:buChar char="Ø"/>
            </a:pPr>
            <a:r>
              <a:rPr lang="en-US" dirty="0" smtClean="0">
                <a:solidFill>
                  <a:schemeClr val="accent1">
                    <a:lumMod val="75000"/>
                  </a:schemeClr>
                </a:solidFill>
              </a:rPr>
              <a:t>AlertLine</a:t>
            </a:r>
            <a:endParaRPr lang="en-US" dirty="0">
              <a:solidFill>
                <a:schemeClr val="accent1">
                  <a:lumMod val="75000"/>
                </a:schemeClr>
              </a:solidFill>
            </a:endParaRPr>
          </a:p>
          <a:p>
            <a:pPr marL="285750" indent="-285750">
              <a:spcAft>
                <a:spcPts val="200"/>
              </a:spcAft>
              <a:buFont typeface="Wingdings" panose="05000000000000000000" pitchFamily="2" charset="2"/>
              <a:buChar char="Ø"/>
            </a:pPr>
            <a:r>
              <a:rPr lang="en-US" dirty="0" smtClean="0">
                <a:solidFill>
                  <a:schemeClr val="accent1">
                    <a:lumMod val="75000"/>
                  </a:schemeClr>
                </a:solidFill>
              </a:rPr>
              <a:t>Fraud &amp; Abuse</a:t>
            </a:r>
          </a:p>
          <a:p>
            <a:pPr marL="285750" indent="-285750">
              <a:spcAft>
                <a:spcPts val="200"/>
              </a:spcAft>
              <a:buFont typeface="Wingdings" panose="05000000000000000000" pitchFamily="2" charset="2"/>
              <a:buChar char="Ø"/>
            </a:pPr>
            <a:r>
              <a:rPr lang="en-US" dirty="0" smtClean="0">
                <a:solidFill>
                  <a:schemeClr val="accent1">
                    <a:lumMod val="75000"/>
                  </a:schemeClr>
                </a:solidFill>
              </a:rPr>
              <a:t>Policies &amp; Procedures</a:t>
            </a:r>
          </a:p>
          <a:p>
            <a:pPr>
              <a:spcAft>
                <a:spcPts val="200"/>
              </a:spcAft>
            </a:pPr>
            <a:endParaRPr lang="en-US" dirty="0">
              <a:solidFill>
                <a:schemeClr val="accent1">
                  <a:lumMod val="75000"/>
                </a:schemeClr>
              </a:solidFill>
            </a:endParaRPr>
          </a:p>
        </p:txBody>
      </p:sp>
      <p:sp>
        <p:nvSpPr>
          <p:cNvPr id="7" name="Rectangle 6"/>
          <p:cNvSpPr/>
          <p:nvPr/>
        </p:nvSpPr>
        <p:spPr>
          <a:xfrm>
            <a:off x="457200" y="6553200"/>
            <a:ext cx="8229600" cy="215444"/>
          </a:xfrm>
          <a:prstGeom prst="rect">
            <a:avLst/>
          </a:prstGeom>
        </p:spPr>
        <p:txBody>
          <a:bodyPr wrap="square">
            <a:spAutoFit/>
          </a:bodyPr>
          <a:lstStyle/>
          <a:p>
            <a:pPr algn="ctr">
              <a:defRPr/>
            </a:pPr>
            <a:r>
              <a:rPr lang="en-US" sz="800" dirty="0" smtClean="0">
                <a:solidFill>
                  <a:schemeClr val="tx1">
                    <a:lumMod val="85000"/>
                    <a:lumOff val="15000"/>
                  </a:schemeClr>
                </a:solidFill>
              </a:rPr>
              <a:t>© 2016 Accumen.  Proprietary &amp; Confidential. Materials may not be copied or distributed.</a:t>
            </a:r>
            <a:endParaRPr lang="en-US" sz="800" dirty="0">
              <a:solidFill>
                <a:schemeClr val="tx1">
                  <a:lumMod val="85000"/>
                  <a:lumOff val="15000"/>
                </a:schemeClr>
              </a:solidFill>
            </a:endParaRPr>
          </a:p>
        </p:txBody>
      </p:sp>
    </p:spTree>
    <p:extLst>
      <p:ext uri="{BB962C8B-B14F-4D97-AF65-F5344CB8AC3E}">
        <p14:creationId xmlns:p14="http://schemas.microsoft.com/office/powerpoint/2010/main" val="418758488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8200"/>
            <a:ext cx="9144000" cy="5728156"/>
          </a:xfrm>
          <a:prstGeom prst="rect">
            <a:avLst/>
          </a:prstGeom>
        </p:spPr>
      </p:pic>
      <p:sp>
        <p:nvSpPr>
          <p:cNvPr id="6" name="Title 1"/>
          <p:cNvSpPr>
            <a:spLocks noGrp="1"/>
          </p:cNvSpPr>
          <p:nvPr>
            <p:ph type="title"/>
          </p:nvPr>
        </p:nvSpPr>
        <p:spPr/>
        <p:txBody>
          <a:bodyPr>
            <a:normAutofit/>
          </a:bodyPr>
          <a:lstStyle/>
          <a:p>
            <a:r>
              <a:rPr lang="en-US" dirty="0" smtClean="0"/>
              <a:t>What Makes Accumen Great? – You Do!</a:t>
            </a:r>
            <a:endParaRPr lang="en-US" dirty="0"/>
          </a:p>
        </p:txBody>
      </p:sp>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4</a:t>
            </a:fld>
            <a:endParaRPr lang="en-US" dirty="0"/>
          </a:p>
        </p:txBody>
      </p:sp>
      <p:graphicFrame>
        <p:nvGraphicFramePr>
          <p:cNvPr id="7" name="Diagram 6"/>
          <p:cNvGraphicFramePr/>
          <p:nvPr>
            <p:extLst>
              <p:ext uri="{D42A27DB-BD31-4B8C-83A1-F6EECF244321}">
                <p14:modId xmlns:p14="http://schemas.microsoft.com/office/powerpoint/2010/main" val="2900267164"/>
              </p:ext>
            </p:extLst>
          </p:nvPr>
        </p:nvGraphicFramePr>
        <p:xfrm>
          <a:off x="-76200" y="1595535"/>
          <a:ext cx="7844852"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loud Callout 8"/>
          <p:cNvSpPr/>
          <p:nvPr/>
        </p:nvSpPr>
        <p:spPr>
          <a:xfrm>
            <a:off x="6362700" y="2642716"/>
            <a:ext cx="1447800" cy="1234920"/>
          </a:xfrm>
          <a:prstGeom prst="cloudCallout">
            <a:avLst>
              <a:gd name="adj1" fmla="val 44741"/>
              <a:gd name="adj2" fmla="val 82074"/>
            </a:avLst>
          </a:prstGeom>
          <a:solidFill>
            <a:srgbClr val="F7941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I want to work </a:t>
            </a:r>
            <a:r>
              <a:rPr lang="en-US" b="1" dirty="0" smtClean="0"/>
              <a:t>here!</a:t>
            </a:r>
            <a:endParaRPr lang="en-US" b="1" dirty="0"/>
          </a:p>
        </p:txBody>
      </p:sp>
    </p:spTree>
    <p:extLst>
      <p:ext uri="{BB962C8B-B14F-4D97-AF65-F5344CB8AC3E}">
        <p14:creationId xmlns:p14="http://schemas.microsoft.com/office/powerpoint/2010/main" val="263955878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8482" y="2812051"/>
            <a:ext cx="2779679" cy="3485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Accumen Compliance Code of Conduct</a:t>
            </a:r>
            <a:endParaRPr lang="en-US" dirty="0"/>
          </a:p>
        </p:txBody>
      </p:sp>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5</a:t>
            </a:fld>
            <a:endParaRPr lang="en-US" dirty="0"/>
          </a:p>
        </p:txBody>
      </p:sp>
      <p:sp>
        <p:nvSpPr>
          <p:cNvPr id="6" name="TextBox 5"/>
          <p:cNvSpPr txBox="1"/>
          <p:nvPr/>
        </p:nvSpPr>
        <p:spPr>
          <a:xfrm>
            <a:off x="423472" y="927828"/>
            <a:ext cx="8720528" cy="1508105"/>
          </a:xfrm>
          <a:prstGeom prst="rect">
            <a:avLst/>
          </a:prstGeom>
          <a:noFill/>
        </p:spPr>
        <p:txBody>
          <a:bodyPr wrap="square" rtlCol="0">
            <a:spAutoFit/>
          </a:bodyPr>
          <a:lstStyle/>
          <a:p>
            <a:pPr marL="0" lvl="0" indent="0">
              <a:buNone/>
            </a:pPr>
            <a:r>
              <a:rPr lang="en-US" sz="2000" b="1" dirty="0" smtClean="0">
                <a:solidFill>
                  <a:schemeClr val="accent1">
                    <a:lumMod val="75000"/>
                  </a:schemeClr>
                </a:solidFill>
                <a:cs typeface="Arial" panose="020B0604020202020204" pitchFamily="34" charset="0"/>
              </a:rPr>
              <a:t>Accumen’s Compliance Code </a:t>
            </a:r>
            <a:r>
              <a:rPr lang="en-US" sz="2000" b="1" dirty="0">
                <a:solidFill>
                  <a:schemeClr val="accent1">
                    <a:lumMod val="75000"/>
                  </a:schemeClr>
                </a:solidFill>
                <a:cs typeface="Arial" panose="020B0604020202020204" pitchFamily="34" charset="0"/>
              </a:rPr>
              <a:t>of </a:t>
            </a:r>
            <a:r>
              <a:rPr lang="en-US" sz="2000" b="1" dirty="0" smtClean="0">
                <a:solidFill>
                  <a:schemeClr val="accent1">
                    <a:lumMod val="75000"/>
                  </a:schemeClr>
                </a:solidFill>
                <a:cs typeface="Arial" panose="020B0604020202020204" pitchFamily="34" charset="0"/>
              </a:rPr>
              <a:t>Conduct is a navigations tool to </a:t>
            </a:r>
            <a:r>
              <a:rPr lang="en-US" sz="2000" b="1" dirty="0">
                <a:solidFill>
                  <a:schemeClr val="accent1">
                    <a:lumMod val="75000"/>
                  </a:schemeClr>
                </a:solidFill>
                <a:cs typeface="Arial" panose="020B0604020202020204" pitchFamily="34" charset="0"/>
              </a:rPr>
              <a:t>help employees </a:t>
            </a:r>
            <a:r>
              <a:rPr lang="en-US" sz="2000" b="1" dirty="0" smtClean="0">
                <a:solidFill>
                  <a:schemeClr val="accent1">
                    <a:lumMod val="75000"/>
                  </a:schemeClr>
                </a:solidFill>
                <a:cs typeface="Arial" panose="020B0604020202020204" pitchFamily="34" charset="0"/>
              </a:rPr>
              <a:t>understand our requirements and expectations for ethical business conduct in the health care industry.  </a:t>
            </a:r>
          </a:p>
          <a:p>
            <a:pPr marL="0" lvl="0" indent="0">
              <a:buNone/>
            </a:pPr>
            <a:r>
              <a:rPr lang="en-US" sz="1600" b="1" dirty="0" smtClean="0">
                <a:solidFill>
                  <a:schemeClr val="accent1">
                    <a:lumMod val="75000"/>
                  </a:schemeClr>
                </a:solidFill>
                <a:cs typeface="Arial" panose="020B0604020202020204" pitchFamily="34" charset="0"/>
              </a:rPr>
              <a:t>  </a:t>
            </a:r>
          </a:p>
          <a:p>
            <a:pPr marL="0" lvl="0" indent="0">
              <a:buNone/>
            </a:pPr>
            <a:r>
              <a:rPr lang="en-US" sz="1600" b="1" dirty="0" smtClean="0">
                <a:solidFill>
                  <a:schemeClr val="accent1">
                    <a:lumMod val="75000"/>
                  </a:schemeClr>
                </a:solidFill>
                <a:cs typeface="Arial" panose="020B0604020202020204" pitchFamily="34" charset="0"/>
              </a:rPr>
              <a:t> </a:t>
            </a:r>
            <a:endParaRPr lang="en-US" sz="1600" b="1" dirty="0">
              <a:solidFill>
                <a:schemeClr val="accent1">
                  <a:lumMod val="75000"/>
                </a:schemeClr>
              </a:solidFill>
              <a:cs typeface="Arial" panose="020B0604020202020204" pitchFamily="34" charset="0"/>
            </a:endParaRPr>
          </a:p>
        </p:txBody>
      </p:sp>
      <p:sp>
        <p:nvSpPr>
          <p:cNvPr id="7" name="TextBox 6"/>
          <p:cNvSpPr txBox="1"/>
          <p:nvPr/>
        </p:nvSpPr>
        <p:spPr>
          <a:xfrm>
            <a:off x="23475" y="2231152"/>
            <a:ext cx="6070342" cy="4193456"/>
          </a:xfrm>
          <a:prstGeom prst="rect">
            <a:avLst/>
          </a:prstGeom>
          <a:noFill/>
        </p:spPr>
        <p:txBody>
          <a:bodyPr wrap="square" rtlCol="0">
            <a:spAutoFit/>
          </a:bodyPr>
          <a:lstStyle/>
          <a:p>
            <a:pPr marL="285750" lvl="0" indent="-285750">
              <a:spcAft>
                <a:spcPts val="200"/>
              </a:spcAft>
              <a:buFont typeface="Arial" pitchFamily="34" charset="0"/>
              <a:buChar char="•"/>
            </a:pPr>
            <a:r>
              <a:rPr lang="en-US" sz="1450" b="1" dirty="0">
                <a:solidFill>
                  <a:schemeClr val="accent5"/>
                </a:solidFill>
                <a:cs typeface="Arial" panose="020B0604020202020204" pitchFamily="34" charset="0"/>
              </a:rPr>
              <a:t>Honest, ethical and legal conduct </a:t>
            </a:r>
          </a:p>
          <a:p>
            <a:pPr marL="285750" lvl="0" indent="-285750">
              <a:spcAft>
                <a:spcPts val="200"/>
              </a:spcAft>
              <a:buFont typeface="Arial" pitchFamily="34" charset="0"/>
              <a:buChar char="•"/>
            </a:pPr>
            <a:r>
              <a:rPr lang="en-US" sz="1450" dirty="0">
                <a:cs typeface="Arial" panose="020B0604020202020204" pitchFamily="34" charset="0"/>
              </a:rPr>
              <a:t>Cooperate with compliance </a:t>
            </a:r>
            <a:r>
              <a:rPr lang="en-US" sz="1450" dirty="0" smtClean="0">
                <a:cs typeface="Arial" panose="020B0604020202020204" pitchFamily="34" charset="0"/>
              </a:rPr>
              <a:t>program</a:t>
            </a:r>
          </a:p>
          <a:p>
            <a:pPr marL="285750" lvl="0" indent="-285750">
              <a:spcAft>
                <a:spcPts val="200"/>
              </a:spcAft>
              <a:buFont typeface="Arial" pitchFamily="34" charset="0"/>
              <a:buChar char="•"/>
            </a:pPr>
            <a:r>
              <a:rPr lang="en-US" sz="1450" dirty="0" smtClean="0">
                <a:cs typeface="Arial" panose="020B0604020202020204" pitchFamily="34" charset="0"/>
              </a:rPr>
              <a:t>Raise questions, concerns or violations to the Chief Compliance Officer, or use</a:t>
            </a:r>
            <a:endParaRPr lang="en-US" sz="1450" dirty="0">
              <a:cs typeface="Arial" panose="020B0604020202020204" pitchFamily="34" charset="0"/>
            </a:endParaRPr>
          </a:p>
          <a:p>
            <a:pPr marL="285750" lvl="0" indent="-285750">
              <a:spcAft>
                <a:spcPts val="200"/>
              </a:spcAft>
              <a:buFont typeface="Arial" pitchFamily="34" charset="0"/>
              <a:buChar char="•"/>
            </a:pPr>
            <a:r>
              <a:rPr lang="en-US" sz="1450" b="1" dirty="0" smtClean="0">
                <a:solidFill>
                  <a:schemeClr val="tx2"/>
                </a:solidFill>
                <a:cs typeface="Arial" panose="020B0604020202020204" pitchFamily="34" charset="0"/>
              </a:rPr>
              <a:t>Ac</a:t>
            </a:r>
            <a:r>
              <a:rPr lang="en-US" sz="1450" b="1" dirty="0" smtClean="0">
                <a:solidFill>
                  <a:schemeClr val="accent5"/>
                </a:solidFill>
                <a:cs typeface="Arial" panose="020B0604020202020204" pitchFamily="34" charset="0"/>
              </a:rPr>
              <a:t>cumen </a:t>
            </a:r>
            <a:r>
              <a:rPr lang="en-US" sz="1450" b="1" dirty="0">
                <a:solidFill>
                  <a:schemeClr val="accent5"/>
                </a:solidFill>
                <a:cs typeface="Arial" panose="020B0604020202020204" pitchFamily="34" charset="0"/>
              </a:rPr>
              <a:t>AlertLine – </a:t>
            </a:r>
            <a:r>
              <a:rPr lang="en-US" sz="1450" b="1" dirty="0" smtClean="0">
                <a:solidFill>
                  <a:schemeClr val="accent5"/>
                </a:solidFill>
                <a:cs typeface="Arial" panose="020B0604020202020204" pitchFamily="34" charset="0"/>
              </a:rPr>
              <a:t>Duty to report concerns</a:t>
            </a:r>
            <a:endParaRPr lang="en-US" sz="1450" b="1" dirty="0">
              <a:solidFill>
                <a:schemeClr val="accent5"/>
              </a:solidFill>
              <a:cs typeface="Arial" panose="020B0604020202020204" pitchFamily="34" charset="0"/>
            </a:endParaRPr>
          </a:p>
          <a:p>
            <a:pPr marL="285750" lvl="0" indent="-285750">
              <a:spcAft>
                <a:spcPts val="200"/>
              </a:spcAft>
              <a:buFont typeface="Arial" pitchFamily="34" charset="0"/>
              <a:buChar char="•"/>
            </a:pPr>
            <a:r>
              <a:rPr lang="en-US" sz="1450" dirty="0">
                <a:cs typeface="Arial" panose="020B0604020202020204" pitchFamily="34" charset="0"/>
              </a:rPr>
              <a:t>No retaliation or intimidation for reporting or raising issues</a:t>
            </a:r>
          </a:p>
          <a:p>
            <a:pPr marL="285750" lvl="0" indent="-285750">
              <a:spcAft>
                <a:spcPts val="200"/>
              </a:spcAft>
              <a:buFont typeface="Arial" pitchFamily="34" charset="0"/>
              <a:buChar char="•"/>
            </a:pPr>
            <a:r>
              <a:rPr lang="en-US" sz="1450" dirty="0">
                <a:cs typeface="Arial" panose="020B0604020202020204" pitchFamily="34" charset="0"/>
              </a:rPr>
              <a:t>Perform appropriate background checks</a:t>
            </a:r>
          </a:p>
          <a:p>
            <a:pPr marL="285750" lvl="0" indent="-285750">
              <a:spcAft>
                <a:spcPts val="200"/>
              </a:spcAft>
              <a:buFont typeface="Arial" pitchFamily="34" charset="0"/>
              <a:buChar char="•"/>
            </a:pPr>
            <a:r>
              <a:rPr lang="en-US" sz="1450" dirty="0" smtClean="0">
                <a:cs typeface="Arial" panose="020B0604020202020204" pitchFamily="34" charset="0"/>
              </a:rPr>
              <a:t>Accurate </a:t>
            </a:r>
            <a:r>
              <a:rPr lang="en-US" sz="1450" dirty="0">
                <a:cs typeface="Arial" panose="020B0604020202020204" pitchFamily="34" charset="0"/>
              </a:rPr>
              <a:t>record keeping</a:t>
            </a:r>
          </a:p>
          <a:p>
            <a:pPr marL="285750" lvl="0" indent="-285750">
              <a:spcAft>
                <a:spcPts val="200"/>
              </a:spcAft>
              <a:buFont typeface="Arial" pitchFamily="34" charset="0"/>
              <a:buChar char="•"/>
            </a:pPr>
            <a:r>
              <a:rPr lang="en-US" sz="1450" b="1" dirty="0">
                <a:solidFill>
                  <a:schemeClr val="accent5"/>
                </a:solidFill>
                <a:cs typeface="Arial" panose="020B0604020202020204" pitchFamily="34" charset="0"/>
              </a:rPr>
              <a:t>Conflict of Interest </a:t>
            </a:r>
            <a:r>
              <a:rPr lang="en-US" sz="1450" b="1" dirty="0" smtClean="0">
                <a:solidFill>
                  <a:schemeClr val="accent5"/>
                </a:solidFill>
                <a:cs typeface="Arial" panose="020B0604020202020204" pitchFamily="34" charset="0"/>
              </a:rPr>
              <a:t>issues</a:t>
            </a:r>
            <a:endParaRPr lang="en-US" sz="1450" b="1" dirty="0">
              <a:solidFill>
                <a:schemeClr val="accent5"/>
              </a:solidFill>
              <a:cs typeface="Arial" panose="020B0604020202020204" pitchFamily="34" charset="0"/>
            </a:endParaRPr>
          </a:p>
          <a:p>
            <a:pPr marL="285750" lvl="0" indent="-285750">
              <a:spcAft>
                <a:spcPts val="200"/>
              </a:spcAft>
              <a:buFont typeface="Arial" pitchFamily="34" charset="0"/>
              <a:buChar char="•"/>
            </a:pPr>
            <a:r>
              <a:rPr lang="en-US" sz="1450" dirty="0">
                <a:cs typeface="Arial" panose="020B0604020202020204" pitchFamily="34" charset="0"/>
              </a:rPr>
              <a:t>Personnel may not be involved in gifts or benefits that influence business decisions</a:t>
            </a:r>
          </a:p>
          <a:p>
            <a:pPr marL="285750" lvl="0" indent="-285750">
              <a:spcAft>
                <a:spcPts val="200"/>
              </a:spcAft>
              <a:buFont typeface="Arial" pitchFamily="34" charset="0"/>
              <a:buChar char="•"/>
            </a:pPr>
            <a:r>
              <a:rPr lang="en-US" sz="1450" dirty="0">
                <a:cs typeface="Arial" panose="020B0604020202020204" pitchFamily="34" charset="0"/>
              </a:rPr>
              <a:t>Appropriate test referrals</a:t>
            </a:r>
          </a:p>
          <a:p>
            <a:pPr marL="285750" lvl="0" indent="-285750">
              <a:spcAft>
                <a:spcPts val="200"/>
              </a:spcAft>
              <a:buFont typeface="Arial" pitchFamily="34" charset="0"/>
              <a:buChar char="•"/>
            </a:pPr>
            <a:r>
              <a:rPr lang="en-US" sz="1450" dirty="0">
                <a:cs typeface="Arial" panose="020B0604020202020204" pitchFamily="34" charset="0"/>
              </a:rPr>
              <a:t>Ethical marketing activities</a:t>
            </a:r>
          </a:p>
          <a:p>
            <a:pPr marL="285750" lvl="0" indent="-285750">
              <a:spcAft>
                <a:spcPts val="200"/>
              </a:spcAft>
              <a:buFont typeface="Arial" pitchFamily="34" charset="0"/>
              <a:buChar char="•"/>
            </a:pPr>
            <a:r>
              <a:rPr lang="en-US" sz="1450" dirty="0">
                <a:cs typeface="Arial" panose="020B0604020202020204" pitchFamily="34" charset="0"/>
              </a:rPr>
              <a:t>Compliance </a:t>
            </a:r>
            <a:r>
              <a:rPr lang="en-US" sz="1450" dirty="0" smtClean="0">
                <a:cs typeface="Arial" panose="020B0604020202020204" pitchFamily="34" charset="0"/>
              </a:rPr>
              <a:t>with patient privacy &amp; security (</a:t>
            </a:r>
            <a:r>
              <a:rPr lang="en-US" sz="1450" dirty="0">
                <a:cs typeface="Arial" panose="020B0604020202020204" pitchFamily="34" charset="0"/>
              </a:rPr>
              <a:t>HIPAA) standards </a:t>
            </a:r>
          </a:p>
          <a:p>
            <a:pPr marL="285750" lvl="0" indent="-285750">
              <a:spcAft>
                <a:spcPts val="200"/>
              </a:spcAft>
              <a:buFont typeface="Arial" pitchFamily="34" charset="0"/>
              <a:buChar char="•"/>
            </a:pPr>
            <a:r>
              <a:rPr lang="en-US" sz="1450" dirty="0">
                <a:cs typeface="Arial" panose="020B0604020202020204" pitchFamily="34" charset="0"/>
              </a:rPr>
              <a:t>Safeguard </a:t>
            </a:r>
            <a:r>
              <a:rPr lang="en-US" sz="1450" dirty="0" smtClean="0">
                <a:cs typeface="Arial" panose="020B0604020202020204" pitchFamily="34" charset="0"/>
              </a:rPr>
              <a:t>Accumen’s </a:t>
            </a:r>
            <a:r>
              <a:rPr lang="en-US" sz="1450" dirty="0">
                <a:cs typeface="Arial" panose="020B0604020202020204" pitchFamily="34" charset="0"/>
              </a:rPr>
              <a:t>and our </a:t>
            </a:r>
            <a:r>
              <a:rPr lang="en-US" sz="1450" dirty="0" smtClean="0">
                <a:cs typeface="Arial" panose="020B0604020202020204" pitchFamily="34" charset="0"/>
              </a:rPr>
              <a:t>clients’ </a:t>
            </a:r>
            <a:r>
              <a:rPr lang="en-US" sz="1450" dirty="0">
                <a:cs typeface="Arial" panose="020B0604020202020204" pitchFamily="34" charset="0"/>
              </a:rPr>
              <a:t>confidential and proprietary </a:t>
            </a:r>
            <a:r>
              <a:rPr lang="en-US" sz="1450" dirty="0" smtClean="0">
                <a:cs typeface="Arial" panose="020B0604020202020204" pitchFamily="34" charset="0"/>
              </a:rPr>
              <a:t>information, </a:t>
            </a:r>
            <a:r>
              <a:rPr lang="en-US" sz="1450" dirty="0">
                <a:cs typeface="Arial" panose="020B0604020202020204" pitchFamily="34" charset="0"/>
              </a:rPr>
              <a:t>including business plans, marketing strategy, financial data, etc</a:t>
            </a:r>
            <a:r>
              <a:rPr lang="en-US" sz="1450" dirty="0" smtClean="0">
                <a:cs typeface="Arial" panose="020B0604020202020204" pitchFamily="34" charset="0"/>
              </a:rPr>
              <a:t>.</a:t>
            </a:r>
            <a:endParaRPr lang="en-US" sz="1450" dirty="0">
              <a:cs typeface="Arial" panose="020B0604020202020204" pitchFamily="34" charset="0"/>
            </a:endParaRPr>
          </a:p>
        </p:txBody>
      </p:sp>
      <p:pic>
        <p:nvPicPr>
          <p:cNvPr id="1026" name="Picture 2" descr="http://www.royalebusinessclub.com/rbcii_phil/images/thm/code-of-conduc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8278" y="1821451"/>
            <a:ext cx="2575558"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728" y="1894299"/>
            <a:ext cx="3313728" cy="369332"/>
          </a:xfrm>
          <a:prstGeom prst="rect">
            <a:avLst/>
          </a:prstGeom>
          <a:noFill/>
        </p:spPr>
        <p:txBody>
          <a:bodyPr wrap="none" rtlCol="0">
            <a:spAutoFit/>
          </a:bodyPr>
          <a:lstStyle/>
          <a:p>
            <a:r>
              <a:rPr lang="en-US" b="1" dirty="0" smtClean="0"/>
              <a:t>Code of Conduct Standards:</a:t>
            </a:r>
            <a:endParaRPr lang="en-US" b="1" dirty="0"/>
          </a:p>
        </p:txBody>
      </p:sp>
    </p:spTree>
    <p:extLst>
      <p:ext uri="{BB962C8B-B14F-4D97-AF65-F5344CB8AC3E}">
        <p14:creationId xmlns:p14="http://schemas.microsoft.com/office/powerpoint/2010/main" val="27453912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of Conduct - Honest, Ethical and Legal Conduct</a:t>
            </a:r>
            <a:endParaRPr lang="en-US" dirty="0"/>
          </a:p>
        </p:txBody>
      </p:sp>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6</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2" y="838200"/>
            <a:ext cx="9144000" cy="6019800"/>
          </a:xfrm>
          <a:prstGeom prst="rect">
            <a:avLst/>
          </a:prstGeom>
        </p:spPr>
      </p:pic>
      <p:sp>
        <p:nvSpPr>
          <p:cNvPr id="5" name="Rectangle 4"/>
          <p:cNvSpPr/>
          <p:nvPr/>
        </p:nvSpPr>
        <p:spPr>
          <a:xfrm>
            <a:off x="976781" y="1602966"/>
            <a:ext cx="2519748" cy="954107"/>
          </a:xfrm>
          <a:prstGeom prst="rect">
            <a:avLst/>
          </a:prstGeom>
          <a:solidFill>
            <a:srgbClr val="F7941E"/>
          </a:solidFill>
          <a:ln>
            <a:solidFill>
              <a:srgbClr val="FF0000"/>
            </a:solidFill>
          </a:ln>
        </p:spPr>
        <p:txBody>
          <a:bodyPr wrap="square">
            <a:spAutoFit/>
          </a:bodyPr>
          <a:lstStyle/>
          <a:p>
            <a:pPr>
              <a:spcBef>
                <a:spcPts val="300"/>
              </a:spcBef>
            </a:pPr>
            <a:r>
              <a:rPr lang="en-US" sz="1400" dirty="0" smtClean="0"/>
              <a:t>Accumen’s Code of Conduct is designed to guide our business decisions in the right direction.  </a:t>
            </a:r>
            <a:endParaRPr lang="en-US" sz="1400" dirty="0"/>
          </a:p>
        </p:txBody>
      </p:sp>
      <p:sp>
        <p:nvSpPr>
          <p:cNvPr id="9" name="Rectangle 8"/>
          <p:cNvSpPr/>
          <p:nvPr/>
        </p:nvSpPr>
        <p:spPr>
          <a:xfrm>
            <a:off x="1066800" y="2785673"/>
            <a:ext cx="6362699" cy="3460315"/>
          </a:xfrm>
          <a:prstGeom prst="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chemeClr val="tx1"/>
              </a:solidFill>
            </a:endParaRPr>
          </a:p>
          <a:p>
            <a:r>
              <a:rPr lang="en-US" sz="1600" b="1" dirty="0" smtClean="0">
                <a:solidFill>
                  <a:schemeClr val="tx1"/>
                </a:solidFill>
              </a:rPr>
              <a:t>If faced with an ethical dilemma in the workplace</a:t>
            </a:r>
            <a:r>
              <a:rPr lang="en-US" sz="1600" dirty="0" smtClean="0">
                <a:solidFill>
                  <a:schemeClr val="tx1"/>
                </a:solidFill>
              </a:rPr>
              <a:t>, consult the Code for guidance, a member of management or the compliance officer.  You can also use this list for a quick check.  </a:t>
            </a:r>
          </a:p>
          <a:p>
            <a:endParaRPr lang="en-US" sz="1600" dirty="0">
              <a:solidFill>
                <a:schemeClr val="tx1"/>
              </a:solidFill>
            </a:endParaRPr>
          </a:p>
          <a:p>
            <a:r>
              <a:rPr lang="en-US" sz="1600" dirty="0" smtClean="0">
                <a:solidFill>
                  <a:schemeClr val="tx1"/>
                </a:solidFill>
              </a:rPr>
              <a:t>If you are doing “what is right” you will be able to answer yes to the following questions:</a:t>
            </a:r>
          </a:p>
          <a:p>
            <a:r>
              <a:rPr lang="en-US" sz="1600" dirty="0" smtClean="0">
                <a:solidFill>
                  <a:schemeClr val="tx1"/>
                </a:solidFill>
              </a:rPr>
              <a:t> </a:t>
            </a:r>
          </a:p>
          <a:p>
            <a:pPr marL="342900" indent="-342900">
              <a:buFont typeface="+mj-lt"/>
              <a:buAutoNum type="arabicPeriod"/>
            </a:pPr>
            <a:r>
              <a:rPr lang="en-US" sz="1600" dirty="0" smtClean="0">
                <a:solidFill>
                  <a:schemeClr val="tx1"/>
                </a:solidFill>
              </a:rPr>
              <a:t>Am I being truthful?</a:t>
            </a:r>
          </a:p>
          <a:p>
            <a:pPr marL="342900" indent="-342900">
              <a:buFont typeface="+mj-lt"/>
              <a:buAutoNum type="arabicPeriod"/>
            </a:pPr>
            <a:r>
              <a:rPr lang="en-US" sz="1600" dirty="0" smtClean="0">
                <a:solidFill>
                  <a:schemeClr val="tx1"/>
                </a:solidFill>
              </a:rPr>
              <a:t>Am I acting fairly?</a:t>
            </a:r>
          </a:p>
          <a:p>
            <a:pPr marL="342900" indent="-342900">
              <a:buFont typeface="+mj-lt"/>
              <a:buAutoNum type="arabicPeriod"/>
            </a:pPr>
            <a:r>
              <a:rPr lang="en-US" sz="1600" dirty="0" smtClean="0">
                <a:solidFill>
                  <a:schemeClr val="tx1"/>
                </a:solidFill>
              </a:rPr>
              <a:t>Is it consistent with laws, regulations and Accumen’s policies?</a:t>
            </a:r>
          </a:p>
          <a:p>
            <a:pPr marL="342900" indent="-342900">
              <a:buFont typeface="+mj-lt"/>
              <a:buAutoNum type="arabicPeriod"/>
            </a:pPr>
            <a:r>
              <a:rPr lang="en-US" sz="1600" dirty="0" smtClean="0">
                <a:solidFill>
                  <a:schemeClr val="tx1"/>
                </a:solidFill>
              </a:rPr>
              <a:t>Am I acting in the best interests of Accumen and our client?</a:t>
            </a:r>
          </a:p>
          <a:p>
            <a:pPr marL="342900" indent="-342900">
              <a:buFont typeface="+mj-lt"/>
              <a:buAutoNum type="arabicPeriod"/>
            </a:pPr>
            <a:r>
              <a:rPr lang="en-US" sz="1600" dirty="0" smtClean="0">
                <a:solidFill>
                  <a:schemeClr val="tx1"/>
                </a:solidFill>
              </a:rPr>
              <a:t>Would I be proud to tell someone about my actions?</a:t>
            </a:r>
          </a:p>
          <a:p>
            <a:pPr marL="342900" indent="-342900">
              <a:buFont typeface="+mj-lt"/>
              <a:buAutoNum type="arabicPeriod"/>
            </a:pPr>
            <a:r>
              <a:rPr lang="en-US" sz="1600" dirty="0" smtClean="0">
                <a:solidFill>
                  <a:schemeClr val="tx1"/>
                </a:solidFill>
              </a:rPr>
              <a:t>Would I be comfortable seeing it in the media?</a:t>
            </a:r>
          </a:p>
          <a:p>
            <a:endParaRPr lang="en-US" dirty="0">
              <a:solidFill>
                <a:schemeClr val="tx1"/>
              </a:solidFill>
            </a:endParaRPr>
          </a:p>
        </p:txBody>
      </p:sp>
      <p:sp>
        <p:nvSpPr>
          <p:cNvPr id="6" name="TextBox 5"/>
          <p:cNvSpPr txBox="1"/>
          <p:nvPr/>
        </p:nvSpPr>
        <p:spPr>
          <a:xfrm>
            <a:off x="4212541" y="1651179"/>
            <a:ext cx="3620911" cy="954107"/>
          </a:xfrm>
          <a:prstGeom prst="rect">
            <a:avLst/>
          </a:prstGeom>
          <a:solidFill>
            <a:srgbClr val="F7941E"/>
          </a:solidFill>
          <a:ln>
            <a:solidFill>
              <a:srgbClr val="FF0000"/>
            </a:solidFill>
          </a:ln>
        </p:spPr>
        <p:txBody>
          <a:bodyPr wrap="square" rtlCol="0">
            <a:spAutoFit/>
          </a:bodyPr>
          <a:lstStyle/>
          <a:p>
            <a:r>
              <a:rPr lang="en-US" sz="1400" dirty="0" smtClean="0"/>
              <a:t>Accumen’s Core Value of Integrity guides us to adhere to the highest ethical compliance and personal standards as the foundation of our business practices.</a:t>
            </a:r>
            <a:endParaRPr lang="en-US" sz="1400" dirty="0"/>
          </a:p>
        </p:txBody>
      </p:sp>
      <p:sp>
        <p:nvSpPr>
          <p:cNvPr id="7" name="Right Arrow 6"/>
          <p:cNvSpPr/>
          <p:nvPr/>
        </p:nvSpPr>
        <p:spPr>
          <a:xfrm>
            <a:off x="3777995" y="1617956"/>
            <a:ext cx="336804" cy="9724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a:off x="7637637" y="2994721"/>
            <a:ext cx="381000" cy="115594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57200" y="6553200"/>
            <a:ext cx="8229600" cy="215444"/>
          </a:xfrm>
          <a:prstGeom prst="rect">
            <a:avLst/>
          </a:prstGeom>
        </p:spPr>
        <p:txBody>
          <a:bodyPr wrap="square">
            <a:spAutoFit/>
          </a:bodyPr>
          <a:lstStyle/>
          <a:p>
            <a:pPr algn="ctr">
              <a:defRPr/>
            </a:pPr>
            <a:r>
              <a:rPr lang="en-US" sz="800" dirty="0" smtClean="0">
                <a:solidFill>
                  <a:schemeClr val="tx1">
                    <a:lumMod val="85000"/>
                    <a:lumOff val="15000"/>
                  </a:schemeClr>
                </a:solidFill>
              </a:rPr>
              <a:t>© 2016 Accumen.  Proprietary &amp; Confidential. Materials may not be copied or distributed.</a:t>
            </a:r>
            <a:endParaRPr lang="en-US" sz="800" dirty="0">
              <a:solidFill>
                <a:schemeClr val="tx1">
                  <a:lumMod val="85000"/>
                  <a:lumOff val="15000"/>
                </a:schemeClr>
              </a:solidFill>
            </a:endParaRPr>
          </a:p>
        </p:txBody>
      </p:sp>
    </p:spTree>
    <p:extLst>
      <p:ext uri="{BB962C8B-B14F-4D97-AF65-F5344CB8AC3E}">
        <p14:creationId xmlns:p14="http://schemas.microsoft.com/office/powerpoint/2010/main" val="685859379"/>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33" y="182563"/>
            <a:ext cx="8234362" cy="449262"/>
          </a:xfrm>
        </p:spPr>
        <p:txBody>
          <a:bodyPr/>
          <a:lstStyle/>
          <a:p>
            <a:r>
              <a:rPr lang="en-US" dirty="0" smtClean="0"/>
              <a:t>Code of Conduct – AlertLine and Duty to Report </a:t>
            </a:r>
            <a:endParaRPr lang="en-US" dirty="0"/>
          </a:p>
        </p:txBody>
      </p:sp>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7</a:t>
            </a:fld>
            <a:endParaRPr lang="en-US" dirty="0"/>
          </a:p>
        </p:txBody>
      </p:sp>
      <p:sp>
        <p:nvSpPr>
          <p:cNvPr id="5" name="TextBox 4"/>
          <p:cNvSpPr txBox="1"/>
          <p:nvPr/>
        </p:nvSpPr>
        <p:spPr>
          <a:xfrm>
            <a:off x="202473" y="3679848"/>
            <a:ext cx="8789127" cy="2862322"/>
          </a:xfrm>
          <a:prstGeom prst="rect">
            <a:avLst/>
          </a:prstGeom>
          <a:noFill/>
        </p:spPr>
        <p:txBody>
          <a:bodyPr wrap="square" rtlCol="0">
            <a:spAutoFit/>
          </a:bodyPr>
          <a:lstStyle/>
          <a:p>
            <a:r>
              <a:rPr lang="en-US" sz="2000" b="1" u="sng" dirty="0" smtClean="0"/>
              <a:t>Reporting Options:</a:t>
            </a:r>
          </a:p>
          <a:p>
            <a:endParaRPr lang="en-US" sz="2000" u="sng" dirty="0"/>
          </a:p>
          <a:p>
            <a:r>
              <a:rPr lang="en-US" sz="2000" dirty="0" smtClean="0"/>
              <a:t>Contact the Compliance Officer directly at </a:t>
            </a:r>
            <a:r>
              <a:rPr lang="en-US" sz="2000" dirty="0" smtClean="0">
                <a:hlinkClick r:id="rId3"/>
              </a:rPr>
              <a:t>dsimonds@accumen.com</a:t>
            </a:r>
            <a:r>
              <a:rPr lang="en-US" sz="2000" dirty="0" smtClean="0"/>
              <a:t> or call  858-207-3960 office or 817-372-7923 cell.       </a:t>
            </a:r>
          </a:p>
          <a:p>
            <a:endParaRPr lang="en-US" sz="2000" dirty="0"/>
          </a:p>
          <a:p>
            <a:r>
              <a:rPr lang="en-US" sz="2000" dirty="0" smtClean="0"/>
              <a:t>OR, if you would like to remain anonymous, you may access a web site or speak to an operator to report your concern with </a:t>
            </a:r>
            <a:r>
              <a:rPr lang="en-US" sz="2000" dirty="0" err="1" smtClean="0"/>
              <a:t>Ethicspoint</a:t>
            </a:r>
            <a:r>
              <a:rPr lang="en-US" sz="2000" dirty="0" smtClean="0"/>
              <a:t> at:</a:t>
            </a:r>
            <a:endParaRPr lang="en-US" sz="2000" dirty="0"/>
          </a:p>
          <a:p>
            <a:r>
              <a:rPr lang="en-US" sz="2000" dirty="0" smtClean="0">
                <a:hlinkClick r:id="rId4"/>
              </a:rPr>
              <a:t>www.accumen.ethicspoint.com</a:t>
            </a:r>
            <a:r>
              <a:rPr lang="en-US" sz="2000" dirty="0" smtClean="0"/>
              <a:t>  or call toll free: 1-877-727-6720. </a:t>
            </a:r>
          </a:p>
          <a:p>
            <a:endParaRPr lang="en-US" sz="2000" dirty="0"/>
          </a:p>
        </p:txBody>
      </p:sp>
      <p:grpSp>
        <p:nvGrpSpPr>
          <p:cNvPr id="6" name="Group 5"/>
          <p:cNvGrpSpPr/>
          <p:nvPr/>
        </p:nvGrpSpPr>
        <p:grpSpPr>
          <a:xfrm>
            <a:off x="169815" y="942158"/>
            <a:ext cx="4053839" cy="2563041"/>
            <a:chOff x="137160" y="1003935"/>
            <a:chExt cx="4053839" cy="2297682"/>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 y="1003935"/>
              <a:ext cx="4053839" cy="2297682"/>
            </a:xfrm>
            <a:prstGeom prst="rect">
              <a:avLst/>
            </a:prstGeom>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1066800"/>
              <a:ext cx="2438400" cy="1085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Rectangle 12"/>
          <p:cNvSpPr/>
          <p:nvPr/>
        </p:nvSpPr>
        <p:spPr>
          <a:xfrm>
            <a:off x="4354870" y="1001654"/>
            <a:ext cx="4604251" cy="1323439"/>
          </a:xfrm>
          <a:prstGeom prst="rect">
            <a:avLst/>
          </a:prstGeom>
          <a:noFill/>
          <a:ln w="15875">
            <a:solidFill>
              <a:schemeClr val="tx1"/>
            </a:solidFill>
          </a:ln>
        </p:spPr>
        <p:txBody>
          <a:bodyPr wrap="square">
            <a:spAutoFit/>
          </a:bodyPr>
          <a:lstStyle/>
          <a:p>
            <a:pPr>
              <a:spcBef>
                <a:spcPts val="300"/>
              </a:spcBef>
            </a:pPr>
            <a:r>
              <a:rPr lang="en-US" sz="1600" dirty="0"/>
              <a:t>All employees have an obligation to report any actual or suspected violation, committed by self or another, of the Code of Conduct, Accumen policies and procedures, and/or federal and state laws. </a:t>
            </a:r>
          </a:p>
        </p:txBody>
      </p:sp>
      <p:sp>
        <p:nvSpPr>
          <p:cNvPr id="7" name="TextBox 6"/>
          <p:cNvSpPr txBox="1"/>
          <p:nvPr/>
        </p:nvSpPr>
        <p:spPr>
          <a:xfrm>
            <a:off x="4343755" y="2362678"/>
            <a:ext cx="4615366" cy="1754326"/>
          </a:xfrm>
          <a:prstGeom prst="rect">
            <a:avLst/>
          </a:prstGeom>
          <a:solidFill>
            <a:srgbClr val="00B0F0"/>
          </a:solidFill>
          <a:ln w="12700">
            <a:solidFill>
              <a:schemeClr val="tx1"/>
            </a:solidFill>
          </a:ln>
        </p:spPr>
        <p:txBody>
          <a:bodyPr wrap="none" rtlCol="0">
            <a:spAutoFit/>
          </a:bodyPr>
          <a:lstStyle/>
          <a:p>
            <a:r>
              <a:rPr lang="en-US" b="1" dirty="0" smtClean="0">
                <a:solidFill>
                  <a:srgbClr val="FF0000"/>
                </a:solidFill>
              </a:rPr>
              <a:t>Remember:</a:t>
            </a:r>
          </a:p>
          <a:p>
            <a:pPr marL="285750" indent="-285750">
              <a:buFont typeface="Arial" panose="020B0604020202020204" pitchFamily="34" charset="0"/>
              <a:buChar char="•"/>
            </a:pPr>
            <a:r>
              <a:rPr lang="en-US" dirty="0" smtClean="0"/>
              <a:t>It’s never to late to report a problem</a:t>
            </a:r>
          </a:p>
          <a:p>
            <a:pPr marL="285750" indent="-285750">
              <a:buFont typeface="Arial" panose="020B0604020202020204" pitchFamily="34" charset="0"/>
              <a:buChar char="•"/>
            </a:pPr>
            <a:r>
              <a:rPr lang="en-US" dirty="0" smtClean="0"/>
              <a:t>Reporting suspected violations is not an </a:t>
            </a:r>
          </a:p>
          <a:p>
            <a:r>
              <a:rPr lang="en-US" dirty="0" smtClean="0"/>
              <a:t>    act of disloyalty</a:t>
            </a:r>
          </a:p>
          <a:p>
            <a:pPr marL="285750" indent="-285750">
              <a:buFont typeface="Arial" panose="020B0604020202020204" pitchFamily="34" charset="0"/>
              <a:buChar char="•"/>
            </a:pPr>
            <a:r>
              <a:rPr lang="en-US" dirty="0" smtClean="0"/>
              <a:t>Accumen has a non-retaliation policy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42974649"/>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of Conduct – Conflict of Interest</a:t>
            </a:r>
            <a:endParaRPr lang="en-US" dirty="0"/>
          </a:p>
        </p:txBody>
      </p:sp>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49" y="812800"/>
            <a:ext cx="9144000" cy="6019800"/>
          </a:xfrm>
          <a:prstGeom prst="rect">
            <a:avLst/>
          </a:prstGeom>
        </p:spPr>
      </p:pic>
      <p:sp>
        <p:nvSpPr>
          <p:cNvPr id="5" name="Rectangle 4"/>
          <p:cNvSpPr/>
          <p:nvPr/>
        </p:nvSpPr>
        <p:spPr>
          <a:xfrm>
            <a:off x="882649" y="1548890"/>
            <a:ext cx="7543800" cy="1600438"/>
          </a:xfrm>
          <a:prstGeom prst="rect">
            <a:avLst/>
          </a:prstGeom>
        </p:spPr>
        <p:txBody>
          <a:bodyPr wrap="square">
            <a:spAutoFit/>
          </a:bodyPr>
          <a:lstStyle/>
          <a:p>
            <a:pPr>
              <a:spcBef>
                <a:spcPts val="300"/>
              </a:spcBef>
            </a:pPr>
            <a:r>
              <a:rPr lang="en-US" sz="1600" dirty="0" smtClean="0"/>
              <a:t>The first step to avoiding a conflict of interest is to IDENTIFY one.  </a:t>
            </a:r>
          </a:p>
          <a:p>
            <a:pPr algn="ctr">
              <a:spcBef>
                <a:spcPts val="300"/>
              </a:spcBef>
            </a:pPr>
            <a:endParaRPr lang="en-US" sz="800" dirty="0"/>
          </a:p>
          <a:p>
            <a:pPr>
              <a:spcBef>
                <a:spcPts val="300"/>
              </a:spcBef>
            </a:pPr>
            <a:r>
              <a:rPr lang="en-US" sz="1600" dirty="0">
                <a:cs typeface="Arial" pitchFamily="34" charset="0"/>
              </a:rPr>
              <a:t>A conflict of interest can occur any time we have a financial </a:t>
            </a:r>
            <a:r>
              <a:rPr lang="en-US" sz="1600" dirty="0" smtClean="0">
                <a:cs typeface="Arial" pitchFamily="34" charset="0"/>
              </a:rPr>
              <a:t>or </a:t>
            </a:r>
            <a:r>
              <a:rPr lang="en-US" sz="1600" dirty="0">
                <a:cs typeface="Arial" pitchFamily="34" charset="0"/>
              </a:rPr>
              <a:t>some other </a:t>
            </a:r>
            <a:endParaRPr lang="en-US" sz="1600" dirty="0" smtClean="0">
              <a:cs typeface="Arial" pitchFamily="34" charset="0"/>
            </a:endParaRPr>
          </a:p>
          <a:p>
            <a:pPr>
              <a:spcBef>
                <a:spcPts val="300"/>
              </a:spcBef>
            </a:pPr>
            <a:r>
              <a:rPr lang="en-US" sz="1600" dirty="0" smtClean="0">
                <a:cs typeface="Arial" pitchFamily="34" charset="0"/>
              </a:rPr>
              <a:t>interest outside </a:t>
            </a:r>
            <a:r>
              <a:rPr lang="en-US" sz="1600" dirty="0">
                <a:cs typeface="Arial" pitchFamily="34" charset="0"/>
              </a:rPr>
              <a:t>the company that could in some way impair our fairness and impartiality on the job. </a:t>
            </a:r>
          </a:p>
          <a:p>
            <a:pPr>
              <a:spcBef>
                <a:spcPts val="300"/>
              </a:spcBef>
            </a:pPr>
            <a:endParaRPr lang="en-US" sz="1600" b="1" dirty="0"/>
          </a:p>
        </p:txBody>
      </p:sp>
      <p:sp>
        <p:nvSpPr>
          <p:cNvPr id="9" name="Rectangle 8"/>
          <p:cNvSpPr/>
          <p:nvPr/>
        </p:nvSpPr>
        <p:spPr>
          <a:xfrm>
            <a:off x="990600" y="2895600"/>
            <a:ext cx="6324600" cy="3581400"/>
          </a:xfrm>
          <a:prstGeom prst="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tx1"/>
              </a:solidFill>
            </a:endParaRPr>
          </a:p>
          <a:p>
            <a:endParaRPr lang="en-US" dirty="0">
              <a:solidFill>
                <a:schemeClr val="tx1"/>
              </a:solidFill>
            </a:endParaRPr>
          </a:p>
          <a:p>
            <a:r>
              <a:rPr lang="en-US" dirty="0" smtClean="0">
                <a:solidFill>
                  <a:schemeClr val="tx1"/>
                </a:solidFill>
              </a:rPr>
              <a:t>Examples of a potential Conflict of Interest:</a:t>
            </a:r>
          </a:p>
          <a:p>
            <a:pPr marL="285750" indent="-285750">
              <a:buFont typeface="Arial" panose="020B0604020202020204" pitchFamily="34" charset="0"/>
              <a:buChar char="•"/>
            </a:pPr>
            <a:r>
              <a:rPr lang="en-US" dirty="0" smtClean="0">
                <a:solidFill>
                  <a:schemeClr val="tx1"/>
                </a:solidFill>
              </a:rPr>
              <a:t>You have a personal relationship or you are related to a family member of a vendor you are negotiating a contract for</a:t>
            </a:r>
          </a:p>
          <a:p>
            <a:pPr marL="285750" indent="-285750">
              <a:buFont typeface="Arial" panose="020B0604020202020204" pitchFamily="34" charset="0"/>
              <a:buChar char="•"/>
            </a:pPr>
            <a:r>
              <a:rPr lang="en-US" dirty="0" smtClean="0">
                <a:solidFill>
                  <a:schemeClr val="tx1"/>
                </a:solidFill>
              </a:rPr>
              <a:t>2</a:t>
            </a:r>
            <a:r>
              <a:rPr lang="en-US" baseline="30000" dirty="0" smtClean="0">
                <a:solidFill>
                  <a:schemeClr val="tx1"/>
                </a:solidFill>
              </a:rPr>
              <a:t>nd</a:t>
            </a:r>
            <a:r>
              <a:rPr lang="en-US" dirty="0" smtClean="0">
                <a:solidFill>
                  <a:schemeClr val="tx1"/>
                </a:solidFill>
              </a:rPr>
              <a:t> job that may </a:t>
            </a:r>
            <a:r>
              <a:rPr lang="en-US" dirty="0" smtClean="0">
                <a:solidFill>
                  <a:schemeClr val="tx1"/>
                </a:solidFill>
              </a:rPr>
              <a:t>interfere </a:t>
            </a:r>
            <a:r>
              <a:rPr lang="en-US" dirty="0" smtClean="0">
                <a:solidFill>
                  <a:schemeClr val="tx1"/>
                </a:solidFill>
              </a:rPr>
              <a:t>with your work</a:t>
            </a:r>
          </a:p>
          <a:p>
            <a:pPr marL="285750" indent="-285750">
              <a:buFont typeface="Arial" panose="020B0604020202020204" pitchFamily="34" charset="0"/>
              <a:buChar char="•"/>
            </a:pPr>
            <a:r>
              <a:rPr lang="en-US" dirty="0" smtClean="0">
                <a:solidFill>
                  <a:schemeClr val="tx1"/>
                </a:solidFill>
              </a:rPr>
              <a:t>You have ownership or stock with a vendor/client </a:t>
            </a:r>
          </a:p>
          <a:p>
            <a:pPr marL="285750" indent="-285750">
              <a:buFont typeface="Arial" panose="020B0604020202020204" pitchFamily="34" charset="0"/>
              <a:buChar char="•"/>
            </a:pPr>
            <a:r>
              <a:rPr lang="en-US" dirty="0" smtClean="0">
                <a:solidFill>
                  <a:schemeClr val="tx1"/>
                </a:solidFill>
              </a:rPr>
              <a:t>Accepting a </a:t>
            </a:r>
            <a:r>
              <a:rPr lang="en-US" dirty="0" smtClean="0">
                <a:solidFill>
                  <a:schemeClr val="tx1"/>
                </a:solidFill>
              </a:rPr>
              <a:t>valuable gift from a vendor</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smtClean="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b="1" dirty="0" smtClean="0">
                <a:solidFill>
                  <a:schemeClr val="tx2"/>
                </a:solidFill>
              </a:rPr>
              <a:t>Unique to Accumen: If you are negotiating a contract between 2 or more clients</a:t>
            </a:r>
            <a:r>
              <a:rPr lang="en-US" b="1" dirty="0" smtClean="0">
                <a:solidFill>
                  <a:schemeClr val="tx1"/>
                </a:solidFill>
              </a:rPr>
              <a:t>. (CONTACT </a:t>
            </a:r>
            <a:r>
              <a:rPr lang="en-US" b="1" dirty="0" smtClean="0">
                <a:solidFill>
                  <a:schemeClr val="tx1"/>
                </a:solidFill>
              </a:rPr>
              <a:t>THE</a:t>
            </a:r>
            <a:endParaRPr lang="en-US" b="1" dirty="0" smtClean="0">
              <a:solidFill>
                <a:schemeClr val="tx1"/>
              </a:solidFill>
            </a:endParaRPr>
          </a:p>
          <a:p>
            <a:pPr marL="285750" indent="-285750">
              <a:buFont typeface="Arial" panose="020B0604020202020204" pitchFamily="34" charset="0"/>
              <a:buChar char="•"/>
            </a:pPr>
            <a:r>
              <a:rPr lang="en-US" b="1" dirty="0" smtClean="0">
                <a:solidFill>
                  <a:schemeClr val="tx1"/>
                </a:solidFill>
              </a:rPr>
              <a:t>COMPLIANCE OFFICER </a:t>
            </a:r>
            <a:r>
              <a:rPr lang="en-US" b="1" u="sng" dirty="0" smtClean="0">
                <a:solidFill>
                  <a:schemeClr val="tx1"/>
                </a:solidFill>
              </a:rPr>
              <a:t>PRIOR</a:t>
            </a:r>
            <a:r>
              <a:rPr lang="en-US" b="1" dirty="0" smtClean="0">
                <a:solidFill>
                  <a:schemeClr val="tx1"/>
                </a:solidFill>
              </a:rPr>
              <a:t> TO NEGOTIATING).</a:t>
            </a:r>
            <a:endParaRPr lang="en-US" dirty="0">
              <a:solidFill>
                <a:schemeClr val="tx1"/>
              </a:solidFill>
            </a:endParaRPr>
          </a:p>
          <a:p>
            <a:pPr marL="285750" indent="-285750">
              <a:buFont typeface="Arial" panose="020B0604020202020204" pitchFamily="34" charset="0"/>
              <a:buChar char="•"/>
            </a:pPr>
            <a:endParaRPr lang="en-US" dirty="0" smtClean="0">
              <a:solidFill>
                <a:schemeClr val="tx1"/>
              </a:solidFill>
            </a:endParaRPr>
          </a:p>
          <a:p>
            <a:pPr marL="285750" indent="-285750">
              <a:buFont typeface="Arial" panose="020B0604020202020204" pitchFamily="34" charset="0"/>
              <a:buChar char="•"/>
            </a:pPr>
            <a:endParaRPr lang="en-US" dirty="0">
              <a:solidFill>
                <a:schemeClr val="tx1"/>
              </a:solidFill>
            </a:endParaRPr>
          </a:p>
        </p:txBody>
      </p:sp>
      <p:sp>
        <p:nvSpPr>
          <p:cNvPr id="6" name="TextBox 5"/>
          <p:cNvSpPr txBox="1"/>
          <p:nvPr/>
        </p:nvSpPr>
        <p:spPr>
          <a:xfrm>
            <a:off x="1043479" y="4689327"/>
            <a:ext cx="3909521" cy="830997"/>
          </a:xfrm>
          <a:prstGeom prst="rect">
            <a:avLst/>
          </a:prstGeom>
          <a:solidFill>
            <a:srgbClr val="FFC000"/>
          </a:solidFill>
        </p:spPr>
        <p:txBody>
          <a:bodyPr wrap="square" rtlCol="0">
            <a:spAutoFit/>
          </a:bodyPr>
          <a:lstStyle/>
          <a:p>
            <a:r>
              <a:rPr lang="en-US" sz="1600" b="1" dirty="0" smtClean="0"/>
              <a:t>What </a:t>
            </a:r>
            <a:r>
              <a:rPr lang="en-US" sz="1600" b="1" dirty="0"/>
              <a:t>is </a:t>
            </a:r>
            <a:r>
              <a:rPr lang="en-US" sz="1600" b="1" dirty="0" smtClean="0"/>
              <a:t>the next </a:t>
            </a:r>
            <a:r>
              <a:rPr lang="en-US" sz="1600" b="1" dirty="0"/>
              <a:t>step?</a:t>
            </a:r>
          </a:p>
          <a:p>
            <a:pPr marL="285750" indent="-285750">
              <a:buFont typeface="Arial" panose="020B0604020202020204" pitchFamily="34" charset="0"/>
              <a:buChar char="•"/>
            </a:pPr>
            <a:r>
              <a:rPr lang="en-US" sz="1600" b="1" dirty="0"/>
              <a:t>DISCLOSE the conflict to your </a:t>
            </a:r>
            <a:endParaRPr lang="en-US" sz="1600" b="1" dirty="0" smtClean="0"/>
          </a:p>
          <a:p>
            <a:r>
              <a:rPr lang="en-US" sz="1600" b="1" dirty="0" smtClean="0"/>
              <a:t>manager</a:t>
            </a:r>
            <a:r>
              <a:rPr lang="en-US" sz="1600" b="1" dirty="0"/>
              <a:t>, </a:t>
            </a:r>
            <a:r>
              <a:rPr lang="en-US" sz="1600" b="1" dirty="0" smtClean="0"/>
              <a:t>HR </a:t>
            </a:r>
            <a:r>
              <a:rPr lang="en-US" sz="1600" b="1" dirty="0"/>
              <a:t>or Compliance Officer. </a:t>
            </a:r>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0951" y="4689327"/>
            <a:ext cx="522129" cy="65123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902" y="5700278"/>
            <a:ext cx="522129" cy="65123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031" y="5700278"/>
            <a:ext cx="522129" cy="651230"/>
          </a:xfrm>
          <a:prstGeom prst="rect">
            <a:avLst/>
          </a:prstGeom>
        </p:spPr>
      </p:pic>
      <p:sp>
        <p:nvSpPr>
          <p:cNvPr id="12" name="Rectangle 11"/>
          <p:cNvSpPr/>
          <p:nvPr/>
        </p:nvSpPr>
        <p:spPr>
          <a:xfrm>
            <a:off x="457200" y="6553200"/>
            <a:ext cx="8229600" cy="215444"/>
          </a:xfrm>
          <a:prstGeom prst="rect">
            <a:avLst/>
          </a:prstGeom>
        </p:spPr>
        <p:txBody>
          <a:bodyPr wrap="square">
            <a:spAutoFit/>
          </a:bodyPr>
          <a:lstStyle/>
          <a:p>
            <a:pPr algn="ctr">
              <a:defRPr/>
            </a:pPr>
            <a:r>
              <a:rPr lang="en-US" sz="800" dirty="0" smtClean="0">
                <a:solidFill>
                  <a:schemeClr val="tx1">
                    <a:lumMod val="85000"/>
                    <a:lumOff val="15000"/>
                  </a:schemeClr>
                </a:solidFill>
              </a:rPr>
              <a:t>© 2016 Accumen.  Proprietary &amp; Confidential. Materials may not be copied or distributed.</a:t>
            </a:r>
            <a:endParaRPr lang="en-US" sz="800" dirty="0">
              <a:solidFill>
                <a:schemeClr val="tx1">
                  <a:lumMod val="85000"/>
                  <a:lumOff val="15000"/>
                </a:schemeClr>
              </a:solidFill>
            </a:endParaRPr>
          </a:p>
        </p:txBody>
      </p:sp>
    </p:spTree>
    <p:extLst>
      <p:ext uri="{BB962C8B-B14F-4D97-AF65-F5344CB8AC3E}">
        <p14:creationId xmlns:p14="http://schemas.microsoft.com/office/powerpoint/2010/main" val="2503633347"/>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Accumen Show: Call or Don’t Call?</a:t>
            </a:r>
            <a:endParaRPr lang="en-US" dirty="0"/>
          </a:p>
        </p:txBody>
      </p:sp>
      <p:sp>
        <p:nvSpPr>
          <p:cNvPr id="3" name="Slide Number Placeholder 2"/>
          <p:cNvSpPr>
            <a:spLocks noGrp="1"/>
          </p:cNvSpPr>
          <p:nvPr>
            <p:ph type="sldNum" sz="quarter" idx="10"/>
          </p:nvPr>
        </p:nvSpPr>
        <p:spPr/>
        <p:txBody>
          <a:bodyPr/>
          <a:lstStyle/>
          <a:p>
            <a:pPr>
              <a:defRPr/>
            </a:pPr>
            <a:fld id="{13D5E426-8379-C641-8383-1F8A152F33A6}" type="slidenum">
              <a:rPr lang="en-US" smtClean="0"/>
              <a:pPr>
                <a:defRPr/>
              </a:pPr>
              <a:t>9</a:t>
            </a:fld>
            <a:endParaRPr lang="en-US"/>
          </a:p>
        </p:txBody>
      </p:sp>
      <p:pic>
        <p:nvPicPr>
          <p:cNvPr id="5122" name="Picture 2" descr="http://www.ka29.com/wp-content/uploads/4/4-picturesque-christmas-lights-in-bedroom-ideas-tumblr-how-to-install-christmas-lights-in-bedroom-how-to-hang-up-christmas-lights-in-bedroom-christmas-lights-in-bedroom-safe-15-ideas-to-hang-chr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38199"/>
            <a:ext cx="9144001" cy="600392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828800" y="1371600"/>
            <a:ext cx="5791200" cy="4572000"/>
            <a:chOff x="1828800" y="1371600"/>
            <a:chExt cx="5791200" cy="4572000"/>
          </a:xfrm>
        </p:grpSpPr>
        <p:sp>
          <p:nvSpPr>
            <p:cNvPr id="4" name="Explosion 1 3"/>
            <p:cNvSpPr/>
            <p:nvPr/>
          </p:nvSpPr>
          <p:spPr>
            <a:xfrm>
              <a:off x="1828800" y="1371600"/>
              <a:ext cx="5791200" cy="4572000"/>
            </a:xfrm>
            <a:prstGeom prst="irregularSeal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3200" b="1" dirty="0"/>
            </a:p>
          </p:txBody>
        </p:sp>
        <p:sp>
          <p:nvSpPr>
            <p:cNvPr id="5" name="TextBox 4"/>
            <p:cNvSpPr txBox="1"/>
            <p:nvPr/>
          </p:nvSpPr>
          <p:spPr>
            <a:xfrm>
              <a:off x="2798168" y="2703492"/>
              <a:ext cx="3852465" cy="1923604"/>
            </a:xfrm>
            <a:prstGeom prst="rect">
              <a:avLst/>
            </a:prstGeom>
            <a:noFill/>
          </p:spPr>
          <p:txBody>
            <a:bodyPr wrap="none" rtlCol="0">
              <a:spAutoFit/>
            </a:bodyPr>
            <a:lstStyle/>
            <a:p>
              <a:pPr algn="ctr"/>
              <a:r>
                <a:rPr lang="en-US" sz="2400" b="1" dirty="0">
                  <a:solidFill>
                    <a:schemeClr val="bg1"/>
                  </a:solidFill>
                </a:rPr>
                <a:t>IT’S NOW TIME FOR:</a:t>
              </a:r>
            </a:p>
            <a:p>
              <a:pPr algn="ctr"/>
              <a:r>
                <a:rPr lang="en-US" sz="2800" b="1" dirty="0">
                  <a:solidFill>
                    <a:schemeClr val="bg1"/>
                  </a:solidFill>
                </a:rPr>
                <a:t>The Accumen Show!</a:t>
              </a:r>
            </a:p>
            <a:p>
              <a:pPr algn="ctr"/>
              <a:endParaRPr lang="en-US" sz="1100" b="1" dirty="0">
                <a:solidFill>
                  <a:schemeClr val="bg1"/>
                </a:solidFill>
              </a:endParaRPr>
            </a:p>
            <a:p>
              <a:pPr algn="ctr"/>
              <a:r>
                <a:rPr lang="en-US" sz="3200" b="1" dirty="0">
                  <a:solidFill>
                    <a:schemeClr val="bg1"/>
                  </a:solidFill>
                  <a:latin typeface="AIRForms" panose="03050502040202020B03" pitchFamily="66" charset="0"/>
                </a:rPr>
                <a:t>CALL or DON’T CALL?</a:t>
              </a:r>
            </a:p>
            <a:p>
              <a:endParaRPr lang="en-US" sz="2400" dirty="0">
                <a:solidFill>
                  <a:schemeClr val="bg1"/>
                </a:solidFill>
              </a:endParaRPr>
            </a:p>
          </p:txBody>
        </p:sp>
      </p:grpSp>
      <p:sp>
        <p:nvSpPr>
          <p:cNvPr id="8" name="Rectangle 7"/>
          <p:cNvSpPr/>
          <p:nvPr/>
        </p:nvSpPr>
        <p:spPr>
          <a:xfrm>
            <a:off x="457200" y="6553200"/>
            <a:ext cx="8229600" cy="215444"/>
          </a:xfrm>
          <a:prstGeom prst="rect">
            <a:avLst/>
          </a:prstGeom>
        </p:spPr>
        <p:txBody>
          <a:bodyPr wrap="square">
            <a:spAutoFit/>
          </a:bodyPr>
          <a:lstStyle/>
          <a:p>
            <a:pPr algn="ctr">
              <a:defRPr/>
            </a:pPr>
            <a:r>
              <a:rPr lang="en-US" sz="800" dirty="0" smtClean="0">
                <a:solidFill>
                  <a:srgbClr val="BFBFBF"/>
                </a:solidFill>
              </a:rPr>
              <a:t>© 2016 Accumen.  Proprietary &amp; Confidential. Materials may not be copied or distributed.</a:t>
            </a:r>
            <a:endParaRPr lang="en-US" sz="800" dirty="0">
              <a:solidFill>
                <a:srgbClr val="BFBFBF"/>
              </a:solidFill>
            </a:endParaRPr>
          </a:p>
        </p:txBody>
      </p:sp>
    </p:spTree>
    <p:extLst>
      <p:ext uri="{BB962C8B-B14F-4D97-AF65-F5344CB8AC3E}">
        <p14:creationId xmlns:p14="http://schemas.microsoft.com/office/powerpoint/2010/main" val="11006306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67800</TotalTime>
  <Words>1952</Words>
  <Application>Microsoft Office PowerPoint</Application>
  <PresentationFormat>On-screen Show (4:3)</PresentationFormat>
  <Paragraphs>269</Paragraphs>
  <Slides>21</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GungsuhChe</vt:lpstr>
      <vt:lpstr>ＭＳ Ｐゴシック</vt:lpstr>
      <vt:lpstr>ＭＳ Ｐゴシック</vt:lpstr>
      <vt:lpstr>AIRForms</vt:lpstr>
      <vt:lpstr>Arial</vt:lpstr>
      <vt:lpstr>Arial Black</vt:lpstr>
      <vt:lpstr>Arial Narrow</vt:lpstr>
      <vt:lpstr>Broadway</vt:lpstr>
      <vt:lpstr>Calibri</vt:lpstr>
      <vt:lpstr>Wingdings</vt:lpstr>
      <vt:lpstr>1_Office Theme</vt:lpstr>
      <vt:lpstr>Welcome to the Accumen Show!!</vt:lpstr>
      <vt:lpstr>The Compliance Program</vt:lpstr>
      <vt:lpstr>Agenda</vt:lpstr>
      <vt:lpstr>What Makes Accumen Great? – You Do!</vt:lpstr>
      <vt:lpstr>Accumen Compliance Code of Conduct</vt:lpstr>
      <vt:lpstr>Code of Conduct - Honest, Ethical and Legal Conduct</vt:lpstr>
      <vt:lpstr>Code of Conduct – AlertLine and Duty to Report </vt:lpstr>
      <vt:lpstr>Code of Conduct – Conflict of Interest</vt:lpstr>
      <vt:lpstr>The Accumen Show: Call or Don’t Call?</vt:lpstr>
      <vt:lpstr>PowerPoint Presentation</vt:lpstr>
      <vt:lpstr>ANSWER</vt:lpstr>
      <vt:lpstr>Healthcare Fraud and Abuse</vt:lpstr>
      <vt:lpstr>Examples of Fraud and Abuse </vt:lpstr>
      <vt:lpstr>Federal Health Care Fraud and Abuse-Laws</vt:lpstr>
      <vt:lpstr>Health Care Fraud and Abuse-Laws</vt:lpstr>
      <vt:lpstr>HIPAA Overview</vt:lpstr>
      <vt:lpstr>The Accumen Show: Deal or No Deal?</vt:lpstr>
      <vt:lpstr>PowerPoint Presentation</vt:lpstr>
      <vt:lpstr>ANSWER</vt:lpstr>
      <vt:lpstr>Policies &amp; Procedures – Where are they located? 2st place</vt:lpstr>
      <vt:lpstr>Quiz Time</vt:lpstr>
    </vt:vector>
  </TitlesOfParts>
  <Company>Mutant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Ted Landis</dc:creator>
  <cp:keywords>Accumen</cp:keywords>
  <cp:lastModifiedBy>Dana Simonds</cp:lastModifiedBy>
  <cp:revision>1405</cp:revision>
  <cp:lastPrinted>2016-05-06T02:31:42Z</cp:lastPrinted>
  <dcterms:created xsi:type="dcterms:W3CDTF">2013-04-23T02:13:29Z</dcterms:created>
  <dcterms:modified xsi:type="dcterms:W3CDTF">2016-05-11T00:43:10Z</dcterms:modified>
</cp:coreProperties>
</file>