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8" d="100"/>
          <a:sy n="98" d="100"/>
        </p:scale>
        <p:origin x="-82"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difalco@msudenver.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5302" y="3019245"/>
            <a:ext cx="7247173" cy="1620113"/>
          </a:xfrm>
        </p:spPr>
        <p:txBody>
          <a:bodyPr/>
          <a:lstStyle/>
          <a:p>
            <a:pPr algn="ctr"/>
            <a:r>
              <a:rPr lang="en-US" dirty="0" smtClean="0"/>
              <a:t>What Is FERPA?</a:t>
            </a:r>
            <a:endParaRPr lang="en-US" dirty="0"/>
          </a:p>
        </p:txBody>
      </p:sp>
      <p:sp>
        <p:nvSpPr>
          <p:cNvPr id="3" name="Subtitle 2"/>
          <p:cNvSpPr>
            <a:spLocks noGrp="1"/>
          </p:cNvSpPr>
          <p:nvPr>
            <p:ph type="subTitle" idx="1"/>
          </p:nvPr>
        </p:nvSpPr>
        <p:spPr>
          <a:xfrm>
            <a:off x="1460100" y="5388533"/>
            <a:ext cx="8825658" cy="861420"/>
          </a:xfrm>
        </p:spPr>
        <p:txBody>
          <a:bodyPr>
            <a:normAutofit/>
          </a:bodyPr>
          <a:lstStyle/>
          <a:p>
            <a:pPr algn="ctr"/>
            <a:r>
              <a:rPr lang="en-US" sz="2800" b="1" dirty="0" smtClean="0">
                <a:solidFill>
                  <a:srgbClr val="FFFF00"/>
                </a:solidFill>
              </a:rPr>
              <a:t>A Training Presentation for clinical sites</a:t>
            </a:r>
            <a:endParaRPr lang="en-US" sz="2800"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33" y="2161186"/>
            <a:ext cx="3913322" cy="2850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04" y="343734"/>
            <a:ext cx="5001768" cy="1926336"/>
          </a:xfrm>
          <a:prstGeom prst="rect">
            <a:avLst/>
          </a:prstGeom>
        </p:spPr>
      </p:pic>
    </p:spTree>
    <p:extLst>
      <p:ext uri="{BB962C8B-B14F-4D97-AF65-F5344CB8AC3E}">
        <p14:creationId xmlns:p14="http://schemas.microsoft.com/office/powerpoint/2010/main" val="61172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646112" y="1406106"/>
            <a:ext cx="10637240" cy="4842293"/>
          </a:xfrm>
        </p:spPr>
        <p:txBody>
          <a:bodyPr>
            <a:normAutofit/>
          </a:bodyPr>
          <a:lstStyle/>
          <a:p>
            <a:pPr marL="0" indent="0" algn="ctr">
              <a:buNone/>
            </a:pPr>
            <a:r>
              <a:rPr lang="en-US" b="1" dirty="0" smtClean="0"/>
              <a:t>Was the action compliant with FERPA, or was the action violating FERPA?</a:t>
            </a:r>
          </a:p>
          <a:p>
            <a:endParaRPr lang="en-US" dirty="0" smtClean="0"/>
          </a:p>
          <a:p>
            <a:pPr marL="0" indent="0">
              <a:buNone/>
            </a:pPr>
            <a:r>
              <a:rPr lang="en-US" dirty="0" smtClean="0">
                <a:solidFill>
                  <a:srgbClr val="FFFF00"/>
                </a:solidFill>
              </a:rPr>
              <a:t>CASE 1:</a:t>
            </a:r>
          </a:p>
          <a:p>
            <a:pPr marL="0" indent="0">
              <a:buNone/>
            </a:pPr>
            <a:endParaRPr lang="en-US" dirty="0" smtClean="0"/>
          </a:p>
          <a:p>
            <a:pPr marL="0" indent="0">
              <a:buNone/>
            </a:pPr>
            <a:r>
              <a:rPr lang="en-US" dirty="0" smtClean="0"/>
              <a:t>Your response is a violation of FERPA. Student progress should not be discussed with anyone who does not have permission to receive such information (</a:t>
            </a:r>
            <a:r>
              <a:rPr lang="en-US" dirty="0" err="1" smtClean="0"/>
              <a:t>ie</a:t>
            </a:r>
            <a:r>
              <a:rPr lang="en-US" dirty="0" smtClean="0"/>
              <a:t>. Someone having a “need to know”; another trainer that will be training the student on the next day). Your friend is not working directly with the student, and she has no “need to know” about her progress; she certainly has no “need to know” about the student’s family issues.</a:t>
            </a:r>
          </a:p>
          <a:p>
            <a:pPr marL="0" indent="0">
              <a:buNone/>
            </a:pPr>
            <a:endParaRPr lang="en-US" dirty="0" smtClean="0"/>
          </a:p>
          <a:p>
            <a:pPr marL="0" indent="0">
              <a:buNone/>
            </a:pPr>
            <a:r>
              <a:rPr lang="en-US" dirty="0" smtClean="0"/>
              <a:t>You should tell your co-worker that student progress information is confidential (much like HIPAA), and you are not allowed to share.</a:t>
            </a:r>
          </a:p>
          <a:p>
            <a:endParaRPr lang="en-US" dirty="0"/>
          </a:p>
        </p:txBody>
      </p:sp>
    </p:spTree>
    <p:extLst>
      <p:ext uri="{BB962C8B-B14F-4D97-AF65-F5344CB8AC3E}">
        <p14:creationId xmlns:p14="http://schemas.microsoft.com/office/powerpoint/2010/main" val="370791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750498" y="2052918"/>
            <a:ext cx="10644996" cy="4195481"/>
          </a:xfrm>
        </p:spPr>
        <p:txBody>
          <a:bodyPr>
            <a:normAutofit/>
          </a:bodyPr>
          <a:lstStyle/>
          <a:p>
            <a:pPr marL="0" indent="0" algn="ctr">
              <a:buNone/>
            </a:pPr>
            <a:r>
              <a:rPr lang="en-US" b="1" dirty="0" smtClean="0"/>
              <a:t>Read the following case and determine if the action is compliant with FERPA, or if the action is violating FERPA:</a:t>
            </a:r>
          </a:p>
          <a:p>
            <a:endParaRPr lang="en-US" dirty="0" smtClean="0"/>
          </a:p>
          <a:p>
            <a:pPr marL="0" indent="0">
              <a:buNone/>
            </a:pPr>
            <a:r>
              <a:rPr lang="en-US" dirty="0" smtClean="0">
                <a:solidFill>
                  <a:srgbClr val="FFFF00"/>
                </a:solidFill>
              </a:rPr>
              <a:t>CASE 2:</a:t>
            </a:r>
          </a:p>
          <a:p>
            <a:pPr marL="0" indent="0">
              <a:buNone/>
            </a:pPr>
            <a:endParaRPr lang="en-US" dirty="0" smtClean="0"/>
          </a:p>
          <a:p>
            <a:pPr marL="0" indent="0">
              <a:buNone/>
            </a:pPr>
            <a:r>
              <a:rPr lang="en-US" dirty="0" smtClean="0"/>
              <a:t>You are training a student in clinical rotation, and you brief your co-worker who will be training him on the next day about his progress, including areas in which improvement is needed. </a:t>
            </a:r>
            <a:endParaRPr lang="en-US" dirty="0"/>
          </a:p>
        </p:txBody>
      </p:sp>
    </p:spTree>
    <p:extLst>
      <p:ext uri="{BB962C8B-B14F-4D97-AF65-F5344CB8AC3E}">
        <p14:creationId xmlns:p14="http://schemas.microsoft.com/office/powerpoint/2010/main" val="29869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948906" y="1578634"/>
            <a:ext cx="10282686" cy="4669765"/>
          </a:xfrm>
        </p:spPr>
        <p:txBody>
          <a:bodyPr>
            <a:normAutofit/>
          </a:bodyPr>
          <a:lstStyle/>
          <a:p>
            <a:pPr marL="0" indent="0" algn="ctr">
              <a:buNone/>
            </a:pPr>
            <a:r>
              <a:rPr lang="en-US" b="1" dirty="0" smtClean="0"/>
              <a:t>Was the action compliant with FERPA, or was the action violating FERPA?</a:t>
            </a:r>
          </a:p>
          <a:p>
            <a:endParaRPr lang="en-US" dirty="0" smtClean="0"/>
          </a:p>
          <a:p>
            <a:pPr marL="0" indent="0">
              <a:buNone/>
            </a:pPr>
            <a:r>
              <a:rPr lang="en-US" dirty="0" smtClean="0">
                <a:solidFill>
                  <a:srgbClr val="FFFF00"/>
                </a:solidFill>
              </a:rPr>
              <a:t>CASE 2:</a:t>
            </a:r>
          </a:p>
          <a:p>
            <a:pPr marL="0" indent="0">
              <a:buNone/>
            </a:pPr>
            <a:endParaRPr lang="en-US" dirty="0" smtClean="0"/>
          </a:p>
          <a:p>
            <a:pPr marL="0" indent="0">
              <a:buNone/>
            </a:pPr>
            <a:r>
              <a:rPr lang="en-US" dirty="0" smtClean="0"/>
              <a:t>Your action is in compliance with FERPA, </a:t>
            </a:r>
            <a:r>
              <a:rPr lang="en-US" dirty="0" smtClean="0">
                <a:solidFill>
                  <a:srgbClr val="FFFF00"/>
                </a:solidFill>
              </a:rPr>
              <a:t>AS LONG AS </a:t>
            </a:r>
            <a:r>
              <a:rPr lang="en-US" dirty="0" smtClean="0"/>
              <a:t>the conversation occurs in private so that unauthorized staff or other students are not privy to the information. </a:t>
            </a:r>
            <a:endParaRPr lang="en-US" dirty="0"/>
          </a:p>
        </p:txBody>
      </p:sp>
    </p:spTree>
    <p:extLst>
      <p:ext uri="{BB962C8B-B14F-4D97-AF65-F5344CB8AC3E}">
        <p14:creationId xmlns:p14="http://schemas.microsoft.com/office/powerpoint/2010/main" val="254412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862642" y="1242204"/>
            <a:ext cx="10593237" cy="5006195"/>
          </a:xfrm>
        </p:spPr>
        <p:txBody>
          <a:bodyPr>
            <a:normAutofit/>
          </a:bodyPr>
          <a:lstStyle/>
          <a:p>
            <a:pPr marL="0" indent="0" algn="ctr">
              <a:buNone/>
            </a:pPr>
            <a:r>
              <a:rPr lang="en-US" b="1" dirty="0" smtClean="0"/>
              <a:t>Read the following case and determine if the action is compliant with FERPA, or if the action is violating FERPA:</a:t>
            </a:r>
          </a:p>
          <a:p>
            <a:pPr algn="ctr"/>
            <a:endParaRPr lang="en-US" b="1" dirty="0" smtClean="0"/>
          </a:p>
          <a:p>
            <a:pPr marL="0" indent="0">
              <a:buNone/>
            </a:pPr>
            <a:r>
              <a:rPr lang="en-US" dirty="0" smtClean="0">
                <a:solidFill>
                  <a:srgbClr val="FFFF00"/>
                </a:solidFill>
              </a:rPr>
              <a:t>CASE 3:</a:t>
            </a:r>
          </a:p>
          <a:p>
            <a:pPr marL="0" indent="0">
              <a:buNone/>
            </a:pPr>
            <a:endParaRPr lang="en-US" dirty="0" smtClean="0"/>
          </a:p>
          <a:p>
            <a:pPr marL="0" indent="0">
              <a:buNone/>
            </a:pPr>
            <a:r>
              <a:rPr lang="en-US" dirty="0" smtClean="0"/>
              <a:t>You are training a student in clinical rotation, and after she leaves for the day, you make some notes about her progress that you will discuss with her tomorrow.  You put the notes in a drawer in the department. </a:t>
            </a:r>
            <a:endParaRPr lang="en-US" dirty="0"/>
          </a:p>
        </p:txBody>
      </p:sp>
    </p:spTree>
    <p:extLst>
      <p:ext uri="{BB962C8B-B14F-4D97-AF65-F5344CB8AC3E}">
        <p14:creationId xmlns:p14="http://schemas.microsoft.com/office/powerpoint/2010/main" val="262473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1103312" y="1414732"/>
            <a:ext cx="10093775" cy="4833667"/>
          </a:xfrm>
        </p:spPr>
        <p:txBody>
          <a:bodyPr>
            <a:normAutofit/>
          </a:bodyPr>
          <a:lstStyle/>
          <a:p>
            <a:pPr marL="0" indent="0" algn="ctr">
              <a:buNone/>
            </a:pPr>
            <a:r>
              <a:rPr lang="en-US" b="1" dirty="0" smtClean="0"/>
              <a:t>Was the action compliant with FERPA, or was the action violating FERPA?</a:t>
            </a:r>
          </a:p>
          <a:p>
            <a:endParaRPr lang="en-US" dirty="0" smtClean="0"/>
          </a:p>
          <a:p>
            <a:pPr marL="0" indent="0">
              <a:buNone/>
            </a:pPr>
            <a:r>
              <a:rPr lang="en-US" dirty="0" smtClean="0">
                <a:solidFill>
                  <a:srgbClr val="FFFF00"/>
                </a:solidFill>
              </a:rPr>
              <a:t>CASE 3:</a:t>
            </a:r>
          </a:p>
          <a:p>
            <a:pPr marL="0" indent="0">
              <a:buNone/>
            </a:pPr>
            <a:endParaRPr lang="en-US" dirty="0" smtClean="0"/>
          </a:p>
          <a:p>
            <a:pPr marL="0" indent="0">
              <a:buNone/>
            </a:pPr>
            <a:r>
              <a:rPr lang="en-US" dirty="0" smtClean="0"/>
              <a:t>Your action is violating FERPA, because unauthorized individuals may have access to the notes. Making notes is acceptable </a:t>
            </a:r>
            <a:r>
              <a:rPr lang="en-US" dirty="0" smtClean="0">
                <a:solidFill>
                  <a:srgbClr val="FFFF00"/>
                </a:solidFill>
              </a:rPr>
              <a:t>AS LONG AS </a:t>
            </a:r>
            <a:r>
              <a:rPr lang="en-US" dirty="0" smtClean="0"/>
              <a:t>they are secured and destroyed according to FERPA protocol. </a:t>
            </a:r>
            <a:endParaRPr lang="en-US" dirty="0"/>
          </a:p>
        </p:txBody>
      </p:sp>
    </p:spTree>
    <p:extLst>
      <p:ext uri="{BB962C8B-B14F-4D97-AF65-F5344CB8AC3E}">
        <p14:creationId xmlns:p14="http://schemas.microsoft.com/office/powerpoint/2010/main" val="219856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1103312" y="1388854"/>
            <a:ext cx="10059269" cy="4859546"/>
          </a:xfrm>
        </p:spPr>
        <p:txBody>
          <a:bodyPr>
            <a:normAutofit/>
          </a:bodyPr>
          <a:lstStyle/>
          <a:p>
            <a:pPr marL="0" indent="0" algn="ctr">
              <a:buNone/>
            </a:pPr>
            <a:r>
              <a:rPr lang="en-US" b="1" dirty="0" smtClean="0"/>
              <a:t>Read the following case and determine if the action is compliant with FERPA, or if the action is violating FERPA:</a:t>
            </a:r>
          </a:p>
          <a:p>
            <a:endParaRPr lang="en-US" dirty="0" smtClean="0"/>
          </a:p>
          <a:p>
            <a:pPr marL="0" indent="0">
              <a:buNone/>
            </a:pPr>
            <a:r>
              <a:rPr lang="en-US" dirty="0" smtClean="0">
                <a:solidFill>
                  <a:srgbClr val="FFFF00"/>
                </a:solidFill>
              </a:rPr>
              <a:t>CASE 4:</a:t>
            </a:r>
          </a:p>
          <a:p>
            <a:pPr marL="0" indent="0">
              <a:buNone/>
            </a:pPr>
            <a:endParaRPr lang="en-US" dirty="0" smtClean="0"/>
          </a:p>
          <a:p>
            <a:pPr marL="0" indent="0">
              <a:buNone/>
            </a:pPr>
            <a:r>
              <a:rPr lang="en-US" dirty="0" smtClean="0"/>
              <a:t>You are asked by a department manager to provide a recommendation for a student. The student has not asked you for this recommendation, even though you know that he is interested in the job and would be a good fit in the lab. You are certain that he would give permission and the department manager is in a hurry, so you go ahead and write the letter.</a:t>
            </a:r>
            <a:endParaRPr lang="en-US" dirty="0"/>
          </a:p>
        </p:txBody>
      </p:sp>
    </p:spTree>
    <p:extLst>
      <p:ext uri="{BB962C8B-B14F-4D97-AF65-F5344CB8AC3E}">
        <p14:creationId xmlns:p14="http://schemas.microsoft.com/office/powerpoint/2010/main" val="296722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1103312" y="1440612"/>
            <a:ext cx="10085148" cy="4807788"/>
          </a:xfrm>
        </p:spPr>
        <p:txBody>
          <a:bodyPr>
            <a:normAutofit lnSpcReduction="10000"/>
          </a:bodyPr>
          <a:lstStyle/>
          <a:p>
            <a:pPr marL="0" indent="0" algn="ctr">
              <a:buNone/>
            </a:pPr>
            <a:r>
              <a:rPr lang="en-US" b="1" dirty="0" smtClean="0"/>
              <a:t>Was the action compliant with FERPA, or was the action violating FERPA?</a:t>
            </a:r>
          </a:p>
          <a:p>
            <a:pPr algn="ctr"/>
            <a:endParaRPr lang="en-US" b="1" dirty="0" smtClean="0"/>
          </a:p>
          <a:p>
            <a:pPr marL="0" indent="0">
              <a:buNone/>
            </a:pPr>
            <a:r>
              <a:rPr lang="en-US" dirty="0" smtClean="0">
                <a:solidFill>
                  <a:srgbClr val="FFFF00"/>
                </a:solidFill>
              </a:rPr>
              <a:t>CASE 4:</a:t>
            </a:r>
          </a:p>
          <a:p>
            <a:pPr marL="0" indent="0">
              <a:buNone/>
            </a:pPr>
            <a:endParaRPr lang="en-US" dirty="0" smtClean="0"/>
          </a:p>
          <a:p>
            <a:pPr marL="0" indent="0">
              <a:buNone/>
            </a:pPr>
            <a:r>
              <a:rPr lang="en-US" dirty="0" smtClean="0"/>
              <a:t>Your action is violating FERPA, because written permission from a student is required before a letter of recommendation is written. The permission also must include exactly what the student wants included in the letter; the permission must be kept on file.</a:t>
            </a:r>
          </a:p>
          <a:p>
            <a:pPr marL="0" indent="0">
              <a:buNone/>
            </a:pPr>
            <a:endParaRPr lang="en-US" dirty="0" smtClean="0"/>
          </a:p>
          <a:p>
            <a:pPr marL="0" indent="0">
              <a:buNone/>
            </a:pPr>
            <a:r>
              <a:rPr lang="en-US" dirty="0" smtClean="0"/>
              <a:t>You should have told the department manager that you cannot provide the letter without student permission; then contact the student and tell them that you were asked for the recommendation but cannot write the letter without their written permission.</a:t>
            </a:r>
            <a:endParaRPr lang="en-US" dirty="0"/>
          </a:p>
        </p:txBody>
      </p:sp>
    </p:spTree>
    <p:extLst>
      <p:ext uri="{BB962C8B-B14F-4D97-AF65-F5344CB8AC3E}">
        <p14:creationId xmlns:p14="http://schemas.microsoft.com/office/powerpoint/2010/main" val="397434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1103312" y="1388854"/>
            <a:ext cx="10059269" cy="4859546"/>
          </a:xfrm>
        </p:spPr>
        <p:txBody>
          <a:bodyPr>
            <a:normAutofit/>
          </a:bodyPr>
          <a:lstStyle/>
          <a:p>
            <a:pPr marL="0" indent="0" algn="ctr">
              <a:buNone/>
            </a:pPr>
            <a:r>
              <a:rPr lang="en-US" b="1" dirty="0" smtClean="0"/>
              <a:t>Read the following case and determine if the action is compliant with FERPA, or if the action is violating FERPA:</a:t>
            </a:r>
          </a:p>
          <a:p>
            <a:endParaRPr lang="en-US" dirty="0" smtClean="0"/>
          </a:p>
          <a:p>
            <a:pPr marL="0" indent="0">
              <a:buNone/>
            </a:pPr>
            <a:r>
              <a:rPr lang="en-US" dirty="0" smtClean="0">
                <a:solidFill>
                  <a:srgbClr val="FFFF00"/>
                </a:solidFill>
              </a:rPr>
              <a:t>CASE 5:</a:t>
            </a:r>
          </a:p>
          <a:p>
            <a:pPr marL="0" indent="0">
              <a:buNone/>
            </a:pPr>
            <a:endParaRPr lang="en-US" dirty="0" smtClean="0"/>
          </a:p>
          <a:p>
            <a:pPr marL="0" indent="0">
              <a:buNone/>
            </a:pPr>
            <a:r>
              <a:rPr lang="en-US" dirty="0" smtClean="0"/>
              <a:t>You are discussing rotation progress and performance with a student. The discussion occurs in a private area of the lab where it cannot be overheard. When the student is concerned about your evaluation of his performance in a particular area, you reply “you need to do a better job with this task, like Mary is doing”.</a:t>
            </a:r>
            <a:endParaRPr lang="en-US" dirty="0"/>
          </a:p>
        </p:txBody>
      </p:sp>
    </p:spTree>
    <p:extLst>
      <p:ext uri="{BB962C8B-B14F-4D97-AF65-F5344CB8AC3E}">
        <p14:creationId xmlns:p14="http://schemas.microsoft.com/office/powerpoint/2010/main" val="252475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715993" y="1440612"/>
            <a:ext cx="10826150" cy="4807788"/>
          </a:xfrm>
        </p:spPr>
        <p:txBody>
          <a:bodyPr>
            <a:normAutofit/>
          </a:bodyPr>
          <a:lstStyle/>
          <a:p>
            <a:pPr marL="0" indent="0" algn="ctr">
              <a:buNone/>
            </a:pPr>
            <a:r>
              <a:rPr lang="en-US" b="1" dirty="0" smtClean="0"/>
              <a:t>Was the action compliant with FERPA, or was the action violating FERPA?</a:t>
            </a:r>
          </a:p>
          <a:p>
            <a:pPr algn="ctr"/>
            <a:endParaRPr lang="en-US" b="1" dirty="0" smtClean="0"/>
          </a:p>
          <a:p>
            <a:pPr marL="0" indent="0">
              <a:buNone/>
            </a:pPr>
            <a:r>
              <a:rPr lang="en-US" dirty="0" smtClean="0">
                <a:solidFill>
                  <a:srgbClr val="FFFF00"/>
                </a:solidFill>
              </a:rPr>
              <a:t>CASE 5:</a:t>
            </a:r>
          </a:p>
          <a:p>
            <a:pPr marL="0" indent="0">
              <a:buNone/>
            </a:pPr>
            <a:endParaRPr lang="en-US" dirty="0" smtClean="0"/>
          </a:p>
          <a:p>
            <a:pPr marL="0" indent="0">
              <a:buNone/>
            </a:pPr>
            <a:r>
              <a:rPr lang="en-US" dirty="0" smtClean="0"/>
              <a:t>While conducting the discussion in a private area is appropriate, your action is violating FERPA, because when Mary’s performance was discussed, her confidentiality was compromised. In addition, student performance should always be compared to the standard, not to another student’s performance.</a:t>
            </a:r>
          </a:p>
          <a:p>
            <a:pPr marL="0" indent="0">
              <a:buNone/>
            </a:pPr>
            <a:endParaRPr lang="en-US" dirty="0" smtClean="0"/>
          </a:p>
          <a:p>
            <a:pPr marL="0" indent="0">
              <a:buNone/>
            </a:pPr>
            <a:endParaRPr lang="en-US" dirty="0" smtClean="0"/>
          </a:p>
          <a:p>
            <a:pPr marL="0" indent="0">
              <a:buNone/>
            </a:pPr>
            <a:r>
              <a:rPr lang="en-US" dirty="0" smtClean="0"/>
              <a:t>You should have clarified your evaluation of the student’s performance by comparing it to the standard, giving them suggestions without mentioning another student.</a:t>
            </a:r>
            <a:endParaRPr lang="en-US" dirty="0"/>
          </a:p>
        </p:txBody>
      </p:sp>
    </p:spTree>
    <p:extLst>
      <p:ext uri="{BB962C8B-B14F-4D97-AF65-F5344CB8AC3E}">
        <p14:creationId xmlns:p14="http://schemas.microsoft.com/office/powerpoint/2010/main" val="11370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439947" y="1388854"/>
            <a:ext cx="11222965" cy="4859546"/>
          </a:xfrm>
        </p:spPr>
        <p:txBody>
          <a:bodyPr>
            <a:normAutofit fontScale="92500" lnSpcReduction="10000"/>
          </a:bodyPr>
          <a:lstStyle/>
          <a:p>
            <a:pPr marL="0" indent="0" algn="ctr">
              <a:buNone/>
            </a:pPr>
            <a:r>
              <a:rPr lang="en-US" b="1" dirty="0" smtClean="0"/>
              <a:t>Read the following case and determine if the action is compliant with FERPA, or if the action is violating FERPA:</a:t>
            </a:r>
          </a:p>
          <a:p>
            <a:endParaRPr lang="en-US" dirty="0" smtClean="0"/>
          </a:p>
          <a:p>
            <a:pPr marL="0" indent="0">
              <a:buNone/>
            </a:pPr>
            <a:r>
              <a:rPr lang="en-US" dirty="0" smtClean="0">
                <a:solidFill>
                  <a:srgbClr val="FFFF00"/>
                </a:solidFill>
              </a:rPr>
              <a:t>CASE 6:</a:t>
            </a:r>
          </a:p>
          <a:p>
            <a:pPr marL="0" indent="0">
              <a:buNone/>
            </a:pPr>
            <a:endParaRPr lang="en-US" dirty="0" smtClean="0"/>
          </a:p>
          <a:p>
            <a:pPr marL="0" indent="0">
              <a:buNone/>
            </a:pPr>
            <a:r>
              <a:rPr lang="en-US" dirty="0" smtClean="0"/>
              <a:t>You are discussing general rotation information, that does not include information about specific student progress, with 3 students in a “public” area of the lab. During the discussion, one of the students asks a question about how they are doing in their blood bank rotation.</a:t>
            </a:r>
          </a:p>
          <a:p>
            <a:pPr marL="0" indent="0">
              <a:buNone/>
            </a:pPr>
            <a:endParaRPr lang="en-US" dirty="0"/>
          </a:p>
          <a:p>
            <a:pPr marL="0" indent="0">
              <a:buNone/>
            </a:pPr>
            <a:r>
              <a:rPr lang="en-US" dirty="0" smtClean="0"/>
              <a:t>You reply:  “Right now we need to cover this general information that is not confidential and applies to all students. Any questions about individual progress in a particular area must be addressed by appropriate individuals in a private area. After we have completed our discussion, I can speak with you privately and/or direct you to the individual who can assist you. </a:t>
            </a:r>
            <a:endParaRPr lang="en-US" dirty="0"/>
          </a:p>
        </p:txBody>
      </p:sp>
    </p:spTree>
    <p:extLst>
      <p:ext uri="{BB962C8B-B14F-4D97-AF65-F5344CB8AC3E}">
        <p14:creationId xmlns:p14="http://schemas.microsoft.com/office/powerpoint/2010/main" val="71474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6354"/>
          </a:xfrm>
        </p:spPr>
        <p:txBody>
          <a:bodyPr/>
          <a:lstStyle/>
          <a:p>
            <a:pPr algn="ctr"/>
            <a:r>
              <a:rPr lang="en-US" dirty="0" smtClean="0"/>
              <a:t>FERPA</a:t>
            </a:r>
            <a:endParaRPr lang="en-US" dirty="0"/>
          </a:p>
        </p:txBody>
      </p:sp>
      <p:sp>
        <p:nvSpPr>
          <p:cNvPr id="3" name="Content Placeholder 2"/>
          <p:cNvSpPr>
            <a:spLocks noGrp="1"/>
          </p:cNvSpPr>
          <p:nvPr>
            <p:ph idx="1"/>
          </p:nvPr>
        </p:nvSpPr>
        <p:spPr>
          <a:xfrm>
            <a:off x="646112" y="1362974"/>
            <a:ext cx="10921912" cy="4885425"/>
          </a:xfrm>
        </p:spPr>
        <p:txBody>
          <a:bodyPr/>
          <a:lstStyle/>
          <a:p>
            <a:pPr marL="0" indent="0" algn="ctr">
              <a:buNone/>
            </a:pPr>
            <a:r>
              <a:rPr lang="en-US" dirty="0" smtClean="0"/>
              <a:t>The Family Rights and Privacy Act of  1974 protects student rights, including confidentiality. Under this Act, students have the right to:</a:t>
            </a:r>
          </a:p>
          <a:p>
            <a:endParaRPr lang="en-US" dirty="0"/>
          </a:p>
          <a:p>
            <a:pPr marL="457200" lvl="1" indent="0">
              <a:buNone/>
            </a:pPr>
            <a:r>
              <a:rPr lang="en-US" dirty="0" smtClean="0"/>
              <a:t>1.  Inspect and review their educational records</a:t>
            </a:r>
          </a:p>
          <a:p>
            <a:pPr lvl="1"/>
            <a:endParaRPr lang="en-US" dirty="0" smtClean="0"/>
          </a:p>
          <a:p>
            <a:pPr marL="457200" lvl="1" indent="0">
              <a:buNone/>
            </a:pPr>
            <a:r>
              <a:rPr lang="en-US" dirty="0" smtClean="0"/>
              <a:t>2.  Request amendment of educational records to ensure they are not inaccurate, misleading, or otherwise in violation of the student’s privacy or other rights</a:t>
            </a:r>
          </a:p>
          <a:p>
            <a:pPr lvl="1"/>
            <a:endParaRPr lang="en-US" dirty="0" smtClean="0"/>
          </a:p>
          <a:p>
            <a:pPr marL="457200" lvl="1" indent="0">
              <a:buNone/>
            </a:pPr>
            <a:r>
              <a:rPr lang="en-US" dirty="0" smtClean="0"/>
              <a:t>3.  Consent to disclosure of personally identifiable information contained in the student’s educational records, except to the extent that FERPA authorizes disclosure without consent; and  file a complaint under 34 CFR 99.64, concerning alleged failures of compliance with the FERPA requirements</a:t>
            </a:r>
            <a:endParaRPr lang="en-US" dirty="0"/>
          </a:p>
        </p:txBody>
      </p:sp>
    </p:spTree>
    <p:extLst>
      <p:ext uri="{BB962C8B-B14F-4D97-AF65-F5344CB8AC3E}">
        <p14:creationId xmlns:p14="http://schemas.microsoft.com/office/powerpoint/2010/main" val="426432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715993" y="1440612"/>
            <a:ext cx="10826150" cy="4807788"/>
          </a:xfrm>
        </p:spPr>
        <p:txBody>
          <a:bodyPr>
            <a:normAutofit/>
          </a:bodyPr>
          <a:lstStyle/>
          <a:p>
            <a:pPr marL="0" indent="0" algn="ctr">
              <a:buNone/>
            </a:pPr>
            <a:r>
              <a:rPr lang="en-US" b="1" dirty="0" smtClean="0"/>
              <a:t>Was the action compliant with FERPA, or was the action violating FERPA?</a:t>
            </a:r>
          </a:p>
          <a:p>
            <a:pPr algn="ctr"/>
            <a:endParaRPr lang="en-US" b="1" dirty="0" smtClean="0"/>
          </a:p>
          <a:p>
            <a:pPr marL="0" indent="0">
              <a:buNone/>
            </a:pPr>
            <a:r>
              <a:rPr lang="en-US" dirty="0" smtClean="0">
                <a:solidFill>
                  <a:srgbClr val="FFFF00"/>
                </a:solidFill>
              </a:rPr>
              <a:t>CASE 6:</a:t>
            </a:r>
          </a:p>
          <a:p>
            <a:pPr marL="0" indent="0">
              <a:buNone/>
            </a:pPr>
            <a:endParaRPr lang="en-US" dirty="0" smtClean="0"/>
          </a:p>
          <a:p>
            <a:pPr marL="0" indent="0">
              <a:buNone/>
            </a:pPr>
            <a:r>
              <a:rPr lang="en-US" dirty="0" smtClean="0"/>
              <a:t>Your response is in compliance with FERPA. Restricting group discussions to non-confidential topics, and letting the student know that confidential topics must be discussed in private with appropriate individual(s) is correct. </a:t>
            </a:r>
          </a:p>
          <a:p>
            <a:pPr marL="0" indent="0">
              <a:buNone/>
            </a:pPr>
            <a:endParaRPr lang="en-US" dirty="0"/>
          </a:p>
          <a:p>
            <a:pPr marL="0" indent="0">
              <a:buNone/>
            </a:pPr>
            <a:r>
              <a:rPr lang="en-US" dirty="0" smtClean="0"/>
              <a:t>An acceptable alternative would be to seek permission from all students in the group to discuss confidential topics before doing so. This action should be documented. </a:t>
            </a:r>
          </a:p>
        </p:txBody>
      </p:sp>
    </p:spTree>
    <p:extLst>
      <p:ext uri="{BB962C8B-B14F-4D97-AF65-F5344CB8AC3E}">
        <p14:creationId xmlns:p14="http://schemas.microsoft.com/office/powerpoint/2010/main" val="270149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YOUR ATTENTION!!</a:t>
            </a:r>
            <a:endParaRPr lang="en-US" dirty="0"/>
          </a:p>
        </p:txBody>
      </p:sp>
      <p:sp>
        <p:nvSpPr>
          <p:cNvPr id="3" name="Content Placeholder 2"/>
          <p:cNvSpPr>
            <a:spLocks noGrp="1"/>
          </p:cNvSpPr>
          <p:nvPr>
            <p:ph idx="1"/>
          </p:nvPr>
        </p:nvSpPr>
        <p:spPr>
          <a:xfrm>
            <a:off x="793630" y="1500996"/>
            <a:ext cx="10696755" cy="4747403"/>
          </a:xfrm>
        </p:spPr>
        <p:txBody>
          <a:bodyPr/>
          <a:lstStyle/>
          <a:p>
            <a:pPr marL="0" indent="0">
              <a:buNone/>
            </a:pPr>
            <a:r>
              <a:rPr lang="en-US" dirty="0" smtClean="0"/>
              <a:t>We appreciate you reviewing this information, and encourage you to contact the school offices at 720-449-7450 with any questions.</a:t>
            </a:r>
          </a:p>
          <a:p>
            <a:endParaRPr lang="en-US" dirty="0"/>
          </a:p>
          <a:p>
            <a:pPr marL="0" indent="0">
              <a:buNone/>
            </a:pPr>
            <a:r>
              <a:rPr lang="en-US" dirty="0" smtClean="0"/>
              <a:t>Clinical Liaison: please complete the form that documents this training for your staff and return it to the school offices by e-mail or fax. The form was attached to the e-mail containing this presentation.</a:t>
            </a:r>
          </a:p>
          <a:p>
            <a:pPr marL="0" indent="0">
              <a:buNone/>
            </a:pPr>
            <a:endParaRPr lang="en-US" dirty="0" smtClean="0"/>
          </a:p>
          <a:p>
            <a:pPr marL="457200" lvl="1" indent="0">
              <a:buNone/>
            </a:pPr>
            <a:r>
              <a:rPr lang="en-US" dirty="0" smtClean="0"/>
              <a:t>1.  e-mail:  </a:t>
            </a:r>
            <a:r>
              <a:rPr lang="en-US" dirty="0" smtClean="0">
                <a:hlinkClick r:id="rId2"/>
              </a:rPr>
              <a:t>sdifalco@msudenver.edu</a:t>
            </a:r>
            <a:endParaRPr lang="en-US" dirty="0" smtClean="0"/>
          </a:p>
          <a:p>
            <a:pPr lvl="1"/>
            <a:r>
              <a:rPr lang="en-US" dirty="0" smtClean="0"/>
              <a:t>OR</a:t>
            </a:r>
          </a:p>
          <a:p>
            <a:pPr marL="457200" lvl="1" indent="0">
              <a:buNone/>
            </a:pPr>
            <a:r>
              <a:rPr lang="en-US" dirty="0" smtClean="0"/>
              <a:t>2.  fax:	720-324-8638</a:t>
            </a:r>
          </a:p>
          <a:p>
            <a:pPr lvl="1"/>
            <a:endParaRPr lang="en-US" dirty="0"/>
          </a:p>
        </p:txBody>
      </p:sp>
    </p:spTree>
    <p:extLst>
      <p:ext uri="{BB962C8B-B14F-4D97-AF65-F5344CB8AC3E}">
        <p14:creationId xmlns:p14="http://schemas.microsoft.com/office/powerpoint/2010/main" val="243915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6354"/>
          </a:xfrm>
        </p:spPr>
        <p:txBody>
          <a:bodyPr/>
          <a:lstStyle/>
          <a:p>
            <a:pPr algn="ctr"/>
            <a:r>
              <a:rPr lang="en-US" dirty="0" smtClean="0"/>
              <a:t>FERPA</a:t>
            </a:r>
            <a:endParaRPr lang="en-US" dirty="0"/>
          </a:p>
        </p:txBody>
      </p:sp>
      <p:sp>
        <p:nvSpPr>
          <p:cNvPr id="3" name="Content Placeholder 2"/>
          <p:cNvSpPr>
            <a:spLocks noGrp="1"/>
          </p:cNvSpPr>
          <p:nvPr>
            <p:ph idx="1"/>
          </p:nvPr>
        </p:nvSpPr>
        <p:spPr>
          <a:xfrm>
            <a:off x="103517" y="1362974"/>
            <a:ext cx="11964838" cy="4885425"/>
          </a:xfrm>
        </p:spPr>
        <p:txBody>
          <a:bodyPr>
            <a:normAutofit/>
          </a:bodyPr>
          <a:lstStyle/>
          <a:p>
            <a:pPr marL="0" indent="0" algn="ctr">
              <a:buNone/>
            </a:pPr>
            <a:r>
              <a:rPr lang="en-US" b="1" dirty="0" smtClean="0"/>
              <a:t>The Family Rights and Privacy Act of  1974 protects student educational records:</a:t>
            </a:r>
          </a:p>
          <a:p>
            <a:endParaRPr lang="en-US" dirty="0"/>
          </a:p>
          <a:p>
            <a:pPr marL="457200" lvl="1" indent="0">
              <a:buNone/>
            </a:pPr>
            <a:r>
              <a:rPr lang="en-US" dirty="0" smtClean="0"/>
              <a:t>1.  Records may not be released to anyone but the student, unless the student authorizes release</a:t>
            </a:r>
          </a:p>
          <a:p>
            <a:pPr lvl="1"/>
            <a:endParaRPr lang="en-US" dirty="0" smtClean="0"/>
          </a:p>
          <a:p>
            <a:pPr marL="457200" lvl="1" indent="0">
              <a:buNone/>
            </a:pPr>
            <a:r>
              <a:rPr lang="en-US" dirty="0" smtClean="0"/>
              <a:t>2.  Directory information may be released to credible third parties, unless the student requests that this information remain confidential.  Directory information includes, but is not limited to:</a:t>
            </a:r>
          </a:p>
          <a:p>
            <a:pPr marL="914400" lvl="2" indent="0">
              <a:buNone/>
            </a:pPr>
            <a:r>
              <a:rPr lang="en-US" dirty="0" smtClean="0"/>
              <a:t>a.	Student name, address, telephone number</a:t>
            </a:r>
          </a:p>
          <a:p>
            <a:pPr marL="914400" lvl="2" indent="0">
              <a:buNone/>
            </a:pPr>
            <a:r>
              <a:rPr lang="en-US" dirty="0" smtClean="0"/>
              <a:t>b.	Major and minor fields of study</a:t>
            </a:r>
          </a:p>
          <a:p>
            <a:pPr marL="914400" lvl="2" indent="0">
              <a:buNone/>
            </a:pPr>
            <a:r>
              <a:rPr lang="en-US" dirty="0" smtClean="0"/>
              <a:t>c.	Dates of attendance at MSU Denver</a:t>
            </a:r>
          </a:p>
          <a:p>
            <a:pPr marL="914400" lvl="2" indent="0">
              <a:buNone/>
            </a:pPr>
            <a:r>
              <a:rPr lang="en-US" dirty="0" smtClean="0"/>
              <a:t>d.	Degrees and awards received</a:t>
            </a:r>
          </a:p>
          <a:p>
            <a:pPr lvl="2"/>
            <a:endParaRPr lang="en-US" dirty="0" smtClean="0"/>
          </a:p>
          <a:p>
            <a:pPr marL="457200" lvl="1" indent="0">
              <a:buNone/>
            </a:pPr>
            <a:r>
              <a:rPr lang="en-US" dirty="0" smtClean="0"/>
              <a:t>3.  Personally identifiable information associated with a student’s record (</a:t>
            </a:r>
            <a:r>
              <a:rPr lang="en-US" dirty="0" err="1" smtClean="0"/>
              <a:t>ie</a:t>
            </a:r>
            <a:r>
              <a:rPr lang="en-US" dirty="0" smtClean="0"/>
              <a:t>. Class schedule, GPA, social security number) may not be released without student permission.</a:t>
            </a:r>
          </a:p>
          <a:p>
            <a:pPr lvl="1"/>
            <a:endParaRPr lang="en-US" dirty="0"/>
          </a:p>
        </p:txBody>
      </p:sp>
    </p:spTree>
    <p:extLst>
      <p:ext uri="{BB962C8B-B14F-4D97-AF65-F5344CB8AC3E}">
        <p14:creationId xmlns:p14="http://schemas.microsoft.com/office/powerpoint/2010/main" val="360467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FERPA MEAN TO ME?</a:t>
            </a:r>
            <a:endParaRPr lang="en-US" dirty="0"/>
          </a:p>
        </p:txBody>
      </p:sp>
      <p:sp>
        <p:nvSpPr>
          <p:cNvPr id="3" name="Content Placeholder 2"/>
          <p:cNvSpPr>
            <a:spLocks noGrp="1"/>
          </p:cNvSpPr>
          <p:nvPr>
            <p:ph idx="1"/>
          </p:nvPr>
        </p:nvSpPr>
        <p:spPr>
          <a:xfrm>
            <a:off x="543464" y="1259458"/>
            <a:ext cx="11024559" cy="5305244"/>
          </a:xfrm>
        </p:spPr>
        <p:txBody>
          <a:bodyPr>
            <a:normAutofit/>
          </a:bodyPr>
          <a:lstStyle/>
          <a:p>
            <a:endParaRPr lang="en-US" dirty="0" smtClean="0"/>
          </a:p>
          <a:p>
            <a:pPr marL="0" indent="0">
              <a:buNone/>
            </a:pPr>
            <a:r>
              <a:rPr lang="en-US" dirty="0" smtClean="0"/>
              <a:t>1.	FERPA is similar to HIPAA</a:t>
            </a:r>
          </a:p>
          <a:p>
            <a:endParaRPr lang="en-US" dirty="0" smtClean="0"/>
          </a:p>
          <a:p>
            <a:pPr marL="0" indent="0">
              <a:buNone/>
            </a:pPr>
            <a:r>
              <a:rPr lang="en-US" dirty="0" smtClean="0"/>
              <a:t>2.	Clinical Rotation Trainers and other clinical site staff who work with 	students are responsible for overseeing and upholding the rights 	that FERPA grants to students.</a:t>
            </a:r>
          </a:p>
          <a:p>
            <a:pPr marL="457200" lvl="1" indent="0">
              <a:buNone/>
            </a:pPr>
            <a:endParaRPr lang="en-US" dirty="0" smtClean="0"/>
          </a:p>
          <a:p>
            <a:pPr marL="457200" lvl="1" indent="0">
              <a:buNone/>
            </a:pPr>
            <a:r>
              <a:rPr lang="en-US" dirty="0" smtClean="0"/>
              <a:t>a.	Student educational records are considered confidential and cannot 	be released without the student’s prior written consent</a:t>
            </a:r>
          </a:p>
          <a:p>
            <a:pPr marL="457200" lvl="1" indent="0">
              <a:buNone/>
            </a:pPr>
            <a:endParaRPr lang="en-US" dirty="0" smtClean="0"/>
          </a:p>
          <a:p>
            <a:pPr marL="457200" lvl="1" indent="0">
              <a:buNone/>
            </a:pPr>
            <a:r>
              <a:rPr lang="en-US" dirty="0" smtClean="0">
                <a:solidFill>
                  <a:srgbClr val="FFFF00"/>
                </a:solidFill>
              </a:rPr>
              <a:t>b.	You are given access to student educational records for the purpose 	of performing your job, and it is your responsibility to protect these records whenever they are in use</a:t>
            </a:r>
          </a:p>
          <a:p>
            <a:pPr marL="857250" lvl="2" indent="0">
              <a:buNone/>
            </a:pPr>
            <a:r>
              <a:rPr lang="en-US" dirty="0" err="1" smtClean="0">
                <a:solidFill>
                  <a:srgbClr val="FFFF00"/>
                </a:solidFill>
              </a:rPr>
              <a:t>i</a:t>
            </a:r>
            <a:r>
              <a:rPr lang="en-US" dirty="0" smtClean="0">
                <a:solidFill>
                  <a:srgbClr val="FFFF00"/>
                </a:solidFill>
              </a:rPr>
              <a:t>.  Clinical progress is an educational record that is being generated by the clinical site through daily progress notes, feedback, and evaluations</a:t>
            </a:r>
          </a:p>
        </p:txBody>
      </p:sp>
    </p:spTree>
    <p:extLst>
      <p:ext uri="{BB962C8B-B14F-4D97-AF65-F5344CB8AC3E}">
        <p14:creationId xmlns:p14="http://schemas.microsoft.com/office/powerpoint/2010/main" val="170461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FERPA MEAN TO ME?</a:t>
            </a:r>
            <a:endParaRPr lang="en-US" dirty="0"/>
          </a:p>
        </p:txBody>
      </p:sp>
      <p:sp>
        <p:nvSpPr>
          <p:cNvPr id="3" name="Content Placeholder 2"/>
          <p:cNvSpPr>
            <a:spLocks noGrp="1"/>
          </p:cNvSpPr>
          <p:nvPr>
            <p:ph idx="1"/>
          </p:nvPr>
        </p:nvSpPr>
        <p:spPr>
          <a:xfrm>
            <a:off x="810883" y="1647646"/>
            <a:ext cx="10472467" cy="4600754"/>
          </a:xfrm>
        </p:spPr>
        <p:txBody>
          <a:bodyPr/>
          <a:lstStyle/>
          <a:p>
            <a:pPr marL="457200" lvl="1" indent="0" algn="ctr">
              <a:buNone/>
            </a:pPr>
            <a:r>
              <a:rPr lang="en-US" sz="2000" b="1" dirty="0" smtClean="0"/>
              <a:t>Confidential Information which may </a:t>
            </a:r>
            <a:r>
              <a:rPr lang="en-US" sz="2000" b="1" dirty="0"/>
              <a:t>not be released without student permission:</a:t>
            </a:r>
          </a:p>
          <a:p>
            <a:pPr marL="914400" lvl="2" indent="0">
              <a:buNone/>
            </a:pPr>
            <a:r>
              <a:rPr lang="en-US" dirty="0" smtClean="0"/>
              <a:t>1.	MSU </a:t>
            </a:r>
            <a:r>
              <a:rPr lang="en-US" dirty="0"/>
              <a:t>ID #</a:t>
            </a:r>
          </a:p>
          <a:p>
            <a:pPr marL="914400" lvl="2" indent="0">
              <a:buNone/>
            </a:pPr>
            <a:endParaRPr lang="en-US" dirty="0" smtClean="0"/>
          </a:p>
          <a:p>
            <a:pPr marL="914400" lvl="2" indent="0">
              <a:buNone/>
            </a:pPr>
            <a:r>
              <a:rPr lang="en-US" dirty="0" smtClean="0"/>
              <a:t>2.	Grades </a:t>
            </a:r>
            <a:r>
              <a:rPr lang="en-US" dirty="0"/>
              <a:t>and </a:t>
            </a:r>
            <a:r>
              <a:rPr lang="en-US" dirty="0" smtClean="0"/>
              <a:t>GPA</a:t>
            </a:r>
          </a:p>
          <a:p>
            <a:pPr marL="914400" lvl="2" indent="0">
              <a:buNone/>
            </a:pPr>
            <a:r>
              <a:rPr lang="en-US" dirty="0">
                <a:solidFill>
                  <a:srgbClr val="FFFF00"/>
                </a:solidFill>
              </a:rPr>
              <a:t>	</a:t>
            </a:r>
            <a:r>
              <a:rPr lang="en-US" dirty="0" smtClean="0">
                <a:solidFill>
                  <a:srgbClr val="FFFF00"/>
                </a:solidFill>
              </a:rPr>
              <a:t>a.	For </a:t>
            </a:r>
            <a:r>
              <a:rPr lang="en-US" dirty="0">
                <a:solidFill>
                  <a:srgbClr val="FFFF00"/>
                </a:solidFill>
              </a:rPr>
              <a:t>the clinical site this is related to progression in the clinical </a:t>
            </a:r>
            <a:r>
              <a:rPr lang="en-US" dirty="0" smtClean="0">
                <a:solidFill>
                  <a:srgbClr val="FFFF00"/>
                </a:solidFill>
              </a:rPr>
              <a:t>rotation, including 			technical and professionalism performance</a:t>
            </a:r>
            <a:endParaRPr lang="en-US" dirty="0">
              <a:solidFill>
                <a:srgbClr val="FFFF00"/>
              </a:solidFill>
            </a:endParaRPr>
          </a:p>
          <a:p>
            <a:pPr marL="914400" lvl="2" indent="0">
              <a:buNone/>
            </a:pPr>
            <a:endParaRPr lang="en-US" dirty="0" smtClean="0"/>
          </a:p>
          <a:p>
            <a:pPr marL="914400" lvl="2" indent="0">
              <a:buNone/>
            </a:pPr>
            <a:r>
              <a:rPr lang="en-US" dirty="0" smtClean="0"/>
              <a:t>3.	Class </a:t>
            </a:r>
            <a:r>
              <a:rPr lang="en-US" dirty="0"/>
              <a:t>schedule</a:t>
            </a:r>
          </a:p>
          <a:p>
            <a:pPr marL="914400" lvl="2" indent="0">
              <a:buNone/>
            </a:pPr>
            <a:endParaRPr lang="en-US" dirty="0" smtClean="0"/>
          </a:p>
          <a:p>
            <a:pPr marL="914400" lvl="2" indent="0">
              <a:buNone/>
            </a:pPr>
            <a:r>
              <a:rPr lang="en-US" dirty="0" smtClean="0"/>
              <a:t>4.	Residency </a:t>
            </a:r>
            <a:r>
              <a:rPr lang="en-US" dirty="0"/>
              <a:t>and Marital status</a:t>
            </a:r>
          </a:p>
          <a:p>
            <a:pPr marL="914400" lvl="2" indent="0">
              <a:buNone/>
            </a:pPr>
            <a:endParaRPr lang="en-US" dirty="0" smtClean="0"/>
          </a:p>
          <a:p>
            <a:pPr marL="914400" lvl="2" indent="0">
              <a:buNone/>
            </a:pPr>
            <a:r>
              <a:rPr lang="en-US" dirty="0" smtClean="0"/>
              <a:t>5.	E-mail </a:t>
            </a:r>
            <a:r>
              <a:rPr lang="en-US" dirty="0"/>
              <a:t>address</a:t>
            </a:r>
          </a:p>
          <a:p>
            <a:endParaRPr lang="en-US" dirty="0"/>
          </a:p>
        </p:txBody>
      </p:sp>
    </p:spTree>
    <p:extLst>
      <p:ext uri="{BB962C8B-B14F-4D97-AF65-F5344CB8AC3E}">
        <p14:creationId xmlns:p14="http://schemas.microsoft.com/office/powerpoint/2010/main" val="352873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COMPLY WITH FERPA ?</a:t>
            </a:r>
            <a:endParaRPr lang="en-US" dirty="0"/>
          </a:p>
        </p:txBody>
      </p:sp>
      <p:sp>
        <p:nvSpPr>
          <p:cNvPr id="3" name="Content Placeholder 2"/>
          <p:cNvSpPr>
            <a:spLocks noGrp="1"/>
          </p:cNvSpPr>
          <p:nvPr>
            <p:ph idx="1"/>
          </p:nvPr>
        </p:nvSpPr>
        <p:spPr>
          <a:xfrm>
            <a:off x="707366" y="1526876"/>
            <a:ext cx="10817525" cy="4721524"/>
          </a:xfrm>
        </p:spPr>
        <p:txBody>
          <a:bodyPr/>
          <a:lstStyle/>
          <a:p>
            <a:pPr marL="0" indent="0" algn="ctr">
              <a:buNone/>
            </a:pPr>
            <a:r>
              <a:rPr lang="en-US" b="1" dirty="0" smtClean="0"/>
              <a:t>At the beginning of the academic year, CCMLS will obtain Student Consent to Release Confidential Information:</a:t>
            </a:r>
          </a:p>
          <a:p>
            <a:pPr marL="0" indent="0" algn="ctr">
              <a:buNone/>
            </a:pPr>
            <a:endParaRPr lang="en-US" b="1" dirty="0" smtClean="0"/>
          </a:p>
          <a:p>
            <a:pPr marL="457200" lvl="1" indent="0">
              <a:buNone/>
            </a:pPr>
            <a:r>
              <a:rPr lang="en-US" dirty="0" smtClean="0"/>
              <a:t>1.  For release of information contained in student confidential records, </a:t>
            </a:r>
            <a:r>
              <a:rPr lang="en-US" dirty="0" err="1" smtClean="0"/>
              <a:t>ie</a:t>
            </a:r>
            <a:r>
              <a:rPr lang="en-US" dirty="0" smtClean="0"/>
              <a:t>. GPA, grades, clinical performance, etc.</a:t>
            </a:r>
          </a:p>
          <a:p>
            <a:pPr marL="1371600" lvl="3" indent="0">
              <a:buNone/>
            </a:pPr>
            <a:r>
              <a:rPr lang="en-US" dirty="0" smtClean="0"/>
              <a:t>a.	THIS TYPE OF INFORMATION IS ALMOST ALWAYS THE RESPONSIBILITY OF SCHOOL FACULTY AND SCHOOL 	OFFICIALS</a:t>
            </a:r>
          </a:p>
          <a:p>
            <a:pPr lvl="3"/>
            <a:endParaRPr lang="en-US" dirty="0" smtClean="0"/>
          </a:p>
          <a:p>
            <a:pPr marL="457200" lvl="1" indent="0">
              <a:buNone/>
            </a:pPr>
            <a:r>
              <a:rPr lang="en-US" dirty="0" smtClean="0"/>
              <a:t>2.  For release of information on a “need to know” basis when discussing student progress</a:t>
            </a:r>
          </a:p>
          <a:p>
            <a:pPr marL="1371600" lvl="3" indent="0">
              <a:buNone/>
            </a:pPr>
            <a:r>
              <a:rPr lang="en-US" dirty="0" smtClean="0"/>
              <a:t>a.	THIS TYPE OF INFORMATION IS FREQUENTLY THE RESPONSIBILITY OF ALL PARTIES INVOLVED WITH STUDENT 	EDUCATION &amp; TRAINING – School Faculty, School Officials, Clinical Rotation Coordinators and Trainers</a:t>
            </a:r>
          </a:p>
          <a:p>
            <a:pPr lvl="1"/>
            <a:endParaRPr lang="en-US" dirty="0"/>
          </a:p>
        </p:txBody>
      </p:sp>
    </p:spTree>
    <p:extLst>
      <p:ext uri="{BB962C8B-B14F-4D97-AF65-F5344CB8AC3E}">
        <p14:creationId xmlns:p14="http://schemas.microsoft.com/office/powerpoint/2010/main" val="65047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COMPLY WITH FERPA?</a:t>
            </a:r>
            <a:endParaRPr lang="en-US" dirty="0"/>
          </a:p>
        </p:txBody>
      </p:sp>
      <p:sp>
        <p:nvSpPr>
          <p:cNvPr id="3" name="Content Placeholder 2"/>
          <p:cNvSpPr>
            <a:spLocks noGrp="1"/>
          </p:cNvSpPr>
          <p:nvPr>
            <p:ph idx="1"/>
          </p:nvPr>
        </p:nvSpPr>
        <p:spPr>
          <a:xfrm>
            <a:off x="854015" y="1466492"/>
            <a:ext cx="10360325" cy="4781908"/>
          </a:xfrm>
        </p:spPr>
        <p:txBody>
          <a:bodyPr>
            <a:normAutofit/>
          </a:bodyPr>
          <a:lstStyle/>
          <a:p>
            <a:pPr marL="0" indent="0">
              <a:buNone/>
            </a:pPr>
            <a:r>
              <a:rPr lang="en-US" dirty="0" smtClean="0"/>
              <a:t>1.	On an annual basis, review the provided FERPA presentation and contact 	CCMLS with any questions (sdifalco@msudenver.edu)</a:t>
            </a:r>
          </a:p>
          <a:p>
            <a:pPr marL="0" indent="0">
              <a:buNone/>
            </a:pPr>
            <a:endParaRPr lang="en-US" dirty="0" smtClean="0"/>
          </a:p>
          <a:p>
            <a:pPr marL="0" indent="0">
              <a:buNone/>
            </a:pPr>
            <a:r>
              <a:rPr lang="en-US" dirty="0" smtClean="0"/>
              <a:t>2.	Do not link a student’s name with their social security or MSU student number in 	any public manner, including circulation of class lists or attendance rosters</a:t>
            </a:r>
          </a:p>
          <a:p>
            <a:pPr marL="0" indent="0">
              <a:buNone/>
            </a:pPr>
            <a:endParaRPr lang="en-US" dirty="0" smtClean="0"/>
          </a:p>
          <a:p>
            <a:pPr marL="0" indent="0">
              <a:buNone/>
            </a:pPr>
            <a:r>
              <a:rPr lang="en-US" dirty="0" smtClean="0"/>
              <a:t>3.	Do not leave graded assignments in a stack for students to sort through and 	pick up</a:t>
            </a:r>
          </a:p>
          <a:p>
            <a:pPr marL="0" indent="0">
              <a:buNone/>
            </a:pPr>
            <a:endParaRPr lang="en-US" dirty="0" smtClean="0"/>
          </a:p>
          <a:p>
            <a:pPr marL="0" indent="0">
              <a:buNone/>
            </a:pPr>
            <a:r>
              <a:rPr lang="en-US" dirty="0" smtClean="0"/>
              <a:t>4.	Do not provide anyone with student schedules, addresses, phone numbers</a:t>
            </a:r>
          </a:p>
        </p:txBody>
      </p:sp>
    </p:spTree>
    <p:extLst>
      <p:ext uri="{BB962C8B-B14F-4D97-AF65-F5344CB8AC3E}">
        <p14:creationId xmlns:p14="http://schemas.microsoft.com/office/powerpoint/2010/main" val="98799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COMPY WITH FERPA?</a:t>
            </a:r>
            <a:endParaRPr lang="en-US" dirty="0"/>
          </a:p>
        </p:txBody>
      </p:sp>
      <p:sp>
        <p:nvSpPr>
          <p:cNvPr id="3" name="Content Placeholder 2"/>
          <p:cNvSpPr>
            <a:spLocks noGrp="1"/>
          </p:cNvSpPr>
          <p:nvPr>
            <p:ph idx="1"/>
          </p:nvPr>
        </p:nvSpPr>
        <p:spPr>
          <a:xfrm>
            <a:off x="646111" y="1535502"/>
            <a:ext cx="10861527" cy="4712897"/>
          </a:xfrm>
        </p:spPr>
        <p:txBody>
          <a:bodyPr>
            <a:normAutofit fontScale="92500" lnSpcReduction="20000"/>
          </a:bodyPr>
          <a:lstStyle/>
          <a:p>
            <a:pPr marL="0" indent="0">
              <a:buNone/>
            </a:pPr>
            <a:r>
              <a:rPr lang="en-US" dirty="0" smtClean="0"/>
              <a:t>1.	Do </a:t>
            </a:r>
            <a:r>
              <a:rPr lang="en-US" dirty="0"/>
              <a:t>not discuss a student’s progress with anyone other than the student unless you </a:t>
            </a:r>
            <a:r>
              <a:rPr lang="en-US" dirty="0" smtClean="0"/>
              <a:t>	</a:t>
            </a:r>
            <a:r>
              <a:rPr lang="en-US" smtClean="0"/>
              <a:t>have 	written </a:t>
            </a:r>
            <a:r>
              <a:rPr lang="en-US" dirty="0"/>
              <a:t>consent from the student</a:t>
            </a:r>
          </a:p>
          <a:p>
            <a:pPr marL="0" indent="0">
              <a:buNone/>
            </a:pPr>
            <a:endParaRPr lang="en-US" dirty="0" smtClean="0"/>
          </a:p>
          <a:p>
            <a:pPr marL="0" indent="0">
              <a:buNone/>
            </a:pPr>
            <a:r>
              <a:rPr lang="en-US" dirty="0" smtClean="0"/>
              <a:t>2.	Be </a:t>
            </a:r>
            <a:r>
              <a:rPr lang="en-US" dirty="0"/>
              <a:t>cautious to discuss academic progress, GPA, </a:t>
            </a:r>
            <a:r>
              <a:rPr lang="en-US" dirty="0" smtClean="0"/>
              <a:t>academic performance, technical or 	clinical performance, etc</a:t>
            </a:r>
            <a:r>
              <a:rPr lang="en-US" dirty="0"/>
              <a:t>. when multiple students are </a:t>
            </a:r>
            <a:r>
              <a:rPr lang="en-US" dirty="0" smtClean="0"/>
              <a:t>present</a:t>
            </a:r>
            <a:r>
              <a:rPr lang="en-US" dirty="0"/>
              <a:t>. If you need to discuss </a:t>
            </a:r>
            <a:r>
              <a:rPr lang="en-US" dirty="0" smtClean="0"/>
              <a:t>	individual </a:t>
            </a:r>
            <a:r>
              <a:rPr lang="en-US" dirty="0"/>
              <a:t>grades, GPA, or other private information </a:t>
            </a:r>
            <a:r>
              <a:rPr lang="en-US" dirty="0" smtClean="0"/>
              <a:t>with </a:t>
            </a:r>
            <a:r>
              <a:rPr lang="en-US" dirty="0"/>
              <a:t>a group of students, written </a:t>
            </a:r>
            <a:r>
              <a:rPr lang="en-US" dirty="0" smtClean="0"/>
              <a:t>	consent </a:t>
            </a:r>
            <a:r>
              <a:rPr lang="en-US" dirty="0"/>
              <a:t>must be obtained from each student</a:t>
            </a:r>
          </a:p>
          <a:p>
            <a:pPr marL="0" indent="0">
              <a:buNone/>
            </a:pPr>
            <a:endParaRPr lang="en-US" dirty="0" smtClean="0"/>
          </a:p>
          <a:p>
            <a:pPr marL="0" indent="0">
              <a:buNone/>
            </a:pPr>
            <a:r>
              <a:rPr lang="en-US" dirty="0" smtClean="0"/>
              <a:t>3.	Send </a:t>
            </a:r>
            <a:r>
              <a:rPr lang="en-US" dirty="0"/>
              <a:t>all emails that contain protected information only to the student’s </a:t>
            </a:r>
            <a:r>
              <a:rPr lang="en-US" dirty="0" smtClean="0"/>
              <a:t>			@</a:t>
            </a:r>
            <a:r>
              <a:rPr lang="en-US" dirty="0"/>
              <a:t>msudenver.edu address; these emails must come from your @msudenver.edu </a:t>
            </a:r>
            <a:r>
              <a:rPr lang="en-US" dirty="0" smtClean="0"/>
              <a:t>	address</a:t>
            </a:r>
            <a:endParaRPr lang="en-US" dirty="0"/>
          </a:p>
          <a:p>
            <a:pPr marL="0" indent="0">
              <a:buNone/>
            </a:pPr>
            <a:endParaRPr lang="en-US" dirty="0" smtClean="0"/>
          </a:p>
          <a:p>
            <a:pPr marL="0" indent="0">
              <a:buNone/>
            </a:pPr>
            <a:r>
              <a:rPr lang="en-US" dirty="0" smtClean="0"/>
              <a:t>4.	Obtain </a:t>
            </a:r>
            <a:r>
              <a:rPr lang="en-US" dirty="0"/>
              <a:t>a written request from the student in order to write a recommendation </a:t>
            </a:r>
            <a:r>
              <a:rPr lang="en-US" dirty="0" smtClean="0"/>
              <a:t>	letter</a:t>
            </a:r>
            <a:r>
              <a:rPr lang="en-US" dirty="0"/>
              <a:t>; the request needs to indicate exactly what the student wants you to include </a:t>
            </a:r>
            <a:r>
              <a:rPr lang="en-US" dirty="0" smtClean="0"/>
              <a:t>	in </a:t>
            </a:r>
            <a:r>
              <a:rPr lang="en-US" dirty="0"/>
              <a:t>the letter; maintain the letter on file</a:t>
            </a:r>
          </a:p>
          <a:p>
            <a:endParaRPr lang="en-US" dirty="0"/>
          </a:p>
        </p:txBody>
      </p:sp>
    </p:spTree>
    <p:extLst>
      <p:ext uri="{BB962C8B-B14F-4D97-AF65-F5344CB8AC3E}">
        <p14:creationId xmlns:p14="http://schemas.microsoft.com/office/powerpoint/2010/main" val="242238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a:xfrm>
            <a:off x="646112" y="1449238"/>
            <a:ext cx="10852900" cy="4799161"/>
          </a:xfrm>
        </p:spPr>
        <p:txBody>
          <a:bodyPr/>
          <a:lstStyle/>
          <a:p>
            <a:pPr marL="0" indent="0" algn="ctr">
              <a:buNone/>
            </a:pPr>
            <a:r>
              <a:rPr lang="en-US" b="1" dirty="0" smtClean="0"/>
              <a:t>Read the following case and determine if the action is compliant with FERPA, or if the action is violating FERPA:</a:t>
            </a:r>
          </a:p>
          <a:p>
            <a:endParaRPr lang="en-US" dirty="0" smtClean="0"/>
          </a:p>
          <a:p>
            <a:pPr marL="0" indent="0">
              <a:buNone/>
            </a:pPr>
            <a:r>
              <a:rPr lang="en-US" dirty="0" smtClean="0">
                <a:solidFill>
                  <a:srgbClr val="FFFF00"/>
                </a:solidFill>
              </a:rPr>
              <a:t>CASE 1:</a:t>
            </a:r>
          </a:p>
          <a:p>
            <a:pPr marL="0" indent="0">
              <a:buNone/>
            </a:pPr>
            <a:r>
              <a:rPr lang="en-US" dirty="0" smtClean="0"/>
              <a:t>	You are training a student in clinical rotation, and a co-worker in another 	department asks about their progress (</a:t>
            </a:r>
            <a:r>
              <a:rPr lang="en-US" dirty="0" err="1" smtClean="0"/>
              <a:t>ie</a:t>
            </a:r>
            <a:r>
              <a:rPr lang="en-US" dirty="0" smtClean="0"/>
              <a:t>. “is she a good student?”)</a:t>
            </a:r>
          </a:p>
          <a:p>
            <a:pPr marL="0" indent="0">
              <a:buNone/>
            </a:pPr>
            <a:endParaRPr lang="en-US" dirty="0" smtClean="0"/>
          </a:p>
          <a:p>
            <a:pPr marL="0" indent="0">
              <a:buNone/>
            </a:pPr>
            <a:r>
              <a:rPr lang="en-US" dirty="0"/>
              <a:t>	</a:t>
            </a:r>
            <a:r>
              <a:rPr lang="en-US" dirty="0" smtClean="0"/>
              <a:t>Since she is a good friend and you know that she is only being friendly, you 		respond with “She does well with most things, but has difficulty staying on task. I 	wonder if she is distracted by her family issues” </a:t>
            </a:r>
            <a:endParaRPr lang="en-US" dirty="0"/>
          </a:p>
          <a:p>
            <a:endParaRPr lang="en-US" dirty="0"/>
          </a:p>
        </p:txBody>
      </p:sp>
    </p:spTree>
    <p:extLst>
      <p:ext uri="{BB962C8B-B14F-4D97-AF65-F5344CB8AC3E}">
        <p14:creationId xmlns:p14="http://schemas.microsoft.com/office/powerpoint/2010/main" val="340546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228</TotalTime>
  <Words>1344</Words>
  <Application>Microsoft Office PowerPoint</Application>
  <PresentationFormat>Custom</PresentationFormat>
  <Paragraphs>160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Ion</vt:lpstr>
      <vt:lpstr>What Is FERPA?</vt:lpstr>
      <vt:lpstr>FERPA</vt:lpstr>
      <vt:lpstr>FERPA</vt:lpstr>
      <vt:lpstr>WHAT DOES FERPA MEAN TO ME?</vt:lpstr>
      <vt:lpstr>WHAT DOES FERPA MEAN TO ME?</vt:lpstr>
      <vt:lpstr>HOW DO I COMPLY WITH FERPA ?</vt:lpstr>
      <vt:lpstr>HOW DO I COMPLY WITH FERPA?</vt:lpstr>
      <vt:lpstr>HOW DO I COMPY WITH FERPA?</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THANK YOU FOR YOUR ATTENTION!!</vt:lpstr>
    </vt:vector>
  </TitlesOfParts>
  <Company>MSCD.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FERPA?</dc:title>
  <dc:creator>DiFalco, Sandra</dc:creator>
  <cp:lastModifiedBy>Neuharth, Kellene</cp:lastModifiedBy>
  <cp:revision>38</cp:revision>
  <dcterms:created xsi:type="dcterms:W3CDTF">2016-11-12T20:02:43Z</dcterms:created>
  <dcterms:modified xsi:type="dcterms:W3CDTF">2016-12-21T15:10:07Z</dcterms:modified>
</cp:coreProperties>
</file>