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6" r:id="rId3"/>
    <p:sldId id="257" r:id="rId4"/>
    <p:sldId id="258" r:id="rId5"/>
    <p:sldId id="267" r:id="rId6"/>
    <p:sldId id="259" r:id="rId7"/>
    <p:sldId id="260" r:id="rId8"/>
    <p:sldId id="261" r:id="rId9"/>
    <p:sldId id="262" r:id="rId10"/>
    <p:sldId id="263" r:id="rId11"/>
    <p:sldId id="26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9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075AFE2-4E30-49E1-A35F-D3610110BFF7}"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14C10-357D-4A45-A69A-75951F45D0C9}" type="slidenum">
              <a:rPr lang="en-US" smtClean="0"/>
              <a:t>‹#›</a:t>
            </a:fld>
            <a:endParaRPr lang="en-US"/>
          </a:p>
        </p:txBody>
      </p:sp>
    </p:spTree>
    <p:extLst>
      <p:ext uri="{BB962C8B-B14F-4D97-AF65-F5344CB8AC3E}">
        <p14:creationId xmlns:p14="http://schemas.microsoft.com/office/powerpoint/2010/main" val="1097344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75AFE2-4E30-49E1-A35F-D3610110BFF7}" type="datetimeFigureOut">
              <a:rPr lang="en-US" smtClean="0"/>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14C10-357D-4A45-A69A-75951F45D0C9}" type="slidenum">
              <a:rPr lang="en-US" smtClean="0"/>
              <a:t>‹#›</a:t>
            </a:fld>
            <a:endParaRPr lang="en-US"/>
          </a:p>
        </p:txBody>
      </p:sp>
    </p:spTree>
    <p:extLst>
      <p:ext uri="{BB962C8B-B14F-4D97-AF65-F5344CB8AC3E}">
        <p14:creationId xmlns:p14="http://schemas.microsoft.com/office/powerpoint/2010/main" val="4011756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75AFE2-4E30-49E1-A35F-D3610110BFF7}"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14C10-357D-4A45-A69A-75951F45D0C9}" type="slidenum">
              <a:rPr lang="en-US" smtClean="0"/>
              <a:t>‹#›</a:t>
            </a:fld>
            <a:endParaRPr lang="en-US"/>
          </a:p>
        </p:txBody>
      </p:sp>
    </p:spTree>
    <p:extLst>
      <p:ext uri="{BB962C8B-B14F-4D97-AF65-F5344CB8AC3E}">
        <p14:creationId xmlns:p14="http://schemas.microsoft.com/office/powerpoint/2010/main" val="2510604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75AFE2-4E30-49E1-A35F-D3610110BFF7}"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14C10-357D-4A45-A69A-75951F45D0C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08088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75AFE2-4E30-49E1-A35F-D3610110BFF7}"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14C10-357D-4A45-A69A-75951F45D0C9}" type="slidenum">
              <a:rPr lang="en-US" smtClean="0"/>
              <a:t>‹#›</a:t>
            </a:fld>
            <a:endParaRPr lang="en-US"/>
          </a:p>
        </p:txBody>
      </p:sp>
    </p:spTree>
    <p:extLst>
      <p:ext uri="{BB962C8B-B14F-4D97-AF65-F5344CB8AC3E}">
        <p14:creationId xmlns:p14="http://schemas.microsoft.com/office/powerpoint/2010/main" val="1583233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075AFE2-4E30-49E1-A35F-D3610110BFF7}" type="datetimeFigureOut">
              <a:rPr lang="en-US" smtClean="0"/>
              <a:t>8/8/2019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14C10-357D-4A45-A69A-75951F45D0C9}" type="slidenum">
              <a:rPr lang="en-US" smtClean="0"/>
              <a:t>‹#›</a:t>
            </a:fld>
            <a:endParaRPr lang="en-US"/>
          </a:p>
        </p:txBody>
      </p:sp>
    </p:spTree>
    <p:extLst>
      <p:ext uri="{BB962C8B-B14F-4D97-AF65-F5344CB8AC3E}">
        <p14:creationId xmlns:p14="http://schemas.microsoft.com/office/powerpoint/2010/main" val="3080065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075AFE2-4E30-49E1-A35F-D3610110BFF7}" type="datetimeFigureOut">
              <a:rPr lang="en-US" smtClean="0"/>
              <a:t>8/8/2019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14C10-357D-4A45-A69A-75951F45D0C9}" type="slidenum">
              <a:rPr lang="en-US" smtClean="0"/>
              <a:t>‹#›</a:t>
            </a:fld>
            <a:endParaRPr lang="en-US"/>
          </a:p>
        </p:txBody>
      </p:sp>
    </p:spTree>
    <p:extLst>
      <p:ext uri="{BB962C8B-B14F-4D97-AF65-F5344CB8AC3E}">
        <p14:creationId xmlns:p14="http://schemas.microsoft.com/office/powerpoint/2010/main" val="126793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75AFE2-4E30-49E1-A35F-D3610110BFF7}"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14C10-357D-4A45-A69A-75951F45D0C9}" type="slidenum">
              <a:rPr lang="en-US" smtClean="0"/>
              <a:t>‹#›</a:t>
            </a:fld>
            <a:endParaRPr lang="en-US"/>
          </a:p>
        </p:txBody>
      </p:sp>
    </p:spTree>
    <p:extLst>
      <p:ext uri="{BB962C8B-B14F-4D97-AF65-F5344CB8AC3E}">
        <p14:creationId xmlns:p14="http://schemas.microsoft.com/office/powerpoint/2010/main" val="2628645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75AFE2-4E30-49E1-A35F-D3610110BFF7}"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14C10-357D-4A45-A69A-75951F45D0C9}" type="slidenum">
              <a:rPr lang="en-US" smtClean="0"/>
              <a:t>‹#›</a:t>
            </a:fld>
            <a:endParaRPr lang="en-US"/>
          </a:p>
        </p:txBody>
      </p:sp>
    </p:spTree>
    <p:extLst>
      <p:ext uri="{BB962C8B-B14F-4D97-AF65-F5344CB8AC3E}">
        <p14:creationId xmlns:p14="http://schemas.microsoft.com/office/powerpoint/2010/main" val="2968575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7075AFE2-4E30-49E1-A35F-D3610110BFF7}"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14C10-357D-4A45-A69A-75951F45D0C9}" type="slidenum">
              <a:rPr lang="en-US" smtClean="0"/>
              <a:t>‹#›</a:t>
            </a:fld>
            <a:endParaRPr lang="en-US"/>
          </a:p>
        </p:txBody>
      </p:sp>
    </p:spTree>
    <p:extLst>
      <p:ext uri="{BB962C8B-B14F-4D97-AF65-F5344CB8AC3E}">
        <p14:creationId xmlns:p14="http://schemas.microsoft.com/office/powerpoint/2010/main" val="189966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75AFE2-4E30-49E1-A35F-D3610110BFF7}"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14C10-357D-4A45-A69A-75951F45D0C9}" type="slidenum">
              <a:rPr lang="en-US" smtClean="0"/>
              <a:t>‹#›</a:t>
            </a:fld>
            <a:endParaRPr lang="en-US"/>
          </a:p>
        </p:txBody>
      </p:sp>
    </p:spTree>
    <p:extLst>
      <p:ext uri="{BB962C8B-B14F-4D97-AF65-F5344CB8AC3E}">
        <p14:creationId xmlns:p14="http://schemas.microsoft.com/office/powerpoint/2010/main" val="3536329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75AFE2-4E30-49E1-A35F-D3610110BFF7}" type="datetimeFigureOut">
              <a:rPr lang="en-US" smtClean="0"/>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14C10-357D-4A45-A69A-75951F45D0C9}" type="slidenum">
              <a:rPr lang="en-US" smtClean="0"/>
              <a:t>‹#›</a:t>
            </a:fld>
            <a:endParaRPr lang="en-US"/>
          </a:p>
        </p:txBody>
      </p:sp>
    </p:spTree>
    <p:extLst>
      <p:ext uri="{BB962C8B-B14F-4D97-AF65-F5344CB8AC3E}">
        <p14:creationId xmlns:p14="http://schemas.microsoft.com/office/powerpoint/2010/main" val="3372171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75AFE2-4E30-49E1-A35F-D3610110BFF7}" type="datetimeFigureOut">
              <a:rPr lang="en-US" smtClean="0"/>
              <a:t>8/8/2019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C14C10-357D-4A45-A69A-75951F45D0C9}" type="slidenum">
              <a:rPr lang="en-US" smtClean="0"/>
              <a:t>‹#›</a:t>
            </a:fld>
            <a:endParaRPr lang="en-US"/>
          </a:p>
        </p:txBody>
      </p:sp>
    </p:spTree>
    <p:extLst>
      <p:ext uri="{BB962C8B-B14F-4D97-AF65-F5344CB8AC3E}">
        <p14:creationId xmlns:p14="http://schemas.microsoft.com/office/powerpoint/2010/main" val="3174625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7075AFE2-4E30-49E1-A35F-D3610110BFF7}" type="datetimeFigureOut">
              <a:rPr lang="en-US" smtClean="0"/>
              <a:t>8/8/2019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BC14C10-357D-4A45-A69A-75951F45D0C9}" type="slidenum">
              <a:rPr lang="en-US" smtClean="0"/>
              <a:t>‹#›</a:t>
            </a:fld>
            <a:endParaRPr lang="en-US"/>
          </a:p>
        </p:txBody>
      </p:sp>
    </p:spTree>
    <p:extLst>
      <p:ext uri="{BB962C8B-B14F-4D97-AF65-F5344CB8AC3E}">
        <p14:creationId xmlns:p14="http://schemas.microsoft.com/office/powerpoint/2010/main" val="1707436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075AFE2-4E30-49E1-A35F-D3610110BFF7}" type="datetimeFigureOut">
              <a:rPr lang="en-US" smtClean="0"/>
              <a:t>8/8/2019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BC14C10-357D-4A45-A69A-75951F45D0C9}" type="slidenum">
              <a:rPr lang="en-US" smtClean="0"/>
              <a:t>‹#›</a:t>
            </a:fld>
            <a:endParaRPr lang="en-US"/>
          </a:p>
        </p:txBody>
      </p:sp>
    </p:spTree>
    <p:extLst>
      <p:ext uri="{BB962C8B-B14F-4D97-AF65-F5344CB8AC3E}">
        <p14:creationId xmlns:p14="http://schemas.microsoft.com/office/powerpoint/2010/main" val="219469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7075AFE2-4E30-49E1-A35F-D3610110BFF7}" type="datetimeFigureOut">
              <a:rPr lang="en-US" smtClean="0"/>
              <a:t>8/8/2019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BC14C10-357D-4A45-A69A-75951F45D0C9}" type="slidenum">
              <a:rPr lang="en-US" smtClean="0"/>
              <a:t>‹#›</a:t>
            </a:fld>
            <a:endParaRPr lang="en-US"/>
          </a:p>
        </p:txBody>
      </p:sp>
    </p:spTree>
    <p:extLst>
      <p:ext uri="{BB962C8B-B14F-4D97-AF65-F5344CB8AC3E}">
        <p14:creationId xmlns:p14="http://schemas.microsoft.com/office/powerpoint/2010/main" val="1936111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75AFE2-4E30-49E1-A35F-D3610110BFF7}" type="datetimeFigureOut">
              <a:rPr lang="en-US" smtClean="0"/>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14C10-357D-4A45-A69A-75951F45D0C9}" type="slidenum">
              <a:rPr lang="en-US" smtClean="0"/>
              <a:t>‹#›</a:t>
            </a:fld>
            <a:endParaRPr lang="en-US"/>
          </a:p>
        </p:txBody>
      </p:sp>
    </p:spTree>
    <p:extLst>
      <p:ext uri="{BB962C8B-B14F-4D97-AF65-F5344CB8AC3E}">
        <p14:creationId xmlns:p14="http://schemas.microsoft.com/office/powerpoint/2010/main" val="3632765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075AFE2-4E30-49E1-A35F-D3610110BFF7}" type="datetimeFigureOut">
              <a:rPr lang="en-US" smtClean="0"/>
              <a:t>8/8/2019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BC14C10-357D-4A45-A69A-75951F45D0C9}" type="slidenum">
              <a:rPr lang="en-US" smtClean="0"/>
              <a:t>‹#›</a:t>
            </a:fld>
            <a:endParaRPr lang="en-US"/>
          </a:p>
        </p:txBody>
      </p:sp>
    </p:spTree>
    <p:extLst>
      <p:ext uri="{BB962C8B-B14F-4D97-AF65-F5344CB8AC3E}">
        <p14:creationId xmlns:p14="http://schemas.microsoft.com/office/powerpoint/2010/main" val="276252960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070101" y="1122363"/>
            <a:ext cx="10121900" cy="2182812"/>
          </a:xfrm>
        </p:spPr>
        <p:txBody>
          <a:bodyPr/>
          <a:lstStyle/>
          <a:p>
            <a:r>
              <a:rPr lang="en-US" dirty="0" smtClean="0"/>
              <a:t>Cancelling Tests in </a:t>
            </a:r>
            <a:r>
              <a:rPr lang="en-US" dirty="0" err="1" smtClean="0"/>
              <a:t>Sunquest</a:t>
            </a:r>
            <a:r>
              <a:rPr lang="en-US" dirty="0" smtClean="0"/>
              <a:t> with proper documentation</a:t>
            </a:r>
            <a:endParaRPr lang="en-US" dirty="0"/>
          </a:p>
        </p:txBody>
      </p:sp>
      <p:pic>
        <p:nvPicPr>
          <p:cNvPr id="5" name="Picture 4"/>
          <p:cNvPicPr>
            <a:picLocks noChangeAspect="1"/>
          </p:cNvPicPr>
          <p:nvPr/>
        </p:nvPicPr>
        <p:blipFill>
          <a:blip r:embed="rId2"/>
          <a:stretch>
            <a:fillRect/>
          </a:stretch>
        </p:blipFill>
        <p:spPr>
          <a:xfrm>
            <a:off x="3017882" y="3305619"/>
            <a:ext cx="5790476" cy="3552381"/>
          </a:xfrm>
          <a:prstGeom prst="rect">
            <a:avLst/>
          </a:prstGeom>
        </p:spPr>
      </p:pic>
      <p:pic>
        <p:nvPicPr>
          <p:cNvPr id="3" name="Picture 2"/>
          <p:cNvPicPr>
            <a:picLocks noChangeAspect="1"/>
          </p:cNvPicPr>
          <p:nvPr/>
        </p:nvPicPr>
        <p:blipFill>
          <a:blip r:embed="rId3"/>
          <a:stretch>
            <a:fillRect/>
          </a:stretch>
        </p:blipFill>
        <p:spPr>
          <a:xfrm>
            <a:off x="484785" y="284268"/>
            <a:ext cx="2238095" cy="838095"/>
          </a:xfrm>
          <a:prstGeom prst="rect">
            <a:avLst/>
          </a:prstGeom>
        </p:spPr>
      </p:pic>
    </p:spTree>
    <p:extLst>
      <p:ext uri="{BB962C8B-B14F-4D97-AF65-F5344CB8AC3E}">
        <p14:creationId xmlns:p14="http://schemas.microsoft.com/office/powerpoint/2010/main" val="853447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148381" y="438524"/>
            <a:ext cx="3895238" cy="5980952"/>
          </a:xfrm>
          <a:prstGeom prst="rect">
            <a:avLst/>
          </a:prstGeom>
        </p:spPr>
      </p:pic>
    </p:spTree>
    <p:extLst>
      <p:ext uri="{BB962C8B-B14F-4D97-AF65-F5344CB8AC3E}">
        <p14:creationId xmlns:p14="http://schemas.microsoft.com/office/powerpoint/2010/main" val="92876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15047" y="1157571"/>
            <a:ext cx="5961905" cy="4542857"/>
          </a:xfrm>
          <a:prstGeom prst="rect">
            <a:avLst/>
          </a:prstGeom>
        </p:spPr>
      </p:pic>
    </p:spTree>
    <p:extLst>
      <p:ext uri="{BB962C8B-B14F-4D97-AF65-F5344CB8AC3E}">
        <p14:creationId xmlns:p14="http://schemas.microsoft.com/office/powerpoint/2010/main" val="761806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4000761" y="2517966"/>
            <a:ext cx="4190476" cy="3066667"/>
          </a:xfrm>
          <a:prstGeom prst="rect">
            <a:avLst/>
          </a:prstGeom>
        </p:spPr>
      </p:pic>
      <p:pic>
        <p:nvPicPr>
          <p:cNvPr id="11" name="Picture 10"/>
          <p:cNvPicPr>
            <a:picLocks noChangeAspect="1"/>
          </p:cNvPicPr>
          <p:nvPr/>
        </p:nvPicPr>
        <p:blipFill>
          <a:blip r:embed="rId3"/>
          <a:stretch>
            <a:fillRect/>
          </a:stretch>
        </p:blipFill>
        <p:spPr>
          <a:xfrm>
            <a:off x="4976952" y="711252"/>
            <a:ext cx="2238095" cy="838095"/>
          </a:xfrm>
          <a:prstGeom prst="rect">
            <a:avLst/>
          </a:prstGeom>
        </p:spPr>
      </p:pic>
      <p:sp>
        <p:nvSpPr>
          <p:cNvPr id="13" name="Rectangle 12"/>
          <p:cNvSpPr/>
          <p:nvPr/>
        </p:nvSpPr>
        <p:spPr>
          <a:xfrm>
            <a:off x="4539323" y="3244334"/>
            <a:ext cx="3113353" cy="369332"/>
          </a:xfrm>
          <a:prstGeom prst="rect">
            <a:avLst/>
          </a:prstGeom>
        </p:spPr>
        <p:txBody>
          <a:bodyPr wrap="none">
            <a:spAutoFit/>
          </a:bodyPr>
          <a:lstStyle/>
          <a:p>
            <a:r>
              <a:rPr lang="en-US" b="1" dirty="0">
                <a:solidFill>
                  <a:srgbClr val="000000"/>
                </a:solidFill>
                <a:latin typeface="Comic Sans MS" panose="030F0702030302020204" pitchFamily="66" charset="0"/>
                <a:ea typeface="Times New Roman" panose="02020603050405020304" pitchFamily="18" charset="0"/>
              </a:rPr>
              <a:t>Thank you for all you do!!!</a:t>
            </a:r>
            <a:endParaRPr lang="en-US" sz="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95090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751344"/>
            <a:ext cx="6096000" cy="5909310"/>
          </a:xfrm>
          <a:prstGeom prst="rect">
            <a:avLst/>
          </a:prstGeom>
        </p:spPr>
        <p:txBody>
          <a:bodyPr>
            <a:spAutoFit/>
          </a:bodyPr>
          <a:lstStyle/>
          <a:p>
            <a:r>
              <a:rPr lang="en-US" b="1" dirty="0">
                <a:solidFill>
                  <a:srgbClr val="FFFFFF"/>
                </a:solidFill>
                <a:latin typeface="Arial" panose="020B0604020202020204" pitchFamily="34" charset="0"/>
              </a:rPr>
              <a:t>The chief complaint of Physicians/RN's regarding the Lab is that we cancel or reschedule their orders without notifying them.  More importantly, the safety and care of our patients can be negatively impacted. We cannot control auto cancellations in </a:t>
            </a:r>
            <a:r>
              <a:rPr lang="en-US" b="1" dirty="0" err="1">
                <a:solidFill>
                  <a:srgbClr val="FFFFFF"/>
                </a:solidFill>
                <a:latin typeface="Arial" panose="020B0604020202020204" pitchFamily="34" charset="0"/>
              </a:rPr>
              <a:t>Sunquest</a:t>
            </a:r>
            <a:r>
              <a:rPr lang="en-US" b="1" dirty="0">
                <a:solidFill>
                  <a:srgbClr val="FFFFFF"/>
                </a:solidFill>
                <a:latin typeface="Arial" panose="020B0604020202020204" pitchFamily="34" charset="0"/>
              </a:rPr>
              <a:t> when orders are released from Epic incorrectly, however, we can monitor and hold ourselves accountable for being diligent in proper notification and documentation.  </a:t>
            </a:r>
            <a:endParaRPr lang="en-US" dirty="0"/>
          </a:p>
          <a:p>
            <a:r>
              <a:rPr lang="en-US" dirty="0"/>
              <a:t/>
            </a:r>
            <a:br>
              <a:rPr lang="en-US" dirty="0"/>
            </a:br>
            <a:r>
              <a:rPr lang="en-US" b="1" dirty="0">
                <a:solidFill>
                  <a:srgbClr val="FFFFFF"/>
                </a:solidFill>
                <a:latin typeface="Arial" panose="020B0604020202020204" pitchFamily="34" charset="0"/>
              </a:rPr>
              <a:t>Please call the Unit prior to cancelling orders and enter the name of the person you spoke with and </a:t>
            </a:r>
            <a:r>
              <a:rPr lang="en-US" b="1" dirty="0" smtClean="0">
                <a:solidFill>
                  <a:srgbClr val="FFFFFF"/>
                </a:solidFill>
                <a:latin typeface="Arial" panose="020B0604020202020204" pitchFamily="34" charset="0"/>
              </a:rPr>
              <a:t>date/time </a:t>
            </a:r>
            <a:r>
              <a:rPr lang="en-US" b="1" dirty="0">
                <a:solidFill>
                  <a:srgbClr val="FFFFFF"/>
                </a:solidFill>
                <a:latin typeface="Arial" panose="020B0604020202020204" pitchFamily="34" charset="0"/>
              </a:rPr>
              <a:t>of call.  If cancelling as a DUP, free text in the </a:t>
            </a:r>
            <a:r>
              <a:rPr lang="en-US" b="1" dirty="0" smtClean="0">
                <a:solidFill>
                  <a:srgbClr val="FFFFFF"/>
                </a:solidFill>
                <a:latin typeface="Arial" panose="020B0604020202020204" pitchFamily="34" charset="0"/>
              </a:rPr>
              <a:t>duplicate accession number (preferred) or time </a:t>
            </a:r>
            <a:r>
              <a:rPr lang="en-US" b="1" dirty="0">
                <a:solidFill>
                  <a:srgbClr val="FFFFFF"/>
                </a:solidFill>
                <a:latin typeface="Arial" panose="020B0604020202020204" pitchFamily="34" charset="0"/>
              </a:rPr>
              <a:t>of the other </a:t>
            </a:r>
            <a:r>
              <a:rPr lang="en-US" b="1" dirty="0" smtClean="0">
                <a:solidFill>
                  <a:srgbClr val="FFFFFF"/>
                </a:solidFill>
                <a:latin typeface="Arial" panose="020B0604020202020204" pitchFamily="34" charset="0"/>
              </a:rPr>
              <a:t>order (DUP-;H12345 or DUP-;1100). </a:t>
            </a:r>
            <a:r>
              <a:rPr lang="en-US" b="1" dirty="0">
                <a:solidFill>
                  <a:srgbClr val="FFFFFF"/>
                </a:solidFill>
                <a:latin typeface="Arial" panose="020B0604020202020204" pitchFamily="34" charset="0"/>
              </a:rPr>
              <a:t>When adding on to a previous order (CPREV), it is usually ok to do so without calling </a:t>
            </a:r>
            <a:r>
              <a:rPr lang="en-US" b="1" dirty="0" smtClean="0">
                <a:solidFill>
                  <a:srgbClr val="FFFFFF"/>
                </a:solidFill>
                <a:latin typeface="Arial" panose="020B0604020202020204" pitchFamily="34" charset="0"/>
              </a:rPr>
              <a:t>IF</a:t>
            </a:r>
            <a:r>
              <a:rPr lang="en-US" b="1" dirty="0" smtClean="0">
                <a:solidFill>
                  <a:srgbClr val="FFFFFF"/>
                </a:solidFill>
                <a:latin typeface="Arial" panose="020B0604020202020204" pitchFamily="34" charset="0"/>
              </a:rPr>
              <a:t> </a:t>
            </a:r>
            <a:r>
              <a:rPr lang="en-US" b="1" dirty="0">
                <a:solidFill>
                  <a:srgbClr val="FFFFFF"/>
                </a:solidFill>
                <a:latin typeface="Arial" panose="020B0604020202020204" pitchFamily="34" charset="0"/>
              </a:rPr>
              <a:t>the add on is being done within a reasonable time frame (~8hours) and the specimen stability is acceptable.  </a:t>
            </a:r>
            <a:endParaRPr lang="en-US" dirty="0"/>
          </a:p>
          <a:p>
            <a:r>
              <a:rPr lang="en-US" dirty="0"/>
              <a:t/>
            </a:r>
            <a:br>
              <a:rPr lang="en-US" dirty="0"/>
            </a:br>
            <a:endParaRPr lang="en-US" dirty="0"/>
          </a:p>
        </p:txBody>
      </p:sp>
    </p:spTree>
    <p:extLst>
      <p:ext uri="{BB962C8B-B14F-4D97-AF65-F5344CB8AC3E}">
        <p14:creationId xmlns:p14="http://schemas.microsoft.com/office/powerpoint/2010/main" val="1473154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4294967295"/>
          </p:nvPr>
        </p:nvSpPr>
        <p:spPr>
          <a:xfrm>
            <a:off x="0" y="2057400"/>
            <a:ext cx="3932238" cy="3811588"/>
          </a:xfrm>
        </p:spPr>
        <p:txBody>
          <a:bodyPr>
            <a:normAutofit/>
          </a:bodyPr>
          <a:lstStyle/>
          <a:p>
            <a:r>
              <a:rPr lang="en-US" sz="2400" dirty="0" smtClean="0"/>
              <a:t>Log in to </a:t>
            </a:r>
            <a:r>
              <a:rPr lang="en-US" sz="2400" dirty="0" err="1" smtClean="0"/>
              <a:t>Sunquest</a:t>
            </a:r>
            <a:r>
              <a:rPr lang="en-US" sz="2400" dirty="0" smtClean="0"/>
              <a:t> GUI  and open the General Laboratory Icon.</a:t>
            </a:r>
            <a:endParaRPr lang="en-US" sz="2400" dirty="0"/>
          </a:p>
        </p:txBody>
      </p:sp>
      <p:pic>
        <p:nvPicPr>
          <p:cNvPr id="2" name="Picture 1"/>
          <p:cNvPicPr>
            <a:picLocks noChangeAspect="1"/>
          </p:cNvPicPr>
          <p:nvPr/>
        </p:nvPicPr>
        <p:blipFill>
          <a:blip r:embed="rId2"/>
          <a:stretch>
            <a:fillRect/>
          </a:stretch>
        </p:blipFill>
        <p:spPr>
          <a:xfrm>
            <a:off x="7102475" y="2648744"/>
            <a:ext cx="1238250" cy="1314450"/>
          </a:xfrm>
          <a:prstGeom prst="rect">
            <a:avLst/>
          </a:prstGeom>
        </p:spPr>
      </p:pic>
      <p:pic>
        <p:nvPicPr>
          <p:cNvPr id="8" name="Picture 7"/>
          <p:cNvPicPr>
            <a:picLocks noChangeAspect="1"/>
          </p:cNvPicPr>
          <p:nvPr/>
        </p:nvPicPr>
        <p:blipFill>
          <a:blip r:embed="rId3"/>
          <a:stretch>
            <a:fillRect/>
          </a:stretch>
        </p:blipFill>
        <p:spPr>
          <a:xfrm>
            <a:off x="5510212" y="2586037"/>
            <a:ext cx="1171575" cy="1685925"/>
          </a:xfrm>
          <a:prstGeom prst="rect">
            <a:avLst/>
          </a:prstGeom>
        </p:spPr>
      </p:pic>
    </p:spTree>
    <p:extLst>
      <p:ext uri="{BB962C8B-B14F-4D97-AF65-F5344CB8AC3E}">
        <p14:creationId xmlns:p14="http://schemas.microsoft.com/office/powerpoint/2010/main" val="3931553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4294967295"/>
          </p:nvPr>
        </p:nvSpPr>
        <p:spPr>
          <a:xfrm>
            <a:off x="0" y="2057400"/>
            <a:ext cx="5473700" cy="3811588"/>
          </a:xfrm>
        </p:spPr>
        <p:txBody>
          <a:bodyPr>
            <a:normAutofit/>
          </a:bodyPr>
          <a:lstStyle/>
          <a:p>
            <a:pPr marL="0" indent="0">
              <a:buNone/>
            </a:pPr>
            <a:r>
              <a:rPr lang="en-US" sz="2800" dirty="0" smtClean="0"/>
              <a:t>Click on Orders, then </a:t>
            </a:r>
            <a:r>
              <a:rPr lang="en-US" sz="2800" dirty="0" smtClean="0"/>
              <a:t>Order Receipt/Modify.</a:t>
            </a:r>
            <a:endParaRPr lang="en-US" sz="2800" u="sng" dirty="0"/>
          </a:p>
        </p:txBody>
      </p:sp>
      <p:sp>
        <p:nvSpPr>
          <p:cNvPr id="6" name="Picture Placeholder 2"/>
          <p:cNvSpPr txBox="1">
            <a:spLocks/>
          </p:cNvSpPr>
          <p:nvPr/>
        </p:nvSpPr>
        <p:spPr>
          <a:xfrm>
            <a:off x="5183188" y="995363"/>
            <a:ext cx="6172200" cy="4873625"/>
          </a:xfrm>
          <a:prstGeom prst="rect">
            <a:avLst/>
          </a:prstGeom>
        </p:spPr>
      </p:sp>
      <p:sp>
        <p:nvSpPr>
          <p:cNvPr id="17" name="Picture Placeholder 14"/>
          <p:cNvSpPr txBox="1">
            <a:spLocks/>
          </p:cNvSpPr>
          <p:nvPr/>
        </p:nvSpPr>
        <p:spPr>
          <a:xfrm>
            <a:off x="5183188" y="995362"/>
            <a:ext cx="6172200" cy="4873625"/>
          </a:xfrm>
          <a:prstGeom prst="rect">
            <a:avLst/>
          </a:prstGeom>
        </p:spPr>
      </p:sp>
      <p:sp>
        <p:nvSpPr>
          <p:cNvPr id="18" name="Picture Placeholder 14"/>
          <p:cNvSpPr txBox="1">
            <a:spLocks/>
          </p:cNvSpPr>
          <p:nvPr/>
        </p:nvSpPr>
        <p:spPr>
          <a:xfrm>
            <a:off x="5183188" y="995361"/>
            <a:ext cx="6172200" cy="4873625"/>
          </a:xfrm>
          <a:prstGeom prst="rect">
            <a:avLst/>
          </a:prstGeom>
        </p:spPr>
      </p:sp>
      <p:pic>
        <p:nvPicPr>
          <p:cNvPr id="3" name="Picture 2"/>
          <p:cNvPicPr>
            <a:picLocks noChangeAspect="1"/>
          </p:cNvPicPr>
          <p:nvPr/>
        </p:nvPicPr>
        <p:blipFill>
          <a:blip r:embed="rId2"/>
          <a:stretch>
            <a:fillRect/>
          </a:stretch>
        </p:blipFill>
        <p:spPr>
          <a:xfrm>
            <a:off x="6426200" y="2779710"/>
            <a:ext cx="3276600" cy="1304925"/>
          </a:xfrm>
          <a:prstGeom prst="rect">
            <a:avLst/>
          </a:prstGeom>
        </p:spPr>
      </p:pic>
    </p:spTree>
    <p:extLst>
      <p:ext uri="{BB962C8B-B14F-4D97-AF65-F5344CB8AC3E}">
        <p14:creationId xmlns:p14="http://schemas.microsoft.com/office/powerpoint/2010/main" val="3949598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136901" y="393700"/>
            <a:ext cx="5613400" cy="457200"/>
          </a:xfrm>
        </p:spPr>
        <p:txBody>
          <a:bodyPr>
            <a:normAutofit fontScale="92500"/>
          </a:bodyPr>
          <a:lstStyle/>
          <a:p>
            <a:r>
              <a:rPr lang="en-US" sz="2400" dirty="0" smtClean="0"/>
              <a:t>Highlight the test(s), then click on Credit</a:t>
            </a:r>
            <a:endParaRPr lang="en-US" sz="2400" dirty="0"/>
          </a:p>
        </p:txBody>
      </p:sp>
      <p:pic>
        <p:nvPicPr>
          <p:cNvPr id="13" name="Picture Placeholder 12"/>
          <p:cNvPicPr>
            <a:picLocks noGrp="1" noChangeAspect="1"/>
          </p:cNvPicPr>
          <p:nvPr>
            <p:ph type="pic" idx="1"/>
          </p:nvPr>
        </p:nvPicPr>
        <p:blipFill>
          <a:blip r:embed="rId2"/>
          <a:srcRect t="7239" b="7239"/>
          <a:stretch>
            <a:fillRect/>
          </a:stretch>
        </p:blipFill>
        <p:spPr>
          <a:xfrm>
            <a:off x="2095500" y="1714500"/>
            <a:ext cx="7797800" cy="4572000"/>
          </a:xfrm>
          <a:prstGeom prst="rect">
            <a:avLst/>
          </a:prstGeom>
        </p:spPr>
      </p:pic>
    </p:spTree>
    <p:extLst>
      <p:ext uri="{BB962C8B-B14F-4D97-AF65-F5344CB8AC3E}">
        <p14:creationId xmlns:p14="http://schemas.microsoft.com/office/powerpoint/2010/main" val="30455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4294967295"/>
          </p:nvPr>
        </p:nvPicPr>
        <p:blipFill>
          <a:blip r:embed="rId2"/>
          <a:srcRect t="739" b="739"/>
          <a:stretch>
            <a:fillRect/>
          </a:stretch>
        </p:blipFill>
        <p:spPr>
          <a:xfrm>
            <a:off x="6019800" y="995363"/>
            <a:ext cx="6172200" cy="4873625"/>
          </a:xfrm>
          <a:prstGeom prst="rect">
            <a:avLst/>
          </a:prstGeom>
        </p:spPr>
      </p:pic>
      <p:sp>
        <p:nvSpPr>
          <p:cNvPr id="4" name="Text Placeholder 3"/>
          <p:cNvSpPr>
            <a:spLocks noGrp="1"/>
          </p:cNvSpPr>
          <p:nvPr>
            <p:ph type="body" sz="half" idx="4294967295"/>
          </p:nvPr>
        </p:nvSpPr>
        <p:spPr>
          <a:xfrm>
            <a:off x="0" y="995363"/>
            <a:ext cx="3932238" cy="4873625"/>
          </a:xfrm>
        </p:spPr>
        <p:txBody>
          <a:bodyPr>
            <a:normAutofit lnSpcReduction="10000"/>
          </a:bodyPr>
          <a:lstStyle/>
          <a:p>
            <a:pPr marL="514350" indent="-514350">
              <a:buAutoNum type="arabicPeriod"/>
            </a:pPr>
            <a:r>
              <a:rPr lang="en-US" sz="2800" b="1" dirty="0" smtClean="0">
                <a:solidFill>
                  <a:srgbClr val="FF0000"/>
                </a:solidFill>
              </a:rPr>
              <a:t>Select Remove </a:t>
            </a:r>
            <a:r>
              <a:rPr lang="en-US" sz="2800" b="1" dirty="0" smtClean="0">
                <a:solidFill>
                  <a:srgbClr val="FF0000"/>
                </a:solidFill>
              </a:rPr>
              <a:t>Results </a:t>
            </a:r>
            <a:r>
              <a:rPr lang="en-US" sz="2800" dirty="0" smtClean="0"/>
              <a:t>for Credit Mode </a:t>
            </a:r>
            <a:r>
              <a:rPr lang="en-US" sz="2800" b="1" dirty="0" smtClean="0"/>
              <a:t>(IMPORTANT: use only if no parameters of the test have been reported!)</a:t>
            </a:r>
          </a:p>
          <a:p>
            <a:pPr marL="514350" indent="-514350">
              <a:buAutoNum type="arabicPeriod"/>
            </a:pPr>
            <a:r>
              <a:rPr lang="en-US" sz="2800" dirty="0" smtClean="0"/>
              <a:t>Highlight test and then click on Select</a:t>
            </a:r>
            <a:endParaRPr lang="en-US" sz="2800" dirty="0"/>
          </a:p>
        </p:txBody>
      </p:sp>
    </p:spTree>
    <p:extLst>
      <p:ext uri="{BB962C8B-B14F-4D97-AF65-F5344CB8AC3E}">
        <p14:creationId xmlns:p14="http://schemas.microsoft.com/office/powerpoint/2010/main" val="3608094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4294967295"/>
          </p:nvPr>
        </p:nvSpPr>
        <p:spPr>
          <a:xfrm>
            <a:off x="0" y="2057400"/>
            <a:ext cx="2776538" cy="3811588"/>
          </a:xfrm>
        </p:spPr>
        <p:txBody>
          <a:bodyPr>
            <a:normAutofit/>
          </a:bodyPr>
          <a:lstStyle/>
          <a:p>
            <a:pPr marL="0" indent="0">
              <a:buNone/>
            </a:pPr>
            <a:r>
              <a:rPr lang="en-US" sz="2800" dirty="0" smtClean="0"/>
              <a:t>Click on the Search </a:t>
            </a:r>
            <a:r>
              <a:rPr lang="en-US" sz="2800" dirty="0" smtClean="0"/>
              <a:t>icon</a:t>
            </a:r>
            <a:endParaRPr lang="en-US" sz="2800" dirty="0"/>
          </a:p>
        </p:txBody>
      </p:sp>
      <p:pic>
        <p:nvPicPr>
          <p:cNvPr id="2" name="Picture 1"/>
          <p:cNvPicPr>
            <a:picLocks noChangeAspect="1"/>
          </p:cNvPicPr>
          <p:nvPr/>
        </p:nvPicPr>
        <p:blipFill>
          <a:blip r:embed="rId2"/>
          <a:stretch>
            <a:fillRect/>
          </a:stretch>
        </p:blipFill>
        <p:spPr>
          <a:xfrm>
            <a:off x="4175571" y="1379800"/>
            <a:ext cx="7142857" cy="4200000"/>
          </a:xfrm>
          <a:prstGeom prst="rect">
            <a:avLst/>
          </a:prstGeom>
        </p:spPr>
      </p:pic>
    </p:spTree>
    <p:extLst>
      <p:ext uri="{BB962C8B-B14F-4D97-AF65-F5344CB8AC3E}">
        <p14:creationId xmlns:p14="http://schemas.microsoft.com/office/powerpoint/2010/main" val="352768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154954" y="2260599"/>
            <a:ext cx="3290045" cy="2794001"/>
          </a:xfrm>
        </p:spPr>
        <p:txBody>
          <a:bodyPr>
            <a:noAutofit/>
          </a:bodyPr>
          <a:lstStyle/>
          <a:p>
            <a:r>
              <a:rPr lang="en-US" sz="2400" dirty="0" smtClean="0"/>
              <a:t>Enter the cancellation code.  You do not need to click on Search unless you want to search for the code.</a:t>
            </a:r>
            <a:endParaRPr lang="en-US" sz="2400" dirty="0"/>
          </a:p>
        </p:txBody>
      </p:sp>
      <p:pic>
        <p:nvPicPr>
          <p:cNvPr id="7" name="Picture 6"/>
          <p:cNvPicPr>
            <a:picLocks noChangeAspect="1"/>
          </p:cNvPicPr>
          <p:nvPr/>
        </p:nvPicPr>
        <p:blipFill>
          <a:blip r:embed="rId2"/>
          <a:stretch>
            <a:fillRect/>
          </a:stretch>
        </p:blipFill>
        <p:spPr>
          <a:xfrm>
            <a:off x="6051819" y="2260600"/>
            <a:ext cx="4304762" cy="1771429"/>
          </a:xfrm>
          <a:prstGeom prst="rect">
            <a:avLst/>
          </a:prstGeom>
        </p:spPr>
      </p:pic>
    </p:spTree>
    <p:extLst>
      <p:ext uri="{BB962C8B-B14F-4D97-AF65-F5344CB8AC3E}">
        <p14:creationId xmlns:p14="http://schemas.microsoft.com/office/powerpoint/2010/main" val="2521365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87981" y="854147"/>
            <a:ext cx="3980952" cy="1161905"/>
          </a:xfrm>
          <a:prstGeom prst="rect">
            <a:avLst/>
          </a:prstGeom>
        </p:spPr>
      </p:pic>
      <p:pic>
        <p:nvPicPr>
          <p:cNvPr id="5" name="Picture 4"/>
          <p:cNvPicPr>
            <a:picLocks noChangeAspect="1"/>
          </p:cNvPicPr>
          <p:nvPr/>
        </p:nvPicPr>
        <p:blipFill>
          <a:blip r:embed="rId3"/>
          <a:stretch>
            <a:fillRect/>
          </a:stretch>
        </p:blipFill>
        <p:spPr>
          <a:xfrm>
            <a:off x="2387981" y="3027571"/>
            <a:ext cx="6095238" cy="3342857"/>
          </a:xfrm>
          <a:prstGeom prst="rect">
            <a:avLst/>
          </a:prstGeom>
        </p:spPr>
      </p:pic>
    </p:spTree>
    <p:extLst>
      <p:ext uri="{BB962C8B-B14F-4D97-AF65-F5344CB8AC3E}">
        <p14:creationId xmlns:p14="http://schemas.microsoft.com/office/powerpoint/2010/main" val="41178607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431</TotalTime>
  <Words>117</Words>
  <Application>Microsoft Office PowerPoint</Application>
  <PresentationFormat>Widescreen</PresentationFormat>
  <Paragraphs>12</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Century Gothic</vt:lpstr>
      <vt:lpstr>Comic Sans MS</vt:lpstr>
      <vt:lpstr>Times New Roman</vt:lpstr>
      <vt:lpstr>Wingdings 3</vt:lpstr>
      <vt:lpstr>Ion</vt:lpstr>
      <vt:lpstr>Cancelling Tests in Sunquest with proper documentation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SCLHS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Cancelling Tests in Sunquest</dc:title>
  <dc:creator>Hester, Constance</dc:creator>
  <cp:lastModifiedBy>Hester, Constance</cp:lastModifiedBy>
  <cp:revision>26</cp:revision>
  <dcterms:created xsi:type="dcterms:W3CDTF">2019-08-01T15:20:41Z</dcterms:created>
  <dcterms:modified xsi:type="dcterms:W3CDTF">2019-08-08T16:37:35Z</dcterms:modified>
</cp:coreProperties>
</file>