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Source Code Pro" panose="020B0604020202020204" charset="0"/>
      <p:regular r:id="rId13"/>
      <p:bold r:id="rId14"/>
      <p:italic r:id="rId15"/>
      <p:boldItalic r:id="rId16"/>
    </p:embeddedFont>
    <p:embeddedFont>
      <p:font typeface="Oswald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452749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3075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df9cb95c1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df9cb95c1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38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e4e31f881_2_113:notes"/>
          <p:cNvSpPr txBox="1"/>
          <p:nvPr/>
        </p:nvSpPr>
        <p:spPr>
          <a:xfrm>
            <a:off x="3884612" y="8684926"/>
            <a:ext cx="2971800" cy="457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  <p:sp>
        <p:nvSpPr>
          <p:cNvPr id="72" name="Google Shape;72;g4e4e31f881_2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3" name="Google Shape;73;g4e4e31f881_2_113:notes"/>
          <p:cNvSpPr txBox="1">
            <a:spLocks noGrp="1"/>
          </p:cNvSpPr>
          <p:nvPr>
            <p:ph type="body" idx="1"/>
          </p:nvPr>
        </p:nvSpPr>
        <p:spPr>
          <a:xfrm>
            <a:off x="685800" y="4344025"/>
            <a:ext cx="5486400" cy="411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CSF or any other irretrievable specimens.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2410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df9cb95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df9cb95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9301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df9cb95c1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df9cb95c1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63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df9cb95c1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df9cb95c1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0568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e4e31f881_2_120:notes"/>
          <p:cNvSpPr txBox="1">
            <a:spLocks noGrp="1"/>
          </p:cNvSpPr>
          <p:nvPr>
            <p:ph type="body" idx="1"/>
          </p:nvPr>
        </p:nvSpPr>
        <p:spPr>
          <a:xfrm>
            <a:off x="685800" y="4344025"/>
            <a:ext cx="5486400" cy="41144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4e4e31f881_2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6230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e4e31f881_0_137:notes"/>
          <p:cNvSpPr txBox="1">
            <a:spLocks noGrp="1"/>
          </p:cNvSpPr>
          <p:nvPr>
            <p:ph type="body" idx="1"/>
          </p:nvPr>
        </p:nvSpPr>
        <p:spPr>
          <a:xfrm>
            <a:off x="685800" y="4344025"/>
            <a:ext cx="5486400" cy="41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4e4e31f881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496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dfb7d52a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dfb7d52a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9228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1ccfc49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1ccfc49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918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>
            <a:spLocks noGrp="1"/>
          </p:cNvSpPr>
          <p:nvPr>
            <p:ph type="title"/>
          </p:nvPr>
        </p:nvSpPr>
        <p:spPr>
          <a:xfrm>
            <a:off x="762000" y="571500"/>
            <a:ext cx="7924800" cy="857400"/>
          </a:xfrm>
          <a:prstGeom prst="roundRect">
            <a:avLst>
              <a:gd name="adj" fmla="val 468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838200" y="1771650"/>
            <a:ext cx="7692900" cy="27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○"/>
              <a:defRPr/>
            </a:lvl5pPr>
            <a:lvl6pPr marL="2743200" lvl="5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marL="3657600" lvl="7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○"/>
              <a:defRPr/>
            </a:lvl8pPr>
            <a:lvl9pPr marL="4114800" lvl="8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dt" idx="10"/>
          </p:nvPr>
        </p:nvSpPr>
        <p:spPr>
          <a:xfrm>
            <a:off x="2438400" y="4686300"/>
            <a:ext cx="21303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ftr" idx="11"/>
          </p:nvPr>
        </p:nvSpPr>
        <p:spPr>
          <a:xfrm>
            <a:off x="5791200" y="4686300"/>
            <a:ext cx="28971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137" y="4681538"/>
            <a:ext cx="587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 b="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 and Screen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ubTitle" idx="1"/>
          </p:nvPr>
        </p:nvSpPr>
        <p:spPr>
          <a:xfrm>
            <a:off x="292075" y="3443725"/>
            <a:ext cx="8520600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TYSC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 labeling and Re-banding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>
            <a:spLocks noGrp="1"/>
          </p:cNvSpPr>
          <p:nvPr>
            <p:ph type="title"/>
          </p:nvPr>
        </p:nvSpPr>
        <p:spPr>
          <a:xfrm>
            <a:off x="722250" y="353125"/>
            <a:ext cx="7924800" cy="596400"/>
          </a:xfrm>
          <a:prstGeom prst="roundRect">
            <a:avLst>
              <a:gd name="adj" fmla="val 16667"/>
            </a:avLst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Procedures-PolicyTech</a:t>
            </a:r>
            <a:endParaRPr sz="3600"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838200" y="1157500"/>
            <a:ext cx="7692900" cy="3913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Bank Policies - LMC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Bank Specimen Collection: Typenex Armbanding - LMC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Laboratory Specimens (Patient Identification, Labeling, Collection, and Transport) - LMC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 Identification - LMC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Transfusion Administration and Transfusion Reaction - GSMC, LMC and SJH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Competency Checklist: Typenex Banding - LMC - Form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Blood (Typenex) Identification Band Removal and Re-Attachment - GSMC, LMC and SJH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R3 Band Directions for Use - GSMC, LMC and SJH - Supporting Document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>
            <a:spLocks noGrp="1"/>
          </p:cNvSpPr>
          <p:nvPr>
            <p:ph type="title"/>
          </p:nvPr>
        </p:nvSpPr>
        <p:spPr>
          <a:xfrm>
            <a:off x="762000" y="239900"/>
            <a:ext cx="7924800" cy="11889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lang="en" sz="3600" i="0" u="none">
                <a:solidFill>
                  <a:schemeClr val="dk2"/>
                </a:solidFill>
              </a:rPr>
              <a:t>Patient ID./</a:t>
            </a:r>
            <a:r>
              <a:rPr lang="en" sz="3600"/>
              <a:t>S</a:t>
            </a:r>
            <a:r>
              <a:rPr lang="en" sz="3600" i="0" u="none">
                <a:solidFill>
                  <a:schemeClr val="dk2"/>
                </a:solidFill>
              </a:rPr>
              <a:t>pecimen collection must occur </a:t>
            </a:r>
            <a:r>
              <a:rPr lang="en" sz="3600" i="1" u="none">
                <a:solidFill>
                  <a:schemeClr val="dk2"/>
                </a:solidFill>
              </a:rPr>
              <a:t>at patient’s bedside</a:t>
            </a:r>
            <a:endParaRPr i="1"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820550" y="1511550"/>
            <a:ext cx="7692900" cy="35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patient is already wearing a Typenex® armband, </a:t>
            </a:r>
            <a:r>
              <a:rPr lang="en" sz="24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verify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with Blood Bank if a new specimen is necessary.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conscious, ask patient to spell first and last name.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Verify patient name (</a:t>
            </a: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sure you are getting patient’s full name, even if a label you have does not have the full patient name on it)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medical record number and date of birth with patient’s hospital </a:t>
            </a: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bracelet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there is </a:t>
            </a:r>
            <a:r>
              <a:rPr lang="en" sz="2400" b="1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discrepancy, </a:t>
            </a: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with the patient’s nurse and/or admitting to correct BEFORE drawing specimen.</a:t>
            </a: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84137" y="4681538"/>
            <a:ext cx="58737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"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r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>
            <a:spLocks noGrp="1"/>
          </p:cNvSpPr>
          <p:nvPr>
            <p:ph type="title"/>
          </p:nvPr>
        </p:nvSpPr>
        <p:spPr>
          <a:xfrm>
            <a:off x="762000" y="93550"/>
            <a:ext cx="7924800" cy="745500"/>
          </a:xfrm>
          <a:prstGeom prst="roundRect">
            <a:avLst>
              <a:gd name="adj" fmla="val 16667"/>
            </a:avLst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What goes on the Typenex label?</a:t>
            </a:r>
            <a:endParaRPr sz="3600"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445400" y="747350"/>
            <a:ext cx="8125500" cy="4526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Handwrite the following required information on the Typenex® Armband: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Patient’s name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Medical Record Number (MRN), must have letter ‘M’ ie: M123456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 sample is drawn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 should not be used as the only patient identifier, so it is not necessary to put it on the tube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Initials/tech code of person drawing. Second set of initials by RN/phlebotomist to verify patient information. Starting  </a:t>
            </a:r>
            <a:r>
              <a:rPr lang="en" sz="17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5/1/19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there must be either 2 phlebotomist tech codes (S#) or 1 phlebotomist tech code and 1 RN initials.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case of an unidentified emergency patient who has no date of birth, no hospital # or no name, the Account Number and either John Doe or Jane Doe is acceptable as a valid specimen.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>
            <a:spLocks noGrp="1"/>
          </p:cNvSpPr>
          <p:nvPr>
            <p:ph type="title"/>
          </p:nvPr>
        </p:nvSpPr>
        <p:spPr>
          <a:xfrm>
            <a:off x="762000" y="571500"/>
            <a:ext cx="7924800" cy="857400"/>
          </a:xfrm>
          <a:prstGeom prst="roundRect">
            <a:avLst>
              <a:gd name="adj" fmla="val 16667"/>
            </a:avLst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Draw Blood using order of draw</a:t>
            </a:r>
            <a:endParaRPr sz="3600"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762000" y="1745375"/>
            <a:ext cx="7692900" cy="857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Draw blood in a pink top K2EDTA tube. Filling as full as possible.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766650" y="2919250"/>
            <a:ext cx="4933950" cy="80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725550" y="1255625"/>
            <a:ext cx="7692900" cy="2753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Peel the filled out name label from the armband and place on the specimen tube. 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Remove protective backing from clear cover and press down over patient info 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Recheck the Typenex® armband with the hospital armband. Then place the Typenex® armband on the patient’s wrist, allowing a two-finger width space for comfort, and secure the clasp. 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Tear off the tail of alphanumeric stickers at the perforation and keep with the labeled tube.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Peel adhesive tab on the underside of the three stickers on the band and secure the extra stickers to the band.  Instruct patient not to remove armband.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793775" y="368475"/>
            <a:ext cx="7692900" cy="7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After Blood Draw</a:t>
            </a:r>
            <a:endParaRPr sz="36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5700" y="4009375"/>
            <a:ext cx="6864650" cy="105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>
            <a:spLocks noGrp="1"/>
          </p:cNvSpPr>
          <p:nvPr>
            <p:ph type="title"/>
          </p:nvPr>
        </p:nvSpPr>
        <p:spPr>
          <a:xfrm>
            <a:off x="838200" y="375325"/>
            <a:ext cx="7924800" cy="88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lang="en" sz="3600" i="0" u="none">
                <a:solidFill>
                  <a:schemeClr val="dk2"/>
                </a:solidFill>
              </a:rPr>
              <a:t>Unacceptable Procedures/Specimens</a:t>
            </a:r>
            <a:endParaRPr sz="3600"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838200" y="1441200"/>
            <a:ext cx="7692900" cy="37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619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Collecting specimens from patients without a hospital patient ID bracelet. </a:t>
            </a:r>
            <a:endParaRPr sz="2400"/>
          </a:p>
          <a:p>
            <a:pPr marL="342900" marR="0" lvl="0" indent="-3619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Filling out the Typenex® band </a:t>
            </a:r>
            <a:r>
              <a:rPr lang="en" sz="2400" b="1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prior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the patient ID check. </a:t>
            </a: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619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Filling out the Typenex® band </a:t>
            </a:r>
            <a:r>
              <a:rPr lang="en" sz="2400" b="1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</a:t>
            </a: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 the patient’s bedside.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619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Typenex® banding a patient </a:t>
            </a:r>
            <a:r>
              <a:rPr lang="en" sz="2400" b="1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</a:t>
            </a: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blood is drawn.</a:t>
            </a:r>
            <a:endParaRPr sz="2400"/>
          </a:p>
          <a:p>
            <a:pPr marL="342900" marR="0" lvl="0" indent="-3619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Labeling the Typenex® banded tube with a demographic (or Optio) label.</a:t>
            </a:r>
            <a:endParaRPr sz="2400"/>
          </a:p>
          <a:p>
            <a:pPr marL="342900" marR="0" lvl="0" indent="-2095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095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84137" y="4681538"/>
            <a:ext cx="58737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"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>
            <a:spLocks noGrp="1"/>
          </p:cNvSpPr>
          <p:nvPr>
            <p:ph type="title"/>
          </p:nvPr>
        </p:nvSpPr>
        <p:spPr>
          <a:xfrm>
            <a:off x="838200" y="457225"/>
            <a:ext cx="7924800" cy="88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lang="en" sz="3600"/>
              <a:t>Re-banding a Typenex band</a:t>
            </a:r>
            <a:endParaRPr sz="360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838200" y="1617125"/>
            <a:ext cx="7692900" cy="3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4095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Policy - Blood (Typenex) Identification Band Removal and Re-Attachment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4095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performed by laboratory personnel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4095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Properly identify patient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4095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Remove band and reattach to another limb immediately using an R3 band.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4095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be initialed by phlebotomist and witnessing nurse.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335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84137" y="4681538"/>
            <a:ext cx="587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"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>
            <a:spLocks noGrp="1"/>
          </p:cNvSpPr>
          <p:nvPr>
            <p:ph type="title"/>
          </p:nvPr>
        </p:nvSpPr>
        <p:spPr>
          <a:xfrm>
            <a:off x="762000" y="571500"/>
            <a:ext cx="7924800" cy="857400"/>
          </a:xfrm>
          <a:prstGeom prst="roundRect">
            <a:avLst>
              <a:gd name="adj" fmla="val 16667"/>
            </a:avLst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Re-banding cont’d.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838200" y="1771650"/>
            <a:ext cx="7692900" cy="279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 band to the left of the left slot, cutting off the snap enclosure.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 band to the right of the right slot, </a:t>
            </a:r>
            <a:r>
              <a:rPr lang="en" sz="2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underneath 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barcode stickers.-Leave barcode stickers intact.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Insert the R3 band into the top of the left slot, making sure the snap is facing up. Pull the R3 band through the right slot-bottom to top, do not cover the patients information.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Adjust the size and snap the closure. Cut off excess.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>
            <a:spLocks noGrp="1"/>
          </p:cNvSpPr>
          <p:nvPr>
            <p:ph type="title"/>
          </p:nvPr>
        </p:nvSpPr>
        <p:spPr>
          <a:xfrm>
            <a:off x="762000" y="571500"/>
            <a:ext cx="7924800" cy="857400"/>
          </a:xfrm>
          <a:prstGeom prst="roundRect">
            <a:avLst>
              <a:gd name="adj" fmla="val 16667"/>
            </a:avLst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TYSC with No Orders</a:t>
            </a: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838200" y="1771650"/>
            <a:ext cx="7692900" cy="279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TYSC  with no orders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Sunquest first to determine if there are orders. 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■"/>
            </a:pPr>
            <a:r>
              <a:rPr lang="en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no orders take TYSC tube and stickers to blood bank</a:t>
            </a:r>
            <a:endParaRPr sz="2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■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bank tech will follow up with nursing staff to put in or release the order.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Microsoft Office PowerPoint</Application>
  <PresentationFormat>On-screen Show (16:9)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Source Code Pro</vt:lpstr>
      <vt:lpstr>Times New Roman</vt:lpstr>
      <vt:lpstr>Noto Sans Symbols</vt:lpstr>
      <vt:lpstr>Oswald</vt:lpstr>
      <vt:lpstr>Arial</vt:lpstr>
      <vt:lpstr>Modern Writer</vt:lpstr>
      <vt:lpstr>Type and Screen</vt:lpstr>
      <vt:lpstr>Patient ID./Specimen collection must occur at patient’s bedside</vt:lpstr>
      <vt:lpstr>What goes on the Typenex label?</vt:lpstr>
      <vt:lpstr>Draw Blood using order of draw</vt:lpstr>
      <vt:lpstr>PowerPoint Presentation</vt:lpstr>
      <vt:lpstr>Unacceptable Procedures/Specimens</vt:lpstr>
      <vt:lpstr>Re-banding a Typenex band</vt:lpstr>
      <vt:lpstr>Re-banding cont’d.</vt:lpstr>
      <vt:lpstr>TYSC with No Orders</vt:lpstr>
      <vt:lpstr>Procedures-PolicyTech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and Screen</dc:title>
  <dc:creator>Hester, Connie E</dc:creator>
  <cp:lastModifiedBy>Hester, Constance</cp:lastModifiedBy>
  <cp:revision>1</cp:revision>
  <dcterms:modified xsi:type="dcterms:W3CDTF">2019-11-18T21:43:35Z</dcterms:modified>
</cp:coreProperties>
</file>