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8" r:id="rId1"/>
    <p:sldMasterId id="2147483931" r:id="rId2"/>
    <p:sldMasterId id="2147483991" r:id="rId3"/>
  </p:sldMasterIdLst>
  <p:notesMasterIdLst>
    <p:notesMasterId r:id="rId41"/>
  </p:notesMasterIdLst>
  <p:sldIdLst>
    <p:sldId id="264" r:id="rId4"/>
    <p:sldId id="266" r:id="rId5"/>
    <p:sldId id="267" r:id="rId6"/>
    <p:sldId id="269" r:id="rId7"/>
    <p:sldId id="312" r:id="rId8"/>
    <p:sldId id="335" r:id="rId9"/>
    <p:sldId id="316" r:id="rId10"/>
    <p:sldId id="343" r:id="rId11"/>
    <p:sldId id="324" r:id="rId12"/>
    <p:sldId id="322" r:id="rId13"/>
    <p:sldId id="321" r:id="rId14"/>
    <p:sldId id="358" r:id="rId15"/>
    <p:sldId id="355" r:id="rId16"/>
    <p:sldId id="347" r:id="rId17"/>
    <p:sldId id="352" r:id="rId18"/>
    <p:sldId id="356" r:id="rId19"/>
    <p:sldId id="338" r:id="rId20"/>
    <p:sldId id="354" r:id="rId21"/>
    <p:sldId id="340" r:id="rId22"/>
    <p:sldId id="350" r:id="rId23"/>
    <p:sldId id="359" r:id="rId24"/>
    <p:sldId id="346" r:id="rId25"/>
    <p:sldId id="345" r:id="rId26"/>
    <p:sldId id="344" r:id="rId27"/>
    <p:sldId id="303" r:id="rId28"/>
    <p:sldId id="306" r:id="rId29"/>
    <p:sldId id="341" r:id="rId30"/>
    <p:sldId id="302" r:id="rId31"/>
    <p:sldId id="360" r:id="rId32"/>
    <p:sldId id="361" r:id="rId33"/>
    <p:sldId id="299" r:id="rId34"/>
    <p:sldId id="363" r:id="rId35"/>
    <p:sldId id="301" r:id="rId36"/>
    <p:sldId id="304" r:id="rId37"/>
    <p:sldId id="362" r:id="rId38"/>
    <p:sldId id="307" r:id="rId39"/>
    <p:sldId id="288" r:id="rId40"/>
  </p:sldIdLst>
  <p:sldSz cx="12192000" cy="6858000"/>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5086CF-4134-4B81-ACD8-28A836894308}">
          <p14:sldIdLst>
            <p14:sldId id="264"/>
            <p14:sldId id="266"/>
            <p14:sldId id="267"/>
            <p14:sldId id="269"/>
            <p14:sldId id="312"/>
            <p14:sldId id="335"/>
            <p14:sldId id="316"/>
            <p14:sldId id="343"/>
            <p14:sldId id="324"/>
            <p14:sldId id="322"/>
            <p14:sldId id="321"/>
            <p14:sldId id="358"/>
            <p14:sldId id="355"/>
            <p14:sldId id="347"/>
            <p14:sldId id="352"/>
            <p14:sldId id="356"/>
            <p14:sldId id="338"/>
            <p14:sldId id="354"/>
            <p14:sldId id="340"/>
            <p14:sldId id="350"/>
            <p14:sldId id="359"/>
            <p14:sldId id="346"/>
            <p14:sldId id="345"/>
            <p14:sldId id="344"/>
            <p14:sldId id="303"/>
            <p14:sldId id="306"/>
            <p14:sldId id="341"/>
            <p14:sldId id="302"/>
            <p14:sldId id="360"/>
            <p14:sldId id="361"/>
            <p14:sldId id="299"/>
            <p14:sldId id="363"/>
            <p14:sldId id="301"/>
            <p14:sldId id="304"/>
            <p14:sldId id="362"/>
            <p14:sldId id="307"/>
            <p14:sldId id="288"/>
          </p14:sldIdLst>
        </p14:section>
        <p14:section name="Untitled Section" id="{0D000F81-2CBB-4602-B02A-38E76B3844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EFF418"/>
    <a:srgbClr val="FFFF00"/>
    <a:srgbClr val="FFFF66"/>
    <a:srgbClr val="B686DA"/>
    <a:srgbClr val="008000"/>
    <a:srgbClr val="006600"/>
    <a:srgbClr val="E1CCF0"/>
    <a:srgbClr val="C55A11"/>
    <a:srgbClr val="5D28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0" autoAdjust="0"/>
    <p:restoredTop sz="94714" autoAdjust="0"/>
  </p:normalViewPr>
  <p:slideViewPr>
    <p:cSldViewPr snapToGrid="0">
      <p:cViewPr varScale="1">
        <p:scale>
          <a:sx n="86" d="100"/>
          <a:sy n="86" d="100"/>
        </p:scale>
        <p:origin x="14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3B6FC3-F08E-4A51-A169-4D34B503A706}" type="doc">
      <dgm:prSet loTypeId="urn:microsoft.com/office/officeart/2005/8/layout/radial5" loCatId="relationship" qsTypeId="urn:microsoft.com/office/officeart/2005/8/quickstyle/simple5" qsCatId="simple" csTypeId="urn:microsoft.com/office/officeart/2005/8/colors/accent1_2" csCatId="accent1" phldr="1"/>
      <dgm:spPr/>
      <dgm:t>
        <a:bodyPr/>
        <a:lstStyle/>
        <a:p>
          <a:endParaRPr lang="en-US"/>
        </a:p>
      </dgm:t>
    </dgm:pt>
    <dgm:pt modelId="{E4ABF2B6-5483-47B6-90BC-012D7DB8BB51}">
      <dgm:prSet phldrT="[Text]"/>
      <dgm:spPr>
        <a:solidFill>
          <a:schemeClr val="tx1"/>
        </a:solidFill>
      </dgm:spPr>
      <dgm:t>
        <a:bodyPr/>
        <a:lstStyle/>
        <a:p>
          <a:r>
            <a:rPr lang="en-US" dirty="0">
              <a:solidFill>
                <a:schemeClr val="bg1"/>
              </a:solidFill>
            </a:rPr>
            <a:t>SW RRL</a:t>
          </a:r>
        </a:p>
      </dgm:t>
    </dgm:pt>
    <dgm:pt modelId="{2486A581-60F9-4DAB-8493-3481C58F7D97}" type="parTrans" cxnId="{DE3545BC-4AD2-4840-BFF5-38D138F672F0}">
      <dgm:prSet/>
      <dgm:spPr/>
      <dgm:t>
        <a:bodyPr/>
        <a:lstStyle/>
        <a:p>
          <a:endParaRPr lang="en-US"/>
        </a:p>
      </dgm:t>
    </dgm:pt>
    <dgm:pt modelId="{B72D3B5C-6088-4C7B-A99A-751C71824E63}" type="sibTrans" cxnId="{DE3545BC-4AD2-4840-BFF5-38D138F672F0}">
      <dgm:prSet/>
      <dgm:spPr/>
      <dgm:t>
        <a:bodyPr/>
        <a:lstStyle/>
        <a:p>
          <a:endParaRPr lang="en-US"/>
        </a:p>
      </dgm:t>
    </dgm:pt>
    <dgm:pt modelId="{6918A392-DC5D-4E43-B2FF-D8F9A402374D}">
      <dgm:prSet phldrT="[Text]"/>
      <dgm:spPr>
        <a:solidFill>
          <a:schemeClr val="accent1">
            <a:lumMod val="75000"/>
          </a:schemeClr>
        </a:solidFill>
      </dgm:spPr>
      <dgm:t>
        <a:bodyPr/>
        <a:lstStyle/>
        <a:p>
          <a:r>
            <a:rPr lang="en-US" dirty="0"/>
            <a:t>AV</a:t>
          </a:r>
        </a:p>
      </dgm:t>
    </dgm:pt>
    <dgm:pt modelId="{5F44AF32-836B-40BE-A2A5-6D28851A49B0}" type="parTrans" cxnId="{D0A47CDD-F8F1-46E4-AFB3-1B3C9C20DAFF}">
      <dgm:prSet/>
      <dgm:spPr>
        <a:solidFill>
          <a:schemeClr val="tx1">
            <a:lumMod val="75000"/>
          </a:schemeClr>
        </a:solidFill>
        <a:ln>
          <a:solidFill>
            <a:schemeClr val="tx1">
              <a:lumMod val="50000"/>
            </a:schemeClr>
          </a:solidFill>
        </a:ln>
      </dgm:spPr>
      <dgm:t>
        <a:bodyPr/>
        <a:lstStyle/>
        <a:p>
          <a:endParaRPr lang="en-US"/>
        </a:p>
      </dgm:t>
    </dgm:pt>
    <dgm:pt modelId="{4B9FEF1A-46CD-4067-905E-FDD078A21BF8}" type="sibTrans" cxnId="{D0A47CDD-F8F1-46E4-AFB3-1B3C9C20DAFF}">
      <dgm:prSet/>
      <dgm:spPr/>
      <dgm:t>
        <a:bodyPr/>
        <a:lstStyle/>
        <a:p>
          <a:endParaRPr lang="en-US"/>
        </a:p>
      </dgm:t>
    </dgm:pt>
    <dgm:pt modelId="{DC6D210E-39DA-4FBD-B6CA-F88CDE1C7C48}">
      <dgm:prSet phldrT="[Text]"/>
      <dgm:spPr>
        <a:solidFill>
          <a:schemeClr val="accent1">
            <a:lumMod val="75000"/>
          </a:schemeClr>
        </a:solidFill>
      </dgm:spPr>
      <dgm:t>
        <a:bodyPr/>
        <a:lstStyle/>
        <a:p>
          <a:r>
            <a:rPr lang="en-US" dirty="0"/>
            <a:t>BAK</a:t>
          </a:r>
        </a:p>
      </dgm:t>
    </dgm:pt>
    <dgm:pt modelId="{72F6E8A9-0D2F-4370-A91F-C41B2F91A5C2}" type="parTrans" cxnId="{8658311C-0B8E-4BBC-9594-39791C5285C8}">
      <dgm:prSet/>
      <dgm:spPr/>
      <dgm:t>
        <a:bodyPr/>
        <a:lstStyle/>
        <a:p>
          <a:endParaRPr lang="en-US"/>
        </a:p>
      </dgm:t>
    </dgm:pt>
    <dgm:pt modelId="{CE4DA509-4601-44C0-A074-DA011A0A768F}" type="sibTrans" cxnId="{8658311C-0B8E-4BBC-9594-39791C5285C8}">
      <dgm:prSet/>
      <dgm:spPr/>
      <dgm:t>
        <a:bodyPr/>
        <a:lstStyle/>
        <a:p>
          <a:endParaRPr lang="en-US"/>
        </a:p>
      </dgm:t>
    </dgm:pt>
    <dgm:pt modelId="{447BC9EA-F91C-4270-AED2-D2B1AEF1DC34}">
      <dgm:prSet phldrT="[Text]"/>
      <dgm:spPr>
        <a:solidFill>
          <a:schemeClr val="accent1">
            <a:lumMod val="75000"/>
          </a:schemeClr>
        </a:solidFill>
      </dgm:spPr>
      <dgm:t>
        <a:bodyPr/>
        <a:lstStyle/>
        <a:p>
          <a:r>
            <a:rPr lang="en-US" dirty="0"/>
            <a:t>SB</a:t>
          </a:r>
        </a:p>
      </dgm:t>
    </dgm:pt>
    <dgm:pt modelId="{CBE00A66-312D-46EB-B5C0-AEC40F3AF02B}" type="parTrans" cxnId="{B67D61E7-0E10-4F75-80D0-5686C4C3E198}">
      <dgm:prSet/>
      <dgm:spPr/>
      <dgm:t>
        <a:bodyPr/>
        <a:lstStyle/>
        <a:p>
          <a:endParaRPr lang="en-US"/>
        </a:p>
      </dgm:t>
    </dgm:pt>
    <dgm:pt modelId="{30D119CA-AD7C-4B50-8A64-E8DE0CFC7D5E}" type="sibTrans" cxnId="{B67D61E7-0E10-4F75-80D0-5686C4C3E198}">
      <dgm:prSet/>
      <dgm:spPr/>
      <dgm:t>
        <a:bodyPr/>
        <a:lstStyle/>
        <a:p>
          <a:endParaRPr lang="en-US"/>
        </a:p>
      </dgm:t>
    </dgm:pt>
    <dgm:pt modelId="{86AEECC9-0BB2-4FCB-A499-1F15D8F3FED1}">
      <dgm:prSet phldrT="[Text]"/>
      <dgm:spPr>
        <a:solidFill>
          <a:schemeClr val="accent1">
            <a:lumMod val="75000"/>
          </a:schemeClr>
        </a:solidFill>
      </dgm:spPr>
      <dgm:t>
        <a:bodyPr/>
        <a:lstStyle/>
        <a:p>
          <a:r>
            <a:rPr lang="en-US" dirty="0"/>
            <a:t>LA</a:t>
          </a:r>
        </a:p>
      </dgm:t>
    </dgm:pt>
    <dgm:pt modelId="{430B3B37-FD32-4FAF-96C8-EF61C473F6EF}" type="parTrans" cxnId="{09659823-402F-4E24-9A4A-7B9B6D2DE058}">
      <dgm:prSet/>
      <dgm:spPr/>
      <dgm:t>
        <a:bodyPr/>
        <a:lstStyle/>
        <a:p>
          <a:endParaRPr lang="en-US"/>
        </a:p>
      </dgm:t>
    </dgm:pt>
    <dgm:pt modelId="{6A937F14-A261-4412-A6E1-7B82763D1030}" type="sibTrans" cxnId="{09659823-402F-4E24-9A4A-7B9B6D2DE058}">
      <dgm:prSet/>
      <dgm:spPr/>
      <dgm:t>
        <a:bodyPr/>
        <a:lstStyle/>
        <a:p>
          <a:endParaRPr lang="en-US"/>
        </a:p>
      </dgm:t>
    </dgm:pt>
    <dgm:pt modelId="{47FA0542-A32D-44C6-9458-293C7F1E15A2}">
      <dgm:prSet phldrT="[Text]"/>
      <dgm:spPr>
        <a:solidFill>
          <a:schemeClr val="accent1">
            <a:lumMod val="75000"/>
          </a:schemeClr>
        </a:solidFill>
      </dgm:spPr>
      <dgm:t>
        <a:bodyPr/>
        <a:lstStyle/>
        <a:p>
          <a:r>
            <a:rPr lang="en-US" dirty="0"/>
            <a:t>PC</a:t>
          </a:r>
        </a:p>
      </dgm:t>
    </dgm:pt>
    <dgm:pt modelId="{145EF34C-445C-4E1E-A36D-42DB7E1E2288}" type="parTrans" cxnId="{9073F279-D0A1-4EB6-B7C1-E340E7F8707E}">
      <dgm:prSet/>
      <dgm:spPr/>
      <dgm:t>
        <a:bodyPr/>
        <a:lstStyle/>
        <a:p>
          <a:endParaRPr lang="en-US"/>
        </a:p>
      </dgm:t>
    </dgm:pt>
    <dgm:pt modelId="{02175575-93C3-4422-9E2C-3FE94F377963}" type="sibTrans" cxnId="{9073F279-D0A1-4EB6-B7C1-E340E7F8707E}">
      <dgm:prSet/>
      <dgm:spPr/>
      <dgm:t>
        <a:bodyPr/>
        <a:lstStyle/>
        <a:p>
          <a:endParaRPr lang="en-US"/>
        </a:p>
      </dgm:t>
    </dgm:pt>
    <dgm:pt modelId="{A7E60C2B-46A6-45F4-B75A-E93A6D682B06}">
      <dgm:prSet phldrT="[Text]"/>
      <dgm:spPr>
        <a:solidFill>
          <a:schemeClr val="accent1">
            <a:lumMod val="75000"/>
          </a:schemeClr>
        </a:solidFill>
      </dgm:spPr>
      <dgm:t>
        <a:bodyPr/>
        <a:lstStyle/>
        <a:p>
          <a:r>
            <a:rPr lang="en-US" dirty="0"/>
            <a:t>WH</a:t>
          </a:r>
        </a:p>
      </dgm:t>
    </dgm:pt>
    <dgm:pt modelId="{62479453-71A7-432A-96A8-4FE7B5309B8E}" type="parTrans" cxnId="{E6BED3E0-39E4-4A6F-870B-2E2CA63B7643}">
      <dgm:prSet/>
      <dgm:spPr/>
      <dgm:t>
        <a:bodyPr/>
        <a:lstStyle/>
        <a:p>
          <a:endParaRPr lang="en-US"/>
        </a:p>
      </dgm:t>
    </dgm:pt>
    <dgm:pt modelId="{D1E886B9-0DB1-40C5-A01D-630C8EC6FB78}" type="sibTrans" cxnId="{E6BED3E0-39E4-4A6F-870B-2E2CA63B7643}">
      <dgm:prSet/>
      <dgm:spPr/>
      <dgm:t>
        <a:bodyPr/>
        <a:lstStyle/>
        <a:p>
          <a:endParaRPr lang="en-US"/>
        </a:p>
      </dgm:t>
    </dgm:pt>
    <dgm:pt modelId="{FAAA947E-5113-4100-A23F-DBE298B02820}">
      <dgm:prSet phldrT="[Text]"/>
      <dgm:spPr>
        <a:solidFill>
          <a:schemeClr val="accent1">
            <a:lumMod val="75000"/>
          </a:schemeClr>
        </a:solidFill>
      </dgm:spPr>
      <dgm:t>
        <a:bodyPr/>
        <a:lstStyle/>
        <a:p>
          <a:r>
            <a:rPr lang="en-US" dirty="0"/>
            <a:t>WLA</a:t>
          </a:r>
        </a:p>
      </dgm:t>
    </dgm:pt>
    <dgm:pt modelId="{4CB370C6-AF47-42C5-9242-7415C9528292}" type="parTrans" cxnId="{5908235D-3C54-4976-8E65-852AA5FAFFA5}">
      <dgm:prSet/>
      <dgm:spPr/>
      <dgm:t>
        <a:bodyPr/>
        <a:lstStyle/>
        <a:p>
          <a:endParaRPr lang="en-US"/>
        </a:p>
      </dgm:t>
    </dgm:pt>
    <dgm:pt modelId="{52E9A03D-2AE4-47D0-BAE4-04070B6736E9}" type="sibTrans" cxnId="{5908235D-3C54-4976-8E65-852AA5FAFFA5}">
      <dgm:prSet/>
      <dgm:spPr/>
      <dgm:t>
        <a:bodyPr/>
        <a:lstStyle/>
        <a:p>
          <a:endParaRPr lang="en-US"/>
        </a:p>
      </dgm:t>
    </dgm:pt>
    <dgm:pt modelId="{77B3E61A-1A88-4730-B6BB-6E0815165F70}">
      <dgm:prSet/>
      <dgm:spPr/>
      <dgm:t>
        <a:bodyPr/>
        <a:lstStyle/>
        <a:p>
          <a:endParaRPr lang="en-US"/>
        </a:p>
      </dgm:t>
    </dgm:pt>
    <dgm:pt modelId="{7A871162-A49C-49F8-BC7B-36207C08F363}" type="parTrans" cxnId="{F248EC67-530B-481D-982D-BF17085725A8}">
      <dgm:prSet custAng="10844815"/>
      <dgm:spPr/>
      <dgm:t>
        <a:bodyPr/>
        <a:lstStyle/>
        <a:p>
          <a:endParaRPr lang="en-US"/>
        </a:p>
      </dgm:t>
    </dgm:pt>
    <dgm:pt modelId="{AF6861D8-4C94-4203-A34F-3A9504E1FE91}" type="sibTrans" cxnId="{F248EC67-530B-481D-982D-BF17085725A8}">
      <dgm:prSet/>
      <dgm:spPr/>
      <dgm:t>
        <a:bodyPr/>
        <a:lstStyle/>
        <a:p>
          <a:endParaRPr lang="en-US"/>
        </a:p>
      </dgm:t>
    </dgm:pt>
    <dgm:pt modelId="{FFF71EE0-DD6E-49AA-9A88-0F46A947FDEB}" type="pres">
      <dgm:prSet presAssocID="{683B6FC3-F08E-4A51-A169-4D34B503A706}" presName="Name0" presStyleCnt="0">
        <dgm:presLayoutVars>
          <dgm:chMax val="1"/>
          <dgm:dir/>
          <dgm:animLvl val="ctr"/>
          <dgm:resizeHandles val="exact"/>
        </dgm:presLayoutVars>
      </dgm:prSet>
      <dgm:spPr/>
    </dgm:pt>
    <dgm:pt modelId="{E0430B18-5399-444B-BDAC-05332255CD98}" type="pres">
      <dgm:prSet presAssocID="{E4ABF2B6-5483-47B6-90BC-012D7DB8BB51}" presName="centerShape" presStyleLbl="node0" presStyleIdx="0" presStyleCnt="1" custScaleX="122652" custScaleY="124808"/>
      <dgm:spPr/>
    </dgm:pt>
    <dgm:pt modelId="{BC30A853-3A0A-4604-989B-92DB4CE14A76}" type="pres">
      <dgm:prSet presAssocID="{5F44AF32-836B-40BE-A2A5-6D28851A49B0}" presName="parTrans" presStyleLbl="sibTrans2D1" presStyleIdx="0" presStyleCnt="7" custAng="10763292"/>
      <dgm:spPr/>
    </dgm:pt>
    <dgm:pt modelId="{4D886849-688E-4E2F-949C-7BE5058DDA02}" type="pres">
      <dgm:prSet presAssocID="{5F44AF32-836B-40BE-A2A5-6D28851A49B0}" presName="connectorText" presStyleLbl="sibTrans2D1" presStyleIdx="0" presStyleCnt="7"/>
      <dgm:spPr/>
    </dgm:pt>
    <dgm:pt modelId="{48079BB6-C419-45D8-865A-FAAB516C587E}" type="pres">
      <dgm:prSet presAssocID="{6918A392-DC5D-4E43-B2FF-D8F9A402374D}" presName="node" presStyleLbl="node1" presStyleIdx="0" presStyleCnt="7">
        <dgm:presLayoutVars>
          <dgm:bulletEnabled val="1"/>
        </dgm:presLayoutVars>
      </dgm:prSet>
      <dgm:spPr/>
    </dgm:pt>
    <dgm:pt modelId="{65477CD0-083E-4860-BD62-3C30BB2B6A0B}" type="pres">
      <dgm:prSet presAssocID="{72F6E8A9-0D2F-4370-A91F-C41B2F91A5C2}" presName="parTrans" presStyleLbl="sibTrans2D1" presStyleIdx="1" presStyleCnt="7" custAng="10457862"/>
      <dgm:spPr/>
    </dgm:pt>
    <dgm:pt modelId="{9C7DA198-AF54-4751-B73F-266190DB77FF}" type="pres">
      <dgm:prSet presAssocID="{72F6E8A9-0D2F-4370-A91F-C41B2F91A5C2}" presName="connectorText" presStyleLbl="sibTrans2D1" presStyleIdx="1" presStyleCnt="7"/>
      <dgm:spPr/>
    </dgm:pt>
    <dgm:pt modelId="{A702614E-0A50-4401-8BD6-90D2DCCF011A}" type="pres">
      <dgm:prSet presAssocID="{DC6D210E-39DA-4FBD-B6CA-F88CDE1C7C48}" presName="node" presStyleLbl="node1" presStyleIdx="1" presStyleCnt="7" custRadScaleRad="102170" custRadScaleInc="404">
        <dgm:presLayoutVars>
          <dgm:bulletEnabled val="1"/>
        </dgm:presLayoutVars>
      </dgm:prSet>
      <dgm:spPr/>
    </dgm:pt>
    <dgm:pt modelId="{3B8F5B40-34D3-437B-9789-B6AAC0FABEEF}" type="pres">
      <dgm:prSet presAssocID="{CBE00A66-312D-46EB-B5C0-AEC40F3AF02B}" presName="parTrans" presStyleLbl="sibTrans2D1" presStyleIdx="2" presStyleCnt="7" custAng="10834968"/>
      <dgm:spPr/>
    </dgm:pt>
    <dgm:pt modelId="{ABA5D389-8D6F-4606-A748-5FC8CF3C743E}" type="pres">
      <dgm:prSet presAssocID="{CBE00A66-312D-46EB-B5C0-AEC40F3AF02B}" presName="connectorText" presStyleLbl="sibTrans2D1" presStyleIdx="2" presStyleCnt="7"/>
      <dgm:spPr/>
    </dgm:pt>
    <dgm:pt modelId="{F1912FFC-E5A3-46CB-8963-D2620AD5A419}" type="pres">
      <dgm:prSet presAssocID="{447BC9EA-F91C-4270-AED2-D2B1AEF1DC34}" presName="node" presStyleLbl="node1" presStyleIdx="2" presStyleCnt="7">
        <dgm:presLayoutVars>
          <dgm:bulletEnabled val="1"/>
        </dgm:presLayoutVars>
      </dgm:prSet>
      <dgm:spPr/>
    </dgm:pt>
    <dgm:pt modelId="{029B1776-4D54-4231-9C78-F5FC801E1608}" type="pres">
      <dgm:prSet presAssocID="{430B3B37-FD32-4FAF-96C8-EF61C473F6EF}" presName="parTrans" presStyleLbl="sibTrans2D1" presStyleIdx="3" presStyleCnt="7" custAng="10739864"/>
      <dgm:spPr/>
    </dgm:pt>
    <dgm:pt modelId="{CE461D27-8D02-45E1-96DB-917F0371ABC6}" type="pres">
      <dgm:prSet presAssocID="{430B3B37-FD32-4FAF-96C8-EF61C473F6EF}" presName="connectorText" presStyleLbl="sibTrans2D1" presStyleIdx="3" presStyleCnt="7"/>
      <dgm:spPr/>
    </dgm:pt>
    <dgm:pt modelId="{BCA5DB3B-E54B-4DA7-A6C5-641DECAB34AA}" type="pres">
      <dgm:prSet presAssocID="{86AEECC9-0BB2-4FCB-A499-1F15D8F3FED1}" presName="node" presStyleLbl="node1" presStyleIdx="3" presStyleCnt="7">
        <dgm:presLayoutVars>
          <dgm:bulletEnabled val="1"/>
        </dgm:presLayoutVars>
      </dgm:prSet>
      <dgm:spPr/>
    </dgm:pt>
    <dgm:pt modelId="{1E6E0D68-0578-47C3-B5A9-7923ACA05D7A}" type="pres">
      <dgm:prSet presAssocID="{145EF34C-445C-4E1E-A36D-42DB7E1E2288}" presName="parTrans" presStyleLbl="sibTrans2D1" presStyleIdx="4" presStyleCnt="7" custAng="10550278"/>
      <dgm:spPr/>
    </dgm:pt>
    <dgm:pt modelId="{50A0618A-AFBA-4DE2-A805-B317C34D523B}" type="pres">
      <dgm:prSet presAssocID="{145EF34C-445C-4E1E-A36D-42DB7E1E2288}" presName="connectorText" presStyleLbl="sibTrans2D1" presStyleIdx="4" presStyleCnt="7"/>
      <dgm:spPr/>
    </dgm:pt>
    <dgm:pt modelId="{A5B22E35-2432-44B8-B2DA-4DAF03FE117C}" type="pres">
      <dgm:prSet presAssocID="{47FA0542-A32D-44C6-9458-293C7F1E15A2}" presName="node" presStyleLbl="node1" presStyleIdx="4" presStyleCnt="7">
        <dgm:presLayoutVars>
          <dgm:bulletEnabled val="1"/>
        </dgm:presLayoutVars>
      </dgm:prSet>
      <dgm:spPr/>
    </dgm:pt>
    <dgm:pt modelId="{62D1B1A7-23AA-4E74-B9AE-508FEEE5A9D0}" type="pres">
      <dgm:prSet presAssocID="{4CB370C6-AF47-42C5-9242-7415C9528292}" presName="parTrans" presStyleLbl="sibTrans2D1" presStyleIdx="5" presStyleCnt="7" custAng="10841176"/>
      <dgm:spPr/>
    </dgm:pt>
    <dgm:pt modelId="{4711F2A8-76EC-40C8-A21D-80D7F12637D5}" type="pres">
      <dgm:prSet presAssocID="{4CB370C6-AF47-42C5-9242-7415C9528292}" presName="connectorText" presStyleLbl="sibTrans2D1" presStyleIdx="5" presStyleCnt="7"/>
      <dgm:spPr/>
    </dgm:pt>
    <dgm:pt modelId="{1D88E27E-9BC5-4356-A4B2-2C35EEA9842A}" type="pres">
      <dgm:prSet presAssocID="{FAAA947E-5113-4100-A23F-DBE298B02820}" presName="node" presStyleLbl="node1" presStyleIdx="5" presStyleCnt="7">
        <dgm:presLayoutVars>
          <dgm:bulletEnabled val="1"/>
        </dgm:presLayoutVars>
      </dgm:prSet>
      <dgm:spPr/>
    </dgm:pt>
    <dgm:pt modelId="{F21FF70A-61F0-4BC9-B996-4C843D9A117C}" type="pres">
      <dgm:prSet presAssocID="{62479453-71A7-432A-96A8-4FE7B5309B8E}" presName="parTrans" presStyleLbl="sibTrans2D1" presStyleIdx="6" presStyleCnt="7" custAng="10844815"/>
      <dgm:spPr/>
    </dgm:pt>
    <dgm:pt modelId="{AB665785-EC07-497A-8CAD-6DB67F39A2A1}" type="pres">
      <dgm:prSet presAssocID="{62479453-71A7-432A-96A8-4FE7B5309B8E}" presName="connectorText" presStyleLbl="sibTrans2D1" presStyleIdx="6" presStyleCnt="7"/>
      <dgm:spPr/>
    </dgm:pt>
    <dgm:pt modelId="{8BD758A1-F515-471E-99FF-5193BDA067C9}" type="pres">
      <dgm:prSet presAssocID="{A7E60C2B-46A6-45F4-B75A-E93A6D682B06}" presName="node" presStyleLbl="node1" presStyleIdx="6" presStyleCnt="7">
        <dgm:presLayoutVars>
          <dgm:bulletEnabled val="1"/>
        </dgm:presLayoutVars>
      </dgm:prSet>
      <dgm:spPr/>
    </dgm:pt>
  </dgm:ptLst>
  <dgm:cxnLst>
    <dgm:cxn modelId="{C4278702-2FCE-4A99-A65C-0DE275E84391}" type="presOf" srcId="{A7E60C2B-46A6-45F4-B75A-E93A6D682B06}" destId="{8BD758A1-F515-471E-99FF-5193BDA067C9}" srcOrd="0" destOrd="0" presId="urn:microsoft.com/office/officeart/2005/8/layout/radial5"/>
    <dgm:cxn modelId="{8658311C-0B8E-4BBC-9594-39791C5285C8}" srcId="{E4ABF2B6-5483-47B6-90BC-012D7DB8BB51}" destId="{DC6D210E-39DA-4FBD-B6CA-F88CDE1C7C48}" srcOrd="1" destOrd="0" parTransId="{72F6E8A9-0D2F-4370-A91F-C41B2F91A5C2}" sibTransId="{CE4DA509-4601-44C0-A074-DA011A0A768F}"/>
    <dgm:cxn modelId="{54DCCD1D-5CC0-4966-84AA-640ACE51EDA7}" type="presOf" srcId="{72F6E8A9-0D2F-4370-A91F-C41B2F91A5C2}" destId="{65477CD0-083E-4860-BD62-3C30BB2B6A0B}" srcOrd="0" destOrd="0" presId="urn:microsoft.com/office/officeart/2005/8/layout/radial5"/>
    <dgm:cxn modelId="{09659823-402F-4E24-9A4A-7B9B6D2DE058}" srcId="{E4ABF2B6-5483-47B6-90BC-012D7DB8BB51}" destId="{86AEECC9-0BB2-4FCB-A499-1F15D8F3FED1}" srcOrd="3" destOrd="0" parTransId="{430B3B37-FD32-4FAF-96C8-EF61C473F6EF}" sibTransId="{6A937F14-A261-4412-A6E1-7B82763D1030}"/>
    <dgm:cxn modelId="{1DD21D24-D29F-4AC4-A2FC-CDC6571BB34E}" type="presOf" srcId="{145EF34C-445C-4E1E-A36D-42DB7E1E2288}" destId="{50A0618A-AFBA-4DE2-A805-B317C34D523B}" srcOrd="1" destOrd="0" presId="urn:microsoft.com/office/officeart/2005/8/layout/radial5"/>
    <dgm:cxn modelId="{5908235D-3C54-4976-8E65-852AA5FAFFA5}" srcId="{E4ABF2B6-5483-47B6-90BC-012D7DB8BB51}" destId="{FAAA947E-5113-4100-A23F-DBE298B02820}" srcOrd="5" destOrd="0" parTransId="{4CB370C6-AF47-42C5-9242-7415C9528292}" sibTransId="{52E9A03D-2AE4-47D0-BAE4-04070B6736E9}"/>
    <dgm:cxn modelId="{F3FB9F5D-360A-451E-B388-38A243811DB5}" type="presOf" srcId="{72F6E8A9-0D2F-4370-A91F-C41B2F91A5C2}" destId="{9C7DA198-AF54-4751-B73F-266190DB77FF}" srcOrd="1" destOrd="0" presId="urn:microsoft.com/office/officeart/2005/8/layout/radial5"/>
    <dgm:cxn modelId="{B9D55B43-7B07-45A5-9FCC-E4E9DE779EE1}" type="presOf" srcId="{4CB370C6-AF47-42C5-9242-7415C9528292}" destId="{62D1B1A7-23AA-4E74-B9AE-508FEEE5A9D0}" srcOrd="0" destOrd="0" presId="urn:microsoft.com/office/officeart/2005/8/layout/radial5"/>
    <dgm:cxn modelId="{CB7F2D44-344D-4884-AECC-EA21578BF63A}" type="presOf" srcId="{4CB370C6-AF47-42C5-9242-7415C9528292}" destId="{4711F2A8-76EC-40C8-A21D-80D7F12637D5}" srcOrd="1" destOrd="0" presId="urn:microsoft.com/office/officeart/2005/8/layout/radial5"/>
    <dgm:cxn modelId="{F248EC67-530B-481D-982D-BF17085725A8}" srcId="{683B6FC3-F08E-4A51-A169-4D34B503A706}" destId="{77B3E61A-1A88-4730-B6BB-6E0815165F70}" srcOrd="1" destOrd="0" parTransId="{7A871162-A49C-49F8-BC7B-36207C08F363}" sibTransId="{AF6861D8-4C94-4203-A34F-3A9504E1FE91}"/>
    <dgm:cxn modelId="{79D32449-5702-4DC2-B9CA-F04EF656B59A}" type="presOf" srcId="{5F44AF32-836B-40BE-A2A5-6D28851A49B0}" destId="{4D886849-688E-4E2F-949C-7BE5058DDA02}" srcOrd="1" destOrd="0" presId="urn:microsoft.com/office/officeart/2005/8/layout/radial5"/>
    <dgm:cxn modelId="{58CEEA56-99D8-4F1C-A545-CB88106B4B2A}" type="presOf" srcId="{FAAA947E-5113-4100-A23F-DBE298B02820}" destId="{1D88E27E-9BC5-4356-A4B2-2C35EEA9842A}" srcOrd="0" destOrd="0" presId="urn:microsoft.com/office/officeart/2005/8/layout/radial5"/>
    <dgm:cxn modelId="{53A64778-85D9-4437-9CC2-ABB664CD70BB}" type="presOf" srcId="{62479453-71A7-432A-96A8-4FE7B5309B8E}" destId="{F21FF70A-61F0-4BC9-B996-4C843D9A117C}" srcOrd="0" destOrd="0" presId="urn:microsoft.com/office/officeart/2005/8/layout/radial5"/>
    <dgm:cxn modelId="{9073F279-D0A1-4EB6-B7C1-E340E7F8707E}" srcId="{E4ABF2B6-5483-47B6-90BC-012D7DB8BB51}" destId="{47FA0542-A32D-44C6-9458-293C7F1E15A2}" srcOrd="4" destOrd="0" parTransId="{145EF34C-445C-4E1E-A36D-42DB7E1E2288}" sibTransId="{02175575-93C3-4422-9E2C-3FE94F377963}"/>
    <dgm:cxn modelId="{1462A78E-DF38-49A5-AC26-BE13E2CC9615}" type="presOf" srcId="{86AEECC9-0BB2-4FCB-A499-1F15D8F3FED1}" destId="{BCA5DB3B-E54B-4DA7-A6C5-641DECAB34AA}" srcOrd="0" destOrd="0" presId="urn:microsoft.com/office/officeart/2005/8/layout/radial5"/>
    <dgm:cxn modelId="{E318A89A-ECC2-42A7-84D0-B12C39A86BF0}" type="presOf" srcId="{62479453-71A7-432A-96A8-4FE7B5309B8E}" destId="{AB665785-EC07-497A-8CAD-6DB67F39A2A1}" srcOrd="1" destOrd="0" presId="urn:microsoft.com/office/officeart/2005/8/layout/radial5"/>
    <dgm:cxn modelId="{6AFC03A8-5F31-4F54-BA55-7C99A60C31BA}" type="presOf" srcId="{683B6FC3-F08E-4A51-A169-4D34B503A706}" destId="{FFF71EE0-DD6E-49AA-9A88-0F46A947FDEB}" srcOrd="0" destOrd="0" presId="urn:microsoft.com/office/officeart/2005/8/layout/radial5"/>
    <dgm:cxn modelId="{A10C91AA-4B6F-437B-956C-2ECB0AEB0935}" type="presOf" srcId="{6918A392-DC5D-4E43-B2FF-D8F9A402374D}" destId="{48079BB6-C419-45D8-865A-FAAB516C587E}" srcOrd="0" destOrd="0" presId="urn:microsoft.com/office/officeart/2005/8/layout/radial5"/>
    <dgm:cxn modelId="{DE3545BC-4AD2-4840-BFF5-38D138F672F0}" srcId="{683B6FC3-F08E-4A51-A169-4D34B503A706}" destId="{E4ABF2B6-5483-47B6-90BC-012D7DB8BB51}" srcOrd="0" destOrd="0" parTransId="{2486A581-60F9-4DAB-8493-3481C58F7D97}" sibTransId="{B72D3B5C-6088-4C7B-A99A-751C71824E63}"/>
    <dgm:cxn modelId="{01EE72D9-AEB3-45D6-9F2C-AC098FDA713A}" type="presOf" srcId="{447BC9EA-F91C-4270-AED2-D2B1AEF1DC34}" destId="{F1912FFC-E5A3-46CB-8963-D2620AD5A419}" srcOrd="0" destOrd="0" presId="urn:microsoft.com/office/officeart/2005/8/layout/radial5"/>
    <dgm:cxn modelId="{8BE5B1DA-DF6B-45CA-AC6C-400FA41EBE9C}" type="presOf" srcId="{DC6D210E-39DA-4FBD-B6CA-F88CDE1C7C48}" destId="{A702614E-0A50-4401-8BD6-90D2DCCF011A}" srcOrd="0" destOrd="0" presId="urn:microsoft.com/office/officeart/2005/8/layout/radial5"/>
    <dgm:cxn modelId="{D0A47CDD-F8F1-46E4-AFB3-1B3C9C20DAFF}" srcId="{E4ABF2B6-5483-47B6-90BC-012D7DB8BB51}" destId="{6918A392-DC5D-4E43-B2FF-D8F9A402374D}" srcOrd="0" destOrd="0" parTransId="{5F44AF32-836B-40BE-A2A5-6D28851A49B0}" sibTransId="{4B9FEF1A-46CD-4067-905E-FDD078A21BF8}"/>
    <dgm:cxn modelId="{C3F1AEDE-B5AE-4630-A71B-645364821EA3}" type="presOf" srcId="{430B3B37-FD32-4FAF-96C8-EF61C473F6EF}" destId="{CE461D27-8D02-45E1-96DB-917F0371ABC6}" srcOrd="1" destOrd="0" presId="urn:microsoft.com/office/officeart/2005/8/layout/radial5"/>
    <dgm:cxn modelId="{00F2A5DF-BA35-41C2-AC2D-7AEAA3A238ED}" type="presOf" srcId="{CBE00A66-312D-46EB-B5C0-AEC40F3AF02B}" destId="{ABA5D389-8D6F-4606-A748-5FC8CF3C743E}" srcOrd="1" destOrd="0" presId="urn:microsoft.com/office/officeart/2005/8/layout/radial5"/>
    <dgm:cxn modelId="{E6BED3E0-39E4-4A6F-870B-2E2CA63B7643}" srcId="{E4ABF2B6-5483-47B6-90BC-012D7DB8BB51}" destId="{A7E60C2B-46A6-45F4-B75A-E93A6D682B06}" srcOrd="6" destOrd="0" parTransId="{62479453-71A7-432A-96A8-4FE7B5309B8E}" sibTransId="{D1E886B9-0DB1-40C5-A01D-630C8EC6FB78}"/>
    <dgm:cxn modelId="{F90C05E5-0C9D-4A41-B560-2D79BD513B68}" type="presOf" srcId="{5F44AF32-836B-40BE-A2A5-6D28851A49B0}" destId="{BC30A853-3A0A-4604-989B-92DB4CE14A76}" srcOrd="0" destOrd="0" presId="urn:microsoft.com/office/officeart/2005/8/layout/radial5"/>
    <dgm:cxn modelId="{B67D61E7-0E10-4F75-80D0-5686C4C3E198}" srcId="{E4ABF2B6-5483-47B6-90BC-012D7DB8BB51}" destId="{447BC9EA-F91C-4270-AED2-D2B1AEF1DC34}" srcOrd="2" destOrd="0" parTransId="{CBE00A66-312D-46EB-B5C0-AEC40F3AF02B}" sibTransId="{30D119CA-AD7C-4B50-8A64-E8DE0CFC7D5E}"/>
    <dgm:cxn modelId="{225EADF4-3A7C-4465-8C76-7E3E522A8D31}" type="presOf" srcId="{47FA0542-A32D-44C6-9458-293C7F1E15A2}" destId="{A5B22E35-2432-44B8-B2DA-4DAF03FE117C}" srcOrd="0" destOrd="0" presId="urn:microsoft.com/office/officeart/2005/8/layout/radial5"/>
    <dgm:cxn modelId="{BB6C29F5-801F-494F-8FB1-BEF3DA04A08E}" type="presOf" srcId="{430B3B37-FD32-4FAF-96C8-EF61C473F6EF}" destId="{029B1776-4D54-4231-9C78-F5FC801E1608}" srcOrd="0" destOrd="0" presId="urn:microsoft.com/office/officeart/2005/8/layout/radial5"/>
    <dgm:cxn modelId="{2B2A5FF8-92F6-4CA9-920E-723013B936A7}" type="presOf" srcId="{CBE00A66-312D-46EB-B5C0-AEC40F3AF02B}" destId="{3B8F5B40-34D3-437B-9789-B6AAC0FABEEF}" srcOrd="0" destOrd="0" presId="urn:microsoft.com/office/officeart/2005/8/layout/radial5"/>
    <dgm:cxn modelId="{014B3BFC-E6E6-4FD2-B5F8-8A0EDED46024}" type="presOf" srcId="{E4ABF2B6-5483-47B6-90BC-012D7DB8BB51}" destId="{E0430B18-5399-444B-BDAC-05332255CD98}" srcOrd="0" destOrd="0" presId="urn:microsoft.com/office/officeart/2005/8/layout/radial5"/>
    <dgm:cxn modelId="{C2DFFCFD-DEAD-4B15-A80C-03B6049C81BB}" type="presOf" srcId="{145EF34C-445C-4E1E-A36D-42DB7E1E2288}" destId="{1E6E0D68-0578-47C3-B5A9-7923ACA05D7A}" srcOrd="0" destOrd="0" presId="urn:microsoft.com/office/officeart/2005/8/layout/radial5"/>
    <dgm:cxn modelId="{B8055252-3DAE-462E-B9D2-55D0A20B3C51}" type="presParOf" srcId="{FFF71EE0-DD6E-49AA-9A88-0F46A947FDEB}" destId="{E0430B18-5399-444B-BDAC-05332255CD98}" srcOrd="0" destOrd="0" presId="urn:microsoft.com/office/officeart/2005/8/layout/radial5"/>
    <dgm:cxn modelId="{FC6B8154-C836-478F-BFCA-C10DC60E7872}" type="presParOf" srcId="{FFF71EE0-DD6E-49AA-9A88-0F46A947FDEB}" destId="{BC30A853-3A0A-4604-989B-92DB4CE14A76}" srcOrd="1" destOrd="0" presId="urn:microsoft.com/office/officeart/2005/8/layout/radial5"/>
    <dgm:cxn modelId="{6AD45DA5-4325-4B16-B281-F358C200C7A5}" type="presParOf" srcId="{BC30A853-3A0A-4604-989B-92DB4CE14A76}" destId="{4D886849-688E-4E2F-949C-7BE5058DDA02}" srcOrd="0" destOrd="0" presId="urn:microsoft.com/office/officeart/2005/8/layout/radial5"/>
    <dgm:cxn modelId="{8AE0EB77-C3FC-42A9-A6A0-DBFCD89ACF7C}" type="presParOf" srcId="{FFF71EE0-DD6E-49AA-9A88-0F46A947FDEB}" destId="{48079BB6-C419-45D8-865A-FAAB516C587E}" srcOrd="2" destOrd="0" presId="urn:microsoft.com/office/officeart/2005/8/layout/radial5"/>
    <dgm:cxn modelId="{AF64A6C0-569F-4B6D-ACF8-E392FC09CB3B}" type="presParOf" srcId="{FFF71EE0-DD6E-49AA-9A88-0F46A947FDEB}" destId="{65477CD0-083E-4860-BD62-3C30BB2B6A0B}" srcOrd="3" destOrd="0" presId="urn:microsoft.com/office/officeart/2005/8/layout/radial5"/>
    <dgm:cxn modelId="{76632173-1BDC-4A8A-B6A4-6A1CFC26AF90}" type="presParOf" srcId="{65477CD0-083E-4860-BD62-3C30BB2B6A0B}" destId="{9C7DA198-AF54-4751-B73F-266190DB77FF}" srcOrd="0" destOrd="0" presId="urn:microsoft.com/office/officeart/2005/8/layout/radial5"/>
    <dgm:cxn modelId="{FE24311C-A9FD-44D0-814A-D556CDBE88B6}" type="presParOf" srcId="{FFF71EE0-DD6E-49AA-9A88-0F46A947FDEB}" destId="{A702614E-0A50-4401-8BD6-90D2DCCF011A}" srcOrd="4" destOrd="0" presId="urn:microsoft.com/office/officeart/2005/8/layout/radial5"/>
    <dgm:cxn modelId="{59419656-A651-4F60-84BB-354D66825A6A}" type="presParOf" srcId="{FFF71EE0-DD6E-49AA-9A88-0F46A947FDEB}" destId="{3B8F5B40-34D3-437B-9789-B6AAC0FABEEF}" srcOrd="5" destOrd="0" presId="urn:microsoft.com/office/officeart/2005/8/layout/radial5"/>
    <dgm:cxn modelId="{8EF47D4F-03E4-49CD-A251-26511F2B94E0}" type="presParOf" srcId="{3B8F5B40-34D3-437B-9789-B6AAC0FABEEF}" destId="{ABA5D389-8D6F-4606-A748-5FC8CF3C743E}" srcOrd="0" destOrd="0" presId="urn:microsoft.com/office/officeart/2005/8/layout/radial5"/>
    <dgm:cxn modelId="{E33EF561-9B52-4622-A22F-F182B840EA7D}" type="presParOf" srcId="{FFF71EE0-DD6E-49AA-9A88-0F46A947FDEB}" destId="{F1912FFC-E5A3-46CB-8963-D2620AD5A419}" srcOrd="6" destOrd="0" presId="urn:microsoft.com/office/officeart/2005/8/layout/radial5"/>
    <dgm:cxn modelId="{ED97CDBC-E659-4192-B333-DE89E804FBE8}" type="presParOf" srcId="{FFF71EE0-DD6E-49AA-9A88-0F46A947FDEB}" destId="{029B1776-4D54-4231-9C78-F5FC801E1608}" srcOrd="7" destOrd="0" presId="urn:microsoft.com/office/officeart/2005/8/layout/radial5"/>
    <dgm:cxn modelId="{C21CBAE9-0100-4964-967B-86F4CA22345F}" type="presParOf" srcId="{029B1776-4D54-4231-9C78-F5FC801E1608}" destId="{CE461D27-8D02-45E1-96DB-917F0371ABC6}" srcOrd="0" destOrd="0" presId="urn:microsoft.com/office/officeart/2005/8/layout/radial5"/>
    <dgm:cxn modelId="{947812F5-5216-449E-BDE1-92FF58F86942}" type="presParOf" srcId="{FFF71EE0-DD6E-49AA-9A88-0F46A947FDEB}" destId="{BCA5DB3B-E54B-4DA7-A6C5-641DECAB34AA}" srcOrd="8" destOrd="0" presId="urn:microsoft.com/office/officeart/2005/8/layout/radial5"/>
    <dgm:cxn modelId="{06045542-4849-4037-AF85-4070DB9F334E}" type="presParOf" srcId="{FFF71EE0-DD6E-49AA-9A88-0F46A947FDEB}" destId="{1E6E0D68-0578-47C3-B5A9-7923ACA05D7A}" srcOrd="9" destOrd="0" presId="urn:microsoft.com/office/officeart/2005/8/layout/radial5"/>
    <dgm:cxn modelId="{47BC59ED-FD13-4CEB-9E05-779AE1B4D80A}" type="presParOf" srcId="{1E6E0D68-0578-47C3-B5A9-7923ACA05D7A}" destId="{50A0618A-AFBA-4DE2-A805-B317C34D523B}" srcOrd="0" destOrd="0" presId="urn:microsoft.com/office/officeart/2005/8/layout/radial5"/>
    <dgm:cxn modelId="{BF141A72-2976-4C82-A286-E3479DD9B18E}" type="presParOf" srcId="{FFF71EE0-DD6E-49AA-9A88-0F46A947FDEB}" destId="{A5B22E35-2432-44B8-B2DA-4DAF03FE117C}" srcOrd="10" destOrd="0" presId="urn:microsoft.com/office/officeart/2005/8/layout/radial5"/>
    <dgm:cxn modelId="{C08240C6-A440-42A4-B84C-A79DE219091C}" type="presParOf" srcId="{FFF71EE0-DD6E-49AA-9A88-0F46A947FDEB}" destId="{62D1B1A7-23AA-4E74-B9AE-508FEEE5A9D0}" srcOrd="11" destOrd="0" presId="urn:microsoft.com/office/officeart/2005/8/layout/radial5"/>
    <dgm:cxn modelId="{C845660D-0191-4C0A-B622-751AAC37548A}" type="presParOf" srcId="{62D1B1A7-23AA-4E74-B9AE-508FEEE5A9D0}" destId="{4711F2A8-76EC-40C8-A21D-80D7F12637D5}" srcOrd="0" destOrd="0" presId="urn:microsoft.com/office/officeart/2005/8/layout/radial5"/>
    <dgm:cxn modelId="{DA784F3D-41EF-4698-A93C-2C047F408B54}" type="presParOf" srcId="{FFF71EE0-DD6E-49AA-9A88-0F46A947FDEB}" destId="{1D88E27E-9BC5-4356-A4B2-2C35EEA9842A}" srcOrd="12" destOrd="0" presId="urn:microsoft.com/office/officeart/2005/8/layout/radial5"/>
    <dgm:cxn modelId="{49AAF321-5F58-4747-B2E3-A74C90017357}" type="presParOf" srcId="{FFF71EE0-DD6E-49AA-9A88-0F46A947FDEB}" destId="{F21FF70A-61F0-4BC9-B996-4C843D9A117C}" srcOrd="13" destOrd="0" presId="urn:microsoft.com/office/officeart/2005/8/layout/radial5"/>
    <dgm:cxn modelId="{DECD19E9-2F71-4AD1-AFD0-A6CE47263471}" type="presParOf" srcId="{F21FF70A-61F0-4BC9-B996-4C843D9A117C}" destId="{AB665785-EC07-497A-8CAD-6DB67F39A2A1}" srcOrd="0" destOrd="0" presId="urn:microsoft.com/office/officeart/2005/8/layout/radial5"/>
    <dgm:cxn modelId="{29016BDE-78A6-45B9-AB88-18648007F385}" type="presParOf" srcId="{FFF71EE0-DD6E-49AA-9A88-0F46A947FDEB}" destId="{8BD758A1-F515-471E-99FF-5193BDA067C9}" srcOrd="14"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3B6FC3-F08E-4A51-A169-4D34B503A706}" type="doc">
      <dgm:prSet loTypeId="urn:microsoft.com/office/officeart/2005/8/layout/radial5" loCatId="relationship" qsTypeId="urn:microsoft.com/office/officeart/2005/8/quickstyle/simple5" qsCatId="simple" csTypeId="urn:microsoft.com/office/officeart/2005/8/colors/accent1_2" csCatId="accent1" phldr="1"/>
      <dgm:spPr/>
      <dgm:t>
        <a:bodyPr/>
        <a:lstStyle/>
        <a:p>
          <a:endParaRPr lang="en-US"/>
        </a:p>
      </dgm:t>
    </dgm:pt>
    <dgm:pt modelId="{E4ABF2B6-5483-47B6-90BC-012D7DB8BB51}">
      <dgm:prSet phldrT="[Text]" custT="1"/>
      <dgm:spPr>
        <a:solidFill>
          <a:schemeClr val="tx1"/>
        </a:solidFill>
      </dgm:spPr>
      <dgm:t>
        <a:bodyPr/>
        <a:lstStyle/>
        <a:p>
          <a:r>
            <a:rPr lang="en-US" sz="3200" dirty="0">
              <a:solidFill>
                <a:schemeClr val="bg1"/>
              </a:solidFill>
            </a:rPr>
            <a:t>CH RRL</a:t>
          </a:r>
        </a:p>
      </dgm:t>
    </dgm:pt>
    <dgm:pt modelId="{2486A581-60F9-4DAB-8493-3481C58F7D97}" type="parTrans" cxnId="{DE3545BC-4AD2-4840-BFF5-38D138F672F0}">
      <dgm:prSet/>
      <dgm:spPr/>
      <dgm:t>
        <a:bodyPr/>
        <a:lstStyle/>
        <a:p>
          <a:endParaRPr lang="en-US"/>
        </a:p>
      </dgm:t>
    </dgm:pt>
    <dgm:pt modelId="{B72D3B5C-6088-4C7B-A99A-751C71824E63}" type="sibTrans" cxnId="{DE3545BC-4AD2-4840-BFF5-38D138F672F0}">
      <dgm:prSet/>
      <dgm:spPr/>
      <dgm:t>
        <a:bodyPr/>
        <a:lstStyle/>
        <a:p>
          <a:endParaRPr lang="en-US"/>
        </a:p>
      </dgm:t>
    </dgm:pt>
    <dgm:pt modelId="{5E25003E-6C9F-42EF-BB68-09EC747E2B80}">
      <dgm:prSet phldrT="[Text]" custT="1"/>
      <dgm:spPr>
        <a:solidFill>
          <a:srgbClr val="7030A0"/>
        </a:solidFill>
      </dgm:spPr>
      <dgm:t>
        <a:bodyPr/>
        <a:lstStyle/>
        <a:p>
          <a:r>
            <a:rPr lang="en-US" sz="2300" dirty="0"/>
            <a:t>ANA</a:t>
          </a:r>
        </a:p>
      </dgm:t>
    </dgm:pt>
    <dgm:pt modelId="{AE7AE6B5-5C6D-416A-8A9D-BF0A9B8B3F1B}" type="parTrans" cxnId="{179E7670-5546-4BC9-ABB6-9BDFA1F6BBEB}">
      <dgm:prSet/>
      <dgm:spPr/>
      <dgm:t>
        <a:bodyPr/>
        <a:lstStyle/>
        <a:p>
          <a:endParaRPr lang="en-US"/>
        </a:p>
      </dgm:t>
    </dgm:pt>
    <dgm:pt modelId="{D9476F0A-5D7C-40A6-8F5E-AAA005083B2D}" type="sibTrans" cxnId="{179E7670-5546-4BC9-ABB6-9BDFA1F6BBEB}">
      <dgm:prSet/>
      <dgm:spPr/>
      <dgm:t>
        <a:bodyPr/>
        <a:lstStyle/>
        <a:p>
          <a:endParaRPr lang="en-US"/>
        </a:p>
      </dgm:t>
    </dgm:pt>
    <dgm:pt modelId="{56896C50-ED6B-49D6-81D4-6A3E802EECA1}">
      <dgm:prSet phldrT="[Text]" custT="1"/>
      <dgm:spPr>
        <a:solidFill>
          <a:srgbClr val="7030A0"/>
        </a:solidFill>
      </dgm:spPr>
      <dgm:t>
        <a:bodyPr/>
        <a:lstStyle/>
        <a:p>
          <a:r>
            <a:rPr lang="en-US" sz="2300" dirty="0"/>
            <a:t>BP</a:t>
          </a:r>
        </a:p>
      </dgm:t>
    </dgm:pt>
    <dgm:pt modelId="{2B67249C-EB3B-4B18-A4D6-41C4B779AC42}" type="parTrans" cxnId="{E1750FFE-B73B-463B-B9ED-409D2E50BF8F}">
      <dgm:prSet/>
      <dgm:spPr/>
      <dgm:t>
        <a:bodyPr/>
        <a:lstStyle/>
        <a:p>
          <a:endParaRPr lang="en-US"/>
        </a:p>
      </dgm:t>
    </dgm:pt>
    <dgm:pt modelId="{0F38ED34-3904-4A90-AA00-3C1795D0DEBD}" type="sibTrans" cxnId="{E1750FFE-B73B-463B-B9ED-409D2E50BF8F}">
      <dgm:prSet/>
      <dgm:spPr/>
      <dgm:t>
        <a:bodyPr/>
        <a:lstStyle/>
        <a:p>
          <a:endParaRPr lang="en-US"/>
        </a:p>
      </dgm:t>
    </dgm:pt>
    <dgm:pt modelId="{C466F4F8-4E0B-443C-A445-B2DAE21FF713}">
      <dgm:prSet phldrT="[Text]" custT="1"/>
      <dgm:spPr>
        <a:solidFill>
          <a:srgbClr val="7030A0"/>
        </a:solidFill>
      </dgm:spPr>
      <dgm:t>
        <a:bodyPr/>
        <a:lstStyle/>
        <a:p>
          <a:r>
            <a:rPr lang="en-US" sz="2300" dirty="0"/>
            <a:t>SD Zion</a:t>
          </a:r>
        </a:p>
      </dgm:t>
    </dgm:pt>
    <dgm:pt modelId="{234BDC6B-85FD-431E-934B-B7F914E9B132}" type="parTrans" cxnId="{58D6C6E7-5017-4F49-973F-BA9E0DA6619A}">
      <dgm:prSet/>
      <dgm:spPr/>
      <dgm:t>
        <a:bodyPr/>
        <a:lstStyle/>
        <a:p>
          <a:endParaRPr lang="en-US"/>
        </a:p>
      </dgm:t>
    </dgm:pt>
    <dgm:pt modelId="{4F9904D7-015D-494A-ACAA-5E050059CFC4}" type="sibTrans" cxnId="{58D6C6E7-5017-4F49-973F-BA9E0DA6619A}">
      <dgm:prSet/>
      <dgm:spPr/>
      <dgm:t>
        <a:bodyPr/>
        <a:lstStyle/>
        <a:p>
          <a:endParaRPr lang="en-US"/>
        </a:p>
      </dgm:t>
    </dgm:pt>
    <dgm:pt modelId="{0908C6E9-CCA0-4058-AB00-A5D6B505BD61}">
      <dgm:prSet phldrT="[Text]" custT="1"/>
      <dgm:spPr>
        <a:solidFill>
          <a:srgbClr val="7030A0"/>
        </a:solidFill>
      </dgm:spPr>
      <dgm:t>
        <a:bodyPr/>
        <a:lstStyle/>
        <a:p>
          <a:r>
            <a:rPr lang="en-US" sz="2100" dirty="0"/>
            <a:t>DOW</a:t>
          </a:r>
        </a:p>
      </dgm:t>
    </dgm:pt>
    <dgm:pt modelId="{CC80D2B5-F02E-492A-9A89-BCDB4938EB43}" type="parTrans" cxnId="{210FE4EC-4820-44B9-8934-E4C6FA3D6E76}">
      <dgm:prSet/>
      <dgm:spPr/>
      <dgm:t>
        <a:bodyPr/>
        <a:lstStyle/>
        <a:p>
          <a:endParaRPr lang="en-US"/>
        </a:p>
      </dgm:t>
    </dgm:pt>
    <dgm:pt modelId="{98A15923-72B9-42C2-983C-6E75A69508B3}" type="sibTrans" cxnId="{210FE4EC-4820-44B9-8934-E4C6FA3D6E76}">
      <dgm:prSet/>
      <dgm:spPr/>
      <dgm:t>
        <a:bodyPr/>
        <a:lstStyle/>
        <a:p>
          <a:endParaRPr lang="en-US"/>
        </a:p>
      </dgm:t>
    </dgm:pt>
    <dgm:pt modelId="{35862427-37EA-47CD-BF91-36768D419628}">
      <dgm:prSet phldrT="[Text]" custT="1"/>
      <dgm:spPr>
        <a:solidFill>
          <a:srgbClr val="7030A0"/>
        </a:solidFill>
      </dgm:spPr>
      <dgm:t>
        <a:bodyPr/>
        <a:lstStyle/>
        <a:p>
          <a:r>
            <a:rPr lang="en-US" sz="2300" dirty="0"/>
            <a:t>FON</a:t>
          </a:r>
        </a:p>
      </dgm:t>
    </dgm:pt>
    <dgm:pt modelId="{2B6231F9-6866-42CF-B8BA-704FD8CBABE5}" type="parTrans" cxnId="{326FB0A3-E7FF-4E74-BB28-827D32822AB4}">
      <dgm:prSet/>
      <dgm:spPr/>
      <dgm:t>
        <a:bodyPr/>
        <a:lstStyle/>
        <a:p>
          <a:endParaRPr lang="en-US"/>
        </a:p>
      </dgm:t>
    </dgm:pt>
    <dgm:pt modelId="{DEEE7B24-E0DC-4A4E-9A1E-94FA23159CF8}" type="sibTrans" cxnId="{326FB0A3-E7FF-4E74-BB28-827D32822AB4}">
      <dgm:prSet/>
      <dgm:spPr/>
      <dgm:t>
        <a:bodyPr/>
        <a:lstStyle/>
        <a:p>
          <a:endParaRPr lang="en-US"/>
        </a:p>
      </dgm:t>
    </dgm:pt>
    <dgm:pt modelId="{84F57258-A315-4CC5-84CB-B076AC176431}">
      <dgm:prSet phldrT="[Text]" custT="1"/>
      <dgm:spPr>
        <a:solidFill>
          <a:srgbClr val="7030A0"/>
        </a:solidFill>
      </dgm:spPr>
      <dgm:t>
        <a:bodyPr/>
        <a:lstStyle/>
        <a:p>
          <a:r>
            <a:rPr lang="en-US" sz="2300" dirty="0"/>
            <a:t>IRV</a:t>
          </a:r>
        </a:p>
      </dgm:t>
    </dgm:pt>
    <dgm:pt modelId="{20C67B62-5CAA-4455-8136-DE6FBBCDDAA1}" type="parTrans" cxnId="{05A166C9-F035-46A3-BF7F-9B54AB2B0056}">
      <dgm:prSet/>
      <dgm:spPr/>
      <dgm:t>
        <a:bodyPr/>
        <a:lstStyle/>
        <a:p>
          <a:endParaRPr lang="en-US"/>
        </a:p>
      </dgm:t>
    </dgm:pt>
    <dgm:pt modelId="{0353E074-7D4B-4261-BE3A-6C250CB96C19}" type="sibTrans" cxnId="{05A166C9-F035-46A3-BF7F-9B54AB2B0056}">
      <dgm:prSet/>
      <dgm:spPr/>
      <dgm:t>
        <a:bodyPr/>
        <a:lstStyle/>
        <a:p>
          <a:endParaRPr lang="en-US"/>
        </a:p>
      </dgm:t>
    </dgm:pt>
    <dgm:pt modelId="{5ADA0CB1-DA51-4069-AA26-CA659910AC29}">
      <dgm:prSet phldrT="[Text]" custT="1"/>
      <dgm:spPr>
        <a:solidFill>
          <a:srgbClr val="7030A0"/>
        </a:solidFill>
      </dgm:spPr>
      <dgm:t>
        <a:bodyPr/>
        <a:lstStyle/>
        <a:p>
          <a:r>
            <a:rPr lang="en-US" sz="2300" dirty="0"/>
            <a:t>ONT</a:t>
          </a:r>
        </a:p>
      </dgm:t>
    </dgm:pt>
    <dgm:pt modelId="{F89CE81D-62A1-4C2F-B482-5FCF273717C5}" type="parTrans" cxnId="{1F23AFF8-A8D4-45C7-8A4C-3D9BBFADA746}">
      <dgm:prSet/>
      <dgm:spPr/>
      <dgm:t>
        <a:bodyPr/>
        <a:lstStyle/>
        <a:p>
          <a:endParaRPr lang="en-US"/>
        </a:p>
      </dgm:t>
    </dgm:pt>
    <dgm:pt modelId="{5B828122-585F-4E4B-9625-A093B7AA5383}" type="sibTrans" cxnId="{1F23AFF8-A8D4-45C7-8A4C-3D9BBFADA746}">
      <dgm:prSet/>
      <dgm:spPr/>
      <dgm:t>
        <a:bodyPr/>
        <a:lstStyle/>
        <a:p>
          <a:endParaRPr lang="en-US"/>
        </a:p>
      </dgm:t>
    </dgm:pt>
    <dgm:pt modelId="{A276E911-D6A1-4C6B-AEB8-78AAB1E7CB21}">
      <dgm:prSet phldrT="[Text]" custT="1"/>
      <dgm:spPr>
        <a:solidFill>
          <a:srgbClr val="7030A0"/>
        </a:solidFill>
      </dgm:spPr>
      <dgm:t>
        <a:bodyPr/>
        <a:lstStyle/>
        <a:p>
          <a:r>
            <a:rPr lang="en-US" sz="2200" dirty="0"/>
            <a:t>RIV</a:t>
          </a:r>
        </a:p>
        <a:p>
          <a:r>
            <a:rPr lang="en-US" sz="1600" dirty="0"/>
            <a:t>MVMC</a:t>
          </a:r>
        </a:p>
      </dgm:t>
    </dgm:pt>
    <dgm:pt modelId="{F7885BB3-4D4C-494B-8AAE-F753DBD5C4D2}" type="parTrans" cxnId="{3A5F073B-BF25-45F7-8768-981F5D958C5B}">
      <dgm:prSet/>
      <dgm:spPr/>
      <dgm:t>
        <a:bodyPr/>
        <a:lstStyle/>
        <a:p>
          <a:endParaRPr lang="en-US"/>
        </a:p>
      </dgm:t>
    </dgm:pt>
    <dgm:pt modelId="{C81BFA0F-C814-430C-BF00-66F08A657044}" type="sibTrans" cxnId="{3A5F073B-BF25-45F7-8768-981F5D958C5B}">
      <dgm:prSet/>
      <dgm:spPr/>
      <dgm:t>
        <a:bodyPr/>
        <a:lstStyle/>
        <a:p>
          <a:endParaRPr lang="en-US"/>
        </a:p>
      </dgm:t>
    </dgm:pt>
    <dgm:pt modelId="{FFF71EE0-DD6E-49AA-9A88-0F46A947FDEB}" type="pres">
      <dgm:prSet presAssocID="{683B6FC3-F08E-4A51-A169-4D34B503A706}" presName="Name0" presStyleCnt="0">
        <dgm:presLayoutVars>
          <dgm:chMax val="1"/>
          <dgm:dir/>
          <dgm:animLvl val="ctr"/>
          <dgm:resizeHandles val="exact"/>
        </dgm:presLayoutVars>
      </dgm:prSet>
      <dgm:spPr/>
    </dgm:pt>
    <dgm:pt modelId="{E0430B18-5399-444B-BDAC-05332255CD98}" type="pres">
      <dgm:prSet presAssocID="{E4ABF2B6-5483-47B6-90BC-012D7DB8BB51}" presName="centerShape" presStyleLbl="node0" presStyleIdx="0" presStyleCnt="1" custScaleX="174220" custScaleY="170389"/>
      <dgm:spPr/>
    </dgm:pt>
    <dgm:pt modelId="{653287D3-42C2-49BC-9033-62CA15011FCD}" type="pres">
      <dgm:prSet presAssocID="{AE7AE6B5-5C6D-416A-8A9D-BF0A9B8B3F1B}" presName="parTrans" presStyleLbl="sibTrans2D1" presStyleIdx="0" presStyleCnt="8" custAng="10800000"/>
      <dgm:spPr/>
    </dgm:pt>
    <dgm:pt modelId="{EE3C4086-51E5-4D56-8161-7C868C3BDF32}" type="pres">
      <dgm:prSet presAssocID="{AE7AE6B5-5C6D-416A-8A9D-BF0A9B8B3F1B}" presName="connectorText" presStyleLbl="sibTrans2D1" presStyleIdx="0" presStyleCnt="8"/>
      <dgm:spPr/>
    </dgm:pt>
    <dgm:pt modelId="{1D7609D6-7735-4D95-BDB2-4D7A5B6C2DD7}" type="pres">
      <dgm:prSet presAssocID="{5E25003E-6C9F-42EF-BB68-09EC747E2B80}" presName="node" presStyleLbl="node1" presStyleIdx="0" presStyleCnt="8" custScaleX="119029" custScaleY="108328">
        <dgm:presLayoutVars>
          <dgm:bulletEnabled val="1"/>
        </dgm:presLayoutVars>
      </dgm:prSet>
      <dgm:spPr/>
    </dgm:pt>
    <dgm:pt modelId="{8BE77D15-843D-4A3B-8FC4-55AF4C4B0ED8}" type="pres">
      <dgm:prSet presAssocID="{2B67249C-EB3B-4B18-A4D6-41C4B779AC42}" presName="parTrans" presStyleLbl="sibTrans2D1" presStyleIdx="1" presStyleCnt="8" custAng="10223631"/>
      <dgm:spPr/>
    </dgm:pt>
    <dgm:pt modelId="{E2720C11-5E38-4766-BAB7-F0C21610EAA0}" type="pres">
      <dgm:prSet presAssocID="{2B67249C-EB3B-4B18-A4D6-41C4B779AC42}" presName="connectorText" presStyleLbl="sibTrans2D1" presStyleIdx="1" presStyleCnt="8"/>
      <dgm:spPr/>
    </dgm:pt>
    <dgm:pt modelId="{0940A0BC-FFA3-40B9-8722-EC1E55F5B7DB}" type="pres">
      <dgm:prSet presAssocID="{56896C50-ED6B-49D6-81D4-6A3E802EECA1}" presName="node" presStyleLbl="node1" presStyleIdx="1" presStyleCnt="8" custScaleX="121016" custScaleY="116683">
        <dgm:presLayoutVars>
          <dgm:bulletEnabled val="1"/>
        </dgm:presLayoutVars>
      </dgm:prSet>
      <dgm:spPr/>
    </dgm:pt>
    <dgm:pt modelId="{BE3F13E6-A89E-467D-A83F-6339F93CA11F}" type="pres">
      <dgm:prSet presAssocID="{CC80D2B5-F02E-492A-9A89-BCDB4938EB43}" presName="parTrans" presStyleLbl="sibTrans2D1" presStyleIdx="2" presStyleCnt="8" custAng="10440000"/>
      <dgm:spPr/>
    </dgm:pt>
    <dgm:pt modelId="{5FA7D278-DBC7-49CB-80F6-B0EF79E5A025}" type="pres">
      <dgm:prSet presAssocID="{CC80D2B5-F02E-492A-9A89-BCDB4938EB43}" presName="connectorText" presStyleLbl="sibTrans2D1" presStyleIdx="2" presStyleCnt="8"/>
      <dgm:spPr/>
    </dgm:pt>
    <dgm:pt modelId="{27408151-C377-4415-9184-C1C1B8F89855}" type="pres">
      <dgm:prSet presAssocID="{0908C6E9-CCA0-4058-AB00-A5D6B505BD61}" presName="node" presStyleLbl="node1" presStyleIdx="2" presStyleCnt="8" custScaleX="122950" custScaleY="110557">
        <dgm:presLayoutVars>
          <dgm:bulletEnabled val="1"/>
        </dgm:presLayoutVars>
      </dgm:prSet>
      <dgm:spPr/>
    </dgm:pt>
    <dgm:pt modelId="{2815CC01-E5A2-42AE-A72B-4A26D8EBC196}" type="pres">
      <dgm:prSet presAssocID="{2B6231F9-6866-42CF-B8BA-704FD8CBABE5}" presName="parTrans" presStyleLbl="sibTrans2D1" presStyleIdx="3" presStyleCnt="8" custAng="10528177"/>
      <dgm:spPr/>
    </dgm:pt>
    <dgm:pt modelId="{A4E6A41C-D13C-49E9-A0DD-3AEB75E7CF8F}" type="pres">
      <dgm:prSet presAssocID="{2B6231F9-6866-42CF-B8BA-704FD8CBABE5}" presName="connectorText" presStyleLbl="sibTrans2D1" presStyleIdx="3" presStyleCnt="8"/>
      <dgm:spPr/>
    </dgm:pt>
    <dgm:pt modelId="{010A50CF-D1F2-45E4-B33C-73CFBECE2614}" type="pres">
      <dgm:prSet presAssocID="{35862427-37EA-47CD-BF91-36768D419628}" presName="node" presStyleLbl="node1" presStyleIdx="3" presStyleCnt="8" custScaleX="121972" custScaleY="107804">
        <dgm:presLayoutVars>
          <dgm:bulletEnabled val="1"/>
        </dgm:presLayoutVars>
      </dgm:prSet>
      <dgm:spPr/>
    </dgm:pt>
    <dgm:pt modelId="{3B819F44-5BD4-4086-928C-EF2C8BED60B2}" type="pres">
      <dgm:prSet presAssocID="{20C67B62-5CAA-4455-8136-DE6FBBCDDAA1}" presName="parTrans" presStyleLbl="sibTrans2D1" presStyleIdx="4" presStyleCnt="8" custAng="10718616"/>
      <dgm:spPr/>
    </dgm:pt>
    <dgm:pt modelId="{B9D51557-7069-4A4D-AFEB-162D9BF07A99}" type="pres">
      <dgm:prSet presAssocID="{20C67B62-5CAA-4455-8136-DE6FBBCDDAA1}" presName="connectorText" presStyleLbl="sibTrans2D1" presStyleIdx="4" presStyleCnt="8"/>
      <dgm:spPr/>
    </dgm:pt>
    <dgm:pt modelId="{E00C1B58-CF26-4AE9-81E2-B2709AAC2F96}" type="pres">
      <dgm:prSet presAssocID="{84F57258-A315-4CC5-84CB-B076AC176431}" presName="node" presStyleLbl="node1" presStyleIdx="4" presStyleCnt="8" custScaleX="116088" custScaleY="107365">
        <dgm:presLayoutVars>
          <dgm:bulletEnabled val="1"/>
        </dgm:presLayoutVars>
      </dgm:prSet>
      <dgm:spPr/>
    </dgm:pt>
    <dgm:pt modelId="{7F6CADEB-693C-458C-B51C-9F7617CE9E7E}" type="pres">
      <dgm:prSet presAssocID="{F89CE81D-62A1-4C2F-B482-5FCF273717C5}" presName="parTrans" presStyleLbl="sibTrans2D1" presStyleIdx="5" presStyleCnt="8" custAng="10667648"/>
      <dgm:spPr/>
    </dgm:pt>
    <dgm:pt modelId="{A8A192A8-3C42-40E5-B11F-2C72BD2BB49F}" type="pres">
      <dgm:prSet presAssocID="{F89CE81D-62A1-4C2F-B482-5FCF273717C5}" presName="connectorText" presStyleLbl="sibTrans2D1" presStyleIdx="5" presStyleCnt="8"/>
      <dgm:spPr/>
    </dgm:pt>
    <dgm:pt modelId="{0CBC9ABE-BEA6-44EC-B7C1-0C0EAC8D93D5}" type="pres">
      <dgm:prSet presAssocID="{5ADA0CB1-DA51-4069-AA26-CA659910AC29}" presName="node" presStyleLbl="node1" presStyleIdx="5" presStyleCnt="8" custScaleX="116050" custScaleY="107804">
        <dgm:presLayoutVars>
          <dgm:bulletEnabled val="1"/>
        </dgm:presLayoutVars>
      </dgm:prSet>
      <dgm:spPr/>
    </dgm:pt>
    <dgm:pt modelId="{E2247B15-0445-4BDB-93B9-813E5D93CD52}" type="pres">
      <dgm:prSet presAssocID="{F7885BB3-4D4C-494B-8AAE-F753DBD5C4D2}" presName="parTrans" presStyleLbl="sibTrans2D1" presStyleIdx="6" presStyleCnt="8" custAng="10583840"/>
      <dgm:spPr/>
    </dgm:pt>
    <dgm:pt modelId="{874D9EEC-EBE2-4B23-9A1F-CD4E4E2D2AC3}" type="pres">
      <dgm:prSet presAssocID="{F7885BB3-4D4C-494B-8AAE-F753DBD5C4D2}" presName="connectorText" presStyleLbl="sibTrans2D1" presStyleIdx="6" presStyleCnt="8"/>
      <dgm:spPr/>
    </dgm:pt>
    <dgm:pt modelId="{41821B1C-8E2D-48D1-BB4C-8962B4E3F063}" type="pres">
      <dgm:prSet presAssocID="{A276E911-D6A1-4C6B-AEB8-78AAB1E7CB21}" presName="node" presStyleLbl="node1" presStyleIdx="6" presStyleCnt="8" custScaleX="121973" custScaleY="115224">
        <dgm:presLayoutVars>
          <dgm:bulletEnabled val="1"/>
        </dgm:presLayoutVars>
      </dgm:prSet>
      <dgm:spPr/>
    </dgm:pt>
    <dgm:pt modelId="{54D424B2-293B-408A-A9B6-CB98ED34DEB7}" type="pres">
      <dgm:prSet presAssocID="{234BDC6B-85FD-431E-934B-B7F914E9B132}" presName="parTrans" presStyleLbl="sibTrans2D1" presStyleIdx="7" presStyleCnt="8" custAng="10583252"/>
      <dgm:spPr/>
    </dgm:pt>
    <dgm:pt modelId="{023DDFD6-9695-4351-8351-BAB8B80640C1}" type="pres">
      <dgm:prSet presAssocID="{234BDC6B-85FD-431E-934B-B7F914E9B132}" presName="connectorText" presStyleLbl="sibTrans2D1" presStyleIdx="7" presStyleCnt="8"/>
      <dgm:spPr/>
    </dgm:pt>
    <dgm:pt modelId="{B39F58B4-89C8-4B88-ACCF-5A67C17F002E}" type="pres">
      <dgm:prSet presAssocID="{C466F4F8-4E0B-443C-A445-B2DAE21FF713}" presName="node" presStyleLbl="node1" presStyleIdx="7" presStyleCnt="8" custScaleX="117998" custScaleY="107905">
        <dgm:presLayoutVars>
          <dgm:bulletEnabled val="1"/>
        </dgm:presLayoutVars>
      </dgm:prSet>
      <dgm:spPr/>
    </dgm:pt>
  </dgm:ptLst>
  <dgm:cxnLst>
    <dgm:cxn modelId="{C3B3DA0C-0FF2-4EF9-AFB1-AFB2951499D2}" type="presOf" srcId="{56896C50-ED6B-49D6-81D4-6A3E802EECA1}" destId="{0940A0BC-FFA3-40B9-8722-EC1E55F5B7DB}" srcOrd="0" destOrd="0" presId="urn:microsoft.com/office/officeart/2005/8/layout/radial5"/>
    <dgm:cxn modelId="{8D42DD0E-CBBE-48AB-BEFE-E99B92211FD7}" type="presOf" srcId="{CC80D2B5-F02E-492A-9A89-BCDB4938EB43}" destId="{BE3F13E6-A89E-467D-A83F-6339F93CA11F}" srcOrd="0" destOrd="0" presId="urn:microsoft.com/office/officeart/2005/8/layout/radial5"/>
    <dgm:cxn modelId="{376C3118-2B1D-4415-972B-C1B0129F922F}" type="presOf" srcId="{AE7AE6B5-5C6D-416A-8A9D-BF0A9B8B3F1B}" destId="{EE3C4086-51E5-4D56-8161-7C868C3BDF32}" srcOrd="1" destOrd="0" presId="urn:microsoft.com/office/officeart/2005/8/layout/radial5"/>
    <dgm:cxn modelId="{D4073D1D-B629-452F-8EF6-4F5B42929277}" type="presOf" srcId="{F89CE81D-62A1-4C2F-B482-5FCF273717C5}" destId="{A8A192A8-3C42-40E5-B11F-2C72BD2BB49F}" srcOrd="1" destOrd="0" presId="urn:microsoft.com/office/officeart/2005/8/layout/radial5"/>
    <dgm:cxn modelId="{26D53E33-780F-488A-9361-A46D550D3599}" type="presOf" srcId="{20C67B62-5CAA-4455-8136-DE6FBBCDDAA1}" destId="{B9D51557-7069-4A4D-AFEB-162D9BF07A99}" srcOrd="1" destOrd="0" presId="urn:microsoft.com/office/officeart/2005/8/layout/radial5"/>
    <dgm:cxn modelId="{3A5F073B-BF25-45F7-8768-981F5D958C5B}" srcId="{E4ABF2B6-5483-47B6-90BC-012D7DB8BB51}" destId="{A276E911-D6A1-4C6B-AEB8-78AAB1E7CB21}" srcOrd="6" destOrd="0" parTransId="{F7885BB3-4D4C-494B-8AAE-F753DBD5C4D2}" sibTransId="{C81BFA0F-C814-430C-BF00-66F08A657044}"/>
    <dgm:cxn modelId="{34DF8140-DB8F-4740-9457-A4233EDF2A7F}" type="presOf" srcId="{2B67249C-EB3B-4B18-A4D6-41C4B779AC42}" destId="{E2720C11-5E38-4766-BAB7-F0C21610EAA0}" srcOrd="1" destOrd="0" presId="urn:microsoft.com/office/officeart/2005/8/layout/radial5"/>
    <dgm:cxn modelId="{D168D65B-8F48-4296-9661-C01CF776B98E}" type="presOf" srcId="{AE7AE6B5-5C6D-416A-8A9D-BF0A9B8B3F1B}" destId="{653287D3-42C2-49BC-9033-62CA15011FCD}" srcOrd="0" destOrd="0" presId="urn:microsoft.com/office/officeart/2005/8/layout/radial5"/>
    <dgm:cxn modelId="{C5740D60-858A-4C95-9458-F7729207E28B}" type="presOf" srcId="{C466F4F8-4E0B-443C-A445-B2DAE21FF713}" destId="{B39F58B4-89C8-4B88-ACCF-5A67C17F002E}" srcOrd="0" destOrd="0" presId="urn:microsoft.com/office/officeart/2005/8/layout/radial5"/>
    <dgm:cxn modelId="{1F7A6F43-560C-41CD-8630-9446C62C7AC6}" type="presOf" srcId="{F7885BB3-4D4C-494B-8AAE-F753DBD5C4D2}" destId="{874D9EEC-EBE2-4B23-9A1F-CD4E4E2D2AC3}" srcOrd="1" destOrd="0" presId="urn:microsoft.com/office/officeart/2005/8/layout/radial5"/>
    <dgm:cxn modelId="{F9C84C67-4B56-4274-B29D-54FEA92FB008}" type="presOf" srcId="{5ADA0CB1-DA51-4069-AA26-CA659910AC29}" destId="{0CBC9ABE-BEA6-44EC-B7C1-0C0EAC8D93D5}" srcOrd="0" destOrd="0" presId="urn:microsoft.com/office/officeart/2005/8/layout/radial5"/>
    <dgm:cxn modelId="{4AF9FB67-F273-48E2-AEF0-FDEB65787AF4}" type="presOf" srcId="{2B67249C-EB3B-4B18-A4D6-41C4B779AC42}" destId="{8BE77D15-843D-4A3B-8FC4-55AF4C4B0ED8}" srcOrd="0" destOrd="0" presId="urn:microsoft.com/office/officeart/2005/8/layout/radial5"/>
    <dgm:cxn modelId="{F74AFE48-DC94-42BA-BD2F-04BBB7C8458C}" type="presOf" srcId="{84F57258-A315-4CC5-84CB-B076AC176431}" destId="{E00C1B58-CF26-4AE9-81E2-B2709AAC2F96}" srcOrd="0" destOrd="0" presId="urn:microsoft.com/office/officeart/2005/8/layout/radial5"/>
    <dgm:cxn modelId="{A9B3496A-ADB2-48C0-9F32-A9B6E7871785}" type="presOf" srcId="{F7885BB3-4D4C-494B-8AAE-F753DBD5C4D2}" destId="{E2247B15-0445-4BDB-93B9-813E5D93CD52}" srcOrd="0" destOrd="0" presId="urn:microsoft.com/office/officeart/2005/8/layout/radial5"/>
    <dgm:cxn modelId="{179E7670-5546-4BC9-ABB6-9BDFA1F6BBEB}" srcId="{E4ABF2B6-5483-47B6-90BC-012D7DB8BB51}" destId="{5E25003E-6C9F-42EF-BB68-09EC747E2B80}" srcOrd="0" destOrd="0" parTransId="{AE7AE6B5-5C6D-416A-8A9D-BF0A9B8B3F1B}" sibTransId="{D9476F0A-5D7C-40A6-8F5E-AAA005083B2D}"/>
    <dgm:cxn modelId="{3B03D652-9F37-4758-BF32-8349DBBD5CB0}" type="presOf" srcId="{E4ABF2B6-5483-47B6-90BC-012D7DB8BB51}" destId="{E0430B18-5399-444B-BDAC-05332255CD98}" srcOrd="0" destOrd="0" presId="urn:microsoft.com/office/officeart/2005/8/layout/radial5"/>
    <dgm:cxn modelId="{2F29B475-9A90-4F4E-929F-4A70E25C823D}" type="presOf" srcId="{35862427-37EA-47CD-BF91-36768D419628}" destId="{010A50CF-D1F2-45E4-B33C-73CFBECE2614}" srcOrd="0" destOrd="0" presId="urn:microsoft.com/office/officeart/2005/8/layout/radial5"/>
    <dgm:cxn modelId="{599BDA75-A3F6-430D-9EE4-1E93F07127CE}" type="presOf" srcId="{234BDC6B-85FD-431E-934B-B7F914E9B132}" destId="{54D424B2-293B-408A-A9B6-CB98ED34DEB7}" srcOrd="0" destOrd="0" presId="urn:microsoft.com/office/officeart/2005/8/layout/radial5"/>
    <dgm:cxn modelId="{5F2B2678-3FA9-47B6-9D6B-36DD96934809}" type="presOf" srcId="{2B6231F9-6866-42CF-B8BA-704FD8CBABE5}" destId="{A4E6A41C-D13C-49E9-A0DD-3AEB75E7CF8F}" srcOrd="1" destOrd="0" presId="urn:microsoft.com/office/officeart/2005/8/layout/radial5"/>
    <dgm:cxn modelId="{C218077A-0CDF-4D4F-A08A-7B5D6CFEA460}" type="presOf" srcId="{CC80D2B5-F02E-492A-9A89-BCDB4938EB43}" destId="{5FA7D278-DBC7-49CB-80F6-B0EF79E5A025}" srcOrd="1" destOrd="0" presId="urn:microsoft.com/office/officeart/2005/8/layout/radial5"/>
    <dgm:cxn modelId="{84C3047F-F19B-42DC-92DB-F8F4FC68301E}" type="presOf" srcId="{A276E911-D6A1-4C6B-AEB8-78AAB1E7CB21}" destId="{41821B1C-8E2D-48D1-BB4C-8962B4E3F063}" srcOrd="0" destOrd="0" presId="urn:microsoft.com/office/officeart/2005/8/layout/radial5"/>
    <dgm:cxn modelId="{DE686080-6F7F-43DC-BCF3-53A6944B7CCB}" type="presOf" srcId="{234BDC6B-85FD-431E-934B-B7F914E9B132}" destId="{023DDFD6-9695-4351-8351-BAB8B80640C1}" srcOrd="1" destOrd="0" presId="urn:microsoft.com/office/officeart/2005/8/layout/radial5"/>
    <dgm:cxn modelId="{E5DB7687-2A07-48D3-A585-6AF6AC1FEA82}" type="presOf" srcId="{0908C6E9-CCA0-4058-AB00-A5D6B505BD61}" destId="{27408151-C377-4415-9184-C1C1B8F89855}" srcOrd="0" destOrd="0" presId="urn:microsoft.com/office/officeart/2005/8/layout/radial5"/>
    <dgm:cxn modelId="{204A8488-8A77-4F0E-80E5-13BBD9F1732D}" type="presOf" srcId="{20C67B62-5CAA-4455-8136-DE6FBBCDDAA1}" destId="{3B819F44-5BD4-4086-928C-EF2C8BED60B2}" srcOrd="0" destOrd="0" presId="urn:microsoft.com/office/officeart/2005/8/layout/radial5"/>
    <dgm:cxn modelId="{326FB0A3-E7FF-4E74-BB28-827D32822AB4}" srcId="{E4ABF2B6-5483-47B6-90BC-012D7DB8BB51}" destId="{35862427-37EA-47CD-BF91-36768D419628}" srcOrd="3" destOrd="0" parTransId="{2B6231F9-6866-42CF-B8BA-704FD8CBABE5}" sibTransId="{DEEE7B24-E0DC-4A4E-9A1E-94FA23159CF8}"/>
    <dgm:cxn modelId="{1A2FBBA7-0367-4255-A4A4-A2FACC7989F3}" type="presOf" srcId="{683B6FC3-F08E-4A51-A169-4D34B503A706}" destId="{FFF71EE0-DD6E-49AA-9A88-0F46A947FDEB}" srcOrd="0" destOrd="0" presId="urn:microsoft.com/office/officeart/2005/8/layout/radial5"/>
    <dgm:cxn modelId="{EDA5ACAC-D614-4415-9D56-BD3CBB47CBEA}" type="presOf" srcId="{F89CE81D-62A1-4C2F-B482-5FCF273717C5}" destId="{7F6CADEB-693C-458C-B51C-9F7617CE9E7E}" srcOrd="0" destOrd="0" presId="urn:microsoft.com/office/officeart/2005/8/layout/radial5"/>
    <dgm:cxn modelId="{8BA0CFB3-162B-454F-8E21-F8122F8EA3FA}" type="presOf" srcId="{5E25003E-6C9F-42EF-BB68-09EC747E2B80}" destId="{1D7609D6-7735-4D95-BDB2-4D7A5B6C2DD7}" srcOrd="0" destOrd="0" presId="urn:microsoft.com/office/officeart/2005/8/layout/radial5"/>
    <dgm:cxn modelId="{DE3545BC-4AD2-4840-BFF5-38D138F672F0}" srcId="{683B6FC3-F08E-4A51-A169-4D34B503A706}" destId="{E4ABF2B6-5483-47B6-90BC-012D7DB8BB51}" srcOrd="0" destOrd="0" parTransId="{2486A581-60F9-4DAB-8493-3481C58F7D97}" sibTransId="{B72D3B5C-6088-4C7B-A99A-751C71824E63}"/>
    <dgm:cxn modelId="{05A166C9-F035-46A3-BF7F-9B54AB2B0056}" srcId="{E4ABF2B6-5483-47B6-90BC-012D7DB8BB51}" destId="{84F57258-A315-4CC5-84CB-B076AC176431}" srcOrd="4" destOrd="0" parTransId="{20C67B62-5CAA-4455-8136-DE6FBBCDDAA1}" sibTransId="{0353E074-7D4B-4261-BE3A-6C250CB96C19}"/>
    <dgm:cxn modelId="{1353DCDD-F812-42AD-ACF3-8487D8599427}" type="presOf" srcId="{2B6231F9-6866-42CF-B8BA-704FD8CBABE5}" destId="{2815CC01-E5A2-42AE-A72B-4A26D8EBC196}" srcOrd="0" destOrd="0" presId="urn:microsoft.com/office/officeart/2005/8/layout/radial5"/>
    <dgm:cxn modelId="{58D6C6E7-5017-4F49-973F-BA9E0DA6619A}" srcId="{E4ABF2B6-5483-47B6-90BC-012D7DB8BB51}" destId="{C466F4F8-4E0B-443C-A445-B2DAE21FF713}" srcOrd="7" destOrd="0" parTransId="{234BDC6B-85FD-431E-934B-B7F914E9B132}" sibTransId="{4F9904D7-015D-494A-ACAA-5E050059CFC4}"/>
    <dgm:cxn modelId="{210FE4EC-4820-44B9-8934-E4C6FA3D6E76}" srcId="{E4ABF2B6-5483-47B6-90BC-012D7DB8BB51}" destId="{0908C6E9-CCA0-4058-AB00-A5D6B505BD61}" srcOrd="2" destOrd="0" parTransId="{CC80D2B5-F02E-492A-9A89-BCDB4938EB43}" sibTransId="{98A15923-72B9-42C2-983C-6E75A69508B3}"/>
    <dgm:cxn modelId="{1F23AFF8-A8D4-45C7-8A4C-3D9BBFADA746}" srcId="{E4ABF2B6-5483-47B6-90BC-012D7DB8BB51}" destId="{5ADA0CB1-DA51-4069-AA26-CA659910AC29}" srcOrd="5" destOrd="0" parTransId="{F89CE81D-62A1-4C2F-B482-5FCF273717C5}" sibTransId="{5B828122-585F-4E4B-9625-A093B7AA5383}"/>
    <dgm:cxn modelId="{E1750FFE-B73B-463B-B9ED-409D2E50BF8F}" srcId="{E4ABF2B6-5483-47B6-90BC-012D7DB8BB51}" destId="{56896C50-ED6B-49D6-81D4-6A3E802EECA1}" srcOrd="1" destOrd="0" parTransId="{2B67249C-EB3B-4B18-A4D6-41C4B779AC42}" sibTransId="{0F38ED34-3904-4A90-AA00-3C1795D0DEBD}"/>
    <dgm:cxn modelId="{FE762812-B026-487E-9AF4-0715012D918B}" type="presParOf" srcId="{FFF71EE0-DD6E-49AA-9A88-0F46A947FDEB}" destId="{E0430B18-5399-444B-BDAC-05332255CD98}" srcOrd="0" destOrd="0" presId="urn:microsoft.com/office/officeart/2005/8/layout/radial5"/>
    <dgm:cxn modelId="{65602B38-CCE6-45AF-917F-9816F9DC4C71}" type="presParOf" srcId="{FFF71EE0-DD6E-49AA-9A88-0F46A947FDEB}" destId="{653287D3-42C2-49BC-9033-62CA15011FCD}" srcOrd="1" destOrd="0" presId="urn:microsoft.com/office/officeart/2005/8/layout/radial5"/>
    <dgm:cxn modelId="{C9A1C650-A529-4FD7-8972-7993FFAE039C}" type="presParOf" srcId="{653287D3-42C2-49BC-9033-62CA15011FCD}" destId="{EE3C4086-51E5-4D56-8161-7C868C3BDF32}" srcOrd="0" destOrd="0" presId="urn:microsoft.com/office/officeart/2005/8/layout/radial5"/>
    <dgm:cxn modelId="{2078A583-45CC-4B50-AB3C-4599BE68056B}" type="presParOf" srcId="{FFF71EE0-DD6E-49AA-9A88-0F46A947FDEB}" destId="{1D7609D6-7735-4D95-BDB2-4D7A5B6C2DD7}" srcOrd="2" destOrd="0" presId="urn:microsoft.com/office/officeart/2005/8/layout/radial5"/>
    <dgm:cxn modelId="{121462D9-BABF-48B8-A198-91B523E230ED}" type="presParOf" srcId="{FFF71EE0-DD6E-49AA-9A88-0F46A947FDEB}" destId="{8BE77D15-843D-4A3B-8FC4-55AF4C4B0ED8}" srcOrd="3" destOrd="0" presId="urn:microsoft.com/office/officeart/2005/8/layout/radial5"/>
    <dgm:cxn modelId="{6BB6E224-B420-4A90-A01B-0CD2FD357FEE}" type="presParOf" srcId="{8BE77D15-843D-4A3B-8FC4-55AF4C4B0ED8}" destId="{E2720C11-5E38-4766-BAB7-F0C21610EAA0}" srcOrd="0" destOrd="0" presId="urn:microsoft.com/office/officeart/2005/8/layout/radial5"/>
    <dgm:cxn modelId="{C790B1FB-4AF3-4668-B7F4-694456102E2C}" type="presParOf" srcId="{FFF71EE0-DD6E-49AA-9A88-0F46A947FDEB}" destId="{0940A0BC-FFA3-40B9-8722-EC1E55F5B7DB}" srcOrd="4" destOrd="0" presId="urn:microsoft.com/office/officeart/2005/8/layout/radial5"/>
    <dgm:cxn modelId="{FE41C9F7-1875-4204-956F-0404AE17E6F4}" type="presParOf" srcId="{FFF71EE0-DD6E-49AA-9A88-0F46A947FDEB}" destId="{BE3F13E6-A89E-467D-A83F-6339F93CA11F}" srcOrd="5" destOrd="0" presId="urn:microsoft.com/office/officeart/2005/8/layout/radial5"/>
    <dgm:cxn modelId="{EAEE80AA-4F76-4636-8025-BADA62FB2A09}" type="presParOf" srcId="{BE3F13E6-A89E-467D-A83F-6339F93CA11F}" destId="{5FA7D278-DBC7-49CB-80F6-B0EF79E5A025}" srcOrd="0" destOrd="0" presId="urn:microsoft.com/office/officeart/2005/8/layout/radial5"/>
    <dgm:cxn modelId="{944744CE-6095-4F34-A9B6-BBBB1FBCC8E3}" type="presParOf" srcId="{FFF71EE0-DD6E-49AA-9A88-0F46A947FDEB}" destId="{27408151-C377-4415-9184-C1C1B8F89855}" srcOrd="6" destOrd="0" presId="urn:microsoft.com/office/officeart/2005/8/layout/radial5"/>
    <dgm:cxn modelId="{B355ACDC-999D-46A2-8708-D9F15912A1C1}" type="presParOf" srcId="{FFF71EE0-DD6E-49AA-9A88-0F46A947FDEB}" destId="{2815CC01-E5A2-42AE-A72B-4A26D8EBC196}" srcOrd="7" destOrd="0" presId="urn:microsoft.com/office/officeart/2005/8/layout/radial5"/>
    <dgm:cxn modelId="{E8700772-D044-4B83-8CA9-5FF33DD60058}" type="presParOf" srcId="{2815CC01-E5A2-42AE-A72B-4A26D8EBC196}" destId="{A4E6A41C-D13C-49E9-A0DD-3AEB75E7CF8F}" srcOrd="0" destOrd="0" presId="urn:microsoft.com/office/officeart/2005/8/layout/radial5"/>
    <dgm:cxn modelId="{C7076C38-0809-4243-BC60-10662DF3CDDB}" type="presParOf" srcId="{FFF71EE0-DD6E-49AA-9A88-0F46A947FDEB}" destId="{010A50CF-D1F2-45E4-B33C-73CFBECE2614}" srcOrd="8" destOrd="0" presId="urn:microsoft.com/office/officeart/2005/8/layout/radial5"/>
    <dgm:cxn modelId="{40218037-EA9F-44C2-AA8B-A39A066F8C5B}" type="presParOf" srcId="{FFF71EE0-DD6E-49AA-9A88-0F46A947FDEB}" destId="{3B819F44-5BD4-4086-928C-EF2C8BED60B2}" srcOrd="9" destOrd="0" presId="urn:microsoft.com/office/officeart/2005/8/layout/radial5"/>
    <dgm:cxn modelId="{B15A22EA-1CE9-46BC-BD98-ED2451622ACC}" type="presParOf" srcId="{3B819F44-5BD4-4086-928C-EF2C8BED60B2}" destId="{B9D51557-7069-4A4D-AFEB-162D9BF07A99}" srcOrd="0" destOrd="0" presId="urn:microsoft.com/office/officeart/2005/8/layout/radial5"/>
    <dgm:cxn modelId="{8A117A68-768D-4FF4-B59B-49DC68850467}" type="presParOf" srcId="{FFF71EE0-DD6E-49AA-9A88-0F46A947FDEB}" destId="{E00C1B58-CF26-4AE9-81E2-B2709AAC2F96}" srcOrd="10" destOrd="0" presId="urn:microsoft.com/office/officeart/2005/8/layout/radial5"/>
    <dgm:cxn modelId="{89FACDEC-4315-46E3-81A9-29ABCFCDBD86}" type="presParOf" srcId="{FFF71EE0-DD6E-49AA-9A88-0F46A947FDEB}" destId="{7F6CADEB-693C-458C-B51C-9F7617CE9E7E}" srcOrd="11" destOrd="0" presId="urn:microsoft.com/office/officeart/2005/8/layout/radial5"/>
    <dgm:cxn modelId="{BFA697BB-5573-4456-858D-A360B9E8BAC2}" type="presParOf" srcId="{7F6CADEB-693C-458C-B51C-9F7617CE9E7E}" destId="{A8A192A8-3C42-40E5-B11F-2C72BD2BB49F}" srcOrd="0" destOrd="0" presId="urn:microsoft.com/office/officeart/2005/8/layout/radial5"/>
    <dgm:cxn modelId="{5C281799-EFC3-4F4D-A731-6A1750A1D054}" type="presParOf" srcId="{FFF71EE0-DD6E-49AA-9A88-0F46A947FDEB}" destId="{0CBC9ABE-BEA6-44EC-B7C1-0C0EAC8D93D5}" srcOrd="12" destOrd="0" presId="urn:microsoft.com/office/officeart/2005/8/layout/radial5"/>
    <dgm:cxn modelId="{94AE54F1-5401-4BBF-959D-01ED62FB781B}" type="presParOf" srcId="{FFF71EE0-DD6E-49AA-9A88-0F46A947FDEB}" destId="{E2247B15-0445-4BDB-93B9-813E5D93CD52}" srcOrd="13" destOrd="0" presId="urn:microsoft.com/office/officeart/2005/8/layout/radial5"/>
    <dgm:cxn modelId="{8360C25D-0198-4873-B8ED-DF8F47E96E73}" type="presParOf" srcId="{E2247B15-0445-4BDB-93B9-813E5D93CD52}" destId="{874D9EEC-EBE2-4B23-9A1F-CD4E4E2D2AC3}" srcOrd="0" destOrd="0" presId="urn:microsoft.com/office/officeart/2005/8/layout/radial5"/>
    <dgm:cxn modelId="{7DD5FB23-0EB5-48FD-B7E1-5126C7AE07BC}" type="presParOf" srcId="{FFF71EE0-DD6E-49AA-9A88-0F46A947FDEB}" destId="{41821B1C-8E2D-48D1-BB4C-8962B4E3F063}" srcOrd="14" destOrd="0" presId="urn:microsoft.com/office/officeart/2005/8/layout/radial5"/>
    <dgm:cxn modelId="{222DB343-242A-4438-9999-73A64B2DA45E}" type="presParOf" srcId="{FFF71EE0-DD6E-49AA-9A88-0F46A947FDEB}" destId="{54D424B2-293B-408A-A9B6-CB98ED34DEB7}" srcOrd="15" destOrd="0" presId="urn:microsoft.com/office/officeart/2005/8/layout/radial5"/>
    <dgm:cxn modelId="{8140E5E8-F136-4D21-8B68-216AE734006F}" type="presParOf" srcId="{54D424B2-293B-408A-A9B6-CB98ED34DEB7}" destId="{023DDFD6-9695-4351-8351-BAB8B80640C1}" srcOrd="0" destOrd="0" presId="urn:microsoft.com/office/officeart/2005/8/layout/radial5"/>
    <dgm:cxn modelId="{6B67950F-D113-4CE0-A9C5-C6749E3844E9}" type="presParOf" srcId="{FFF71EE0-DD6E-49AA-9A88-0F46A947FDEB}" destId="{B39F58B4-89C8-4B88-ACCF-5A67C17F002E}" srcOrd="16"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30B18-5399-444B-BDAC-05332255CD98}">
      <dsp:nvSpPr>
        <dsp:cNvPr id="0" name=""/>
        <dsp:cNvSpPr/>
      </dsp:nvSpPr>
      <dsp:spPr>
        <a:xfrm>
          <a:off x="1488876" y="1282439"/>
          <a:ext cx="1335483" cy="1358958"/>
        </a:xfrm>
        <a:prstGeom prst="ellipse">
          <a:avLst/>
        </a:prstGeom>
        <a:solidFill>
          <a:schemeClr val="tx1"/>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bg1"/>
              </a:solidFill>
            </a:rPr>
            <a:t>SW RRL</a:t>
          </a:r>
        </a:p>
      </dsp:txBody>
      <dsp:txXfrm>
        <a:off x="1684453" y="1481454"/>
        <a:ext cx="944329" cy="960928"/>
      </dsp:txXfrm>
    </dsp:sp>
    <dsp:sp modelId="{BC30A853-3A0A-4604-989B-92DB4CE14A76}">
      <dsp:nvSpPr>
        <dsp:cNvPr id="0" name=""/>
        <dsp:cNvSpPr/>
      </dsp:nvSpPr>
      <dsp:spPr>
        <a:xfrm rot="5363292">
          <a:off x="2076942" y="951514"/>
          <a:ext cx="159351" cy="370205"/>
        </a:xfrm>
        <a:prstGeom prst="rightArrow">
          <a:avLst>
            <a:gd name="adj1" fmla="val 60000"/>
            <a:gd name="adj2" fmla="val 50000"/>
          </a:avLst>
        </a:prstGeom>
        <a:solidFill>
          <a:schemeClr val="tx1">
            <a:lumMod val="75000"/>
          </a:schemeClr>
        </a:solidFill>
        <a:ln>
          <a:solidFill>
            <a:schemeClr val="tx1">
              <a:lumMod val="50000"/>
            </a:schemeClr>
          </a:solid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100589" y="1001654"/>
        <a:ext cx="111546" cy="222123"/>
      </dsp:txXfrm>
    </dsp:sp>
    <dsp:sp modelId="{48079BB6-C419-45D8-865A-FAAB516C587E}">
      <dsp:nvSpPr>
        <dsp:cNvPr id="0" name=""/>
        <dsp:cNvSpPr/>
      </dsp:nvSpPr>
      <dsp:spPr>
        <a:xfrm>
          <a:off x="1666640" y="1820"/>
          <a:ext cx="979955" cy="979955"/>
        </a:xfrm>
        <a:prstGeom prst="ellipse">
          <a:avLst/>
        </a:prstGeom>
        <a:solidFill>
          <a:schemeClr val="accent1">
            <a:lumMod val="75000"/>
          </a:schemeClr>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AV</a:t>
          </a:r>
        </a:p>
      </dsp:txBody>
      <dsp:txXfrm>
        <a:off x="1810151" y="145331"/>
        <a:ext cx="692933" cy="692933"/>
      </dsp:txXfrm>
    </dsp:sp>
    <dsp:sp modelId="{65477CD0-083E-4860-BD62-3C30BB2B6A0B}">
      <dsp:nvSpPr>
        <dsp:cNvPr id="0" name=""/>
        <dsp:cNvSpPr/>
      </dsp:nvSpPr>
      <dsp:spPr>
        <a:xfrm rot="8149809">
          <a:off x="2721924" y="1256123"/>
          <a:ext cx="180111" cy="370205"/>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768319" y="1311339"/>
        <a:ext cx="126078" cy="222123"/>
      </dsp:txXfrm>
    </dsp:sp>
    <dsp:sp modelId="{A702614E-0A50-4401-8BD6-90D2DCCF011A}">
      <dsp:nvSpPr>
        <dsp:cNvPr id="0" name=""/>
        <dsp:cNvSpPr/>
      </dsp:nvSpPr>
      <dsp:spPr>
        <a:xfrm>
          <a:off x="2842665" y="537576"/>
          <a:ext cx="979955" cy="979955"/>
        </a:xfrm>
        <a:prstGeom prst="ellipse">
          <a:avLst/>
        </a:prstGeom>
        <a:solidFill>
          <a:schemeClr val="accent1">
            <a:lumMod val="75000"/>
          </a:schemeClr>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BAK</a:t>
          </a:r>
        </a:p>
      </dsp:txBody>
      <dsp:txXfrm>
        <a:off x="2986176" y="681087"/>
        <a:ext cx="692933" cy="692933"/>
      </dsp:txXfrm>
    </dsp:sp>
    <dsp:sp modelId="{3B8F5B40-34D3-437B-9789-B6AAC0FABEEF}">
      <dsp:nvSpPr>
        <dsp:cNvPr id="0" name=""/>
        <dsp:cNvSpPr/>
      </dsp:nvSpPr>
      <dsp:spPr>
        <a:xfrm rot="11606397">
          <a:off x="2872982" y="1959182"/>
          <a:ext cx="165272" cy="370205"/>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921885" y="2038985"/>
        <a:ext cx="115690" cy="222123"/>
      </dsp:txXfrm>
    </dsp:sp>
    <dsp:sp modelId="{F1912FFC-E5A3-46CB-8963-D2620AD5A419}">
      <dsp:nvSpPr>
        <dsp:cNvPr id="0" name=""/>
        <dsp:cNvSpPr/>
      </dsp:nvSpPr>
      <dsp:spPr>
        <a:xfrm>
          <a:off x="3099902" y="1799073"/>
          <a:ext cx="979955" cy="979955"/>
        </a:xfrm>
        <a:prstGeom prst="ellipse">
          <a:avLst/>
        </a:prstGeom>
        <a:solidFill>
          <a:schemeClr val="accent1">
            <a:lumMod val="75000"/>
          </a:schemeClr>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SB</a:t>
          </a:r>
        </a:p>
      </dsp:txBody>
      <dsp:txXfrm>
        <a:off x="3243413" y="1942584"/>
        <a:ext cx="692933" cy="692933"/>
      </dsp:txXfrm>
    </dsp:sp>
    <dsp:sp modelId="{029B1776-4D54-4231-9C78-F5FC801E1608}">
      <dsp:nvSpPr>
        <dsp:cNvPr id="0" name=""/>
        <dsp:cNvSpPr/>
      </dsp:nvSpPr>
      <dsp:spPr>
        <a:xfrm rot="14597007">
          <a:off x="2433925" y="2519339"/>
          <a:ext cx="160547" cy="370205"/>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468834" y="2614891"/>
        <a:ext cx="112383" cy="222123"/>
      </dsp:txXfrm>
    </dsp:sp>
    <dsp:sp modelId="{BCA5DB3B-E54B-4DA7-A6C5-641DECAB34AA}">
      <dsp:nvSpPr>
        <dsp:cNvPr id="0" name=""/>
        <dsp:cNvSpPr/>
      </dsp:nvSpPr>
      <dsp:spPr>
        <a:xfrm>
          <a:off x="2304502" y="2796474"/>
          <a:ext cx="979955" cy="979955"/>
        </a:xfrm>
        <a:prstGeom prst="ellipse">
          <a:avLst/>
        </a:prstGeom>
        <a:solidFill>
          <a:schemeClr val="accent1">
            <a:lumMod val="75000"/>
          </a:schemeClr>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LA</a:t>
          </a:r>
        </a:p>
      </dsp:txBody>
      <dsp:txXfrm>
        <a:off x="2448013" y="2939985"/>
        <a:ext cx="692933" cy="692933"/>
      </dsp:txXfrm>
    </dsp:sp>
    <dsp:sp modelId="{1E6E0D68-0578-47C3-B5A9-7923ACA05D7A}">
      <dsp:nvSpPr>
        <dsp:cNvPr id="0" name=""/>
        <dsp:cNvSpPr/>
      </dsp:nvSpPr>
      <dsp:spPr>
        <a:xfrm rot="17493135">
          <a:off x="1718764" y="2519339"/>
          <a:ext cx="160547" cy="370205"/>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1733999" y="2615778"/>
        <a:ext cx="112383" cy="222123"/>
      </dsp:txXfrm>
    </dsp:sp>
    <dsp:sp modelId="{A5B22E35-2432-44B8-B2DA-4DAF03FE117C}">
      <dsp:nvSpPr>
        <dsp:cNvPr id="0" name=""/>
        <dsp:cNvSpPr/>
      </dsp:nvSpPr>
      <dsp:spPr>
        <a:xfrm>
          <a:off x="1028779" y="2796474"/>
          <a:ext cx="979955" cy="979955"/>
        </a:xfrm>
        <a:prstGeom prst="ellipse">
          <a:avLst/>
        </a:prstGeom>
        <a:solidFill>
          <a:schemeClr val="accent1">
            <a:lumMod val="75000"/>
          </a:schemeClr>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PC</a:t>
          </a:r>
        </a:p>
      </dsp:txBody>
      <dsp:txXfrm>
        <a:off x="1172290" y="2939985"/>
        <a:ext cx="692933" cy="692933"/>
      </dsp:txXfrm>
    </dsp:sp>
    <dsp:sp modelId="{62D1B1A7-23AA-4E74-B9AE-508FEEE5A9D0}">
      <dsp:nvSpPr>
        <dsp:cNvPr id="0" name=""/>
        <dsp:cNvSpPr/>
      </dsp:nvSpPr>
      <dsp:spPr>
        <a:xfrm rot="20869747">
          <a:off x="1274981" y="1959182"/>
          <a:ext cx="165272" cy="370205"/>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1275538" y="2038450"/>
        <a:ext cx="115690" cy="222123"/>
      </dsp:txXfrm>
    </dsp:sp>
    <dsp:sp modelId="{1D88E27E-9BC5-4356-A4B2-2C35EEA9842A}">
      <dsp:nvSpPr>
        <dsp:cNvPr id="0" name=""/>
        <dsp:cNvSpPr/>
      </dsp:nvSpPr>
      <dsp:spPr>
        <a:xfrm>
          <a:off x="233378" y="1799073"/>
          <a:ext cx="979955" cy="979955"/>
        </a:xfrm>
        <a:prstGeom prst="ellipse">
          <a:avLst/>
        </a:prstGeom>
        <a:solidFill>
          <a:schemeClr val="accent1">
            <a:lumMod val="75000"/>
          </a:schemeClr>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WLA</a:t>
          </a:r>
        </a:p>
      </dsp:txBody>
      <dsp:txXfrm>
        <a:off x="376889" y="1942584"/>
        <a:ext cx="692933" cy="692933"/>
      </dsp:txXfrm>
    </dsp:sp>
    <dsp:sp modelId="{F21FF70A-61F0-4BC9-B996-4C843D9A117C}">
      <dsp:nvSpPr>
        <dsp:cNvPr id="0" name=""/>
        <dsp:cNvSpPr/>
      </dsp:nvSpPr>
      <dsp:spPr>
        <a:xfrm rot="2359101">
          <a:off x="1432693" y="1264576"/>
          <a:ext cx="163192" cy="370205"/>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1438234" y="1323106"/>
        <a:ext cx="114234" cy="222123"/>
      </dsp:txXfrm>
    </dsp:sp>
    <dsp:sp modelId="{8BD758A1-F515-471E-99FF-5193BDA067C9}">
      <dsp:nvSpPr>
        <dsp:cNvPr id="0" name=""/>
        <dsp:cNvSpPr/>
      </dsp:nvSpPr>
      <dsp:spPr>
        <a:xfrm>
          <a:off x="517253" y="555335"/>
          <a:ext cx="979955" cy="979955"/>
        </a:xfrm>
        <a:prstGeom prst="ellipse">
          <a:avLst/>
        </a:prstGeom>
        <a:solidFill>
          <a:schemeClr val="accent1">
            <a:lumMod val="75000"/>
          </a:schemeClr>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WH</a:t>
          </a:r>
        </a:p>
      </dsp:txBody>
      <dsp:txXfrm>
        <a:off x="660764" y="698846"/>
        <a:ext cx="692933" cy="692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30B18-5399-444B-BDAC-05332255CD98}">
      <dsp:nvSpPr>
        <dsp:cNvPr id="0" name=""/>
        <dsp:cNvSpPr/>
      </dsp:nvSpPr>
      <dsp:spPr>
        <a:xfrm>
          <a:off x="1449234" y="1201409"/>
          <a:ext cx="1410578" cy="1379560"/>
        </a:xfrm>
        <a:prstGeom prst="ellipse">
          <a:avLst/>
        </a:prstGeom>
        <a:solidFill>
          <a:schemeClr val="tx1"/>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bg1"/>
              </a:solidFill>
            </a:rPr>
            <a:t>CH RRL</a:t>
          </a:r>
        </a:p>
      </dsp:txBody>
      <dsp:txXfrm>
        <a:off x="1655808" y="1403441"/>
        <a:ext cx="997430" cy="975496"/>
      </dsp:txXfrm>
    </dsp:sp>
    <dsp:sp modelId="{653287D3-42C2-49BC-9033-62CA15011FCD}">
      <dsp:nvSpPr>
        <dsp:cNvPr id="0" name=""/>
        <dsp:cNvSpPr/>
      </dsp:nvSpPr>
      <dsp:spPr>
        <a:xfrm rot="5400000">
          <a:off x="2074353" y="892672"/>
          <a:ext cx="160341" cy="324019"/>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098404" y="933425"/>
        <a:ext cx="112239" cy="194411"/>
      </dsp:txXfrm>
    </dsp:sp>
    <dsp:sp modelId="{1D7609D6-7735-4D95-BDB2-4D7A5B6C2DD7}">
      <dsp:nvSpPr>
        <dsp:cNvPr id="0" name=""/>
        <dsp:cNvSpPr/>
      </dsp:nvSpPr>
      <dsp:spPr>
        <a:xfrm>
          <a:off x="1644069" y="-30249"/>
          <a:ext cx="1020909" cy="929127"/>
        </a:xfrm>
        <a:prstGeom prst="ellipse">
          <a:avLst/>
        </a:prstGeom>
        <a:solidFill>
          <a:srgbClr val="7030A0"/>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ANA</a:t>
          </a:r>
        </a:p>
      </dsp:txBody>
      <dsp:txXfrm>
        <a:off x="1793578" y="105818"/>
        <a:ext cx="721891" cy="656993"/>
      </dsp:txXfrm>
    </dsp:sp>
    <dsp:sp modelId="{8BE77D15-843D-4A3B-8FC4-55AF4C4B0ED8}">
      <dsp:nvSpPr>
        <dsp:cNvPr id="0" name=""/>
        <dsp:cNvSpPr/>
      </dsp:nvSpPr>
      <dsp:spPr>
        <a:xfrm rot="7523631">
          <a:off x="2667153" y="1150289"/>
          <a:ext cx="132520" cy="324019"/>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698544" y="1198889"/>
        <a:ext cx="92764" cy="194411"/>
      </dsp:txXfrm>
    </dsp:sp>
    <dsp:sp modelId="{0940A0BC-FFA3-40B9-8722-EC1E55F5B7DB}">
      <dsp:nvSpPr>
        <dsp:cNvPr id="0" name=""/>
        <dsp:cNvSpPr/>
      </dsp:nvSpPr>
      <dsp:spPr>
        <a:xfrm>
          <a:off x="2665714" y="360629"/>
          <a:ext cx="1037952" cy="1000788"/>
        </a:xfrm>
        <a:prstGeom prst="ellipse">
          <a:avLst/>
        </a:prstGeom>
        <a:solidFill>
          <a:srgbClr val="7030A0"/>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BP</a:t>
          </a:r>
        </a:p>
      </dsp:txBody>
      <dsp:txXfrm>
        <a:off x="2817719" y="507191"/>
        <a:ext cx="733942" cy="707664"/>
      </dsp:txXfrm>
    </dsp:sp>
    <dsp:sp modelId="{BE3F13E6-A89E-467D-A83F-6339F93CA11F}">
      <dsp:nvSpPr>
        <dsp:cNvPr id="0" name=""/>
        <dsp:cNvSpPr/>
      </dsp:nvSpPr>
      <dsp:spPr>
        <a:xfrm rot="10440000">
          <a:off x="2909162" y="1729180"/>
          <a:ext cx="118887" cy="324019"/>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944730" y="1792120"/>
        <a:ext cx="83221" cy="194411"/>
      </dsp:txXfrm>
    </dsp:sp>
    <dsp:sp modelId="{27408151-C377-4415-9184-C1C1B8F89855}">
      <dsp:nvSpPr>
        <dsp:cNvPr id="0" name=""/>
        <dsp:cNvSpPr/>
      </dsp:nvSpPr>
      <dsp:spPr>
        <a:xfrm>
          <a:off x="3084129" y="1417067"/>
          <a:ext cx="1054540" cy="948245"/>
        </a:xfrm>
        <a:prstGeom prst="ellipse">
          <a:avLst/>
        </a:prstGeom>
        <a:solidFill>
          <a:srgbClr val="7030A0"/>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DOW</a:t>
          </a:r>
        </a:p>
      </dsp:txBody>
      <dsp:txXfrm>
        <a:off x="3238563" y="1555934"/>
        <a:ext cx="745672" cy="670511"/>
      </dsp:txXfrm>
    </dsp:sp>
    <dsp:sp modelId="{2815CC01-E5A2-42AE-A72B-4A26D8EBC196}">
      <dsp:nvSpPr>
        <dsp:cNvPr id="0" name=""/>
        <dsp:cNvSpPr/>
      </dsp:nvSpPr>
      <dsp:spPr>
        <a:xfrm rot="13228177">
          <a:off x="2668676" y="2314771"/>
          <a:ext cx="142876" cy="324019"/>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706412" y="2393485"/>
        <a:ext cx="100013" cy="194411"/>
      </dsp:txXfrm>
    </dsp:sp>
    <dsp:sp modelId="{010A50CF-D1F2-45E4-B33C-73CFBECE2614}">
      <dsp:nvSpPr>
        <dsp:cNvPr id="0" name=""/>
        <dsp:cNvSpPr/>
      </dsp:nvSpPr>
      <dsp:spPr>
        <a:xfrm>
          <a:off x="2661614" y="2459040"/>
          <a:ext cx="1046151" cy="924633"/>
        </a:xfrm>
        <a:prstGeom prst="ellipse">
          <a:avLst/>
        </a:prstGeom>
        <a:solidFill>
          <a:srgbClr val="7030A0"/>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FON</a:t>
          </a:r>
        </a:p>
      </dsp:txBody>
      <dsp:txXfrm>
        <a:off x="2814819" y="2594449"/>
        <a:ext cx="739741" cy="653815"/>
      </dsp:txXfrm>
    </dsp:sp>
    <dsp:sp modelId="{3B819F44-5BD4-4086-928C-EF2C8BED60B2}">
      <dsp:nvSpPr>
        <dsp:cNvPr id="0" name=""/>
        <dsp:cNvSpPr/>
      </dsp:nvSpPr>
      <dsp:spPr>
        <a:xfrm rot="16118616">
          <a:off x="2073258" y="2567691"/>
          <a:ext cx="162530" cy="324019"/>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2098215" y="2656868"/>
        <a:ext cx="113771" cy="194411"/>
      </dsp:txXfrm>
    </dsp:sp>
    <dsp:sp modelId="{E00C1B58-CF26-4AE9-81E2-B2709AAC2F96}">
      <dsp:nvSpPr>
        <dsp:cNvPr id="0" name=""/>
        <dsp:cNvSpPr/>
      </dsp:nvSpPr>
      <dsp:spPr>
        <a:xfrm>
          <a:off x="1656681" y="2887631"/>
          <a:ext cx="995684" cy="920867"/>
        </a:xfrm>
        <a:prstGeom prst="ellipse">
          <a:avLst/>
        </a:prstGeom>
        <a:solidFill>
          <a:srgbClr val="7030A0"/>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IRV</a:t>
          </a:r>
        </a:p>
      </dsp:txBody>
      <dsp:txXfrm>
        <a:off x="1802496" y="3022489"/>
        <a:ext cx="704054" cy="651151"/>
      </dsp:txXfrm>
    </dsp:sp>
    <dsp:sp modelId="{7F6CADEB-693C-458C-B51C-9F7617CE9E7E}">
      <dsp:nvSpPr>
        <dsp:cNvPr id="0" name=""/>
        <dsp:cNvSpPr/>
      </dsp:nvSpPr>
      <dsp:spPr>
        <a:xfrm rot="18767648">
          <a:off x="1490886" y="2318499"/>
          <a:ext cx="148637" cy="324019"/>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1498035" y="2399663"/>
        <a:ext cx="104046" cy="194411"/>
      </dsp:txXfrm>
    </dsp:sp>
    <dsp:sp modelId="{0CBC9ABE-BEA6-44EC-B7C1-0C0EAC8D93D5}">
      <dsp:nvSpPr>
        <dsp:cNvPr id="0" name=""/>
        <dsp:cNvSpPr/>
      </dsp:nvSpPr>
      <dsp:spPr>
        <a:xfrm>
          <a:off x="626677" y="2459040"/>
          <a:ext cx="995358" cy="924633"/>
        </a:xfrm>
        <a:prstGeom prst="ellipse">
          <a:avLst/>
        </a:prstGeom>
        <a:solidFill>
          <a:srgbClr val="7030A0"/>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ONT</a:t>
          </a:r>
        </a:p>
      </dsp:txBody>
      <dsp:txXfrm>
        <a:off x="772444" y="2594449"/>
        <a:ext cx="703824" cy="653815"/>
      </dsp:txXfrm>
    </dsp:sp>
    <dsp:sp modelId="{E2247B15-0445-4BDB-93B9-813E5D93CD52}">
      <dsp:nvSpPr>
        <dsp:cNvPr id="0" name=""/>
        <dsp:cNvSpPr/>
      </dsp:nvSpPr>
      <dsp:spPr>
        <a:xfrm rot="21383840">
          <a:off x="1277855" y="1729180"/>
          <a:ext cx="121108" cy="324019"/>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1277891" y="1795125"/>
        <a:ext cx="84776" cy="194411"/>
      </dsp:txXfrm>
    </dsp:sp>
    <dsp:sp modelId="{41821B1C-8E2D-48D1-BB4C-8962B4E3F063}">
      <dsp:nvSpPr>
        <dsp:cNvPr id="0" name=""/>
        <dsp:cNvSpPr/>
      </dsp:nvSpPr>
      <dsp:spPr>
        <a:xfrm>
          <a:off x="174568" y="1397052"/>
          <a:ext cx="1046160" cy="988274"/>
        </a:xfrm>
        <a:prstGeom prst="ellipse">
          <a:avLst/>
        </a:prstGeom>
        <a:solidFill>
          <a:srgbClr val="7030A0"/>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RIV</a:t>
          </a:r>
        </a:p>
        <a:p>
          <a:pPr marL="0" lvl="0" indent="0" algn="ctr" defTabSz="977900">
            <a:lnSpc>
              <a:spcPct val="90000"/>
            </a:lnSpc>
            <a:spcBef>
              <a:spcPct val="0"/>
            </a:spcBef>
            <a:spcAft>
              <a:spcPct val="35000"/>
            </a:spcAft>
            <a:buNone/>
          </a:pPr>
          <a:r>
            <a:rPr lang="en-US" sz="1600" kern="1200" dirty="0"/>
            <a:t>MVMC</a:t>
          </a:r>
        </a:p>
      </dsp:txBody>
      <dsp:txXfrm>
        <a:off x="327775" y="1541781"/>
        <a:ext cx="739746" cy="698816"/>
      </dsp:txXfrm>
    </dsp:sp>
    <dsp:sp modelId="{54D424B2-293B-408A-A9B6-CB98ED34DEB7}">
      <dsp:nvSpPr>
        <dsp:cNvPr id="0" name=""/>
        <dsp:cNvSpPr/>
      </dsp:nvSpPr>
      <dsp:spPr>
        <a:xfrm rot="2483252">
          <a:off x="1493269" y="1141205"/>
          <a:ext cx="146559" cy="324019"/>
        </a:xfrm>
        <a:prstGeom prst="rightArrow">
          <a:avLst>
            <a:gd name="adj1" fmla="val 60000"/>
            <a:gd name="adj2" fmla="val 50000"/>
          </a:avLst>
        </a:prstGeom>
        <a:gradFill rotWithShape="0">
          <a:gsLst>
            <a:gs pos="0">
              <a:schemeClr val="accent1">
                <a:tint val="60000"/>
                <a:hueOff val="0"/>
                <a:satOff val="0"/>
                <a:lumOff val="0"/>
                <a:alphaOff val="0"/>
                <a:tint val="96000"/>
                <a:lumMod val="104000"/>
              </a:schemeClr>
            </a:gs>
            <a:gs pos="100000">
              <a:schemeClr val="accent1">
                <a:tint val="60000"/>
                <a:hueOff val="0"/>
                <a:satOff val="0"/>
                <a:lumOff val="0"/>
                <a:alphaOff val="0"/>
                <a:shade val="84000"/>
                <a:lumMod val="84000"/>
              </a:schemeClr>
            </a:gs>
          </a:gsLst>
          <a:lin ang="5400000" scaled="0"/>
        </a:gra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1498759" y="1191474"/>
        <a:ext cx="102591" cy="194411"/>
      </dsp:txXfrm>
    </dsp:sp>
    <dsp:sp modelId="{B39F58B4-89C8-4B88-ACCF-5A67C17F002E}">
      <dsp:nvSpPr>
        <dsp:cNvPr id="0" name=""/>
        <dsp:cNvSpPr/>
      </dsp:nvSpPr>
      <dsp:spPr>
        <a:xfrm>
          <a:off x="618323" y="398273"/>
          <a:ext cx="1012066" cy="925499"/>
        </a:xfrm>
        <a:prstGeom prst="ellipse">
          <a:avLst/>
        </a:prstGeom>
        <a:solidFill>
          <a:srgbClr val="7030A0"/>
        </a:solidFill>
        <a:ln>
          <a:noFill/>
        </a:ln>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dsp:spPr>
      <dsp:style>
        <a:lnRef idx="0">
          <a:scrgbClr r="0" g="0" b="0"/>
        </a:lnRef>
        <a:fillRef idx="3">
          <a:scrgbClr r="0" g="0" b="0"/>
        </a:fillRef>
        <a:effectRef idx="3">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SD Zion</a:t>
          </a:r>
        </a:p>
      </dsp:txBody>
      <dsp:txXfrm>
        <a:off x="766537" y="533809"/>
        <a:ext cx="715638" cy="65442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970938" y="0"/>
            <a:ext cx="3037840" cy="463408"/>
          </a:xfrm>
          <a:prstGeom prst="rect">
            <a:avLst/>
          </a:prstGeom>
        </p:spPr>
        <p:txBody>
          <a:bodyPr vert="horz" lIns="92830" tIns="46415" rIns="92830" bIns="46415" rtlCol="0"/>
          <a:lstStyle>
            <a:lvl1pPr algn="r">
              <a:defRPr sz="1200"/>
            </a:lvl1pPr>
          </a:lstStyle>
          <a:p>
            <a:fld id="{44FC4BA7-3053-498B-A65F-DC1E4C1C90B8}" type="datetimeFigureOut">
              <a:rPr lang="en-US" smtClean="0"/>
              <a:t>5/23/2019</a:t>
            </a:fld>
            <a:endParaRPr lang="en-US"/>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701040" y="4444861"/>
            <a:ext cx="5608320" cy="3636705"/>
          </a:xfrm>
          <a:prstGeom prst="rect">
            <a:avLst/>
          </a:prstGeom>
        </p:spPr>
        <p:txBody>
          <a:bodyPr vert="horz" lIns="92830" tIns="46415" rIns="92830" bIns="464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3407"/>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9"/>
            <a:ext cx="3037840" cy="463407"/>
          </a:xfrm>
          <a:prstGeom prst="rect">
            <a:avLst/>
          </a:prstGeom>
        </p:spPr>
        <p:txBody>
          <a:bodyPr vert="horz" lIns="92830" tIns="46415" rIns="92830" bIns="46415" rtlCol="0" anchor="b"/>
          <a:lstStyle>
            <a:lvl1pPr algn="r">
              <a:defRPr sz="1200"/>
            </a:lvl1pPr>
          </a:lstStyle>
          <a:p>
            <a:fld id="{CC759C1D-B0C9-4625-A152-B49671364CB8}" type="slidenum">
              <a:rPr lang="en-US" smtClean="0"/>
              <a:t>‹#›</a:t>
            </a:fld>
            <a:endParaRPr lang="en-US"/>
          </a:p>
        </p:txBody>
      </p:sp>
    </p:spTree>
    <p:extLst>
      <p:ext uri="{BB962C8B-B14F-4D97-AF65-F5344CB8AC3E}">
        <p14:creationId xmlns:p14="http://schemas.microsoft.com/office/powerpoint/2010/main" val="2076712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6380907-7AC3-44A6-A06F-18ED10E9A8CF}" type="slidenum">
              <a:rPr lang="en-US" smtClean="0"/>
              <a:t>1</a:t>
            </a:fld>
            <a:endParaRPr lang="en-US"/>
          </a:p>
        </p:txBody>
      </p:sp>
    </p:spTree>
    <p:extLst>
      <p:ext uri="{BB962C8B-B14F-4D97-AF65-F5344CB8AC3E}">
        <p14:creationId xmlns:p14="http://schemas.microsoft.com/office/powerpoint/2010/main" val="886809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95411D7-8289-404B-BDA2-1F921C060F7D}"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1273736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5411D7-8289-404B-BDA2-1F921C060F7D}"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1598159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5411D7-8289-404B-BDA2-1F921C060F7D}"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2980275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5411D7-8289-404B-BDA2-1F921C060F7D}" type="datetimeFigureOut">
              <a:rPr lang="en-US" smtClean="0"/>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3492679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8FA8226E-752F-4CAC-8EA3-D4E7A9619F6E}" type="datetimeFigureOut">
              <a:rPr lang="en-US" smtClean="0"/>
              <a:t>5/23/2019</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E3DB49B2-10D6-4C86-8A25-0DEA9FD1D68D}" type="slidenum">
              <a:rPr lang="en-US" smtClean="0"/>
              <a:t>‹#›</a:t>
            </a:fld>
            <a:endParaRPr lang="en-US"/>
          </a:p>
        </p:txBody>
      </p:sp>
    </p:spTree>
    <p:extLst>
      <p:ext uri="{BB962C8B-B14F-4D97-AF65-F5344CB8AC3E}">
        <p14:creationId xmlns:p14="http://schemas.microsoft.com/office/powerpoint/2010/main" val="224484738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A8226E-752F-4CAC-8EA3-D4E7A9619F6E}" type="datetimeFigureOut">
              <a:rPr lang="en-US" smtClean="0"/>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2508663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8FA8226E-752F-4CAC-8EA3-D4E7A9619F6E}" type="datetimeFigureOut">
              <a:rPr lang="en-US" smtClean="0"/>
              <a:t>5/23/2019</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2627278155"/>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A8226E-752F-4CAC-8EA3-D4E7A9619F6E}"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1935756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A8226E-752F-4CAC-8EA3-D4E7A9619F6E}" type="datetimeFigureOut">
              <a:rPr lang="en-US" smtClean="0"/>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11566793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A8226E-752F-4CAC-8EA3-D4E7A9619F6E}" type="datetimeFigureOut">
              <a:rPr lang="en-US" smtClean="0"/>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984007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8226E-752F-4CAC-8EA3-D4E7A9619F6E}" type="datetimeFigureOut">
              <a:rPr lang="en-US" smtClean="0"/>
              <a:t>5/23/2019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277891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5411D7-8289-404B-BDA2-1F921C060F7D}"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39648932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FA8226E-752F-4CAC-8EA3-D4E7A9619F6E}" type="datetimeFigureOut">
              <a:rPr lang="en-US" smtClean="0"/>
              <a:t>5/23/2019</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E3DB49B2-10D6-4C86-8A25-0DEA9FD1D68D}"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69174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8FA8226E-752F-4CAC-8EA3-D4E7A9619F6E}" type="datetimeFigureOut">
              <a:rPr lang="en-US" smtClean="0"/>
              <a:t>5/23/2019</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E3DB49B2-10D6-4C86-8A25-0DEA9FD1D68D}"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76354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8226E-752F-4CAC-8EA3-D4E7A9619F6E}"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248941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8226E-752F-4CAC-8EA3-D4E7A9619F6E}"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11395615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FA8226E-752F-4CAC-8EA3-D4E7A9619F6E}"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287197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8226E-752F-4CAC-8EA3-D4E7A9619F6E}"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18519198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FA8226E-752F-4CAC-8EA3-D4E7A9619F6E}"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2935813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FA8226E-752F-4CAC-8EA3-D4E7A9619F6E}"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3556910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FA8226E-752F-4CAC-8EA3-D4E7A9619F6E}" type="datetimeFigureOut">
              <a:rPr lang="en-US" smtClean="0"/>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2098057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A8226E-752F-4CAC-8EA3-D4E7A9619F6E}" type="datetimeFigureOut">
              <a:rPr lang="en-US" smtClean="0"/>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1273731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5411D7-8289-404B-BDA2-1F921C060F7D}"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1088894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A8226E-752F-4CAC-8EA3-D4E7A9619F6E}" type="datetimeFigureOut">
              <a:rPr lang="en-US" smtClean="0"/>
              <a:t>5/23/2019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24160464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A8226E-752F-4CAC-8EA3-D4E7A9619F6E}"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3076273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8FA8226E-752F-4CAC-8EA3-D4E7A9619F6E}" type="datetimeFigureOut">
              <a:rPr lang="en-US" smtClean="0"/>
              <a:t>5/23/2019</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36849576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FA8226E-752F-4CAC-8EA3-D4E7A9619F6E}"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3871973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5411D7-8289-404B-BDA2-1F921C060F7D}"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24429880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895411D7-8289-404B-BDA2-1F921C060F7D}"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2925495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895411D7-8289-404B-BDA2-1F921C060F7D}"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3992818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5411D7-8289-404B-BDA2-1F921C060F7D}"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1941198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95411D7-8289-404B-BDA2-1F921C060F7D}"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346077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8226E-752F-4CAC-8EA3-D4E7A9619F6E}"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1932016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5411D7-8289-404B-BDA2-1F921C060F7D}"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4012617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A8226E-752F-4CAC-8EA3-D4E7A9619F6E}" type="datetimeFigureOut">
              <a:rPr lang="en-US" smtClean="0"/>
              <a:t>5/23/2019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DB49B2-10D6-4C86-8A25-0DEA9FD1D68D}" type="slidenum">
              <a:rPr lang="en-US" smtClean="0"/>
              <a:t>‹#›</a:t>
            </a:fld>
            <a:endParaRPr lang="en-US"/>
          </a:p>
        </p:txBody>
      </p:sp>
    </p:spTree>
    <p:extLst>
      <p:ext uri="{BB962C8B-B14F-4D97-AF65-F5344CB8AC3E}">
        <p14:creationId xmlns:p14="http://schemas.microsoft.com/office/powerpoint/2010/main" val="277282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5411D7-8289-404B-BDA2-1F921C060F7D}" type="datetimeFigureOut">
              <a:rPr lang="en-US" smtClean="0"/>
              <a:t>5/23/2019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4021310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5411D7-8289-404B-BDA2-1F921C060F7D}" type="datetimeFigureOut">
              <a:rPr lang="en-US" smtClean="0"/>
              <a:t>5/23/2019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4279702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5411D7-8289-404B-BDA2-1F921C060F7D}" type="datetimeFigureOut">
              <a:rPr lang="en-US" smtClean="0"/>
              <a:t>5/23/2019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3824428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5411D7-8289-404B-BDA2-1F921C060F7D}"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58017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5411D7-8289-404B-BDA2-1F921C060F7D}" type="datetimeFigureOut">
              <a:rPr lang="en-US" smtClean="0"/>
              <a:t>5/23/2019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F4C4A-0478-4725-8CE4-DC8C2BB2CAD3}" type="slidenum">
              <a:rPr lang="en-US" smtClean="0"/>
              <a:t>‹#›</a:t>
            </a:fld>
            <a:endParaRPr lang="en-US"/>
          </a:p>
        </p:txBody>
      </p:sp>
    </p:spTree>
    <p:extLst>
      <p:ext uri="{BB962C8B-B14F-4D97-AF65-F5344CB8AC3E}">
        <p14:creationId xmlns:p14="http://schemas.microsoft.com/office/powerpoint/2010/main" val="1786377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5411D7-8289-404B-BDA2-1F921C060F7D}" type="datetimeFigureOut">
              <a:rPr lang="en-US" smtClean="0"/>
              <a:t>5/23/2019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F4C4A-0478-4725-8CE4-DC8C2BB2CAD3}" type="slidenum">
              <a:rPr lang="en-US" smtClean="0"/>
              <a:t>‹#›</a:t>
            </a:fld>
            <a:endParaRPr lang="en-US"/>
          </a:p>
        </p:txBody>
      </p:sp>
    </p:spTree>
    <p:extLst>
      <p:ext uri="{BB962C8B-B14F-4D97-AF65-F5344CB8AC3E}">
        <p14:creationId xmlns:p14="http://schemas.microsoft.com/office/powerpoint/2010/main" val="2234345410"/>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8FA8226E-752F-4CAC-8EA3-D4E7A9619F6E}" type="datetimeFigureOut">
              <a:rPr lang="en-US" smtClean="0"/>
              <a:t>5/23/2019</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E3DB49B2-10D6-4C86-8A25-0DEA9FD1D68D}" type="slidenum">
              <a:rPr lang="en-US" smtClean="0"/>
              <a:t>‹#›</a:t>
            </a:fld>
            <a:endParaRPr lang="en-US"/>
          </a:p>
        </p:txBody>
      </p:sp>
    </p:spTree>
    <p:extLst>
      <p:ext uri="{BB962C8B-B14F-4D97-AF65-F5344CB8AC3E}">
        <p14:creationId xmlns:p14="http://schemas.microsoft.com/office/powerpoint/2010/main" val="1665365940"/>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895411D7-8289-404B-BDA2-1F921C060F7D}" type="datetimeFigureOut">
              <a:rPr lang="en-US" smtClean="0"/>
              <a:t>5/23/2019</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0B1F4C4A-0478-4725-8CE4-DC8C2BB2CAD3}" type="slidenum">
              <a:rPr lang="en-US" smtClean="0"/>
              <a:t>‹#›</a:t>
            </a:fld>
            <a:endParaRPr lang="en-US"/>
          </a:p>
        </p:txBody>
      </p:sp>
    </p:spTree>
    <p:extLst>
      <p:ext uri="{BB962C8B-B14F-4D97-AF65-F5344CB8AC3E}">
        <p14:creationId xmlns:p14="http://schemas.microsoft.com/office/powerpoint/2010/main" val="2257122338"/>
      </p:ext>
    </p:extLst>
  </p:cSld>
  <p:clrMap bg1="dk1" tx1="lt1" bg2="dk2"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 id="2147484003" r:id="rId12"/>
    <p:sldLayoutId id="2147484004" r:id="rId13"/>
    <p:sldLayoutId id="2147484005" r:id="rId14"/>
    <p:sldLayoutId id="2147484006" r:id="rId15"/>
    <p:sldLayoutId id="2147484007" r:id="rId16"/>
    <p:sldLayoutId id="214748400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notesSlide" Target="../notesSlides/notesSlide1.xml"/><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slideLayout" Target="../slideLayouts/slideLayout24.xml"/><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tags" Target="../tags/tag1.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4.jpeg"/><Relationship Id="rId9" Type="http://schemas.openxmlformats.org/officeDocument/2006/relationships/image" Target="../media/image9.jpeg"/><Relationship Id="rId1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image" Target="../media/image52.png"/><Relationship Id="rId1" Type="http://schemas.openxmlformats.org/officeDocument/2006/relationships/slideLayout" Target="../slideLayouts/slideLayout32.xml"/><Relationship Id="rId6" Type="http://schemas.openxmlformats.org/officeDocument/2006/relationships/image" Target="../media/image56.jpg"/><Relationship Id="rId11" Type="http://schemas.openxmlformats.org/officeDocument/2006/relationships/image" Target="../media/image61.gif"/><Relationship Id="rId5" Type="http://schemas.openxmlformats.org/officeDocument/2006/relationships/image" Target="../media/image55.jpg"/><Relationship Id="rId10" Type="http://schemas.openxmlformats.org/officeDocument/2006/relationships/image" Target="../media/image60.png"/><Relationship Id="rId4" Type="http://schemas.openxmlformats.org/officeDocument/2006/relationships/image" Target="../media/image54.jpg"/><Relationship Id="rId9" Type="http://schemas.openxmlformats.org/officeDocument/2006/relationships/image" Target="../media/image59.emf"/><Relationship Id="rId14" Type="http://schemas.openxmlformats.org/officeDocument/2006/relationships/image" Target="../media/image64.gif"/></Relationships>
</file>

<file path=ppt/slides/_rels/slide1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8.jpeg"/><Relationship Id="rId3" Type="http://schemas.openxmlformats.org/officeDocument/2006/relationships/image" Target="../media/image66.png"/><Relationship Id="rId7" Type="http://schemas.openxmlformats.org/officeDocument/2006/relationships/image" Target="../media/image68.jpg"/><Relationship Id="rId12" Type="http://schemas.openxmlformats.org/officeDocument/2006/relationships/image" Target="../media/image73.jpeg"/><Relationship Id="rId17" Type="http://schemas.openxmlformats.org/officeDocument/2006/relationships/image" Target="../media/image24.jpeg"/><Relationship Id="rId2" Type="http://schemas.openxmlformats.org/officeDocument/2006/relationships/image" Target="../media/image65.jpeg"/><Relationship Id="rId16" Type="http://schemas.openxmlformats.org/officeDocument/2006/relationships/image" Target="../media/image77.jpeg"/><Relationship Id="rId1" Type="http://schemas.openxmlformats.org/officeDocument/2006/relationships/slideLayout" Target="../slideLayouts/slideLayout30.xml"/><Relationship Id="rId6" Type="http://schemas.openxmlformats.org/officeDocument/2006/relationships/image" Target="../media/image38.JPG"/><Relationship Id="rId11" Type="http://schemas.openxmlformats.org/officeDocument/2006/relationships/image" Target="../media/image72.png"/><Relationship Id="rId5" Type="http://schemas.openxmlformats.org/officeDocument/2006/relationships/image" Target="../media/image67.jpeg"/><Relationship Id="rId15" Type="http://schemas.openxmlformats.org/officeDocument/2006/relationships/image" Target="../media/image76.jpeg"/><Relationship Id="rId10" Type="http://schemas.openxmlformats.org/officeDocument/2006/relationships/image" Target="../media/image71.gif"/><Relationship Id="rId19" Type="http://schemas.openxmlformats.org/officeDocument/2006/relationships/image" Target="../media/image79.jpeg"/><Relationship Id="rId4" Type="http://schemas.microsoft.com/office/2007/relationships/hdphoto" Target="../media/hdphoto1.wdp"/><Relationship Id="rId9" Type="http://schemas.openxmlformats.org/officeDocument/2006/relationships/image" Target="../media/image70.png"/><Relationship Id="rId14" Type="http://schemas.openxmlformats.org/officeDocument/2006/relationships/image" Target="../media/image75.jpeg"/></Relationships>
</file>

<file path=ppt/slides/_rels/slide1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1.png"/><Relationship Id="rId7"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29.xml"/><Relationship Id="rId6" Type="http://schemas.openxmlformats.org/officeDocument/2006/relationships/image" Target="../media/image83.jpg"/><Relationship Id="rId5" Type="http://schemas.openxmlformats.org/officeDocument/2006/relationships/image" Target="../media/image82.jpg"/><Relationship Id="rId10" Type="http://schemas.openxmlformats.org/officeDocument/2006/relationships/image" Target="../media/image36.jpeg"/><Relationship Id="rId4" Type="http://schemas.openxmlformats.org/officeDocument/2006/relationships/image" Target="../media/image64.gif"/><Relationship Id="rId9" Type="http://schemas.openxmlformats.org/officeDocument/2006/relationships/image" Target="../media/image86.jpeg"/></Relationships>
</file>

<file path=ppt/slides/_rels/slide15.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7.jpeg"/><Relationship Id="rId7" Type="http://schemas.openxmlformats.org/officeDocument/2006/relationships/image" Target="../media/image35.jpeg"/><Relationship Id="rId2" Type="http://schemas.openxmlformats.org/officeDocument/2006/relationships/image" Target="../media/image71.gif"/><Relationship Id="rId1" Type="http://schemas.openxmlformats.org/officeDocument/2006/relationships/slideLayout" Target="../slideLayouts/slideLayout30.xml"/><Relationship Id="rId6" Type="http://schemas.openxmlformats.org/officeDocument/2006/relationships/image" Target="../media/image88.jpeg"/><Relationship Id="rId11" Type="http://schemas.openxmlformats.org/officeDocument/2006/relationships/image" Target="../media/image92.jpeg"/><Relationship Id="rId5" Type="http://schemas.microsoft.com/office/2007/relationships/hdphoto" Target="../media/hdphoto1.wdp"/><Relationship Id="rId10" Type="http://schemas.openxmlformats.org/officeDocument/2006/relationships/image" Target="../media/image91.jpeg"/><Relationship Id="rId4" Type="http://schemas.openxmlformats.org/officeDocument/2006/relationships/image" Target="../media/image66.png"/><Relationship Id="rId9" Type="http://schemas.openxmlformats.org/officeDocument/2006/relationships/image" Target="../media/image90.jpeg"/></Relationships>
</file>

<file path=ppt/slides/_rels/slide16.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3" Type="http://schemas.openxmlformats.org/officeDocument/2006/relationships/image" Target="../media/image93.png"/><Relationship Id="rId7" Type="http://schemas.openxmlformats.org/officeDocument/2006/relationships/image" Target="cid:8c640ea6-0b6e-4750-9b9a-58de5c1d05d5@NAMP109.PROD.OUTLOOK.COM" TargetMode="External"/><Relationship Id="rId12" Type="http://schemas.openxmlformats.org/officeDocument/2006/relationships/image" Target="../media/image101.png"/><Relationship Id="rId2" Type="http://schemas.openxmlformats.org/officeDocument/2006/relationships/image" Target="../media/image40.png"/><Relationship Id="rId1" Type="http://schemas.openxmlformats.org/officeDocument/2006/relationships/slideLayout" Target="../slideLayouts/slideLayout30.xml"/><Relationship Id="rId6" Type="http://schemas.openxmlformats.org/officeDocument/2006/relationships/image" Target="../media/image96.jpeg"/><Relationship Id="rId11" Type="http://schemas.openxmlformats.org/officeDocument/2006/relationships/image" Target="../media/image100.jpeg"/><Relationship Id="rId5" Type="http://schemas.openxmlformats.org/officeDocument/2006/relationships/image" Target="../media/image95.png"/><Relationship Id="rId10" Type="http://schemas.openxmlformats.org/officeDocument/2006/relationships/image" Target="../media/image99.emf"/><Relationship Id="rId4" Type="http://schemas.openxmlformats.org/officeDocument/2006/relationships/image" Target="../media/image94.png"/><Relationship Id="rId9" Type="http://schemas.openxmlformats.org/officeDocument/2006/relationships/image" Target="../media/image98.jpeg"/></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4.jpeg"/><Relationship Id="rId7" Type="http://schemas.openxmlformats.org/officeDocument/2006/relationships/image" Target="../media/image53.pn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64.gif"/><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14.png"/><Relationship Id="rId3" Type="http://schemas.openxmlformats.org/officeDocument/2006/relationships/image" Target="../media/image33.jpeg"/><Relationship Id="rId7" Type="http://schemas.openxmlformats.org/officeDocument/2006/relationships/image" Target="../media/image53.png"/><Relationship Id="rId12" Type="http://schemas.openxmlformats.org/officeDocument/2006/relationships/image" Target="../media/image113.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0.jpg"/><Relationship Id="rId11" Type="http://schemas.openxmlformats.org/officeDocument/2006/relationships/image" Target="../media/image112.jpeg"/><Relationship Id="rId5" Type="http://schemas.openxmlformats.org/officeDocument/2006/relationships/image" Target="../media/image109.jpg"/><Relationship Id="rId10" Type="http://schemas.openxmlformats.org/officeDocument/2006/relationships/image" Target="../media/image111.jpeg"/><Relationship Id="rId4" Type="http://schemas.openxmlformats.org/officeDocument/2006/relationships/image" Target="../media/image108.emf"/><Relationship Id="rId9"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5" Type="http://schemas.openxmlformats.org/officeDocument/2006/relationships/image" Target="../media/image118.jpeg"/><Relationship Id="rId4" Type="http://schemas.openxmlformats.org/officeDocument/2006/relationships/image" Target="../media/image117.jpe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cid:image005.png@01D50B06.8E62DA10" TargetMode="External"/><Relationship Id="rId2" Type="http://schemas.openxmlformats.org/officeDocument/2006/relationships/image" Target="../media/image120.png"/><Relationship Id="rId1" Type="http://schemas.openxmlformats.org/officeDocument/2006/relationships/slideLayout" Target="../slideLayouts/slideLayout29.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2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9.xml"/><Relationship Id="rId5" Type="http://schemas.openxmlformats.org/officeDocument/2006/relationships/image" Target="../media/image132.jpeg"/><Relationship Id="rId4" Type="http://schemas.openxmlformats.org/officeDocument/2006/relationships/image" Target="../media/image131.jpeg"/></Relationships>
</file>

<file path=ppt/slides/_rels/slide2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5.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9.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sites.sp.kp.org/teams/labsc/loc/rrl/csc/Lists/SupplyRequestForm/Item/newifs.aspx" TargetMode="Externa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slideLayout" Target="../slideLayouts/slideLayout27.xml"/><Relationship Id="rId1" Type="http://schemas.openxmlformats.org/officeDocument/2006/relationships/tags" Target="../tags/tag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9.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3.jpeg"/><Relationship Id="rId7"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19.xml"/><Relationship Id="rId6" Type="http://schemas.openxmlformats.org/officeDocument/2006/relationships/image" Target="../media/image35.jpeg"/><Relationship Id="rId11" Type="http://schemas.openxmlformats.org/officeDocument/2006/relationships/image" Target="../media/image24.jpeg"/><Relationship Id="rId5" Type="http://schemas.openxmlformats.org/officeDocument/2006/relationships/image" Target="../media/image34.jpeg"/><Relationship Id="rId10" Type="http://schemas.openxmlformats.org/officeDocument/2006/relationships/image" Target="../media/image38.JPG"/><Relationship Id="rId4" Type="http://schemas.openxmlformats.org/officeDocument/2006/relationships/image" Target="../media/image32.jpeg"/><Relationship Id="rId9" Type="http://schemas.openxmlformats.org/officeDocument/2006/relationships/image" Target="../media/image37.jpe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1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3674395" y="2371220"/>
            <a:ext cx="4843210" cy="1953951"/>
          </a:xfrm>
          <a:noFill/>
          <a:ln w="3175">
            <a:noFill/>
          </a:ln>
          <a:effectLst>
            <a:glow rad="228600">
              <a:schemeClr val="accent1">
                <a:satMod val="175000"/>
                <a:alpha val="40000"/>
              </a:schemeClr>
            </a:glow>
          </a:effectLst>
        </p:spPr>
        <p:txBody>
          <a:bodyPr>
            <a:noAutofit/>
          </a:bodyPr>
          <a:lstStyle/>
          <a:p>
            <a:pPr algn="ctr"/>
            <a:r>
              <a:rPr lang="en-US" sz="4000" cap="none" spc="50" dirty="0">
                <a:ln w="28575">
                  <a:solidFill>
                    <a:schemeClr val="bg1"/>
                  </a:solidFill>
                </a:ln>
                <a:solidFill>
                  <a:schemeClr val="bg1"/>
                </a:solidFill>
                <a:effectLst>
                  <a:innerShdw blurRad="63500" dist="50800" dir="13500000">
                    <a:srgbClr val="000000">
                      <a:alpha val="50000"/>
                    </a:srgbClr>
                  </a:innerShdw>
                </a:effectLst>
                <a:latin typeface="Papyrus" panose="03070502060502030205" pitchFamily="66" charset="0"/>
              </a:rPr>
              <a:t>Regional </a:t>
            </a:r>
            <a:br>
              <a:rPr lang="en-US" sz="4000" cap="none" spc="50" dirty="0">
                <a:ln w="28575">
                  <a:solidFill>
                    <a:schemeClr val="bg1"/>
                  </a:solidFill>
                </a:ln>
                <a:solidFill>
                  <a:schemeClr val="bg1"/>
                </a:solidFill>
                <a:effectLst>
                  <a:innerShdw blurRad="63500" dist="50800" dir="13500000">
                    <a:srgbClr val="000000">
                      <a:alpha val="50000"/>
                    </a:srgbClr>
                  </a:innerShdw>
                </a:effectLst>
                <a:latin typeface="Papyrus" panose="03070502060502030205" pitchFamily="66" charset="0"/>
              </a:rPr>
            </a:br>
            <a:r>
              <a:rPr lang="en-US" sz="4000" cap="none" spc="50" dirty="0">
                <a:ln w="28575">
                  <a:solidFill>
                    <a:schemeClr val="bg1"/>
                  </a:solidFill>
                </a:ln>
                <a:solidFill>
                  <a:schemeClr val="bg1"/>
                </a:solidFill>
                <a:effectLst>
                  <a:innerShdw blurRad="63500" dist="50800" dir="13500000">
                    <a:srgbClr val="000000">
                      <a:alpha val="50000"/>
                    </a:srgbClr>
                  </a:innerShdw>
                </a:effectLst>
                <a:latin typeface="Papyrus" panose="03070502060502030205" pitchFamily="66" charset="0"/>
              </a:rPr>
              <a:t>Pre-Analytical </a:t>
            </a:r>
            <a:br>
              <a:rPr lang="en-US" sz="4000" cap="none" spc="50" dirty="0">
                <a:ln w="28575">
                  <a:solidFill>
                    <a:schemeClr val="bg1"/>
                  </a:solidFill>
                </a:ln>
                <a:solidFill>
                  <a:schemeClr val="bg1"/>
                </a:solidFill>
                <a:effectLst>
                  <a:innerShdw blurRad="63500" dist="50800" dir="13500000">
                    <a:srgbClr val="000000">
                      <a:alpha val="50000"/>
                    </a:srgbClr>
                  </a:innerShdw>
                </a:effectLst>
                <a:latin typeface="Papyrus" panose="03070502060502030205" pitchFamily="66" charset="0"/>
              </a:rPr>
            </a:br>
            <a:r>
              <a:rPr lang="en-US" sz="4000" cap="none" spc="50" dirty="0">
                <a:ln w="28575">
                  <a:solidFill>
                    <a:schemeClr val="bg1"/>
                  </a:solidFill>
                </a:ln>
                <a:solidFill>
                  <a:schemeClr val="bg1"/>
                </a:solidFill>
                <a:effectLst>
                  <a:innerShdw blurRad="63500" dist="50800" dir="13500000">
                    <a:srgbClr val="000000">
                      <a:alpha val="50000"/>
                    </a:srgbClr>
                  </a:innerShdw>
                </a:effectLst>
                <a:latin typeface="Papyrus" panose="03070502060502030205" pitchFamily="66" charset="0"/>
              </a:rPr>
              <a:t>Processes Inservice </a:t>
            </a:r>
          </a:p>
        </p:txBody>
      </p:sp>
      <p:sp>
        <p:nvSpPr>
          <p:cNvPr id="2" name="TextBox 1">
            <a:extLst>
              <a:ext uri="{FF2B5EF4-FFF2-40B4-BE49-F238E27FC236}">
                <a16:creationId xmlns:a16="http://schemas.microsoft.com/office/drawing/2014/main" id="{72A5CE4D-EA30-4EE7-8FDF-C2E6169628BB}"/>
              </a:ext>
            </a:extLst>
          </p:cNvPr>
          <p:cNvSpPr txBox="1"/>
          <p:nvPr/>
        </p:nvSpPr>
        <p:spPr>
          <a:xfrm>
            <a:off x="5018381" y="4627733"/>
            <a:ext cx="2125902" cy="553998"/>
          </a:xfrm>
          <a:prstGeom prst="rect">
            <a:avLst/>
          </a:prstGeom>
          <a:noFill/>
        </p:spPr>
        <p:txBody>
          <a:bodyPr wrap="none" rtlCol="0">
            <a:spAutoFit/>
          </a:bodyPr>
          <a:lstStyle/>
          <a:p>
            <a:pPr algn="ctr"/>
            <a:r>
              <a:rPr lang="en-US" sz="1000" dirty="0">
                <a:solidFill>
                  <a:schemeClr val="bg2"/>
                </a:solidFill>
              </a:rPr>
              <a:t>Agnes Bautista</a:t>
            </a:r>
          </a:p>
          <a:p>
            <a:pPr algn="ctr"/>
            <a:r>
              <a:rPr lang="en-US" sz="1000" dirty="0">
                <a:solidFill>
                  <a:schemeClr val="bg2"/>
                </a:solidFill>
              </a:rPr>
              <a:t>ADA, Ancillary Services, RRL-CH</a:t>
            </a:r>
          </a:p>
          <a:p>
            <a:pPr algn="ctr"/>
            <a:r>
              <a:rPr lang="en-US" sz="1000">
                <a:solidFill>
                  <a:schemeClr val="bg2"/>
                </a:solidFill>
              </a:rPr>
              <a:t>4/12/19</a:t>
            </a:r>
            <a:endParaRPr lang="en-US" sz="1000" dirty="0">
              <a:solidFill>
                <a:schemeClr val="bg2"/>
              </a:solidFill>
            </a:endParaRPr>
          </a:p>
        </p:txBody>
      </p:sp>
      <p:pic>
        <p:nvPicPr>
          <p:cNvPr id="8" name="Picture 7" descr="Bakersfield">
            <a:extLst>
              <a:ext uri="{FF2B5EF4-FFF2-40B4-BE49-F238E27FC236}">
                <a16:creationId xmlns:a16="http://schemas.microsoft.com/office/drawing/2014/main" id="{1C9BD90F-7701-4C34-931C-D1395DD387D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63448" y="120859"/>
            <a:ext cx="1760900" cy="1099544"/>
          </a:xfrm>
          <a:prstGeom prst="rect">
            <a:avLst/>
          </a:prstGeom>
          <a:noFill/>
          <a:ln>
            <a:noFill/>
          </a:ln>
        </p:spPr>
      </p:pic>
      <p:pic>
        <p:nvPicPr>
          <p:cNvPr id="10" name="Picture 9" descr="Baldwin Park">
            <a:extLst>
              <a:ext uri="{FF2B5EF4-FFF2-40B4-BE49-F238E27FC236}">
                <a16:creationId xmlns:a16="http://schemas.microsoft.com/office/drawing/2014/main" id="{E2B20D36-9C74-41E5-907D-63BDB70BC25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65631" y="1426225"/>
            <a:ext cx="1789223" cy="1083428"/>
          </a:xfrm>
          <a:prstGeom prst="rect">
            <a:avLst/>
          </a:prstGeom>
          <a:noFill/>
          <a:ln>
            <a:noFill/>
          </a:ln>
        </p:spPr>
      </p:pic>
      <p:pic>
        <p:nvPicPr>
          <p:cNvPr id="11" name="Picture 10" descr="Downey">
            <a:extLst>
              <a:ext uri="{FF2B5EF4-FFF2-40B4-BE49-F238E27FC236}">
                <a16:creationId xmlns:a16="http://schemas.microsoft.com/office/drawing/2014/main" id="{DAB1416F-83F2-4A9E-84CA-8742B2705837}"/>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195364" y="116421"/>
            <a:ext cx="1760901" cy="1099544"/>
          </a:xfrm>
          <a:prstGeom prst="rect">
            <a:avLst/>
          </a:prstGeom>
          <a:noFill/>
          <a:ln>
            <a:noFill/>
          </a:ln>
        </p:spPr>
      </p:pic>
      <p:pic>
        <p:nvPicPr>
          <p:cNvPr id="12" name="Picture 11" descr="Fontana">
            <a:extLst>
              <a:ext uri="{FF2B5EF4-FFF2-40B4-BE49-F238E27FC236}">
                <a16:creationId xmlns:a16="http://schemas.microsoft.com/office/drawing/2014/main" id="{899F4E90-ADEF-47F0-956C-AA7A4CDFEBB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22488" y="103081"/>
            <a:ext cx="1789223" cy="1099543"/>
          </a:xfrm>
          <a:prstGeom prst="rect">
            <a:avLst/>
          </a:prstGeom>
          <a:noFill/>
          <a:ln>
            <a:noFill/>
          </a:ln>
        </p:spPr>
      </p:pic>
      <p:pic>
        <p:nvPicPr>
          <p:cNvPr id="13" name="Picture 12" descr="Bakersfield">
            <a:extLst>
              <a:ext uri="{FF2B5EF4-FFF2-40B4-BE49-F238E27FC236}">
                <a16:creationId xmlns:a16="http://schemas.microsoft.com/office/drawing/2014/main" id="{5837A4A7-F015-46DD-919D-0AABA268B0F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084501" y="5495158"/>
            <a:ext cx="1749877" cy="1083204"/>
          </a:xfrm>
          <a:prstGeom prst="rect">
            <a:avLst/>
          </a:prstGeom>
          <a:noFill/>
          <a:ln>
            <a:noFill/>
          </a:ln>
        </p:spPr>
      </p:pic>
      <p:pic>
        <p:nvPicPr>
          <p:cNvPr id="14" name="Picture 13" descr="Los Angeles">
            <a:extLst>
              <a:ext uri="{FF2B5EF4-FFF2-40B4-BE49-F238E27FC236}">
                <a16:creationId xmlns:a16="http://schemas.microsoft.com/office/drawing/2014/main" id="{5E4A3846-7173-4E29-833E-F2A4DB348EF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130790" y="2777466"/>
            <a:ext cx="1789223" cy="1106372"/>
          </a:xfrm>
          <a:prstGeom prst="rect">
            <a:avLst/>
          </a:prstGeom>
          <a:noFill/>
          <a:ln>
            <a:noFill/>
          </a:ln>
        </p:spPr>
      </p:pic>
      <p:pic>
        <p:nvPicPr>
          <p:cNvPr id="15" name="Picture 14" descr="Anaheim">
            <a:extLst>
              <a:ext uri="{FF2B5EF4-FFF2-40B4-BE49-F238E27FC236}">
                <a16:creationId xmlns:a16="http://schemas.microsoft.com/office/drawing/2014/main" id="{4EC6B8F1-4A4E-4DC1-9A9A-2CB9B971A277}"/>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10256757" y="4192067"/>
            <a:ext cx="1789223" cy="1106372"/>
          </a:xfrm>
          <a:prstGeom prst="rect">
            <a:avLst/>
          </a:prstGeom>
          <a:noFill/>
          <a:ln>
            <a:noFill/>
          </a:ln>
        </p:spPr>
      </p:pic>
      <p:pic>
        <p:nvPicPr>
          <p:cNvPr id="16" name="Picture 15" descr="Anaheim">
            <a:extLst>
              <a:ext uri="{FF2B5EF4-FFF2-40B4-BE49-F238E27FC236}">
                <a16:creationId xmlns:a16="http://schemas.microsoft.com/office/drawing/2014/main" id="{9BF869C1-D95E-4823-80C1-6D5910074F82}"/>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10250132" y="1463182"/>
            <a:ext cx="1789223" cy="1099543"/>
          </a:xfrm>
          <a:prstGeom prst="rect">
            <a:avLst/>
          </a:prstGeom>
          <a:noFill/>
          <a:ln>
            <a:noFill/>
          </a:ln>
        </p:spPr>
      </p:pic>
      <p:pic>
        <p:nvPicPr>
          <p:cNvPr id="17" name="Picture 16" descr="Panorama City">
            <a:extLst>
              <a:ext uri="{FF2B5EF4-FFF2-40B4-BE49-F238E27FC236}">
                <a16:creationId xmlns:a16="http://schemas.microsoft.com/office/drawing/2014/main" id="{312195A6-FD7F-4BDA-A20F-1ADE88E331B0}"/>
              </a:ext>
            </a:extLst>
          </p:cNvPr>
          <p:cNvPicPr/>
          <p:nvPr/>
        </p:nvPicPr>
        <p:blipFill>
          <a:blip r:embed="rId12">
            <a:extLst>
              <a:ext uri="{28A0092B-C50C-407E-A947-70E740481C1C}">
                <a14:useLocalDpi xmlns:a14="http://schemas.microsoft.com/office/drawing/2010/main" val="0"/>
              </a:ext>
            </a:extLst>
          </a:blip>
          <a:srcRect/>
          <a:stretch>
            <a:fillRect/>
          </a:stretch>
        </p:blipFill>
        <p:spPr bwMode="auto">
          <a:xfrm>
            <a:off x="10237146" y="120859"/>
            <a:ext cx="1789223" cy="1081765"/>
          </a:xfrm>
          <a:prstGeom prst="rect">
            <a:avLst/>
          </a:prstGeom>
          <a:noFill/>
          <a:ln>
            <a:noFill/>
          </a:ln>
        </p:spPr>
      </p:pic>
      <p:pic>
        <p:nvPicPr>
          <p:cNvPr id="18" name="Picture 17" descr="Riverside">
            <a:extLst>
              <a:ext uri="{FF2B5EF4-FFF2-40B4-BE49-F238E27FC236}">
                <a16:creationId xmlns:a16="http://schemas.microsoft.com/office/drawing/2014/main" id="{B5E0E401-6070-46D8-B7A1-0A5FCE5361F7}"/>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5154407" y="5508900"/>
            <a:ext cx="1789223" cy="1081765"/>
          </a:xfrm>
          <a:prstGeom prst="rect">
            <a:avLst/>
          </a:prstGeom>
          <a:noFill/>
          <a:ln>
            <a:noFill/>
          </a:ln>
        </p:spPr>
      </p:pic>
      <p:pic>
        <p:nvPicPr>
          <p:cNvPr id="20" name="Picture 19" descr="Harbor City">
            <a:extLst>
              <a:ext uri="{FF2B5EF4-FFF2-40B4-BE49-F238E27FC236}">
                <a16:creationId xmlns:a16="http://schemas.microsoft.com/office/drawing/2014/main" id="{DDB1DE70-BD4B-4ADF-9B3F-8FCA46345D07}"/>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145447" y="4162726"/>
            <a:ext cx="1800751" cy="1106372"/>
          </a:xfrm>
          <a:prstGeom prst="rect">
            <a:avLst/>
          </a:prstGeom>
          <a:noFill/>
          <a:ln>
            <a:noFill/>
          </a:ln>
        </p:spPr>
      </p:pic>
      <p:pic>
        <p:nvPicPr>
          <p:cNvPr id="21" name="Picture 20" descr="West Los Angeles">
            <a:extLst>
              <a:ext uri="{FF2B5EF4-FFF2-40B4-BE49-F238E27FC236}">
                <a16:creationId xmlns:a16="http://schemas.microsoft.com/office/drawing/2014/main" id="{2A3EA6B6-11BD-4696-90CF-79F1860C6531}"/>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6189972" y="99008"/>
            <a:ext cx="1760901" cy="1099544"/>
          </a:xfrm>
          <a:prstGeom prst="rect">
            <a:avLst/>
          </a:prstGeom>
          <a:noFill/>
          <a:ln>
            <a:noFill/>
          </a:ln>
        </p:spPr>
      </p:pic>
      <p:pic>
        <p:nvPicPr>
          <p:cNvPr id="22" name="Picture 21" descr="Woodland Hills">
            <a:extLst>
              <a:ext uri="{FF2B5EF4-FFF2-40B4-BE49-F238E27FC236}">
                <a16:creationId xmlns:a16="http://schemas.microsoft.com/office/drawing/2014/main" id="{AE7C6062-D512-4B34-8BE0-EA9F39DDCE59}"/>
              </a:ext>
            </a:extLst>
          </p:cNvPr>
          <p:cNvPicPr/>
          <p:nvPr/>
        </p:nvPicPr>
        <p:blipFill>
          <a:blip r:embed="rId16">
            <a:extLst>
              <a:ext uri="{28A0092B-C50C-407E-A947-70E740481C1C}">
                <a14:useLocalDpi xmlns:a14="http://schemas.microsoft.com/office/drawing/2010/main" val="0"/>
              </a:ext>
            </a:extLst>
          </a:blip>
          <a:srcRect/>
          <a:stretch>
            <a:fillRect/>
          </a:stretch>
        </p:blipFill>
        <p:spPr bwMode="auto">
          <a:xfrm>
            <a:off x="10239721" y="2835390"/>
            <a:ext cx="1757450" cy="1099544"/>
          </a:xfrm>
          <a:prstGeom prst="rect">
            <a:avLst/>
          </a:prstGeom>
          <a:noFill/>
          <a:ln>
            <a:noFill/>
          </a:ln>
        </p:spPr>
      </p:pic>
      <p:sp>
        <p:nvSpPr>
          <p:cNvPr id="23" name="Rectangle 22">
            <a:extLst>
              <a:ext uri="{FF2B5EF4-FFF2-40B4-BE49-F238E27FC236}">
                <a16:creationId xmlns:a16="http://schemas.microsoft.com/office/drawing/2014/main" id="{D4A4B1FF-1EB7-43FD-BDFE-02D82CB400EA}"/>
              </a:ext>
            </a:extLst>
          </p:cNvPr>
          <p:cNvSpPr/>
          <p:nvPr/>
        </p:nvSpPr>
        <p:spPr>
          <a:xfrm>
            <a:off x="8660688" y="1204350"/>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FONTANA</a:t>
            </a:r>
          </a:p>
        </p:txBody>
      </p:sp>
      <p:sp>
        <p:nvSpPr>
          <p:cNvPr id="24" name="Rectangle 23">
            <a:extLst>
              <a:ext uri="{FF2B5EF4-FFF2-40B4-BE49-F238E27FC236}">
                <a16:creationId xmlns:a16="http://schemas.microsoft.com/office/drawing/2014/main" id="{8FA3764D-5A49-4D8E-B09D-F65C453BFDBE}"/>
              </a:ext>
            </a:extLst>
          </p:cNvPr>
          <p:cNvSpPr/>
          <p:nvPr/>
        </p:nvSpPr>
        <p:spPr>
          <a:xfrm>
            <a:off x="488533" y="2497469"/>
            <a:ext cx="1110729" cy="18810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ln>
                  <a:solidFill>
                    <a:schemeClr val="bg1"/>
                  </a:solidFill>
                </a:ln>
                <a:solidFill>
                  <a:schemeClr val="bg1"/>
                </a:solidFill>
              </a:rPr>
              <a:t>BALDWIN PARK</a:t>
            </a:r>
          </a:p>
        </p:txBody>
      </p:sp>
      <p:sp>
        <p:nvSpPr>
          <p:cNvPr id="25" name="Rectangle 24">
            <a:extLst>
              <a:ext uri="{FF2B5EF4-FFF2-40B4-BE49-F238E27FC236}">
                <a16:creationId xmlns:a16="http://schemas.microsoft.com/office/drawing/2014/main" id="{165CB75C-4AD1-4326-B99A-55C3F95FC450}"/>
              </a:ext>
            </a:extLst>
          </p:cNvPr>
          <p:cNvSpPr/>
          <p:nvPr/>
        </p:nvSpPr>
        <p:spPr>
          <a:xfrm>
            <a:off x="400535" y="1184414"/>
            <a:ext cx="1290106" cy="172101"/>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ANTELOPE VALLEY</a:t>
            </a:r>
          </a:p>
        </p:txBody>
      </p:sp>
      <p:sp>
        <p:nvSpPr>
          <p:cNvPr id="26" name="Rectangle 25">
            <a:extLst>
              <a:ext uri="{FF2B5EF4-FFF2-40B4-BE49-F238E27FC236}">
                <a16:creationId xmlns:a16="http://schemas.microsoft.com/office/drawing/2014/main" id="{B086D505-5329-4358-B8D8-B035A5F516A8}"/>
              </a:ext>
            </a:extLst>
          </p:cNvPr>
          <p:cNvSpPr/>
          <p:nvPr/>
        </p:nvSpPr>
        <p:spPr>
          <a:xfrm>
            <a:off x="4561983" y="1215965"/>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DOWNEY</a:t>
            </a:r>
          </a:p>
        </p:txBody>
      </p:sp>
      <p:sp>
        <p:nvSpPr>
          <p:cNvPr id="28" name="Rectangle 27">
            <a:extLst>
              <a:ext uri="{FF2B5EF4-FFF2-40B4-BE49-F238E27FC236}">
                <a16:creationId xmlns:a16="http://schemas.microsoft.com/office/drawing/2014/main" id="{02034845-A8BF-4430-B37C-2596348B407A}"/>
              </a:ext>
            </a:extLst>
          </p:cNvPr>
          <p:cNvSpPr/>
          <p:nvPr/>
        </p:nvSpPr>
        <p:spPr>
          <a:xfrm>
            <a:off x="3439985" y="6568117"/>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tx1"/>
                </a:solidFill>
              </a:rPr>
              <a:t>BAKERSFIELD</a:t>
            </a:r>
          </a:p>
        </p:txBody>
      </p:sp>
      <p:sp>
        <p:nvSpPr>
          <p:cNvPr id="29" name="Rectangle 28">
            <a:extLst>
              <a:ext uri="{FF2B5EF4-FFF2-40B4-BE49-F238E27FC236}">
                <a16:creationId xmlns:a16="http://schemas.microsoft.com/office/drawing/2014/main" id="{20C769E3-8C18-4FD7-83DF-3E2920EC39C4}"/>
              </a:ext>
            </a:extLst>
          </p:cNvPr>
          <p:cNvSpPr/>
          <p:nvPr/>
        </p:nvSpPr>
        <p:spPr>
          <a:xfrm>
            <a:off x="454660" y="3883838"/>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LAMC</a:t>
            </a:r>
          </a:p>
        </p:txBody>
      </p:sp>
      <p:sp>
        <p:nvSpPr>
          <p:cNvPr id="30" name="Rectangle 29">
            <a:extLst>
              <a:ext uri="{FF2B5EF4-FFF2-40B4-BE49-F238E27FC236}">
                <a16:creationId xmlns:a16="http://schemas.microsoft.com/office/drawing/2014/main" id="{841B1B35-8915-4178-A45A-77DEB32BD980}"/>
              </a:ext>
            </a:extLst>
          </p:cNvPr>
          <p:cNvSpPr/>
          <p:nvPr/>
        </p:nvSpPr>
        <p:spPr>
          <a:xfrm>
            <a:off x="10576392" y="5308122"/>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OC-ANAHEIM</a:t>
            </a:r>
          </a:p>
        </p:txBody>
      </p:sp>
      <p:sp>
        <p:nvSpPr>
          <p:cNvPr id="31" name="Rectangle 30">
            <a:extLst>
              <a:ext uri="{FF2B5EF4-FFF2-40B4-BE49-F238E27FC236}">
                <a16:creationId xmlns:a16="http://schemas.microsoft.com/office/drawing/2014/main" id="{94E34994-0E33-4D0D-9178-C954CB7913F8}"/>
              </a:ext>
            </a:extLst>
          </p:cNvPr>
          <p:cNvSpPr/>
          <p:nvPr/>
        </p:nvSpPr>
        <p:spPr>
          <a:xfrm>
            <a:off x="10596005" y="2549573"/>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OC-IRVINE</a:t>
            </a:r>
          </a:p>
        </p:txBody>
      </p:sp>
      <p:sp>
        <p:nvSpPr>
          <p:cNvPr id="32" name="Rectangle 31">
            <a:extLst>
              <a:ext uri="{FF2B5EF4-FFF2-40B4-BE49-F238E27FC236}">
                <a16:creationId xmlns:a16="http://schemas.microsoft.com/office/drawing/2014/main" id="{CFCDCA4E-163F-41F7-AFB7-2DED207017B2}"/>
              </a:ext>
            </a:extLst>
          </p:cNvPr>
          <p:cNvSpPr/>
          <p:nvPr/>
        </p:nvSpPr>
        <p:spPr>
          <a:xfrm>
            <a:off x="10559432" y="1186624"/>
            <a:ext cx="1258533" cy="18134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PANORAMA CITY</a:t>
            </a:r>
          </a:p>
        </p:txBody>
      </p:sp>
      <p:sp>
        <p:nvSpPr>
          <p:cNvPr id="33" name="Rectangle 32">
            <a:extLst>
              <a:ext uri="{FF2B5EF4-FFF2-40B4-BE49-F238E27FC236}">
                <a16:creationId xmlns:a16="http://schemas.microsoft.com/office/drawing/2014/main" id="{FCA2C334-015D-472D-A0D0-C50DA55C64A1}"/>
              </a:ext>
            </a:extLst>
          </p:cNvPr>
          <p:cNvSpPr/>
          <p:nvPr/>
        </p:nvSpPr>
        <p:spPr>
          <a:xfrm>
            <a:off x="5525968" y="6582295"/>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RIVERSIDE</a:t>
            </a:r>
          </a:p>
        </p:txBody>
      </p:sp>
      <p:sp>
        <p:nvSpPr>
          <p:cNvPr id="34" name="Rectangle 33">
            <a:extLst>
              <a:ext uri="{FF2B5EF4-FFF2-40B4-BE49-F238E27FC236}">
                <a16:creationId xmlns:a16="http://schemas.microsoft.com/office/drawing/2014/main" id="{C1CB4268-EA43-4E4B-9B17-FDF61E7AB20B}"/>
              </a:ext>
            </a:extLst>
          </p:cNvPr>
          <p:cNvSpPr/>
          <p:nvPr/>
        </p:nvSpPr>
        <p:spPr>
          <a:xfrm>
            <a:off x="1363115" y="6582295"/>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ZION</a:t>
            </a:r>
          </a:p>
        </p:txBody>
      </p:sp>
      <p:sp>
        <p:nvSpPr>
          <p:cNvPr id="35" name="Rectangle 34">
            <a:extLst>
              <a:ext uri="{FF2B5EF4-FFF2-40B4-BE49-F238E27FC236}">
                <a16:creationId xmlns:a16="http://schemas.microsoft.com/office/drawing/2014/main" id="{1F34FD47-D055-4491-9C9C-EA3604887076}"/>
              </a:ext>
            </a:extLst>
          </p:cNvPr>
          <p:cNvSpPr/>
          <p:nvPr/>
        </p:nvSpPr>
        <p:spPr>
          <a:xfrm>
            <a:off x="504877" y="5257348"/>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SOUTH BAY</a:t>
            </a:r>
          </a:p>
        </p:txBody>
      </p:sp>
      <p:sp>
        <p:nvSpPr>
          <p:cNvPr id="36" name="Rectangle 35">
            <a:extLst>
              <a:ext uri="{FF2B5EF4-FFF2-40B4-BE49-F238E27FC236}">
                <a16:creationId xmlns:a16="http://schemas.microsoft.com/office/drawing/2014/main" id="{99C8BEBD-E12C-4068-86BD-A771880C3761}"/>
              </a:ext>
            </a:extLst>
          </p:cNvPr>
          <p:cNvSpPr/>
          <p:nvPr/>
        </p:nvSpPr>
        <p:spPr>
          <a:xfrm>
            <a:off x="6596058" y="1204350"/>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WEST L.A.</a:t>
            </a:r>
          </a:p>
        </p:txBody>
      </p:sp>
      <p:sp>
        <p:nvSpPr>
          <p:cNvPr id="37" name="Rectangle 36">
            <a:extLst>
              <a:ext uri="{FF2B5EF4-FFF2-40B4-BE49-F238E27FC236}">
                <a16:creationId xmlns:a16="http://schemas.microsoft.com/office/drawing/2014/main" id="{2F8AB6D7-CB9C-4CD0-A4C2-1CD430EF1585}"/>
              </a:ext>
            </a:extLst>
          </p:cNvPr>
          <p:cNvSpPr/>
          <p:nvPr/>
        </p:nvSpPr>
        <p:spPr>
          <a:xfrm>
            <a:off x="10490467" y="3951829"/>
            <a:ext cx="1321804"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WOODLAND HILLS</a:t>
            </a:r>
          </a:p>
        </p:txBody>
      </p:sp>
      <p:pic>
        <p:nvPicPr>
          <p:cNvPr id="38" name="Picture 37" descr="See the source image">
            <a:extLst>
              <a:ext uri="{FF2B5EF4-FFF2-40B4-BE49-F238E27FC236}">
                <a16:creationId xmlns:a16="http://schemas.microsoft.com/office/drawing/2014/main" id="{AA1D97DC-FE06-4998-BC2B-0ABC1A158AFE}"/>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77009" y="126726"/>
            <a:ext cx="1760901" cy="1110638"/>
          </a:xfrm>
          <a:prstGeom prst="rect">
            <a:avLst/>
          </a:prstGeom>
          <a:noFill/>
          <a:ln>
            <a:noFill/>
          </a:ln>
        </p:spPr>
      </p:pic>
      <p:sp>
        <p:nvSpPr>
          <p:cNvPr id="39" name="Rectangle 38">
            <a:extLst>
              <a:ext uri="{FF2B5EF4-FFF2-40B4-BE49-F238E27FC236}">
                <a16:creationId xmlns:a16="http://schemas.microsoft.com/office/drawing/2014/main" id="{60E7F907-42F1-4087-9D15-3B78982B9058}"/>
              </a:ext>
            </a:extLst>
          </p:cNvPr>
          <p:cNvSpPr/>
          <p:nvPr/>
        </p:nvSpPr>
        <p:spPr>
          <a:xfrm>
            <a:off x="2118307" y="1232558"/>
            <a:ext cx="1915772" cy="18134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a:ln>
                  <a:solidFill>
                    <a:schemeClr val="bg1"/>
                  </a:solidFill>
                </a:ln>
                <a:solidFill>
                  <a:schemeClr val="bg1"/>
                </a:solidFill>
              </a:rPr>
              <a:t>MORENO VALLEY MED CTR</a:t>
            </a:r>
          </a:p>
        </p:txBody>
      </p:sp>
      <p:pic>
        <p:nvPicPr>
          <p:cNvPr id="40" name="Picture 39" descr="See the source image">
            <a:extLst>
              <a:ext uri="{FF2B5EF4-FFF2-40B4-BE49-F238E27FC236}">
                <a16:creationId xmlns:a16="http://schemas.microsoft.com/office/drawing/2014/main" id="{5F7B092E-6204-4EE0-BD30-6EC5618BDDC0}"/>
              </a:ext>
            </a:extLst>
          </p:cNvPr>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307915" y="5516247"/>
            <a:ext cx="1809501" cy="1110666"/>
          </a:xfrm>
          <a:prstGeom prst="rect">
            <a:avLst/>
          </a:prstGeom>
          <a:noFill/>
          <a:ln>
            <a:noFill/>
          </a:ln>
        </p:spPr>
      </p:pic>
      <p:sp>
        <p:nvSpPr>
          <p:cNvPr id="41" name="Rectangle 40">
            <a:extLst>
              <a:ext uri="{FF2B5EF4-FFF2-40B4-BE49-F238E27FC236}">
                <a16:creationId xmlns:a16="http://schemas.microsoft.com/office/drawing/2014/main" id="{677F734F-760C-4007-8A10-4B2540FE5D95}"/>
              </a:ext>
            </a:extLst>
          </p:cNvPr>
          <p:cNvSpPr/>
          <p:nvPr/>
        </p:nvSpPr>
        <p:spPr>
          <a:xfrm>
            <a:off x="9681781" y="6602768"/>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ONTARIO</a:t>
            </a:r>
          </a:p>
        </p:txBody>
      </p:sp>
      <p:pic>
        <p:nvPicPr>
          <p:cNvPr id="42" name="Picture 41">
            <a:extLst>
              <a:ext uri="{FF2B5EF4-FFF2-40B4-BE49-F238E27FC236}">
                <a16:creationId xmlns:a16="http://schemas.microsoft.com/office/drawing/2014/main" id="{60E83FF8-5521-4D5C-A98E-9935D11C3183}"/>
              </a:ext>
            </a:extLst>
          </p:cNvPr>
          <p:cNvPicPr/>
          <p:nvPr/>
        </p:nvPicPr>
        <p:blipFill rotWithShape="1">
          <a:blip r:embed="rId19" cstate="print">
            <a:extLst>
              <a:ext uri="{28A0092B-C50C-407E-A947-70E740481C1C}">
                <a14:useLocalDpi xmlns:a14="http://schemas.microsoft.com/office/drawing/2010/main" val="0"/>
              </a:ext>
            </a:extLst>
          </a:blip>
          <a:srcRect t="34315" r="16827" b="30106"/>
          <a:stretch/>
        </p:blipFill>
        <p:spPr bwMode="auto">
          <a:xfrm>
            <a:off x="1045588" y="5491776"/>
            <a:ext cx="1755528" cy="1090002"/>
          </a:xfrm>
          <a:prstGeom prst="rect">
            <a:avLst/>
          </a:prstGeom>
          <a:noFill/>
          <a:ln>
            <a:noFill/>
          </a:ln>
          <a:extLst>
            <a:ext uri="{53640926-AAD7-44D8-BBD7-CCE9431645EC}">
              <a14:shadowObscured xmlns:a14="http://schemas.microsoft.com/office/drawing/2010/main"/>
            </a:ext>
          </a:extLst>
        </p:spPr>
      </p:pic>
      <p:sp>
        <p:nvSpPr>
          <p:cNvPr id="43" name="Rectangle 42">
            <a:extLst>
              <a:ext uri="{FF2B5EF4-FFF2-40B4-BE49-F238E27FC236}">
                <a16:creationId xmlns:a16="http://schemas.microsoft.com/office/drawing/2014/main" id="{2C9EFE18-498B-4191-898B-0D3A276C38D4}"/>
              </a:ext>
            </a:extLst>
          </p:cNvPr>
          <p:cNvSpPr/>
          <p:nvPr/>
        </p:nvSpPr>
        <p:spPr>
          <a:xfrm>
            <a:off x="7567856" y="6585145"/>
            <a:ext cx="1110729" cy="173392"/>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n>
                  <a:solidFill>
                    <a:schemeClr val="bg1"/>
                  </a:solidFill>
                </a:ln>
                <a:solidFill>
                  <a:schemeClr val="bg1"/>
                </a:solidFill>
              </a:rPr>
              <a:t>SAN DIEGO</a:t>
            </a:r>
          </a:p>
        </p:txBody>
      </p:sp>
      <p:pic>
        <p:nvPicPr>
          <p:cNvPr id="44" name="Picture 43">
            <a:extLst>
              <a:ext uri="{FF2B5EF4-FFF2-40B4-BE49-F238E27FC236}">
                <a16:creationId xmlns:a16="http://schemas.microsoft.com/office/drawing/2014/main" id="{041DD556-08E9-416F-B0C0-3A7823CD05E4}"/>
              </a:ext>
            </a:extLst>
          </p:cNvPr>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222846" y="5484293"/>
            <a:ext cx="1800751" cy="1106372"/>
          </a:xfrm>
          <a:prstGeom prst="rect">
            <a:avLst/>
          </a:prstGeom>
          <a:noFill/>
          <a:ln>
            <a:noFill/>
          </a:ln>
        </p:spPr>
      </p:pic>
    </p:spTree>
    <p:custDataLst>
      <p:tags r:id="rId1"/>
    </p:custDataLst>
    <p:extLst>
      <p:ext uri="{BB962C8B-B14F-4D97-AF65-F5344CB8AC3E}">
        <p14:creationId xmlns:p14="http://schemas.microsoft.com/office/powerpoint/2010/main" val="1593400821"/>
      </p:ext>
    </p:extLst>
  </p:cSld>
  <p:clrMapOvr>
    <a:masterClrMapping/>
  </p:clrMapOvr>
  <mc:AlternateContent xmlns:mc="http://schemas.openxmlformats.org/markup-compatibility/2006" xmlns:p14="http://schemas.microsoft.com/office/powerpoint/2010/main">
    <mc:Choice Requires="p14">
      <p:transition spd="slow" p14:dur="4000" advTm="16513">
        <p14:vortex dir="r"/>
      </p:transition>
    </mc:Choice>
    <mc:Fallback xmlns="">
      <p:transition spd="slow" advTm="16513">
        <p:fade/>
      </p:transition>
    </mc:Fallback>
  </mc:AlternateContent>
  <p:extLst mod="1">
    <p:ext uri="{E180D4A7-C9FB-4DFB-919C-405C955672EB}">
      <p14:showEvtLst xmlns:p14="http://schemas.microsoft.com/office/powerpoint/2010/main">
        <p14:playEvt time="315"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919" y="400200"/>
            <a:ext cx="11406179" cy="850704"/>
          </a:xfrm>
          <a:solidFill>
            <a:schemeClr val="bg2">
              <a:lumMod val="90000"/>
            </a:schemeClr>
          </a:solidFill>
        </p:spPr>
        <p:txBody>
          <a:bodyPr>
            <a:noAutofit/>
          </a:bodyPr>
          <a:lstStyle/>
          <a:p>
            <a:pPr algn="ctr"/>
            <a:r>
              <a:rPr lang="en-US" sz="4000" b="1" dirty="0">
                <a:ln w="19050">
                  <a:solidFill>
                    <a:srgbClr val="FF0000"/>
                  </a:solidFill>
                </a:ln>
                <a:solidFill>
                  <a:schemeClr val="tx1"/>
                </a:solidFill>
              </a:rPr>
              <a:t>PACKING - REFRIGERATED SAMPLES</a:t>
            </a:r>
          </a:p>
        </p:txBody>
      </p:sp>
      <p:pic>
        <p:nvPicPr>
          <p:cNvPr id="5" name="Picture 4"/>
          <p:cNvPicPr/>
          <p:nvPr/>
        </p:nvPicPr>
        <p:blipFill rotWithShape="1">
          <a:blip r:embed="rId2">
            <a:extLst>
              <a:ext uri="{28A0092B-C50C-407E-A947-70E740481C1C}">
                <a14:useLocalDpi xmlns:a14="http://schemas.microsoft.com/office/drawing/2010/main" val="0"/>
              </a:ext>
            </a:extLst>
          </a:blip>
          <a:srcRect l="3798" t="5957" r="1558"/>
          <a:stretch/>
        </p:blipFill>
        <p:spPr bwMode="auto">
          <a:xfrm>
            <a:off x="5165944" y="1433025"/>
            <a:ext cx="6504085" cy="4279942"/>
          </a:xfrm>
          <a:prstGeom prst="rect">
            <a:avLst/>
          </a:prstGeom>
          <a:noFill/>
          <a:ln w="19050">
            <a:solidFill>
              <a:srgbClr val="C00000"/>
            </a:solidFill>
          </a:ln>
        </p:spPr>
      </p:pic>
      <p:pic>
        <p:nvPicPr>
          <p:cNvPr id="13" name="Content Placeholder 3"/>
          <p:cNvPicPr>
            <a:picLocks noGrp="1"/>
          </p:cNvPicPr>
          <p:nvPr>
            <p:ph idx="1"/>
          </p:nvPr>
        </p:nvPicPr>
        <p:blipFill rotWithShape="1">
          <a:blip r:embed="rId3" cstate="print">
            <a:extLst>
              <a:ext uri="{28A0092B-C50C-407E-A947-70E740481C1C}">
                <a14:useLocalDpi xmlns:a14="http://schemas.microsoft.com/office/drawing/2010/main" val="0"/>
              </a:ext>
            </a:extLst>
          </a:blip>
          <a:srcRect l="5928" t="4894" r="1562"/>
          <a:stretch/>
        </p:blipFill>
        <p:spPr bwMode="auto">
          <a:xfrm>
            <a:off x="560069" y="1419598"/>
            <a:ext cx="4305341" cy="4284133"/>
          </a:xfrm>
          <a:prstGeom prst="rect">
            <a:avLst/>
          </a:prstGeom>
          <a:noFill/>
          <a:ln w="19050">
            <a:solidFill>
              <a:srgbClr val="C00000"/>
            </a:solidFill>
          </a:ln>
        </p:spPr>
      </p:pic>
      <p:sp>
        <p:nvSpPr>
          <p:cNvPr id="6" name="Title 1"/>
          <p:cNvSpPr txBox="1">
            <a:spLocks/>
          </p:cNvSpPr>
          <p:nvPr/>
        </p:nvSpPr>
        <p:spPr>
          <a:xfrm>
            <a:off x="1451744" y="5872425"/>
            <a:ext cx="3580189" cy="5311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w="19050">
                  <a:solidFill>
                    <a:srgbClr val="FF0000"/>
                  </a:solidFill>
                </a:ln>
                <a:solidFill>
                  <a:schemeClr val="tx1"/>
                </a:solidFill>
                <a:effectLst/>
                <a:uLnTx/>
                <a:uFillTx/>
                <a:latin typeface="Century Gothic" panose="020B0502020202020204"/>
                <a:ea typeface="+mn-ea"/>
                <a:cs typeface="+mn-cs"/>
              </a:rPr>
              <a:t>SMALL TOTE</a:t>
            </a:r>
            <a:br>
              <a:rPr kumimoji="0" lang="en-US" sz="2800" b="1" i="0" u="none" strike="noStrike" kern="1200" cap="none" spc="0" normalizeH="0" baseline="0" noProof="0" dirty="0">
                <a:ln w="19050">
                  <a:solidFill>
                    <a:srgbClr val="FF0000"/>
                  </a:solidFill>
                </a:ln>
                <a:solidFill>
                  <a:schemeClr val="tx1"/>
                </a:solidFill>
                <a:effectLst/>
                <a:uLnTx/>
                <a:uFillTx/>
                <a:latin typeface="Century Gothic" panose="020B0502020202020204"/>
                <a:ea typeface="+mn-ea"/>
                <a:cs typeface="+mn-cs"/>
              </a:rPr>
            </a:br>
            <a:r>
              <a:rPr kumimoji="0" lang="en-US" sz="2800" b="1" i="0" u="none" strike="noStrike" kern="1200" cap="none" spc="0" normalizeH="0" baseline="0" noProof="0" dirty="0">
                <a:ln w="19050">
                  <a:solidFill>
                    <a:srgbClr val="FF0000"/>
                  </a:solidFill>
                </a:ln>
                <a:solidFill>
                  <a:schemeClr val="tx1"/>
                </a:solidFill>
                <a:effectLst/>
                <a:uLnTx/>
                <a:uFillTx/>
                <a:latin typeface="Century Gothic" panose="020B0502020202020204"/>
                <a:ea typeface="+mn-ea"/>
                <a:cs typeface="+mn-cs"/>
              </a:rPr>
              <a:t>SMALL PCM (Red)</a:t>
            </a:r>
          </a:p>
        </p:txBody>
      </p:sp>
      <p:sp>
        <p:nvSpPr>
          <p:cNvPr id="7" name="Title 1"/>
          <p:cNvSpPr txBox="1">
            <a:spLocks/>
          </p:cNvSpPr>
          <p:nvPr/>
        </p:nvSpPr>
        <p:spPr>
          <a:xfrm>
            <a:off x="7034328" y="5895088"/>
            <a:ext cx="3303175" cy="5311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defRPr/>
            </a:pPr>
            <a:r>
              <a:rPr lang="en-US" sz="2800" b="1" dirty="0">
                <a:ln w="19050">
                  <a:solidFill>
                    <a:srgbClr val="FF0000"/>
                  </a:solidFill>
                </a:ln>
                <a:solidFill>
                  <a:schemeClr val="tx1"/>
                </a:solidFill>
              </a:rPr>
              <a:t>LARGE TOTE</a:t>
            </a:r>
            <a:br>
              <a:rPr kumimoji="0" lang="en-US" sz="2800" b="0" i="0" u="none" strike="noStrike" kern="1200" cap="none" spc="0" normalizeH="0" baseline="0" noProof="0" dirty="0">
                <a:ln w="28575">
                  <a:solidFill>
                    <a:srgbClr val="FF0000"/>
                  </a:solidFill>
                </a:ln>
                <a:solidFill>
                  <a:schemeClr val="tx1"/>
                </a:solidFill>
                <a:effectLst/>
                <a:uLnTx/>
                <a:uFillTx/>
                <a:latin typeface="Century Gothic" panose="020B0502020202020204"/>
                <a:ea typeface="+mn-ea"/>
                <a:cs typeface="+mn-cs"/>
              </a:rPr>
            </a:br>
            <a:r>
              <a:rPr lang="en-US" sz="2800" b="1" dirty="0">
                <a:ln w="19050">
                  <a:solidFill>
                    <a:srgbClr val="FF0000"/>
                  </a:solidFill>
                </a:ln>
                <a:solidFill>
                  <a:schemeClr val="tx1"/>
                </a:solidFill>
              </a:rPr>
              <a:t>LARGE PCM (Red)</a:t>
            </a:r>
            <a:endParaRPr kumimoji="0" lang="en-US" sz="2800" b="0" i="0" u="none" strike="noStrike" kern="1200" cap="none" spc="0" normalizeH="0" baseline="0" noProof="0" dirty="0">
              <a:ln w="28575">
                <a:solidFill>
                  <a:srgbClr val="FF0000"/>
                </a:solidFill>
              </a:ln>
              <a:solidFill>
                <a:schemeClr val="tx1"/>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32163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7424" y="1440180"/>
            <a:ext cx="4375582" cy="4423410"/>
          </a:xfrm>
          <a:prstGeom prst="rect">
            <a:avLst/>
          </a:prstGeom>
          <a:noFill/>
          <a:ln w="19050">
            <a:solidFill>
              <a:srgbClr val="0070C0"/>
            </a:solidFill>
          </a:ln>
        </p:spPr>
      </p:pic>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4940" y="1440180"/>
            <a:ext cx="6492461" cy="4423410"/>
          </a:xfrm>
          <a:prstGeom prst="rect">
            <a:avLst/>
          </a:prstGeom>
          <a:noFill/>
          <a:ln w="19050">
            <a:solidFill>
              <a:srgbClr val="0070C0"/>
            </a:solidFill>
          </a:ln>
        </p:spPr>
      </p:pic>
      <p:sp>
        <p:nvSpPr>
          <p:cNvPr id="6" name="Title 1"/>
          <p:cNvSpPr txBox="1">
            <a:spLocks/>
          </p:cNvSpPr>
          <p:nvPr/>
        </p:nvSpPr>
        <p:spPr>
          <a:xfrm>
            <a:off x="351098" y="442283"/>
            <a:ext cx="11467332" cy="828536"/>
          </a:xfrm>
          <a:prstGeom prst="rect">
            <a:avLst/>
          </a:prstGeom>
          <a:solidFill>
            <a:schemeClr val="bg2">
              <a:lumMod val="9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w="19050">
                  <a:solidFill>
                    <a:schemeClr val="tx1"/>
                  </a:solidFill>
                </a:ln>
                <a:solidFill>
                  <a:srgbClr val="00B0F0"/>
                </a:solidFill>
                <a:effectLst/>
                <a:uLnTx/>
                <a:uFillTx/>
                <a:latin typeface="Century Gothic" panose="020B0502020202020204"/>
                <a:ea typeface="+mn-ea"/>
                <a:cs typeface="+mn-cs"/>
              </a:rPr>
              <a:t>PACKING - FROZEN SAMPLES</a:t>
            </a:r>
          </a:p>
        </p:txBody>
      </p:sp>
      <p:sp>
        <p:nvSpPr>
          <p:cNvPr id="7" name="Title 1"/>
          <p:cNvSpPr txBox="1">
            <a:spLocks/>
          </p:cNvSpPr>
          <p:nvPr/>
        </p:nvSpPr>
        <p:spPr>
          <a:xfrm>
            <a:off x="1094696" y="6016402"/>
            <a:ext cx="3607583" cy="5311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solidFill>
                    <a:schemeClr val="tx1"/>
                  </a:solidFill>
                </a:ln>
                <a:solidFill>
                  <a:srgbClr val="0070C0"/>
                </a:solidFill>
                <a:effectLst/>
                <a:uLnTx/>
                <a:uFillTx/>
                <a:latin typeface="Century Gothic" panose="020B0502020202020204"/>
                <a:ea typeface="+mn-ea"/>
                <a:cs typeface="+mn-cs"/>
              </a:rPr>
              <a:t>SMALL TOTE</a:t>
            </a:r>
            <a:br>
              <a:rPr kumimoji="0" lang="en-US" sz="2800" b="1" i="0" u="none" strike="noStrike" kern="1200" cap="none" spc="0" normalizeH="0" baseline="0" noProof="0" dirty="0">
                <a:ln>
                  <a:solidFill>
                    <a:schemeClr val="tx1"/>
                  </a:solidFill>
                </a:ln>
                <a:solidFill>
                  <a:srgbClr val="0070C0"/>
                </a:solidFill>
                <a:effectLst/>
                <a:uLnTx/>
                <a:uFillTx/>
                <a:latin typeface="Century Gothic" panose="020B0502020202020204"/>
                <a:ea typeface="+mn-ea"/>
                <a:cs typeface="+mn-cs"/>
              </a:rPr>
            </a:br>
            <a:r>
              <a:rPr kumimoji="0" lang="en-US" sz="2800" b="1" i="0" u="none" strike="noStrike" kern="1200" cap="none" spc="0" normalizeH="0" baseline="0" noProof="0" dirty="0">
                <a:ln>
                  <a:solidFill>
                    <a:schemeClr val="tx1"/>
                  </a:solidFill>
                </a:ln>
                <a:solidFill>
                  <a:srgbClr val="0070C0"/>
                </a:solidFill>
                <a:effectLst/>
                <a:uLnTx/>
                <a:uFillTx/>
                <a:latin typeface="Century Gothic" panose="020B0502020202020204"/>
                <a:ea typeface="+mn-ea"/>
                <a:cs typeface="+mn-cs"/>
              </a:rPr>
              <a:t>SMALL PCM (Blue)</a:t>
            </a:r>
            <a:endParaRPr kumimoji="0" lang="en-US" sz="2800" b="1" i="0" u="none" strike="noStrike" kern="1200" cap="none" spc="0" normalizeH="0" baseline="0" noProof="0" dirty="0">
              <a:ln>
                <a:solidFill>
                  <a:schemeClr val="tx1"/>
                </a:solidFill>
              </a:ln>
              <a:solidFill>
                <a:prstClr val="black">
                  <a:lumMod val="85000"/>
                  <a:lumOff val="15000"/>
                </a:prstClr>
              </a:solidFill>
              <a:effectLst/>
              <a:uLnTx/>
              <a:uFillTx/>
              <a:latin typeface="Century Gothic" panose="020B0502020202020204"/>
              <a:ea typeface="+mn-ea"/>
              <a:cs typeface="+mn-cs"/>
            </a:endParaRPr>
          </a:p>
        </p:txBody>
      </p:sp>
      <p:sp>
        <p:nvSpPr>
          <p:cNvPr id="8" name="Title 1"/>
          <p:cNvSpPr txBox="1">
            <a:spLocks/>
          </p:cNvSpPr>
          <p:nvPr/>
        </p:nvSpPr>
        <p:spPr>
          <a:xfrm>
            <a:off x="6782540" y="6016402"/>
            <a:ext cx="3799643" cy="5311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solidFill>
                    <a:schemeClr val="tx1"/>
                  </a:solidFill>
                </a:ln>
                <a:solidFill>
                  <a:srgbClr val="0070C0"/>
                </a:solidFill>
                <a:effectLst/>
                <a:uLnTx/>
                <a:uFillTx/>
                <a:latin typeface="Century Gothic" panose="020B0502020202020204"/>
                <a:ea typeface="+mn-ea"/>
                <a:cs typeface="+mn-cs"/>
              </a:rPr>
              <a:t>LARGE TOTE</a:t>
            </a:r>
            <a:br>
              <a:rPr kumimoji="0" lang="en-US" sz="2800" b="1" i="0" u="none" strike="noStrike" kern="1200" cap="none" spc="0" normalizeH="0" baseline="0" noProof="0" dirty="0">
                <a:ln>
                  <a:solidFill>
                    <a:schemeClr val="tx1"/>
                  </a:solidFill>
                </a:ln>
                <a:solidFill>
                  <a:srgbClr val="0070C0"/>
                </a:solidFill>
                <a:effectLst/>
                <a:uLnTx/>
                <a:uFillTx/>
                <a:latin typeface="Century Gothic" panose="020B0502020202020204"/>
                <a:ea typeface="+mn-ea"/>
                <a:cs typeface="+mn-cs"/>
              </a:rPr>
            </a:br>
            <a:r>
              <a:rPr kumimoji="0" lang="en-US" sz="2800" b="1" i="0" u="none" strike="noStrike" kern="1200" cap="none" spc="0" normalizeH="0" baseline="0" noProof="0" dirty="0">
                <a:ln>
                  <a:solidFill>
                    <a:schemeClr val="tx1"/>
                  </a:solidFill>
                </a:ln>
                <a:solidFill>
                  <a:srgbClr val="0070C0"/>
                </a:solidFill>
                <a:effectLst/>
                <a:uLnTx/>
                <a:uFillTx/>
                <a:latin typeface="Century Gothic" panose="020B0502020202020204"/>
                <a:ea typeface="+mn-ea"/>
                <a:cs typeface="+mn-cs"/>
              </a:rPr>
              <a:t>LARGE PCMs (Blue)</a:t>
            </a:r>
          </a:p>
        </p:txBody>
      </p:sp>
    </p:spTree>
    <p:extLst>
      <p:ext uri="{BB962C8B-B14F-4D97-AF65-F5344CB8AC3E}">
        <p14:creationId xmlns:p14="http://schemas.microsoft.com/office/powerpoint/2010/main" val="61037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BAFB35A-80CB-4C6E-B3F5-97A6A1C832DC}"/>
              </a:ext>
            </a:extLst>
          </p:cNvPr>
          <p:cNvSpPr txBox="1">
            <a:spLocks/>
          </p:cNvSpPr>
          <p:nvPr/>
        </p:nvSpPr>
        <p:spPr>
          <a:xfrm>
            <a:off x="361543" y="931854"/>
            <a:ext cx="11468911" cy="3509597"/>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Title 5">
            <a:extLst>
              <a:ext uri="{FF2B5EF4-FFF2-40B4-BE49-F238E27FC236}">
                <a16:creationId xmlns:a16="http://schemas.microsoft.com/office/drawing/2014/main" id="{2DF7540C-1DC0-488B-9C70-56FBB37DBA87}"/>
              </a:ext>
            </a:extLst>
          </p:cNvPr>
          <p:cNvSpPr>
            <a:spLocks noGrp="1"/>
          </p:cNvSpPr>
          <p:nvPr>
            <p:ph type="title"/>
          </p:nvPr>
        </p:nvSpPr>
        <p:spPr>
          <a:xfrm>
            <a:off x="4066631" y="51314"/>
            <a:ext cx="4058731" cy="725750"/>
          </a:xfrm>
        </p:spPr>
        <p:txBody>
          <a:bodyPr>
            <a:normAutofit/>
          </a:bodyPr>
          <a:lstStyle/>
          <a:p>
            <a:pPr algn="ctr"/>
            <a:r>
              <a:rPr lang="en-US" sz="4000" b="1" dirty="0">
                <a:ln w="12700" cmpd="sng">
                  <a:solidFill>
                    <a:schemeClr val="bg1"/>
                  </a:solidFill>
                </a:ln>
                <a:solidFill>
                  <a:schemeClr val="tx1"/>
                </a:solidFill>
              </a:rPr>
              <a:t>VISUAL SORTS</a:t>
            </a:r>
          </a:p>
        </p:txBody>
      </p:sp>
      <p:pic>
        <p:nvPicPr>
          <p:cNvPr id="4" name="Picture 3">
            <a:extLst>
              <a:ext uri="{FF2B5EF4-FFF2-40B4-BE49-F238E27FC236}">
                <a16:creationId xmlns:a16="http://schemas.microsoft.com/office/drawing/2014/main" id="{A46CF4CB-CA5D-48FB-A5BA-644B7AEC2C30}"/>
              </a:ext>
            </a:extLst>
          </p:cNvPr>
          <p:cNvPicPr>
            <a:picLocks noChangeAspect="1"/>
          </p:cNvPicPr>
          <p:nvPr/>
        </p:nvPicPr>
        <p:blipFill rotWithShape="1">
          <a:blip r:embed="rId2"/>
          <a:srcRect l="24393" t="54137" r="24169" b="20549"/>
          <a:stretch/>
        </p:blipFill>
        <p:spPr>
          <a:xfrm rot="16200000">
            <a:off x="-527760" y="2183404"/>
            <a:ext cx="3003479" cy="683134"/>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Title 3">
            <a:extLst>
              <a:ext uri="{FF2B5EF4-FFF2-40B4-BE49-F238E27FC236}">
                <a16:creationId xmlns:a16="http://schemas.microsoft.com/office/drawing/2014/main" id="{475F931D-4C2A-4CA2-9961-74AC2C4F210E}"/>
              </a:ext>
            </a:extLst>
          </p:cNvPr>
          <p:cNvSpPr txBox="1">
            <a:spLocks/>
          </p:cNvSpPr>
          <p:nvPr/>
        </p:nvSpPr>
        <p:spPr>
          <a:xfrm>
            <a:off x="361542" y="4751881"/>
            <a:ext cx="11468911" cy="2009891"/>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1" name="TextBox 10">
            <a:extLst>
              <a:ext uri="{FF2B5EF4-FFF2-40B4-BE49-F238E27FC236}">
                <a16:creationId xmlns:a16="http://schemas.microsoft.com/office/drawing/2014/main" id="{79D0F706-139C-4A33-BC88-55B7FE689A6D}"/>
              </a:ext>
            </a:extLst>
          </p:cNvPr>
          <p:cNvSpPr txBox="1"/>
          <p:nvPr/>
        </p:nvSpPr>
        <p:spPr>
          <a:xfrm>
            <a:off x="535279" y="4091203"/>
            <a:ext cx="561372" cy="307777"/>
          </a:xfrm>
          <a:prstGeom prst="rect">
            <a:avLst/>
          </a:prstGeom>
          <a:noFill/>
        </p:spPr>
        <p:txBody>
          <a:bodyPr wrap="none" rtlCol="0">
            <a:spAutoFit/>
          </a:bodyPr>
          <a:lstStyle/>
          <a:p>
            <a:r>
              <a:rPr lang="en-US" sz="1400" b="1" dirty="0"/>
              <a:t>UTM</a:t>
            </a:r>
          </a:p>
        </p:txBody>
      </p:sp>
      <p:pic>
        <p:nvPicPr>
          <p:cNvPr id="12" name="Picture 11">
            <a:extLst>
              <a:ext uri="{FF2B5EF4-FFF2-40B4-BE49-F238E27FC236}">
                <a16:creationId xmlns:a16="http://schemas.microsoft.com/office/drawing/2014/main" id="{A523BF81-8E96-4AA8-B742-6FF7398D25E0}"/>
              </a:ext>
            </a:extLst>
          </p:cNvPr>
          <p:cNvPicPr>
            <a:picLocks noChangeAspect="1"/>
          </p:cNvPicPr>
          <p:nvPr/>
        </p:nvPicPr>
        <p:blipFill rotWithShape="1">
          <a:blip r:embed="rId3"/>
          <a:srcRect l="40910" t="2388" r="40449" b="5237"/>
          <a:stretch/>
        </p:blipFill>
        <p:spPr>
          <a:xfrm>
            <a:off x="10947774" y="1060315"/>
            <a:ext cx="501324" cy="2826645"/>
          </a:xfrm>
          <a:prstGeom prst="rect">
            <a:avLst/>
          </a:prstGeom>
        </p:spPr>
      </p:pic>
      <p:sp>
        <p:nvSpPr>
          <p:cNvPr id="13" name="TextBox 12">
            <a:extLst>
              <a:ext uri="{FF2B5EF4-FFF2-40B4-BE49-F238E27FC236}">
                <a16:creationId xmlns:a16="http://schemas.microsoft.com/office/drawing/2014/main" id="{53060406-8613-4DCB-B992-55418BD5A4A3}"/>
              </a:ext>
            </a:extLst>
          </p:cNvPr>
          <p:cNvSpPr txBox="1"/>
          <p:nvPr/>
        </p:nvSpPr>
        <p:spPr>
          <a:xfrm>
            <a:off x="5575061" y="4106273"/>
            <a:ext cx="1220206" cy="307777"/>
          </a:xfrm>
          <a:prstGeom prst="rect">
            <a:avLst/>
          </a:prstGeom>
          <a:noFill/>
        </p:spPr>
        <p:txBody>
          <a:bodyPr wrap="none" rtlCol="0">
            <a:spAutoFit/>
          </a:bodyPr>
          <a:lstStyle/>
          <a:p>
            <a:pPr algn="ctr"/>
            <a:r>
              <a:rPr lang="en-US" sz="1400" b="1" dirty="0"/>
              <a:t>HSV/EV PCR</a:t>
            </a:r>
            <a:endParaRPr lang="en-US" sz="1400" dirty="0"/>
          </a:p>
        </p:txBody>
      </p:sp>
      <p:sp>
        <p:nvSpPr>
          <p:cNvPr id="15" name="TextBox 14">
            <a:extLst>
              <a:ext uri="{FF2B5EF4-FFF2-40B4-BE49-F238E27FC236}">
                <a16:creationId xmlns:a16="http://schemas.microsoft.com/office/drawing/2014/main" id="{4BC65DE6-B998-456E-A6FF-B4B84A5A8D1F}"/>
              </a:ext>
            </a:extLst>
          </p:cNvPr>
          <p:cNvSpPr txBox="1"/>
          <p:nvPr/>
        </p:nvSpPr>
        <p:spPr>
          <a:xfrm>
            <a:off x="4532293" y="4127035"/>
            <a:ext cx="620683" cy="307777"/>
          </a:xfrm>
          <a:prstGeom prst="rect">
            <a:avLst/>
          </a:prstGeom>
          <a:noFill/>
        </p:spPr>
        <p:txBody>
          <a:bodyPr wrap="none" rtlCol="0">
            <a:spAutoFit/>
          </a:bodyPr>
          <a:lstStyle/>
          <a:p>
            <a:pPr algn="ctr"/>
            <a:r>
              <a:rPr lang="en-US" sz="1400" b="1" dirty="0"/>
              <a:t>O &amp; P</a:t>
            </a:r>
          </a:p>
        </p:txBody>
      </p:sp>
      <p:pic>
        <p:nvPicPr>
          <p:cNvPr id="16" name="Picture 15">
            <a:extLst>
              <a:ext uri="{FF2B5EF4-FFF2-40B4-BE49-F238E27FC236}">
                <a16:creationId xmlns:a16="http://schemas.microsoft.com/office/drawing/2014/main" id="{2E5A6A75-CC0F-465B-BD54-DADFB101767F}"/>
              </a:ext>
            </a:extLst>
          </p:cNvPr>
          <p:cNvPicPr>
            <a:picLocks noChangeAspect="1"/>
          </p:cNvPicPr>
          <p:nvPr/>
        </p:nvPicPr>
        <p:blipFill rotWithShape="1">
          <a:blip r:embed="rId4">
            <a:extLst>
              <a:ext uri="{28A0092B-C50C-407E-A947-70E740481C1C}">
                <a14:useLocalDpi xmlns:a14="http://schemas.microsoft.com/office/drawing/2010/main" val="0"/>
              </a:ext>
            </a:extLst>
          </a:blip>
          <a:srcRect l="25470" t="5199" r="21864" b="5381"/>
          <a:stretch/>
        </p:blipFill>
        <p:spPr>
          <a:xfrm>
            <a:off x="4452106" y="2130276"/>
            <a:ext cx="878890" cy="1947446"/>
          </a:xfrm>
          <a:prstGeom prst="rect">
            <a:avLst/>
          </a:prstGeom>
        </p:spPr>
      </p:pic>
      <p:sp>
        <p:nvSpPr>
          <p:cNvPr id="17" name="Oval 16">
            <a:extLst>
              <a:ext uri="{FF2B5EF4-FFF2-40B4-BE49-F238E27FC236}">
                <a16:creationId xmlns:a16="http://schemas.microsoft.com/office/drawing/2014/main" id="{3939293F-1417-4BB2-9A2F-7F5350842AA1}"/>
              </a:ext>
            </a:extLst>
          </p:cNvPr>
          <p:cNvSpPr/>
          <p:nvPr/>
        </p:nvSpPr>
        <p:spPr>
          <a:xfrm>
            <a:off x="4250784" y="1670848"/>
            <a:ext cx="1283857" cy="1122835"/>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7508DDB-24B3-4FFE-8E4F-2266A4566F98}"/>
              </a:ext>
            </a:extLst>
          </p:cNvPr>
          <p:cNvSpPr txBox="1"/>
          <p:nvPr/>
        </p:nvSpPr>
        <p:spPr>
          <a:xfrm>
            <a:off x="10777359" y="3960709"/>
            <a:ext cx="842154" cy="523220"/>
          </a:xfrm>
          <a:prstGeom prst="rect">
            <a:avLst/>
          </a:prstGeom>
          <a:noFill/>
        </p:spPr>
        <p:txBody>
          <a:bodyPr wrap="none" rtlCol="0">
            <a:spAutoFit/>
          </a:bodyPr>
          <a:lstStyle/>
          <a:p>
            <a:pPr algn="ctr"/>
            <a:r>
              <a:rPr lang="en-US" sz="1400" b="1" dirty="0"/>
              <a:t>FALCON</a:t>
            </a:r>
          </a:p>
          <a:p>
            <a:pPr algn="ctr"/>
            <a:r>
              <a:rPr lang="en-US" sz="1400" b="1" dirty="0"/>
              <a:t>TUBE</a:t>
            </a:r>
          </a:p>
        </p:txBody>
      </p:sp>
      <p:sp>
        <p:nvSpPr>
          <p:cNvPr id="19" name="TextBox 18">
            <a:extLst>
              <a:ext uri="{FF2B5EF4-FFF2-40B4-BE49-F238E27FC236}">
                <a16:creationId xmlns:a16="http://schemas.microsoft.com/office/drawing/2014/main" id="{28DA1194-77F7-4ECC-8F9E-1F88EBA771CA}"/>
              </a:ext>
            </a:extLst>
          </p:cNvPr>
          <p:cNvSpPr txBox="1"/>
          <p:nvPr/>
        </p:nvSpPr>
        <p:spPr>
          <a:xfrm>
            <a:off x="1188267" y="4120420"/>
            <a:ext cx="1585690" cy="307777"/>
          </a:xfrm>
          <a:prstGeom prst="rect">
            <a:avLst/>
          </a:prstGeom>
          <a:noFill/>
        </p:spPr>
        <p:txBody>
          <a:bodyPr wrap="none" rtlCol="0">
            <a:spAutoFit/>
          </a:bodyPr>
          <a:lstStyle/>
          <a:p>
            <a:r>
              <a:rPr lang="en-US" sz="1400" b="1" dirty="0"/>
              <a:t>PAP SMEAR/HPV</a:t>
            </a:r>
          </a:p>
        </p:txBody>
      </p:sp>
      <p:pic>
        <p:nvPicPr>
          <p:cNvPr id="20" name="Picture 19">
            <a:extLst>
              <a:ext uri="{FF2B5EF4-FFF2-40B4-BE49-F238E27FC236}">
                <a16:creationId xmlns:a16="http://schemas.microsoft.com/office/drawing/2014/main" id="{238BCBF1-F267-453A-B124-AEA57778C6B6}"/>
              </a:ext>
            </a:extLst>
          </p:cNvPr>
          <p:cNvPicPr>
            <a:picLocks noChangeAspect="1"/>
          </p:cNvPicPr>
          <p:nvPr/>
        </p:nvPicPr>
        <p:blipFill rotWithShape="1">
          <a:blip r:embed="rId5">
            <a:extLst>
              <a:ext uri="{28A0092B-C50C-407E-A947-70E740481C1C}">
                <a14:useLocalDpi xmlns:a14="http://schemas.microsoft.com/office/drawing/2010/main" val="0"/>
              </a:ext>
            </a:extLst>
          </a:blip>
          <a:srcRect l="22721" t="12851" r="29613" b="4570"/>
          <a:stretch/>
        </p:blipFill>
        <p:spPr>
          <a:xfrm>
            <a:off x="2937190" y="2093893"/>
            <a:ext cx="846292" cy="1893486"/>
          </a:xfrm>
          <a:prstGeom prst="rect">
            <a:avLst/>
          </a:prstGeom>
        </p:spPr>
      </p:pic>
      <p:sp>
        <p:nvSpPr>
          <p:cNvPr id="21" name="TextBox 20">
            <a:extLst>
              <a:ext uri="{FF2B5EF4-FFF2-40B4-BE49-F238E27FC236}">
                <a16:creationId xmlns:a16="http://schemas.microsoft.com/office/drawing/2014/main" id="{A29E4017-6E9F-442F-8F4E-2832C9D4362D}"/>
              </a:ext>
            </a:extLst>
          </p:cNvPr>
          <p:cNvSpPr txBox="1"/>
          <p:nvPr/>
        </p:nvSpPr>
        <p:spPr>
          <a:xfrm>
            <a:off x="2817571" y="4127035"/>
            <a:ext cx="1249060" cy="307777"/>
          </a:xfrm>
          <a:prstGeom prst="rect">
            <a:avLst/>
          </a:prstGeom>
          <a:noFill/>
        </p:spPr>
        <p:txBody>
          <a:bodyPr wrap="none" rtlCol="0">
            <a:spAutoFit/>
          </a:bodyPr>
          <a:lstStyle/>
          <a:p>
            <a:pPr algn="ctr"/>
            <a:r>
              <a:rPr lang="en-US" sz="1400" b="1" dirty="0"/>
              <a:t>ENTERIC PCR</a:t>
            </a:r>
          </a:p>
        </p:txBody>
      </p:sp>
      <p:pic>
        <p:nvPicPr>
          <p:cNvPr id="22" name="Picture 21">
            <a:extLst>
              <a:ext uri="{FF2B5EF4-FFF2-40B4-BE49-F238E27FC236}">
                <a16:creationId xmlns:a16="http://schemas.microsoft.com/office/drawing/2014/main" id="{0B2CEDCB-08A1-454F-AA2F-50ACBB1D705E}"/>
              </a:ext>
            </a:extLst>
          </p:cNvPr>
          <p:cNvPicPr>
            <a:picLocks noChangeAspect="1"/>
          </p:cNvPicPr>
          <p:nvPr/>
        </p:nvPicPr>
        <p:blipFill rotWithShape="1">
          <a:blip r:embed="rId6">
            <a:extLst>
              <a:ext uri="{28A0092B-C50C-407E-A947-70E740481C1C}">
                <a14:useLocalDpi xmlns:a14="http://schemas.microsoft.com/office/drawing/2010/main" val="0"/>
              </a:ext>
            </a:extLst>
          </a:blip>
          <a:srcRect l="17372" t="8636" r="18364" b="14555"/>
          <a:stretch/>
        </p:blipFill>
        <p:spPr>
          <a:xfrm>
            <a:off x="7176162" y="2232266"/>
            <a:ext cx="1203055" cy="1616740"/>
          </a:xfrm>
          <a:prstGeom prst="rect">
            <a:avLst/>
          </a:prstGeom>
        </p:spPr>
      </p:pic>
      <p:sp>
        <p:nvSpPr>
          <p:cNvPr id="23" name="TextBox 22">
            <a:extLst>
              <a:ext uri="{FF2B5EF4-FFF2-40B4-BE49-F238E27FC236}">
                <a16:creationId xmlns:a16="http://schemas.microsoft.com/office/drawing/2014/main" id="{0544458F-4AB3-456C-BC56-7D0BDC76A499}"/>
              </a:ext>
            </a:extLst>
          </p:cNvPr>
          <p:cNvSpPr txBox="1"/>
          <p:nvPr/>
        </p:nvSpPr>
        <p:spPr>
          <a:xfrm>
            <a:off x="7157847" y="3924047"/>
            <a:ext cx="1325427" cy="523220"/>
          </a:xfrm>
          <a:prstGeom prst="rect">
            <a:avLst/>
          </a:prstGeom>
          <a:noFill/>
        </p:spPr>
        <p:txBody>
          <a:bodyPr wrap="none" rtlCol="0">
            <a:spAutoFit/>
          </a:bodyPr>
          <a:lstStyle/>
          <a:p>
            <a:pPr algn="ctr"/>
            <a:r>
              <a:rPr lang="en-US" sz="1400" b="1" dirty="0"/>
              <a:t>CLOSTRIDIUM</a:t>
            </a:r>
          </a:p>
          <a:p>
            <a:pPr algn="ctr"/>
            <a:r>
              <a:rPr lang="en-US" sz="1400" b="1" dirty="0"/>
              <a:t>DIFFICILE</a:t>
            </a:r>
          </a:p>
        </p:txBody>
      </p:sp>
      <p:pic>
        <p:nvPicPr>
          <p:cNvPr id="24" name="Picture 23">
            <a:extLst>
              <a:ext uri="{FF2B5EF4-FFF2-40B4-BE49-F238E27FC236}">
                <a16:creationId xmlns:a16="http://schemas.microsoft.com/office/drawing/2014/main" id="{72D0AAF7-8055-4065-81BB-EF61E2DB6B01}"/>
              </a:ext>
            </a:extLst>
          </p:cNvPr>
          <p:cNvPicPr>
            <a:picLocks noChangeAspect="1"/>
          </p:cNvPicPr>
          <p:nvPr/>
        </p:nvPicPr>
        <p:blipFill rotWithShape="1">
          <a:blip r:embed="rId7"/>
          <a:srcRect l="24830" t="14382" r="23223" b="11713"/>
          <a:stretch/>
        </p:blipFill>
        <p:spPr>
          <a:xfrm>
            <a:off x="9000629" y="2270221"/>
            <a:ext cx="1260507" cy="1616740"/>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5" name="TextBox 24">
            <a:extLst>
              <a:ext uri="{FF2B5EF4-FFF2-40B4-BE49-F238E27FC236}">
                <a16:creationId xmlns:a16="http://schemas.microsoft.com/office/drawing/2014/main" id="{33E99609-B2F4-4315-AC94-24FAFA2F11B3}"/>
              </a:ext>
            </a:extLst>
          </p:cNvPr>
          <p:cNvSpPr txBox="1"/>
          <p:nvPr/>
        </p:nvSpPr>
        <p:spPr>
          <a:xfrm>
            <a:off x="9358883" y="4154913"/>
            <a:ext cx="551753" cy="307777"/>
          </a:xfrm>
          <a:prstGeom prst="rect">
            <a:avLst/>
          </a:prstGeom>
          <a:noFill/>
        </p:spPr>
        <p:txBody>
          <a:bodyPr wrap="none" rtlCol="0">
            <a:spAutoFit/>
          </a:bodyPr>
          <a:lstStyle/>
          <a:p>
            <a:pPr algn="ctr"/>
            <a:r>
              <a:rPr lang="en-US" sz="1400" b="1" dirty="0"/>
              <a:t>DAU</a:t>
            </a:r>
          </a:p>
        </p:txBody>
      </p:sp>
      <p:pic>
        <p:nvPicPr>
          <p:cNvPr id="26" name="Picture 25">
            <a:extLst>
              <a:ext uri="{FF2B5EF4-FFF2-40B4-BE49-F238E27FC236}">
                <a16:creationId xmlns:a16="http://schemas.microsoft.com/office/drawing/2014/main" id="{D3FF0B1A-770A-4BC0-9859-21DA59B0B785}"/>
              </a:ext>
            </a:extLst>
          </p:cNvPr>
          <p:cNvPicPr>
            <a:picLocks noChangeAspect="1"/>
          </p:cNvPicPr>
          <p:nvPr/>
        </p:nvPicPr>
        <p:blipFill>
          <a:blip r:embed="rId8"/>
          <a:stretch>
            <a:fillRect/>
          </a:stretch>
        </p:blipFill>
        <p:spPr>
          <a:xfrm>
            <a:off x="1592347" y="2736108"/>
            <a:ext cx="866686" cy="1282695"/>
          </a:xfrm>
          <a:prstGeom prst="rect">
            <a:avLst/>
          </a:prstGeom>
        </p:spPr>
      </p:pic>
      <p:sp>
        <p:nvSpPr>
          <p:cNvPr id="27" name="Oval 26">
            <a:extLst>
              <a:ext uri="{FF2B5EF4-FFF2-40B4-BE49-F238E27FC236}">
                <a16:creationId xmlns:a16="http://schemas.microsoft.com/office/drawing/2014/main" id="{E446D95A-9101-4372-852C-836231531227}"/>
              </a:ext>
            </a:extLst>
          </p:cNvPr>
          <p:cNvSpPr/>
          <p:nvPr/>
        </p:nvSpPr>
        <p:spPr>
          <a:xfrm>
            <a:off x="2714883" y="1654939"/>
            <a:ext cx="1290906" cy="103733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4CEB0958-4626-47FB-BB97-067EEC38E60A}"/>
              </a:ext>
            </a:extLst>
          </p:cNvPr>
          <p:cNvPicPr/>
          <p:nvPr/>
        </p:nvPicPr>
        <p:blipFill rotWithShape="1">
          <a:blip r:embed="rId9" cstate="print">
            <a:extLst>
              <a:ext uri="{28A0092B-C50C-407E-A947-70E740481C1C}">
                <a14:useLocalDpi xmlns:a14="http://schemas.microsoft.com/office/drawing/2010/main" val="0"/>
              </a:ext>
            </a:extLst>
          </a:blip>
          <a:srcRect t="11998" b="11379"/>
          <a:stretch/>
        </p:blipFill>
        <p:spPr bwMode="auto">
          <a:xfrm rot="10800000">
            <a:off x="503816" y="5300590"/>
            <a:ext cx="2805774" cy="802829"/>
          </a:xfrm>
          <a:prstGeom prst="rect">
            <a:avLst/>
          </a:prstGeom>
          <a:noFill/>
          <a:ln w="38100">
            <a:noFill/>
          </a:ln>
        </p:spPr>
      </p:pic>
      <p:sp>
        <p:nvSpPr>
          <p:cNvPr id="29" name="TextBox 28">
            <a:extLst>
              <a:ext uri="{FF2B5EF4-FFF2-40B4-BE49-F238E27FC236}">
                <a16:creationId xmlns:a16="http://schemas.microsoft.com/office/drawing/2014/main" id="{36D477AA-D97E-45A4-BFDF-84137955B1D1}"/>
              </a:ext>
            </a:extLst>
          </p:cNvPr>
          <p:cNvSpPr txBox="1"/>
          <p:nvPr/>
        </p:nvSpPr>
        <p:spPr>
          <a:xfrm>
            <a:off x="2981792" y="6200550"/>
            <a:ext cx="1282723" cy="523220"/>
          </a:xfrm>
          <a:prstGeom prst="rect">
            <a:avLst/>
          </a:prstGeom>
          <a:noFill/>
        </p:spPr>
        <p:txBody>
          <a:bodyPr wrap="none" rtlCol="0">
            <a:spAutoFit/>
          </a:bodyPr>
          <a:lstStyle/>
          <a:p>
            <a:pPr algn="ctr"/>
            <a:r>
              <a:rPr lang="en-US" sz="1400" b="1" dirty="0"/>
              <a:t>BORDETELLA</a:t>
            </a:r>
          </a:p>
          <a:p>
            <a:pPr algn="ctr"/>
            <a:r>
              <a:rPr lang="en-US" sz="1400" b="1" dirty="0"/>
              <a:t>PERTUSSIS</a:t>
            </a:r>
          </a:p>
        </p:txBody>
      </p:sp>
      <p:pic>
        <p:nvPicPr>
          <p:cNvPr id="30" name="Picture 29">
            <a:extLst>
              <a:ext uri="{FF2B5EF4-FFF2-40B4-BE49-F238E27FC236}">
                <a16:creationId xmlns:a16="http://schemas.microsoft.com/office/drawing/2014/main" id="{BBB8467A-2AD8-4D47-BE91-451A0CF8DFA3}"/>
              </a:ext>
            </a:extLst>
          </p:cNvPr>
          <p:cNvPicPr>
            <a:picLocks noChangeAspect="1"/>
          </p:cNvPicPr>
          <p:nvPr/>
        </p:nvPicPr>
        <p:blipFill rotWithShape="1">
          <a:blip r:embed="rId10"/>
          <a:srcRect l="15047" t="29571" r="64704"/>
          <a:stretch/>
        </p:blipFill>
        <p:spPr>
          <a:xfrm>
            <a:off x="9853282" y="5490621"/>
            <a:ext cx="285765" cy="993957"/>
          </a:xfrm>
          <a:prstGeom prst="rect">
            <a:avLst/>
          </a:prstGeom>
        </p:spPr>
      </p:pic>
      <p:pic>
        <p:nvPicPr>
          <p:cNvPr id="31" name="Picture 30">
            <a:extLst>
              <a:ext uri="{FF2B5EF4-FFF2-40B4-BE49-F238E27FC236}">
                <a16:creationId xmlns:a16="http://schemas.microsoft.com/office/drawing/2014/main" id="{4E8F2BFA-8F1E-4CC2-83CF-8F95A308920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8746" t="9050" r="2542" b="18029"/>
          <a:stretch/>
        </p:blipFill>
        <p:spPr>
          <a:xfrm>
            <a:off x="9400495" y="5697517"/>
            <a:ext cx="254615" cy="741704"/>
          </a:xfrm>
          <a:prstGeom prst="rect">
            <a:avLst/>
          </a:prstGeom>
        </p:spPr>
      </p:pic>
      <p:sp>
        <p:nvSpPr>
          <p:cNvPr id="32" name="TextBox 31">
            <a:extLst>
              <a:ext uri="{FF2B5EF4-FFF2-40B4-BE49-F238E27FC236}">
                <a16:creationId xmlns:a16="http://schemas.microsoft.com/office/drawing/2014/main" id="{7408EF55-8EC9-4105-88C4-F4173B2CB917}"/>
              </a:ext>
            </a:extLst>
          </p:cNvPr>
          <p:cNvSpPr txBox="1"/>
          <p:nvPr/>
        </p:nvSpPr>
        <p:spPr>
          <a:xfrm>
            <a:off x="9400495" y="6453792"/>
            <a:ext cx="2091711" cy="307777"/>
          </a:xfrm>
          <a:prstGeom prst="rect">
            <a:avLst/>
          </a:prstGeom>
          <a:noFill/>
        </p:spPr>
        <p:txBody>
          <a:bodyPr wrap="square" rtlCol="0">
            <a:spAutoFit/>
          </a:bodyPr>
          <a:lstStyle/>
          <a:p>
            <a:pPr algn="ctr"/>
            <a:r>
              <a:rPr lang="en-US" sz="1400" b="1" dirty="0"/>
              <a:t>MICROTAINER BULLETS</a:t>
            </a:r>
          </a:p>
        </p:txBody>
      </p:sp>
      <p:pic>
        <p:nvPicPr>
          <p:cNvPr id="33" name="Picture 6" descr="Image result for ifobt kit">
            <a:extLst>
              <a:ext uri="{FF2B5EF4-FFF2-40B4-BE49-F238E27FC236}">
                <a16:creationId xmlns:a16="http://schemas.microsoft.com/office/drawing/2014/main" id="{B9455A14-5D6A-4AED-8DB4-FC45C5271DD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9053" t="24945" r="11002" b="41982"/>
          <a:stretch/>
        </p:blipFill>
        <p:spPr bwMode="auto">
          <a:xfrm>
            <a:off x="6834684" y="5659025"/>
            <a:ext cx="1957925" cy="49510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32470005-13F0-4045-9CB3-C65C45905332}"/>
              </a:ext>
            </a:extLst>
          </p:cNvPr>
          <p:cNvSpPr txBox="1"/>
          <p:nvPr/>
        </p:nvSpPr>
        <p:spPr>
          <a:xfrm>
            <a:off x="7412152" y="6422085"/>
            <a:ext cx="673582" cy="307777"/>
          </a:xfrm>
          <a:prstGeom prst="rect">
            <a:avLst/>
          </a:prstGeom>
          <a:noFill/>
        </p:spPr>
        <p:txBody>
          <a:bodyPr wrap="none" rtlCol="0">
            <a:spAutoFit/>
          </a:bodyPr>
          <a:lstStyle/>
          <a:p>
            <a:pPr algn="ctr"/>
            <a:r>
              <a:rPr lang="en-US" sz="1400" b="1" dirty="0"/>
              <a:t>IFOBT</a:t>
            </a:r>
          </a:p>
        </p:txBody>
      </p:sp>
      <p:pic>
        <p:nvPicPr>
          <p:cNvPr id="35" name="Picture 34">
            <a:extLst>
              <a:ext uri="{FF2B5EF4-FFF2-40B4-BE49-F238E27FC236}">
                <a16:creationId xmlns:a16="http://schemas.microsoft.com/office/drawing/2014/main" id="{63517394-36BA-4BE8-A9ED-03652E7672A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4937" t="8304" r="12399"/>
          <a:stretch/>
        </p:blipFill>
        <p:spPr>
          <a:xfrm>
            <a:off x="10248415" y="4815754"/>
            <a:ext cx="1452688" cy="1646406"/>
          </a:xfrm>
          <a:prstGeom prst="rect">
            <a:avLst/>
          </a:prstGeom>
          <a:effectLst/>
        </p:spPr>
      </p:pic>
      <p:pic>
        <p:nvPicPr>
          <p:cNvPr id="36" name="Picture 35">
            <a:extLst>
              <a:ext uri="{FF2B5EF4-FFF2-40B4-BE49-F238E27FC236}">
                <a16:creationId xmlns:a16="http://schemas.microsoft.com/office/drawing/2014/main" id="{4982C5CC-EAE0-4389-A982-60631AE94BAD}"/>
              </a:ext>
            </a:extLst>
          </p:cNvPr>
          <p:cNvPicPr>
            <a:picLocks noChangeAspect="1"/>
          </p:cNvPicPr>
          <p:nvPr/>
        </p:nvPicPr>
        <p:blipFill rotWithShape="1">
          <a:blip r:embed="rId2"/>
          <a:srcRect l="24393" t="54137" r="24169" b="20549"/>
          <a:stretch/>
        </p:blipFill>
        <p:spPr>
          <a:xfrm rot="10800000">
            <a:off x="3886636" y="5480280"/>
            <a:ext cx="2532679" cy="651979"/>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7" name="TextBox 36">
            <a:extLst>
              <a:ext uri="{FF2B5EF4-FFF2-40B4-BE49-F238E27FC236}">
                <a16:creationId xmlns:a16="http://schemas.microsoft.com/office/drawing/2014/main" id="{88D13BD5-BE39-4305-B1D9-ECBAA049F5C3}"/>
              </a:ext>
            </a:extLst>
          </p:cNvPr>
          <p:cNvSpPr txBox="1"/>
          <p:nvPr/>
        </p:nvSpPr>
        <p:spPr>
          <a:xfrm>
            <a:off x="3360336" y="5709765"/>
            <a:ext cx="428322" cy="307777"/>
          </a:xfrm>
          <a:prstGeom prst="rect">
            <a:avLst/>
          </a:prstGeom>
          <a:noFill/>
        </p:spPr>
        <p:txBody>
          <a:bodyPr wrap="none" rtlCol="0">
            <a:spAutoFit/>
          </a:bodyPr>
          <a:lstStyle/>
          <a:p>
            <a:pPr algn="ctr"/>
            <a:r>
              <a:rPr lang="en-US" sz="1400" b="1" i="1" u="sng" dirty="0"/>
              <a:t>OR</a:t>
            </a:r>
          </a:p>
        </p:txBody>
      </p:sp>
      <p:pic>
        <p:nvPicPr>
          <p:cNvPr id="38" name="Picture 37">
            <a:extLst>
              <a:ext uri="{FF2B5EF4-FFF2-40B4-BE49-F238E27FC236}">
                <a16:creationId xmlns:a16="http://schemas.microsoft.com/office/drawing/2014/main" id="{EB600322-F801-4AE0-8C00-310F80F8D35F}"/>
              </a:ext>
            </a:extLst>
          </p:cNvPr>
          <p:cNvPicPr/>
          <p:nvPr/>
        </p:nvPicPr>
        <p:blipFill rotWithShape="1">
          <a:blip r:embed="rId14">
            <a:extLst>
              <a:ext uri="{28A0092B-C50C-407E-A947-70E740481C1C}">
                <a14:useLocalDpi xmlns:a14="http://schemas.microsoft.com/office/drawing/2010/main" val="0"/>
              </a:ext>
            </a:extLst>
          </a:blip>
          <a:srcRect l="40058" t="4259" r="38012" b="5980"/>
          <a:stretch/>
        </p:blipFill>
        <p:spPr bwMode="auto">
          <a:xfrm>
            <a:off x="5888966" y="1083389"/>
            <a:ext cx="657225" cy="30016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5131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txBox="1">
            <a:spLocks/>
          </p:cNvSpPr>
          <p:nvPr/>
        </p:nvSpPr>
        <p:spPr>
          <a:xfrm>
            <a:off x="193114" y="1162975"/>
            <a:ext cx="3623211" cy="5597747"/>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7" name="Title 3"/>
          <p:cNvSpPr txBox="1">
            <a:spLocks/>
          </p:cNvSpPr>
          <p:nvPr/>
        </p:nvSpPr>
        <p:spPr>
          <a:xfrm>
            <a:off x="3933171" y="1160623"/>
            <a:ext cx="3553170" cy="5597748"/>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3" name="Title 3"/>
          <p:cNvSpPr txBox="1">
            <a:spLocks/>
          </p:cNvSpPr>
          <p:nvPr/>
        </p:nvSpPr>
        <p:spPr>
          <a:xfrm>
            <a:off x="7603186" y="1162975"/>
            <a:ext cx="4395699" cy="5597748"/>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7" name="Title 1"/>
          <p:cNvSpPr txBox="1">
            <a:spLocks/>
          </p:cNvSpPr>
          <p:nvPr/>
        </p:nvSpPr>
        <p:spPr>
          <a:xfrm>
            <a:off x="3816325" y="156356"/>
            <a:ext cx="3794598" cy="778299"/>
          </a:xfrm>
          <a:prstGeom prst="rect">
            <a:avLst/>
          </a:prstGeom>
          <a:solidFill>
            <a:schemeClr val="bg2">
              <a:lumMod val="90000"/>
            </a:schemeClr>
          </a:solidFill>
          <a:ln w="12700">
            <a:solidFill>
              <a:schemeClr val="bg2"/>
            </a:solidFill>
          </a:ln>
        </p:spPr>
        <p:txBody>
          <a:bodyPr>
            <a:normAutofit fontScale="250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 </a:t>
            </a:r>
          </a:p>
          <a:p>
            <a:pPr algn="ctr"/>
            <a:r>
              <a:rPr lang="en-US" sz="16000" b="1" dirty="0">
                <a:ln>
                  <a:solidFill>
                    <a:schemeClr val="bg1"/>
                  </a:solidFill>
                </a:ln>
                <a:latin typeface="Century Gothic" panose="020B0502020202020204" pitchFamily="34" charset="0"/>
              </a:rPr>
              <a:t>BLUE   RACKS</a:t>
            </a:r>
          </a:p>
          <a:p>
            <a:pPr algn="ctr"/>
            <a:r>
              <a:rPr lang="en-US" sz="12300" dirty="0">
                <a:ln>
                  <a:solidFill>
                    <a:schemeClr val="bg1"/>
                  </a:solidFill>
                </a:ln>
                <a:latin typeface="Century Gothic" panose="020B0502020202020204" pitchFamily="34" charset="0"/>
              </a:rPr>
              <a:t> </a:t>
            </a:r>
            <a:endParaRPr kumimoji="0" lang="en-US" sz="22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pic>
        <p:nvPicPr>
          <p:cNvPr id="21" name="Picture 20">
            <a:extLst>
              <a:ext uri="{FF2B5EF4-FFF2-40B4-BE49-F238E27FC236}">
                <a16:creationId xmlns:a16="http://schemas.microsoft.com/office/drawing/2014/main" id="{B86A1120-851D-4BB5-8F75-3DB66E1A392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945" t="3657" r="40523" b="11450"/>
          <a:stretch/>
        </p:blipFill>
        <p:spPr>
          <a:xfrm>
            <a:off x="8641248" y="1183658"/>
            <a:ext cx="488215" cy="1846038"/>
          </a:xfrm>
          <a:prstGeom prst="rect">
            <a:avLst/>
          </a:prstGeom>
          <a:ln w="57150">
            <a:noFill/>
          </a:ln>
        </p:spPr>
      </p:pic>
      <p:pic>
        <p:nvPicPr>
          <p:cNvPr id="24" name="Picture 12" descr="Image result for plastic aliquot tube">
            <a:extLst>
              <a:ext uri="{FF2B5EF4-FFF2-40B4-BE49-F238E27FC236}">
                <a16:creationId xmlns:a16="http://schemas.microsoft.com/office/drawing/2014/main" id="{A8B5369D-78EE-46E7-8F1A-6224CE00283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6501"/>
                    </a14:imgEffect>
                    <a14:imgEffect>
                      <a14:saturation sat="93000"/>
                    </a14:imgEffect>
                    <a14:imgEffect>
                      <a14:brightnessContrast bright="1000" contrast="2000"/>
                    </a14:imgEffect>
                  </a14:imgLayer>
                </a14:imgProps>
              </a:ext>
              <a:ext uri="{28A0092B-C50C-407E-A947-70E740481C1C}">
                <a14:useLocalDpi xmlns:a14="http://schemas.microsoft.com/office/drawing/2010/main" val="0"/>
              </a:ext>
            </a:extLst>
          </a:blip>
          <a:srcRect l="36821" t="8480" r="43957" b="4718"/>
          <a:stretch/>
        </p:blipFill>
        <p:spPr bwMode="auto">
          <a:xfrm>
            <a:off x="9685052" y="3551988"/>
            <a:ext cx="488215" cy="2912836"/>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87E85DF-C703-4942-A197-54B6F7DBB53D}"/>
              </a:ext>
            </a:extLst>
          </p:cNvPr>
          <p:cNvSpPr txBox="1"/>
          <p:nvPr/>
        </p:nvSpPr>
        <p:spPr>
          <a:xfrm>
            <a:off x="1629255" y="3396328"/>
            <a:ext cx="904415" cy="338554"/>
          </a:xfrm>
          <a:prstGeom prst="rect">
            <a:avLst/>
          </a:prstGeom>
          <a:noFill/>
        </p:spPr>
        <p:txBody>
          <a:bodyPr wrap="none" rtlCol="0">
            <a:spAutoFit/>
          </a:bodyPr>
          <a:lstStyle/>
          <a:p>
            <a:pPr algn="ctr"/>
            <a:r>
              <a:rPr lang="en-US" sz="1600" b="1" dirty="0"/>
              <a:t>RRL-CH</a:t>
            </a:r>
          </a:p>
        </p:txBody>
      </p:sp>
      <p:sp>
        <p:nvSpPr>
          <p:cNvPr id="47" name="TextBox 46">
            <a:extLst>
              <a:ext uri="{FF2B5EF4-FFF2-40B4-BE49-F238E27FC236}">
                <a16:creationId xmlns:a16="http://schemas.microsoft.com/office/drawing/2014/main" id="{A6AB091C-CBE3-4E13-B1CD-576EA8F056B8}"/>
              </a:ext>
            </a:extLst>
          </p:cNvPr>
          <p:cNvSpPr txBox="1"/>
          <p:nvPr/>
        </p:nvSpPr>
        <p:spPr>
          <a:xfrm>
            <a:off x="1614505" y="6206793"/>
            <a:ext cx="898003" cy="338554"/>
          </a:xfrm>
          <a:prstGeom prst="rect">
            <a:avLst/>
          </a:prstGeom>
          <a:noFill/>
        </p:spPr>
        <p:txBody>
          <a:bodyPr wrap="none" rtlCol="0">
            <a:spAutoFit/>
          </a:bodyPr>
          <a:lstStyle/>
          <a:p>
            <a:pPr algn="ctr"/>
            <a:r>
              <a:rPr lang="en-US" sz="1600" b="1" dirty="0"/>
              <a:t>RRL-SW</a:t>
            </a:r>
          </a:p>
        </p:txBody>
      </p:sp>
      <p:pic>
        <p:nvPicPr>
          <p:cNvPr id="32" name="Picture 31">
            <a:extLst>
              <a:ext uri="{FF2B5EF4-FFF2-40B4-BE49-F238E27FC236}">
                <a16:creationId xmlns:a16="http://schemas.microsoft.com/office/drawing/2014/main" id="{3978336C-F5E0-42F7-AF76-6B2328D6F89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500" t="6889" r="3500"/>
          <a:stretch/>
        </p:blipFill>
        <p:spPr>
          <a:xfrm>
            <a:off x="303511" y="1293779"/>
            <a:ext cx="3428645" cy="2205373"/>
          </a:xfrm>
          <a:prstGeom prst="rect">
            <a:avLst/>
          </a:prstGeom>
        </p:spPr>
      </p:pic>
      <p:pic>
        <p:nvPicPr>
          <p:cNvPr id="35" name="Picture 34">
            <a:extLst>
              <a:ext uri="{FF2B5EF4-FFF2-40B4-BE49-F238E27FC236}">
                <a16:creationId xmlns:a16="http://schemas.microsoft.com/office/drawing/2014/main" id="{346B2E9C-DB21-4380-B300-4B0F1FE38A74}"/>
              </a:ext>
            </a:extLst>
          </p:cNvPr>
          <p:cNvPicPr>
            <a:picLocks noChangeAspect="1"/>
          </p:cNvPicPr>
          <p:nvPr/>
        </p:nvPicPr>
        <p:blipFill rotWithShape="1">
          <a:blip r:embed="rId6">
            <a:extLst>
              <a:ext uri="{28A0092B-C50C-407E-A947-70E740481C1C}">
                <a14:useLocalDpi xmlns:a14="http://schemas.microsoft.com/office/drawing/2010/main" val="0"/>
              </a:ext>
            </a:extLst>
          </a:blip>
          <a:srcRect l="12245" t="740" r="13811" b="34163"/>
          <a:stretch/>
        </p:blipFill>
        <p:spPr>
          <a:xfrm>
            <a:off x="303510" y="4122801"/>
            <a:ext cx="3428645" cy="2166460"/>
          </a:xfrm>
          <a:prstGeom prst="rect">
            <a:avLst/>
          </a:prstGeom>
          <a:noFill/>
          <a:ln w="12700">
            <a:solidFill>
              <a:schemeClr val="tx1"/>
            </a:solidFill>
          </a:ln>
        </p:spPr>
      </p:pic>
      <p:pic>
        <p:nvPicPr>
          <p:cNvPr id="38" name="Picture 37">
            <a:extLst>
              <a:ext uri="{FF2B5EF4-FFF2-40B4-BE49-F238E27FC236}">
                <a16:creationId xmlns:a16="http://schemas.microsoft.com/office/drawing/2014/main" id="{295EFE8B-491C-4AF0-AD34-94C7728BA2DA}"/>
              </a:ext>
            </a:extLst>
          </p:cNvPr>
          <p:cNvPicPr>
            <a:picLocks noChangeAspect="1"/>
          </p:cNvPicPr>
          <p:nvPr/>
        </p:nvPicPr>
        <p:blipFill rotWithShape="1">
          <a:blip r:embed="rId7">
            <a:extLst>
              <a:ext uri="{28A0092B-C50C-407E-A947-70E740481C1C}">
                <a14:useLocalDpi xmlns:a14="http://schemas.microsoft.com/office/drawing/2010/main" val="0"/>
              </a:ext>
            </a:extLst>
          </a:blip>
          <a:srcRect l="22037" t="4599" r="21315" b="3197"/>
          <a:stretch/>
        </p:blipFill>
        <p:spPr>
          <a:xfrm>
            <a:off x="9087133" y="3551988"/>
            <a:ext cx="515628" cy="2907078"/>
          </a:xfrm>
          <a:prstGeom prst="rect">
            <a:avLst/>
          </a:prstGeom>
        </p:spPr>
      </p:pic>
      <p:pic>
        <p:nvPicPr>
          <p:cNvPr id="40" name="Picture 39">
            <a:extLst>
              <a:ext uri="{FF2B5EF4-FFF2-40B4-BE49-F238E27FC236}">
                <a16:creationId xmlns:a16="http://schemas.microsoft.com/office/drawing/2014/main" id="{5B1ECE66-9020-4179-904E-BEA538BC7AC2}"/>
              </a:ext>
            </a:extLst>
          </p:cNvPr>
          <p:cNvPicPr>
            <a:picLocks noChangeAspect="1"/>
          </p:cNvPicPr>
          <p:nvPr/>
        </p:nvPicPr>
        <p:blipFill rotWithShape="1">
          <a:blip r:embed="rId8"/>
          <a:srcRect l="18178" r="43625" b="5183"/>
          <a:stretch/>
        </p:blipFill>
        <p:spPr>
          <a:xfrm>
            <a:off x="7894714" y="3557746"/>
            <a:ext cx="546976" cy="2877035"/>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5" name="Picture 44">
            <a:extLst>
              <a:ext uri="{FF2B5EF4-FFF2-40B4-BE49-F238E27FC236}">
                <a16:creationId xmlns:a16="http://schemas.microsoft.com/office/drawing/2014/main" id="{3D40D84F-2F5E-45A2-BA0B-AFBF80609B57}"/>
              </a:ext>
            </a:extLst>
          </p:cNvPr>
          <p:cNvPicPr>
            <a:picLocks noChangeAspect="1"/>
          </p:cNvPicPr>
          <p:nvPr/>
        </p:nvPicPr>
        <p:blipFill rotWithShape="1">
          <a:blip r:embed="rId9"/>
          <a:srcRect l="17440" t="4941" r="61020"/>
          <a:stretch/>
        </p:blipFill>
        <p:spPr>
          <a:xfrm>
            <a:off x="7941954" y="1188038"/>
            <a:ext cx="504809" cy="1856742"/>
          </a:xfrm>
          <a:prstGeom prst="rect">
            <a:avLst/>
          </a:prstGeom>
        </p:spPr>
      </p:pic>
      <p:pic>
        <p:nvPicPr>
          <p:cNvPr id="20" name="Picture 19">
            <a:extLst>
              <a:ext uri="{FF2B5EF4-FFF2-40B4-BE49-F238E27FC236}">
                <a16:creationId xmlns:a16="http://schemas.microsoft.com/office/drawing/2014/main" id="{C6823D2D-1058-48B1-872D-40B5B4519BEA}"/>
              </a:ext>
            </a:extLst>
          </p:cNvPr>
          <p:cNvPicPr/>
          <p:nvPr/>
        </p:nvPicPr>
        <p:blipFill rotWithShape="1">
          <a:blip r:embed="rId10">
            <a:extLst>
              <a:ext uri="{28A0092B-C50C-407E-A947-70E740481C1C}">
                <a14:useLocalDpi xmlns:a14="http://schemas.microsoft.com/office/drawing/2010/main" val="0"/>
              </a:ext>
            </a:extLst>
          </a:blip>
          <a:srcRect l="21739" t="5863" r="21739" b="7166"/>
          <a:stretch/>
        </p:blipFill>
        <p:spPr bwMode="auto">
          <a:xfrm>
            <a:off x="9335996" y="1199169"/>
            <a:ext cx="473975" cy="1834480"/>
          </a:xfrm>
          <a:prstGeom prst="rect">
            <a:avLst/>
          </a:prstGeom>
          <a:ln>
            <a:noFill/>
          </a:ln>
          <a:extLst>
            <a:ext uri="{53640926-AAD7-44D8-BBD7-CCE9431645EC}">
              <a14:shadowObscured xmlns:a14="http://schemas.microsoft.com/office/drawing/2010/main"/>
            </a:ext>
          </a:extLst>
        </p:spPr>
      </p:pic>
      <p:pic>
        <p:nvPicPr>
          <p:cNvPr id="48" name="Picture 47">
            <a:extLst>
              <a:ext uri="{FF2B5EF4-FFF2-40B4-BE49-F238E27FC236}">
                <a16:creationId xmlns:a16="http://schemas.microsoft.com/office/drawing/2014/main" id="{B762BDC0-7656-427F-AB5B-B788A40C1903}"/>
              </a:ext>
            </a:extLst>
          </p:cNvPr>
          <p:cNvPicPr>
            <a:picLocks noChangeAspect="1"/>
          </p:cNvPicPr>
          <p:nvPr/>
        </p:nvPicPr>
        <p:blipFill rotWithShape="1">
          <a:blip r:embed="rId11"/>
          <a:srcRect l="28060" t="2764" r="25632"/>
          <a:stretch/>
        </p:blipFill>
        <p:spPr>
          <a:xfrm>
            <a:off x="10661414" y="1200450"/>
            <a:ext cx="514993" cy="1856742"/>
          </a:xfrm>
          <a:prstGeom prst="rect">
            <a:avLst/>
          </a:prstGeom>
        </p:spPr>
      </p:pic>
      <p:pic>
        <p:nvPicPr>
          <p:cNvPr id="51" name="Picture 10" descr="Image result for GREINER TUBE WHITE TOP">
            <a:extLst>
              <a:ext uri="{FF2B5EF4-FFF2-40B4-BE49-F238E27FC236}">
                <a16:creationId xmlns:a16="http://schemas.microsoft.com/office/drawing/2014/main" id="{7A9B6878-C134-4A95-B2D7-5251777D6FD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1096" t="18903" r="46172"/>
          <a:stretch/>
        </p:blipFill>
        <p:spPr bwMode="auto">
          <a:xfrm>
            <a:off x="9981837" y="1188038"/>
            <a:ext cx="514993" cy="185674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BD2D8A54-1363-4054-B4C4-3C2414F6DAA3}"/>
              </a:ext>
            </a:extLst>
          </p:cNvPr>
          <p:cNvPicPr/>
          <p:nvPr/>
        </p:nvPicPr>
        <p:blipFill rotWithShape="1">
          <a:blip r:embed="rId13"/>
          <a:srcRect l="36957" t="2318" r="41999" b="813"/>
          <a:stretch/>
        </p:blipFill>
        <p:spPr bwMode="auto">
          <a:xfrm>
            <a:off x="8488526" y="3551988"/>
            <a:ext cx="546564" cy="2912836"/>
          </a:xfrm>
          <a:prstGeom prst="rect">
            <a:avLst/>
          </a:prstGeom>
          <a:ln>
            <a:noFill/>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9" name="Picture 58" descr="https://assets.fishersci.com/TFS-Assets/CCG/product-images/F125864~p.eps-650.jpg">
            <a:extLst>
              <a:ext uri="{FF2B5EF4-FFF2-40B4-BE49-F238E27FC236}">
                <a16:creationId xmlns:a16="http://schemas.microsoft.com/office/drawing/2014/main" id="{2BD6BFAF-9405-420E-B0E4-9E90BDE190AB}"/>
              </a:ext>
            </a:extLst>
          </p:cNvPr>
          <p:cNvPicPr/>
          <p:nvPr/>
        </p:nvPicPr>
        <p:blipFill rotWithShape="1">
          <a:blip r:embed="rId14">
            <a:extLst>
              <a:ext uri="{28A0092B-C50C-407E-A947-70E740481C1C}">
                <a14:useLocalDpi xmlns:a14="http://schemas.microsoft.com/office/drawing/2010/main" val="0"/>
              </a:ext>
            </a:extLst>
          </a:blip>
          <a:srcRect l="44164" t="12302" r="44164" b="12620"/>
          <a:stretch/>
        </p:blipFill>
        <p:spPr bwMode="auto">
          <a:xfrm>
            <a:off x="10252723" y="3557746"/>
            <a:ext cx="488215" cy="2901320"/>
          </a:xfrm>
          <a:prstGeom prst="rect">
            <a:avLst/>
          </a:prstGeom>
          <a:noFill/>
          <a:ln>
            <a:noFill/>
          </a:ln>
          <a:extLst>
            <a:ext uri="{53640926-AAD7-44D8-BBD7-CCE9431645EC}">
              <a14:shadowObscured xmlns:a14="http://schemas.microsoft.com/office/drawing/2010/main"/>
            </a:ext>
          </a:extLst>
        </p:spPr>
      </p:pic>
      <p:pic>
        <p:nvPicPr>
          <p:cNvPr id="60" name="Picture 59" descr="http://kpnet.kp.org:81/california/scpmg/labnet/testmenu/sc_library/photos/BE7.jpg">
            <a:extLst>
              <a:ext uri="{FF2B5EF4-FFF2-40B4-BE49-F238E27FC236}">
                <a16:creationId xmlns:a16="http://schemas.microsoft.com/office/drawing/2014/main" id="{C1F38513-4257-475D-88F2-0B95731EA6F0}"/>
              </a:ext>
            </a:extLst>
          </p:cNvPr>
          <p:cNvPicPr/>
          <p:nvPr/>
        </p:nvPicPr>
        <p:blipFill rotWithShape="1">
          <a:blip r:embed="rId15">
            <a:extLst>
              <a:ext uri="{28A0092B-C50C-407E-A947-70E740481C1C}">
                <a14:useLocalDpi xmlns:a14="http://schemas.microsoft.com/office/drawing/2010/main" val="0"/>
              </a:ext>
            </a:extLst>
          </a:blip>
          <a:srcRect l="41096" t="9447" r="41096" b="6189"/>
          <a:stretch/>
        </p:blipFill>
        <p:spPr bwMode="auto">
          <a:xfrm>
            <a:off x="10812699" y="3557747"/>
            <a:ext cx="488215" cy="2901320"/>
          </a:xfrm>
          <a:prstGeom prst="rect">
            <a:avLst/>
          </a:prstGeom>
          <a:noFill/>
          <a:ln>
            <a:noFill/>
          </a:ln>
          <a:extLst>
            <a:ext uri="{53640926-AAD7-44D8-BBD7-CCE9431645EC}">
              <a14:shadowObscured xmlns:a14="http://schemas.microsoft.com/office/drawing/2010/main"/>
            </a:ext>
          </a:extLst>
        </p:spPr>
      </p:pic>
      <p:pic>
        <p:nvPicPr>
          <p:cNvPr id="62" name="Picture 61" descr="http://www.capitolscientific.com/BD-367855-img.jpg">
            <a:extLst>
              <a:ext uri="{FF2B5EF4-FFF2-40B4-BE49-F238E27FC236}">
                <a16:creationId xmlns:a16="http://schemas.microsoft.com/office/drawing/2014/main" id="{216FEF45-391D-4052-9517-4DCBCB8C0455}"/>
              </a:ext>
            </a:extLst>
          </p:cNvPr>
          <p:cNvPicPr/>
          <p:nvPr/>
        </p:nvPicPr>
        <p:blipFill rotWithShape="1">
          <a:blip r:embed="rId16">
            <a:extLst>
              <a:ext uri="{28A0092B-C50C-407E-A947-70E740481C1C}">
                <a14:useLocalDpi xmlns:a14="http://schemas.microsoft.com/office/drawing/2010/main" val="0"/>
              </a:ext>
            </a:extLst>
          </a:blip>
          <a:srcRect l="43529" t="9019" r="41961" b="10588"/>
          <a:stretch/>
        </p:blipFill>
        <p:spPr bwMode="auto">
          <a:xfrm>
            <a:off x="11373710" y="1188038"/>
            <a:ext cx="488214" cy="1869154"/>
          </a:xfrm>
          <a:prstGeom prst="rect">
            <a:avLst/>
          </a:prstGeom>
          <a:noFill/>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76EED53F-7432-4782-8E0C-405F518FB62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559" t="2470" r="7510" b="1504"/>
          <a:stretch/>
        </p:blipFill>
        <p:spPr>
          <a:xfrm>
            <a:off x="340781" y="2413653"/>
            <a:ext cx="836545" cy="907670"/>
          </a:xfrm>
          <a:prstGeom prst="rect">
            <a:avLst/>
          </a:prstGeom>
          <a:ln w="12700">
            <a:solidFill>
              <a:schemeClr val="tx1"/>
            </a:solidFill>
          </a:ln>
        </p:spPr>
      </p:pic>
      <p:sp>
        <p:nvSpPr>
          <p:cNvPr id="26" name="TextBox 25">
            <a:extLst>
              <a:ext uri="{FF2B5EF4-FFF2-40B4-BE49-F238E27FC236}">
                <a16:creationId xmlns:a16="http://schemas.microsoft.com/office/drawing/2014/main" id="{1D922519-385C-4425-A389-96FB341DA469}"/>
              </a:ext>
            </a:extLst>
          </p:cNvPr>
          <p:cNvSpPr txBox="1"/>
          <p:nvPr/>
        </p:nvSpPr>
        <p:spPr>
          <a:xfrm>
            <a:off x="7935665" y="1297039"/>
            <a:ext cx="418704" cy="246221"/>
          </a:xfrm>
          <a:prstGeom prst="rect">
            <a:avLst/>
          </a:prstGeom>
          <a:noFill/>
        </p:spPr>
        <p:txBody>
          <a:bodyPr wrap="none" rtlCol="0">
            <a:spAutoFit/>
          </a:bodyPr>
          <a:lstStyle/>
          <a:p>
            <a:r>
              <a:rPr lang="en-US" sz="1000" b="1" dirty="0"/>
              <a:t>FOL</a:t>
            </a:r>
          </a:p>
        </p:txBody>
      </p:sp>
      <p:sp>
        <p:nvSpPr>
          <p:cNvPr id="27" name="TextBox 26">
            <a:extLst>
              <a:ext uri="{FF2B5EF4-FFF2-40B4-BE49-F238E27FC236}">
                <a16:creationId xmlns:a16="http://schemas.microsoft.com/office/drawing/2014/main" id="{CEEF659D-A0CE-4787-97EC-D6F575CA4A41}"/>
              </a:ext>
            </a:extLst>
          </p:cNvPr>
          <p:cNvSpPr txBox="1"/>
          <p:nvPr/>
        </p:nvSpPr>
        <p:spPr>
          <a:xfrm>
            <a:off x="8453241" y="1191135"/>
            <a:ext cx="910617" cy="707886"/>
          </a:xfrm>
          <a:prstGeom prst="rect">
            <a:avLst/>
          </a:prstGeom>
          <a:noFill/>
        </p:spPr>
        <p:txBody>
          <a:bodyPr wrap="square" rtlCol="0">
            <a:spAutoFit/>
          </a:bodyPr>
          <a:lstStyle/>
          <a:p>
            <a:pPr algn="ctr"/>
            <a:r>
              <a:rPr lang="en-US" sz="800" b="1" dirty="0"/>
              <a:t>PHI</a:t>
            </a:r>
          </a:p>
          <a:p>
            <a:pPr algn="ctr"/>
            <a:r>
              <a:rPr lang="en-US" sz="800" b="1" dirty="0"/>
              <a:t>ACTH</a:t>
            </a:r>
          </a:p>
          <a:p>
            <a:pPr algn="ctr"/>
            <a:r>
              <a:rPr lang="en-US" sz="800" b="1" dirty="0"/>
              <a:t>COAG</a:t>
            </a:r>
          </a:p>
          <a:p>
            <a:pPr algn="ctr"/>
            <a:r>
              <a:rPr lang="en-US" sz="800" b="1" dirty="0"/>
              <a:t>HIV-</a:t>
            </a:r>
          </a:p>
          <a:p>
            <a:pPr algn="ctr"/>
            <a:r>
              <a:rPr lang="en-US" sz="800" b="1" dirty="0"/>
              <a:t>MONOGRAM</a:t>
            </a:r>
          </a:p>
        </p:txBody>
      </p:sp>
      <p:sp>
        <p:nvSpPr>
          <p:cNvPr id="28" name="TextBox 27">
            <a:extLst>
              <a:ext uri="{FF2B5EF4-FFF2-40B4-BE49-F238E27FC236}">
                <a16:creationId xmlns:a16="http://schemas.microsoft.com/office/drawing/2014/main" id="{73D25AC7-F2A4-4B20-9795-9A350DABCE8C}"/>
              </a:ext>
            </a:extLst>
          </p:cNvPr>
          <p:cNvSpPr txBox="1"/>
          <p:nvPr/>
        </p:nvSpPr>
        <p:spPr>
          <a:xfrm>
            <a:off x="9335193" y="3053438"/>
            <a:ext cx="497252" cy="246221"/>
          </a:xfrm>
          <a:prstGeom prst="rect">
            <a:avLst/>
          </a:prstGeom>
          <a:noFill/>
        </p:spPr>
        <p:txBody>
          <a:bodyPr wrap="none" rtlCol="0">
            <a:spAutoFit/>
          </a:bodyPr>
          <a:lstStyle/>
          <a:p>
            <a:r>
              <a:rPr lang="en-US" sz="1000" b="1" dirty="0"/>
              <a:t>LAV5</a:t>
            </a:r>
          </a:p>
        </p:txBody>
      </p:sp>
      <p:sp>
        <p:nvSpPr>
          <p:cNvPr id="30" name="TextBox 29">
            <a:extLst>
              <a:ext uri="{FF2B5EF4-FFF2-40B4-BE49-F238E27FC236}">
                <a16:creationId xmlns:a16="http://schemas.microsoft.com/office/drawing/2014/main" id="{09968452-CE31-432F-A38F-9E69D16FD0F3}"/>
              </a:ext>
            </a:extLst>
          </p:cNvPr>
          <p:cNvSpPr txBox="1"/>
          <p:nvPr/>
        </p:nvSpPr>
        <p:spPr>
          <a:xfrm>
            <a:off x="11345274" y="3053038"/>
            <a:ext cx="498855" cy="246221"/>
          </a:xfrm>
          <a:prstGeom prst="rect">
            <a:avLst/>
          </a:prstGeom>
          <a:noFill/>
        </p:spPr>
        <p:txBody>
          <a:bodyPr wrap="none" rtlCol="0">
            <a:spAutoFit/>
          </a:bodyPr>
          <a:lstStyle/>
          <a:p>
            <a:r>
              <a:rPr lang="en-US" sz="1000" b="1" dirty="0"/>
              <a:t>TAN3</a:t>
            </a:r>
          </a:p>
        </p:txBody>
      </p:sp>
      <p:sp>
        <p:nvSpPr>
          <p:cNvPr id="31" name="TextBox 30">
            <a:extLst>
              <a:ext uri="{FF2B5EF4-FFF2-40B4-BE49-F238E27FC236}">
                <a16:creationId xmlns:a16="http://schemas.microsoft.com/office/drawing/2014/main" id="{9435E15A-410E-4EA1-8FB5-D6CAD806E9EE}"/>
              </a:ext>
            </a:extLst>
          </p:cNvPr>
          <p:cNvSpPr txBox="1"/>
          <p:nvPr/>
        </p:nvSpPr>
        <p:spPr>
          <a:xfrm>
            <a:off x="7849622" y="3738606"/>
            <a:ext cx="643125" cy="246221"/>
          </a:xfrm>
          <a:prstGeom prst="rect">
            <a:avLst/>
          </a:prstGeom>
          <a:noFill/>
        </p:spPr>
        <p:txBody>
          <a:bodyPr wrap="none" rtlCol="0">
            <a:spAutoFit/>
          </a:bodyPr>
          <a:lstStyle/>
          <a:p>
            <a:r>
              <a:rPr lang="en-US" sz="1000" b="1" dirty="0">
                <a:solidFill>
                  <a:schemeClr val="bg1"/>
                </a:solidFill>
              </a:rPr>
              <a:t>CTGCU</a:t>
            </a:r>
          </a:p>
        </p:txBody>
      </p:sp>
      <p:sp>
        <p:nvSpPr>
          <p:cNvPr id="34" name="TextBox 33">
            <a:extLst>
              <a:ext uri="{FF2B5EF4-FFF2-40B4-BE49-F238E27FC236}">
                <a16:creationId xmlns:a16="http://schemas.microsoft.com/office/drawing/2014/main" id="{40CC728A-939B-444C-BBF2-32086180F1B1}"/>
              </a:ext>
            </a:extLst>
          </p:cNvPr>
          <p:cNvSpPr txBox="1"/>
          <p:nvPr/>
        </p:nvSpPr>
        <p:spPr>
          <a:xfrm>
            <a:off x="8467966" y="3760701"/>
            <a:ext cx="623889" cy="246221"/>
          </a:xfrm>
          <a:prstGeom prst="rect">
            <a:avLst/>
          </a:prstGeom>
          <a:noFill/>
        </p:spPr>
        <p:txBody>
          <a:bodyPr wrap="none" rtlCol="0">
            <a:spAutoFit/>
          </a:bodyPr>
          <a:lstStyle/>
          <a:p>
            <a:r>
              <a:rPr lang="en-US" sz="1000" b="1" dirty="0">
                <a:solidFill>
                  <a:schemeClr val="bg1"/>
                </a:solidFill>
              </a:rPr>
              <a:t>CTGCS</a:t>
            </a:r>
          </a:p>
        </p:txBody>
      </p:sp>
      <p:sp>
        <p:nvSpPr>
          <p:cNvPr id="36" name="TextBox 35">
            <a:extLst>
              <a:ext uri="{FF2B5EF4-FFF2-40B4-BE49-F238E27FC236}">
                <a16:creationId xmlns:a16="http://schemas.microsoft.com/office/drawing/2014/main" id="{B19BE730-0C05-47DE-AB18-EC5ED2E0750B}"/>
              </a:ext>
            </a:extLst>
          </p:cNvPr>
          <p:cNvSpPr txBox="1"/>
          <p:nvPr/>
        </p:nvSpPr>
        <p:spPr>
          <a:xfrm>
            <a:off x="9635274" y="3627382"/>
            <a:ext cx="654345" cy="461665"/>
          </a:xfrm>
          <a:prstGeom prst="rect">
            <a:avLst/>
          </a:prstGeom>
          <a:noFill/>
        </p:spPr>
        <p:txBody>
          <a:bodyPr wrap="none" rtlCol="0">
            <a:spAutoFit/>
          </a:bodyPr>
          <a:lstStyle/>
          <a:p>
            <a:pPr algn="ctr"/>
            <a:r>
              <a:rPr lang="en-US" sz="800" b="1" dirty="0">
                <a:solidFill>
                  <a:schemeClr val="bg1"/>
                </a:solidFill>
              </a:rPr>
              <a:t>ELECTRO-</a:t>
            </a:r>
          </a:p>
          <a:p>
            <a:pPr algn="ctr"/>
            <a:r>
              <a:rPr lang="en-US" sz="800" b="1" dirty="0">
                <a:solidFill>
                  <a:schemeClr val="bg1"/>
                </a:solidFill>
              </a:rPr>
              <a:t>LYTES</a:t>
            </a:r>
          </a:p>
          <a:p>
            <a:pPr algn="ctr"/>
            <a:r>
              <a:rPr lang="en-US" sz="800" b="1" dirty="0">
                <a:solidFill>
                  <a:schemeClr val="bg1"/>
                </a:solidFill>
              </a:rPr>
              <a:t>CHEM</a:t>
            </a:r>
          </a:p>
        </p:txBody>
      </p:sp>
      <p:sp>
        <p:nvSpPr>
          <p:cNvPr id="39" name="TextBox 38">
            <a:extLst>
              <a:ext uri="{FF2B5EF4-FFF2-40B4-BE49-F238E27FC236}">
                <a16:creationId xmlns:a16="http://schemas.microsoft.com/office/drawing/2014/main" id="{0FBF1B95-5328-494A-A88C-710B80BC0E33}"/>
              </a:ext>
            </a:extLst>
          </p:cNvPr>
          <p:cNvSpPr txBox="1"/>
          <p:nvPr/>
        </p:nvSpPr>
        <p:spPr>
          <a:xfrm>
            <a:off x="10718320" y="3019196"/>
            <a:ext cx="449161" cy="246221"/>
          </a:xfrm>
          <a:prstGeom prst="rect">
            <a:avLst/>
          </a:prstGeom>
          <a:noFill/>
        </p:spPr>
        <p:txBody>
          <a:bodyPr wrap="none" rtlCol="0">
            <a:spAutoFit/>
          </a:bodyPr>
          <a:lstStyle/>
          <a:p>
            <a:pPr algn="ctr"/>
            <a:r>
              <a:rPr lang="en-US" sz="1000" b="1" dirty="0"/>
              <a:t>PST4</a:t>
            </a:r>
          </a:p>
        </p:txBody>
      </p:sp>
      <p:sp>
        <p:nvSpPr>
          <p:cNvPr id="41" name="TextBox 40">
            <a:extLst>
              <a:ext uri="{FF2B5EF4-FFF2-40B4-BE49-F238E27FC236}">
                <a16:creationId xmlns:a16="http://schemas.microsoft.com/office/drawing/2014/main" id="{A0A040A5-8B9B-48EA-BEF9-E8254C37E0DC}"/>
              </a:ext>
            </a:extLst>
          </p:cNvPr>
          <p:cNvSpPr txBox="1"/>
          <p:nvPr/>
        </p:nvSpPr>
        <p:spPr>
          <a:xfrm>
            <a:off x="10161089" y="6409839"/>
            <a:ext cx="678391" cy="400110"/>
          </a:xfrm>
          <a:prstGeom prst="rect">
            <a:avLst/>
          </a:prstGeom>
          <a:noFill/>
        </p:spPr>
        <p:txBody>
          <a:bodyPr wrap="none" rtlCol="0">
            <a:spAutoFit/>
          </a:bodyPr>
          <a:lstStyle/>
          <a:p>
            <a:pPr algn="ctr"/>
            <a:r>
              <a:rPr lang="en-US" sz="1000" b="1" dirty="0"/>
              <a:t>PINK6</a:t>
            </a:r>
          </a:p>
          <a:p>
            <a:pPr algn="ctr"/>
            <a:r>
              <a:rPr lang="en-US" sz="1000" b="1" dirty="0"/>
              <a:t>K2 EDTA</a:t>
            </a:r>
          </a:p>
        </p:txBody>
      </p:sp>
      <p:sp>
        <p:nvSpPr>
          <p:cNvPr id="42" name="TextBox 41">
            <a:extLst>
              <a:ext uri="{FF2B5EF4-FFF2-40B4-BE49-F238E27FC236}">
                <a16:creationId xmlns:a16="http://schemas.microsoft.com/office/drawing/2014/main" id="{ED03C992-3AD3-4FFA-8FEE-5DB9E5A2E5DE}"/>
              </a:ext>
            </a:extLst>
          </p:cNvPr>
          <p:cNvSpPr txBox="1"/>
          <p:nvPr/>
        </p:nvSpPr>
        <p:spPr>
          <a:xfrm>
            <a:off x="10820394" y="6462841"/>
            <a:ext cx="518091" cy="246221"/>
          </a:xfrm>
          <a:prstGeom prst="rect">
            <a:avLst/>
          </a:prstGeom>
          <a:noFill/>
        </p:spPr>
        <p:txBody>
          <a:bodyPr wrap="none" rtlCol="0">
            <a:spAutoFit/>
          </a:bodyPr>
          <a:lstStyle/>
          <a:p>
            <a:r>
              <a:rPr lang="en-US" sz="1000" b="1" dirty="0"/>
              <a:t>ROY7</a:t>
            </a:r>
          </a:p>
        </p:txBody>
      </p:sp>
      <p:sp>
        <p:nvSpPr>
          <p:cNvPr id="43" name="TextBox 42">
            <a:extLst>
              <a:ext uri="{FF2B5EF4-FFF2-40B4-BE49-F238E27FC236}">
                <a16:creationId xmlns:a16="http://schemas.microsoft.com/office/drawing/2014/main" id="{F0FF6637-9CAF-455A-8805-3E86B83E0B70}"/>
              </a:ext>
            </a:extLst>
          </p:cNvPr>
          <p:cNvSpPr txBox="1"/>
          <p:nvPr/>
        </p:nvSpPr>
        <p:spPr>
          <a:xfrm>
            <a:off x="7864532" y="2991975"/>
            <a:ext cx="654346" cy="400110"/>
          </a:xfrm>
          <a:prstGeom prst="rect">
            <a:avLst/>
          </a:prstGeom>
          <a:noFill/>
        </p:spPr>
        <p:txBody>
          <a:bodyPr wrap="none" rtlCol="0">
            <a:spAutoFit/>
          </a:bodyPr>
          <a:lstStyle/>
          <a:p>
            <a:r>
              <a:rPr lang="en-US" sz="1000" b="1" dirty="0"/>
              <a:t>AMBER </a:t>
            </a:r>
          </a:p>
          <a:p>
            <a:pPr algn="ctr"/>
            <a:r>
              <a:rPr lang="en-US" sz="1000" b="1" dirty="0"/>
              <a:t>ALIQ.</a:t>
            </a:r>
          </a:p>
        </p:txBody>
      </p:sp>
      <p:sp>
        <p:nvSpPr>
          <p:cNvPr id="44" name="TextBox 43">
            <a:extLst>
              <a:ext uri="{FF2B5EF4-FFF2-40B4-BE49-F238E27FC236}">
                <a16:creationId xmlns:a16="http://schemas.microsoft.com/office/drawing/2014/main" id="{A5225102-AC7B-4A6A-9080-624900313770}"/>
              </a:ext>
            </a:extLst>
          </p:cNvPr>
          <p:cNvSpPr txBox="1"/>
          <p:nvPr/>
        </p:nvSpPr>
        <p:spPr>
          <a:xfrm>
            <a:off x="11444885" y="6460326"/>
            <a:ext cx="444352" cy="246221"/>
          </a:xfrm>
          <a:prstGeom prst="rect">
            <a:avLst/>
          </a:prstGeom>
          <a:noFill/>
        </p:spPr>
        <p:txBody>
          <a:bodyPr wrap="none" rtlCol="0">
            <a:spAutoFit/>
          </a:bodyPr>
          <a:lstStyle/>
          <a:p>
            <a:r>
              <a:rPr lang="en-US" sz="1000" b="1" dirty="0"/>
              <a:t>GY7</a:t>
            </a:r>
          </a:p>
        </p:txBody>
      </p:sp>
      <p:sp>
        <p:nvSpPr>
          <p:cNvPr id="49" name="TextBox 48">
            <a:extLst>
              <a:ext uri="{FF2B5EF4-FFF2-40B4-BE49-F238E27FC236}">
                <a16:creationId xmlns:a16="http://schemas.microsoft.com/office/drawing/2014/main" id="{21B0E330-2BEB-4DFB-BCCC-92226F004C46}"/>
              </a:ext>
            </a:extLst>
          </p:cNvPr>
          <p:cNvSpPr txBox="1"/>
          <p:nvPr/>
        </p:nvSpPr>
        <p:spPr>
          <a:xfrm>
            <a:off x="8583836" y="2981021"/>
            <a:ext cx="590226" cy="400110"/>
          </a:xfrm>
          <a:prstGeom prst="rect">
            <a:avLst/>
          </a:prstGeom>
          <a:noFill/>
        </p:spPr>
        <p:txBody>
          <a:bodyPr wrap="none" rtlCol="0">
            <a:spAutoFit/>
          </a:bodyPr>
          <a:lstStyle/>
          <a:p>
            <a:r>
              <a:rPr lang="en-US" sz="1000" b="1" dirty="0"/>
              <a:t>CLEAR</a:t>
            </a:r>
          </a:p>
          <a:p>
            <a:pPr algn="ctr"/>
            <a:r>
              <a:rPr lang="en-US" sz="1000" b="1" dirty="0"/>
              <a:t>ALIQ.</a:t>
            </a:r>
          </a:p>
        </p:txBody>
      </p:sp>
      <p:sp>
        <p:nvSpPr>
          <p:cNvPr id="50" name="TextBox 49">
            <a:extLst>
              <a:ext uri="{FF2B5EF4-FFF2-40B4-BE49-F238E27FC236}">
                <a16:creationId xmlns:a16="http://schemas.microsoft.com/office/drawing/2014/main" id="{2C754108-DA29-4393-AEBD-95DEDD490078}"/>
              </a:ext>
            </a:extLst>
          </p:cNvPr>
          <p:cNvSpPr txBox="1"/>
          <p:nvPr/>
        </p:nvSpPr>
        <p:spPr>
          <a:xfrm>
            <a:off x="9266316" y="1238738"/>
            <a:ext cx="615874" cy="400110"/>
          </a:xfrm>
          <a:prstGeom prst="rect">
            <a:avLst/>
          </a:prstGeom>
          <a:noFill/>
        </p:spPr>
        <p:txBody>
          <a:bodyPr wrap="none" rtlCol="0">
            <a:spAutoFit/>
          </a:bodyPr>
          <a:lstStyle/>
          <a:p>
            <a:pPr algn="ctr"/>
            <a:r>
              <a:rPr lang="en-US" sz="1000" b="1" dirty="0"/>
              <a:t>CBC</a:t>
            </a:r>
          </a:p>
          <a:p>
            <a:pPr algn="ctr"/>
            <a:r>
              <a:rPr lang="en-US" sz="1000" b="1" dirty="0"/>
              <a:t>HBA1C</a:t>
            </a:r>
          </a:p>
        </p:txBody>
      </p:sp>
      <p:sp>
        <p:nvSpPr>
          <p:cNvPr id="52" name="TextBox 51">
            <a:extLst>
              <a:ext uri="{FF2B5EF4-FFF2-40B4-BE49-F238E27FC236}">
                <a16:creationId xmlns:a16="http://schemas.microsoft.com/office/drawing/2014/main" id="{98511C77-28EA-41D2-9D21-39C6CADEC2C8}"/>
              </a:ext>
            </a:extLst>
          </p:cNvPr>
          <p:cNvSpPr txBox="1"/>
          <p:nvPr/>
        </p:nvSpPr>
        <p:spPr>
          <a:xfrm>
            <a:off x="9142928" y="6460326"/>
            <a:ext cx="498855" cy="246221"/>
          </a:xfrm>
          <a:prstGeom prst="rect">
            <a:avLst/>
          </a:prstGeom>
          <a:noFill/>
        </p:spPr>
        <p:txBody>
          <a:bodyPr wrap="none" rtlCol="0">
            <a:spAutoFit/>
          </a:bodyPr>
          <a:lstStyle/>
          <a:p>
            <a:r>
              <a:rPr lang="en-US" sz="1000" b="1" dirty="0"/>
              <a:t>RED7</a:t>
            </a:r>
          </a:p>
        </p:txBody>
      </p:sp>
      <p:sp>
        <p:nvSpPr>
          <p:cNvPr id="53" name="TextBox 52">
            <a:extLst>
              <a:ext uri="{FF2B5EF4-FFF2-40B4-BE49-F238E27FC236}">
                <a16:creationId xmlns:a16="http://schemas.microsoft.com/office/drawing/2014/main" id="{A09165CA-B592-4053-9C1A-72CF5C1099C6}"/>
              </a:ext>
            </a:extLst>
          </p:cNvPr>
          <p:cNvSpPr txBox="1"/>
          <p:nvPr/>
        </p:nvSpPr>
        <p:spPr>
          <a:xfrm>
            <a:off x="11368521" y="5826868"/>
            <a:ext cx="442750" cy="246221"/>
          </a:xfrm>
          <a:prstGeom prst="rect">
            <a:avLst/>
          </a:prstGeom>
          <a:noFill/>
        </p:spPr>
        <p:txBody>
          <a:bodyPr wrap="none" rtlCol="0">
            <a:spAutoFit/>
          </a:bodyPr>
          <a:lstStyle/>
          <a:p>
            <a:r>
              <a:rPr lang="en-US" sz="1000" dirty="0">
                <a:solidFill>
                  <a:schemeClr val="bg1"/>
                </a:solidFill>
              </a:rPr>
              <a:t>ALC</a:t>
            </a:r>
          </a:p>
        </p:txBody>
      </p:sp>
      <p:sp>
        <p:nvSpPr>
          <p:cNvPr id="54" name="TextBox 53">
            <a:extLst>
              <a:ext uri="{FF2B5EF4-FFF2-40B4-BE49-F238E27FC236}">
                <a16:creationId xmlns:a16="http://schemas.microsoft.com/office/drawing/2014/main" id="{ABE0E910-74C2-4235-8AA2-F4CC9C14D627}"/>
              </a:ext>
            </a:extLst>
          </p:cNvPr>
          <p:cNvSpPr txBox="1"/>
          <p:nvPr/>
        </p:nvSpPr>
        <p:spPr>
          <a:xfrm>
            <a:off x="11375898" y="2687860"/>
            <a:ext cx="503664" cy="246221"/>
          </a:xfrm>
          <a:prstGeom prst="rect">
            <a:avLst/>
          </a:prstGeom>
          <a:noFill/>
        </p:spPr>
        <p:txBody>
          <a:bodyPr wrap="none" rtlCol="0">
            <a:spAutoFit/>
          </a:bodyPr>
          <a:lstStyle/>
          <a:p>
            <a:r>
              <a:rPr lang="en-US" sz="1000" b="1" dirty="0">
                <a:solidFill>
                  <a:schemeClr val="bg1"/>
                </a:solidFill>
              </a:rPr>
              <a:t>LEAD</a:t>
            </a:r>
          </a:p>
        </p:txBody>
      </p:sp>
      <p:sp>
        <p:nvSpPr>
          <p:cNvPr id="55" name="TextBox 54">
            <a:extLst>
              <a:ext uri="{FF2B5EF4-FFF2-40B4-BE49-F238E27FC236}">
                <a16:creationId xmlns:a16="http://schemas.microsoft.com/office/drawing/2014/main" id="{FE43FAAD-0084-451B-943C-42BE12276348}"/>
              </a:ext>
            </a:extLst>
          </p:cNvPr>
          <p:cNvSpPr txBox="1"/>
          <p:nvPr/>
        </p:nvSpPr>
        <p:spPr>
          <a:xfrm>
            <a:off x="10707808" y="1379371"/>
            <a:ext cx="418704" cy="246221"/>
          </a:xfrm>
          <a:prstGeom prst="rect">
            <a:avLst/>
          </a:prstGeom>
          <a:noFill/>
        </p:spPr>
        <p:txBody>
          <a:bodyPr wrap="none" rtlCol="0">
            <a:spAutoFit/>
          </a:bodyPr>
          <a:lstStyle/>
          <a:p>
            <a:r>
              <a:rPr lang="en-US" sz="1000" b="1" dirty="0"/>
              <a:t>PCT</a:t>
            </a:r>
          </a:p>
        </p:txBody>
      </p:sp>
      <p:pic>
        <p:nvPicPr>
          <p:cNvPr id="56" name="Picture 55" descr="http://kpnet.kp.org:81/california/scpmg/labnet/testmenu/sc_library/photos/GY7.jpg">
            <a:extLst>
              <a:ext uri="{FF2B5EF4-FFF2-40B4-BE49-F238E27FC236}">
                <a16:creationId xmlns:a16="http://schemas.microsoft.com/office/drawing/2014/main" id="{486E67FD-1DE2-4C38-8DFE-145EA63E7CDE}"/>
              </a:ext>
            </a:extLst>
          </p:cNvPr>
          <p:cNvPicPr/>
          <p:nvPr/>
        </p:nvPicPr>
        <p:blipFill rotWithShape="1">
          <a:blip r:embed="rId18">
            <a:extLst>
              <a:ext uri="{28A0092B-C50C-407E-A947-70E740481C1C}">
                <a14:useLocalDpi xmlns:a14="http://schemas.microsoft.com/office/drawing/2010/main" val="0"/>
              </a:ext>
            </a:extLst>
          </a:blip>
          <a:srcRect l="40640" t="7166" r="42922" b="13680"/>
          <a:stretch/>
        </p:blipFill>
        <p:spPr bwMode="auto">
          <a:xfrm>
            <a:off x="11423250" y="3557747"/>
            <a:ext cx="456311" cy="2894174"/>
          </a:xfrm>
          <a:prstGeom prst="rect">
            <a:avLst/>
          </a:prstGeom>
          <a:noFill/>
          <a:ln>
            <a:noFill/>
          </a:ln>
          <a:extLst>
            <a:ext uri="{53640926-AAD7-44D8-BBD7-CCE9431645EC}">
              <a14:shadowObscured xmlns:a14="http://schemas.microsoft.com/office/drawing/2010/main"/>
            </a:ext>
          </a:extLst>
        </p:spPr>
      </p:pic>
      <p:sp>
        <p:nvSpPr>
          <p:cNvPr id="65" name="TextBox 64">
            <a:extLst>
              <a:ext uri="{FF2B5EF4-FFF2-40B4-BE49-F238E27FC236}">
                <a16:creationId xmlns:a16="http://schemas.microsoft.com/office/drawing/2014/main" id="{380288EA-F4AF-4051-B1C4-6AD170AB14D4}"/>
              </a:ext>
            </a:extLst>
          </p:cNvPr>
          <p:cNvSpPr txBox="1"/>
          <p:nvPr/>
        </p:nvSpPr>
        <p:spPr>
          <a:xfrm>
            <a:off x="11430030" y="3718342"/>
            <a:ext cx="442750" cy="246221"/>
          </a:xfrm>
          <a:prstGeom prst="rect">
            <a:avLst/>
          </a:prstGeom>
          <a:noFill/>
        </p:spPr>
        <p:txBody>
          <a:bodyPr wrap="none" rtlCol="0">
            <a:spAutoFit/>
          </a:bodyPr>
          <a:lstStyle/>
          <a:p>
            <a:r>
              <a:rPr lang="en-US" sz="1000" b="1" dirty="0"/>
              <a:t>ALC</a:t>
            </a:r>
          </a:p>
        </p:txBody>
      </p:sp>
      <p:sp>
        <p:nvSpPr>
          <p:cNvPr id="66" name="TextBox 65">
            <a:extLst>
              <a:ext uri="{FF2B5EF4-FFF2-40B4-BE49-F238E27FC236}">
                <a16:creationId xmlns:a16="http://schemas.microsoft.com/office/drawing/2014/main" id="{F3CF02CD-62AD-4687-8F4D-99F6F8ED5F48}"/>
              </a:ext>
            </a:extLst>
          </p:cNvPr>
          <p:cNvSpPr txBox="1"/>
          <p:nvPr/>
        </p:nvSpPr>
        <p:spPr>
          <a:xfrm>
            <a:off x="10811813" y="3715627"/>
            <a:ext cx="478016" cy="246221"/>
          </a:xfrm>
          <a:prstGeom prst="rect">
            <a:avLst/>
          </a:prstGeom>
          <a:noFill/>
        </p:spPr>
        <p:txBody>
          <a:bodyPr wrap="none" rtlCol="0">
            <a:spAutoFit/>
          </a:bodyPr>
          <a:lstStyle/>
          <a:p>
            <a:r>
              <a:rPr lang="en-US" sz="1000" b="1" dirty="0"/>
              <a:t>ZINC</a:t>
            </a:r>
          </a:p>
        </p:txBody>
      </p:sp>
      <p:sp>
        <p:nvSpPr>
          <p:cNvPr id="67" name="TextBox 66">
            <a:extLst>
              <a:ext uri="{FF2B5EF4-FFF2-40B4-BE49-F238E27FC236}">
                <a16:creationId xmlns:a16="http://schemas.microsoft.com/office/drawing/2014/main" id="{F7CCC797-FD45-4A1E-AB20-0441E1E51A3B}"/>
              </a:ext>
            </a:extLst>
          </p:cNvPr>
          <p:cNvSpPr txBox="1"/>
          <p:nvPr/>
        </p:nvSpPr>
        <p:spPr>
          <a:xfrm>
            <a:off x="10286339" y="3646089"/>
            <a:ext cx="465192" cy="400110"/>
          </a:xfrm>
          <a:prstGeom prst="rect">
            <a:avLst/>
          </a:prstGeom>
          <a:noFill/>
        </p:spPr>
        <p:txBody>
          <a:bodyPr wrap="none" rtlCol="0">
            <a:spAutoFit/>
          </a:bodyPr>
          <a:lstStyle/>
          <a:p>
            <a:pPr algn="ctr"/>
            <a:r>
              <a:rPr lang="en-US" sz="1000" b="1" dirty="0">
                <a:solidFill>
                  <a:schemeClr val="bg1"/>
                </a:solidFill>
              </a:rPr>
              <a:t>ABO</a:t>
            </a:r>
          </a:p>
          <a:p>
            <a:pPr algn="ctr"/>
            <a:r>
              <a:rPr lang="en-US" sz="1000" b="1" dirty="0">
                <a:solidFill>
                  <a:schemeClr val="bg1"/>
                </a:solidFill>
              </a:rPr>
              <a:t>RH</a:t>
            </a:r>
          </a:p>
        </p:txBody>
      </p:sp>
      <p:sp>
        <p:nvSpPr>
          <p:cNvPr id="68" name="TextBox 67">
            <a:extLst>
              <a:ext uri="{FF2B5EF4-FFF2-40B4-BE49-F238E27FC236}">
                <a16:creationId xmlns:a16="http://schemas.microsoft.com/office/drawing/2014/main" id="{6E86A136-5952-4CE6-92C6-3C71E500B5A5}"/>
              </a:ext>
            </a:extLst>
          </p:cNvPr>
          <p:cNvSpPr txBox="1"/>
          <p:nvPr/>
        </p:nvSpPr>
        <p:spPr>
          <a:xfrm>
            <a:off x="10000117" y="3067940"/>
            <a:ext cx="579005" cy="246221"/>
          </a:xfrm>
          <a:prstGeom prst="rect">
            <a:avLst/>
          </a:prstGeom>
          <a:noFill/>
        </p:spPr>
        <p:txBody>
          <a:bodyPr wrap="none" rtlCol="0">
            <a:spAutoFit/>
          </a:bodyPr>
          <a:lstStyle/>
          <a:p>
            <a:r>
              <a:rPr lang="en-US" sz="1000" b="1" dirty="0"/>
              <a:t>GWH3</a:t>
            </a:r>
          </a:p>
        </p:txBody>
      </p:sp>
      <p:sp>
        <p:nvSpPr>
          <p:cNvPr id="69" name="TextBox 68">
            <a:extLst>
              <a:ext uri="{FF2B5EF4-FFF2-40B4-BE49-F238E27FC236}">
                <a16:creationId xmlns:a16="http://schemas.microsoft.com/office/drawing/2014/main" id="{19479A65-C69A-4193-8737-FF9BFCF82A1C}"/>
              </a:ext>
            </a:extLst>
          </p:cNvPr>
          <p:cNvSpPr txBox="1"/>
          <p:nvPr/>
        </p:nvSpPr>
        <p:spPr>
          <a:xfrm>
            <a:off x="9899128" y="1194106"/>
            <a:ext cx="679994" cy="369332"/>
          </a:xfrm>
          <a:prstGeom prst="rect">
            <a:avLst/>
          </a:prstGeom>
          <a:noFill/>
        </p:spPr>
        <p:txBody>
          <a:bodyPr wrap="none" rtlCol="0">
            <a:spAutoFit/>
          </a:bodyPr>
          <a:lstStyle/>
          <a:p>
            <a:r>
              <a:rPr lang="en-US" sz="900" b="1" dirty="0">
                <a:solidFill>
                  <a:schemeClr val="bg1"/>
                </a:solidFill>
              </a:rPr>
              <a:t>MICRO-</a:t>
            </a:r>
          </a:p>
          <a:p>
            <a:r>
              <a:rPr lang="en-US" sz="900" b="1" dirty="0">
                <a:solidFill>
                  <a:schemeClr val="bg1"/>
                </a:solidFill>
              </a:rPr>
              <a:t>ALBUMIN</a:t>
            </a:r>
          </a:p>
        </p:txBody>
      </p:sp>
      <p:sp>
        <p:nvSpPr>
          <p:cNvPr id="70" name="TextBox 69">
            <a:extLst>
              <a:ext uri="{FF2B5EF4-FFF2-40B4-BE49-F238E27FC236}">
                <a16:creationId xmlns:a16="http://schemas.microsoft.com/office/drawing/2014/main" id="{05B0900E-2CA5-4EB5-A841-E34B1EE90A2F}"/>
              </a:ext>
            </a:extLst>
          </p:cNvPr>
          <p:cNvSpPr txBox="1"/>
          <p:nvPr/>
        </p:nvSpPr>
        <p:spPr>
          <a:xfrm>
            <a:off x="8986546" y="3587155"/>
            <a:ext cx="825867" cy="584775"/>
          </a:xfrm>
          <a:prstGeom prst="rect">
            <a:avLst/>
          </a:prstGeom>
          <a:noFill/>
        </p:spPr>
        <p:txBody>
          <a:bodyPr wrap="none" rtlCol="0">
            <a:spAutoFit/>
          </a:bodyPr>
          <a:lstStyle/>
          <a:p>
            <a:pPr algn="ctr"/>
            <a:r>
              <a:rPr lang="en-US" sz="800" b="1" dirty="0">
                <a:solidFill>
                  <a:schemeClr val="bg1"/>
                </a:solidFill>
              </a:rPr>
              <a:t>MTX</a:t>
            </a:r>
          </a:p>
          <a:p>
            <a:pPr algn="ctr"/>
            <a:r>
              <a:rPr lang="en-US" sz="800" b="1" dirty="0">
                <a:solidFill>
                  <a:schemeClr val="bg1"/>
                </a:solidFill>
              </a:rPr>
              <a:t>DRUGS</a:t>
            </a:r>
          </a:p>
          <a:p>
            <a:pPr algn="ctr"/>
            <a:r>
              <a:rPr lang="en-US" sz="800" b="1" dirty="0">
                <a:solidFill>
                  <a:schemeClr val="bg1"/>
                </a:solidFill>
              </a:rPr>
              <a:t>IMMUNO-</a:t>
            </a:r>
          </a:p>
          <a:p>
            <a:pPr algn="ctr"/>
            <a:r>
              <a:rPr lang="en-US" sz="800" b="1" dirty="0">
                <a:solidFill>
                  <a:schemeClr val="bg1"/>
                </a:solidFill>
              </a:rPr>
              <a:t>SUPRESSANTS</a:t>
            </a:r>
          </a:p>
        </p:txBody>
      </p:sp>
      <p:sp>
        <p:nvSpPr>
          <p:cNvPr id="71" name="TextBox 70">
            <a:extLst>
              <a:ext uri="{FF2B5EF4-FFF2-40B4-BE49-F238E27FC236}">
                <a16:creationId xmlns:a16="http://schemas.microsoft.com/office/drawing/2014/main" id="{2DCA4F10-9DC1-4B81-9F45-56D502333A74}"/>
              </a:ext>
            </a:extLst>
          </p:cNvPr>
          <p:cNvSpPr txBox="1"/>
          <p:nvPr/>
        </p:nvSpPr>
        <p:spPr>
          <a:xfrm>
            <a:off x="9733307" y="6459634"/>
            <a:ext cx="510076" cy="246221"/>
          </a:xfrm>
          <a:prstGeom prst="rect">
            <a:avLst/>
          </a:prstGeom>
          <a:noFill/>
        </p:spPr>
        <p:txBody>
          <a:bodyPr wrap="none" rtlCol="0">
            <a:spAutoFit/>
          </a:bodyPr>
          <a:lstStyle/>
          <a:p>
            <a:r>
              <a:rPr lang="en-US" sz="1000" b="1" dirty="0"/>
              <a:t>GLD6</a:t>
            </a:r>
          </a:p>
        </p:txBody>
      </p:sp>
      <p:sp>
        <p:nvSpPr>
          <p:cNvPr id="73" name="TextBox 72">
            <a:extLst>
              <a:ext uri="{FF2B5EF4-FFF2-40B4-BE49-F238E27FC236}">
                <a16:creationId xmlns:a16="http://schemas.microsoft.com/office/drawing/2014/main" id="{56D6D96E-3746-4D37-B3E8-FEBF53C737B2}"/>
              </a:ext>
            </a:extLst>
          </p:cNvPr>
          <p:cNvSpPr txBox="1"/>
          <p:nvPr/>
        </p:nvSpPr>
        <p:spPr>
          <a:xfrm>
            <a:off x="7788329" y="6431744"/>
            <a:ext cx="715260" cy="338554"/>
          </a:xfrm>
          <a:prstGeom prst="rect">
            <a:avLst/>
          </a:prstGeom>
          <a:noFill/>
        </p:spPr>
        <p:txBody>
          <a:bodyPr wrap="none" rtlCol="0">
            <a:spAutoFit/>
          </a:bodyPr>
          <a:lstStyle/>
          <a:p>
            <a:pPr algn="ctr"/>
            <a:r>
              <a:rPr lang="en-US" sz="800" b="1" dirty="0"/>
              <a:t>APTIMA </a:t>
            </a:r>
          </a:p>
          <a:p>
            <a:pPr algn="ctr"/>
            <a:r>
              <a:rPr lang="en-US" sz="800" b="1" dirty="0"/>
              <a:t>GENPROBE</a:t>
            </a:r>
          </a:p>
        </p:txBody>
      </p:sp>
      <p:sp>
        <p:nvSpPr>
          <p:cNvPr id="74" name="TextBox 73">
            <a:extLst>
              <a:ext uri="{FF2B5EF4-FFF2-40B4-BE49-F238E27FC236}">
                <a16:creationId xmlns:a16="http://schemas.microsoft.com/office/drawing/2014/main" id="{BC0BD9F6-0A34-42F7-93CA-EFE9CC394D14}"/>
              </a:ext>
            </a:extLst>
          </p:cNvPr>
          <p:cNvSpPr txBox="1"/>
          <p:nvPr/>
        </p:nvSpPr>
        <p:spPr>
          <a:xfrm>
            <a:off x="8457793" y="6422168"/>
            <a:ext cx="715260" cy="338554"/>
          </a:xfrm>
          <a:prstGeom prst="rect">
            <a:avLst/>
          </a:prstGeom>
          <a:noFill/>
        </p:spPr>
        <p:txBody>
          <a:bodyPr wrap="none" rtlCol="0">
            <a:spAutoFit/>
          </a:bodyPr>
          <a:lstStyle/>
          <a:p>
            <a:pPr algn="ctr"/>
            <a:r>
              <a:rPr lang="en-US" sz="800" b="1" dirty="0"/>
              <a:t>APTIMA </a:t>
            </a:r>
          </a:p>
          <a:p>
            <a:pPr algn="ctr"/>
            <a:r>
              <a:rPr lang="en-US" sz="800" b="1" dirty="0"/>
              <a:t>GENPROBE</a:t>
            </a:r>
          </a:p>
        </p:txBody>
      </p:sp>
      <p:sp>
        <p:nvSpPr>
          <p:cNvPr id="75" name="Title 1">
            <a:extLst>
              <a:ext uri="{FF2B5EF4-FFF2-40B4-BE49-F238E27FC236}">
                <a16:creationId xmlns:a16="http://schemas.microsoft.com/office/drawing/2014/main" id="{A07B9F68-3BCE-49B9-B617-804C848A4FBF}"/>
              </a:ext>
            </a:extLst>
          </p:cNvPr>
          <p:cNvSpPr txBox="1">
            <a:spLocks/>
          </p:cNvSpPr>
          <p:nvPr/>
        </p:nvSpPr>
        <p:spPr>
          <a:xfrm>
            <a:off x="3965489" y="1247267"/>
            <a:ext cx="3470080" cy="1440594"/>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1600" b="1" u="sng" dirty="0">
                <a:solidFill>
                  <a:schemeClr val="tx1"/>
                </a:solidFill>
                <a:latin typeface="Century Gothic" panose="020B0502020202020204"/>
              </a:rPr>
              <a:t>DO NOT RACK </a:t>
            </a:r>
          </a:p>
          <a:p>
            <a:pPr lvl="0" algn="ctr">
              <a:defRPr/>
            </a:pPr>
            <a:r>
              <a:rPr lang="en-US" sz="1600" b="1" u="sng" dirty="0">
                <a:solidFill>
                  <a:schemeClr val="tx1"/>
                </a:solidFill>
                <a:latin typeface="Century Gothic" panose="020B0502020202020204"/>
              </a:rPr>
              <a:t>THE FOLLOWING SAMPLES:</a:t>
            </a:r>
          </a:p>
          <a:p>
            <a:pPr lvl="0" algn="ctr">
              <a:defRPr/>
            </a:pPr>
            <a:endParaRPr lang="en-US" sz="800" b="1" u="sng" dirty="0">
              <a:solidFill>
                <a:schemeClr val="tx1"/>
              </a:solidFill>
              <a:latin typeface="Century Gothic" panose="020B0502020202020204"/>
            </a:endParaRPr>
          </a:p>
          <a:p>
            <a:pPr lvl="0">
              <a:defRPr/>
            </a:pPr>
            <a:r>
              <a:rPr lang="en-US" sz="1600" b="1" dirty="0">
                <a:solidFill>
                  <a:schemeClr val="tx1"/>
                </a:solidFill>
              </a:rPr>
              <a:t>           - Visual Sorts Containers</a:t>
            </a:r>
          </a:p>
          <a:p>
            <a:pPr lvl="0">
              <a:defRPr/>
            </a:pPr>
            <a:r>
              <a:rPr lang="en-US" sz="1600" b="1" dirty="0">
                <a:solidFill>
                  <a:schemeClr val="tx1"/>
                </a:solidFill>
              </a:rPr>
              <a:t>           - Microtainer Bullets</a:t>
            </a:r>
          </a:p>
          <a:p>
            <a:pPr lvl="0">
              <a:defRPr/>
            </a:pPr>
            <a:r>
              <a:rPr lang="en-US" sz="1600" b="1" dirty="0">
                <a:solidFill>
                  <a:schemeClr val="tx1"/>
                </a:solidFill>
              </a:rPr>
              <a:t>           - Urine Cultures</a:t>
            </a:r>
          </a:p>
          <a:p>
            <a:pPr lvl="0">
              <a:defRPr/>
            </a:pPr>
            <a:r>
              <a:rPr lang="en-US" sz="1600" b="1" dirty="0">
                <a:solidFill>
                  <a:schemeClr val="tx1"/>
                </a:solidFill>
              </a:rPr>
              <a:t>           - </a:t>
            </a:r>
            <a:r>
              <a:rPr lang="en-US" sz="1600" b="1" dirty="0" err="1">
                <a:solidFill>
                  <a:schemeClr val="tx1"/>
                </a:solidFill>
              </a:rPr>
              <a:t>Eswabs</a:t>
            </a:r>
            <a:endParaRPr lang="en-US" sz="1600" b="1" dirty="0">
              <a:solidFill>
                <a:schemeClr val="tx1"/>
              </a:solidFill>
              <a:latin typeface="Century Gothic" panose="020B0502020202020204"/>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000" b="1" dirty="0">
              <a:solidFill>
                <a:prstClr val="black"/>
              </a:solidFill>
              <a:latin typeface="Century Gothic" panose="020B0502020202020204"/>
            </a:endParaRPr>
          </a:p>
        </p:txBody>
      </p:sp>
      <p:sp>
        <p:nvSpPr>
          <p:cNvPr id="61" name="TextBox 60">
            <a:extLst>
              <a:ext uri="{FF2B5EF4-FFF2-40B4-BE49-F238E27FC236}">
                <a16:creationId xmlns:a16="http://schemas.microsoft.com/office/drawing/2014/main" id="{2FDF2B24-7C96-4506-B4F7-E2E1BD4B87F7}"/>
              </a:ext>
            </a:extLst>
          </p:cNvPr>
          <p:cNvSpPr txBox="1"/>
          <p:nvPr/>
        </p:nvSpPr>
        <p:spPr>
          <a:xfrm>
            <a:off x="592440" y="5011567"/>
            <a:ext cx="1426994" cy="338554"/>
          </a:xfrm>
          <a:prstGeom prst="rect">
            <a:avLst/>
          </a:prstGeom>
          <a:noFill/>
        </p:spPr>
        <p:txBody>
          <a:bodyPr wrap="none" rtlCol="0">
            <a:spAutoFit/>
          </a:bodyPr>
          <a:lstStyle/>
          <a:p>
            <a:pPr algn="ctr"/>
            <a:r>
              <a:rPr lang="en-US" sz="1600" b="1" dirty="0"/>
              <a:t>Refrigerated</a:t>
            </a:r>
          </a:p>
        </p:txBody>
      </p:sp>
      <p:sp>
        <p:nvSpPr>
          <p:cNvPr id="63" name="TextBox 62">
            <a:extLst>
              <a:ext uri="{FF2B5EF4-FFF2-40B4-BE49-F238E27FC236}">
                <a16:creationId xmlns:a16="http://schemas.microsoft.com/office/drawing/2014/main" id="{16FCC5FE-24FD-453D-ACA3-DBE15AEB4A5B}"/>
              </a:ext>
            </a:extLst>
          </p:cNvPr>
          <p:cNvSpPr txBox="1"/>
          <p:nvPr/>
        </p:nvSpPr>
        <p:spPr>
          <a:xfrm>
            <a:off x="955035" y="2142688"/>
            <a:ext cx="1426994" cy="338554"/>
          </a:xfrm>
          <a:prstGeom prst="rect">
            <a:avLst/>
          </a:prstGeom>
          <a:noFill/>
        </p:spPr>
        <p:txBody>
          <a:bodyPr wrap="none" rtlCol="0">
            <a:spAutoFit/>
          </a:bodyPr>
          <a:lstStyle/>
          <a:p>
            <a:pPr algn="ctr"/>
            <a:r>
              <a:rPr lang="en-US" sz="1600" b="1" dirty="0"/>
              <a:t>Refrigerated</a:t>
            </a:r>
          </a:p>
        </p:txBody>
      </p:sp>
      <p:pic>
        <p:nvPicPr>
          <p:cNvPr id="64" name="Picture 63">
            <a:extLst>
              <a:ext uri="{FF2B5EF4-FFF2-40B4-BE49-F238E27FC236}">
                <a16:creationId xmlns:a16="http://schemas.microsoft.com/office/drawing/2014/main" id="{1EA4C93B-08FD-4336-9B10-FAED4C08A77C}"/>
              </a:ext>
            </a:extLst>
          </p:cNvPr>
          <p:cNvPicPr/>
          <p:nvPr/>
        </p:nvPicPr>
        <p:blipFill rotWithShape="1">
          <a:blip r:embed="rId19" cstate="print">
            <a:extLst>
              <a:ext uri="{28A0092B-C50C-407E-A947-70E740481C1C}">
                <a14:useLocalDpi xmlns:a14="http://schemas.microsoft.com/office/drawing/2010/main" val="0"/>
              </a:ext>
            </a:extLst>
          </a:blip>
          <a:srcRect l="37101" t="43342" r="14552"/>
          <a:stretch/>
        </p:blipFill>
        <p:spPr bwMode="auto">
          <a:xfrm rot="5400000">
            <a:off x="3750085" y="3482395"/>
            <a:ext cx="3890894" cy="25476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892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6F4D-5D8A-4306-A252-35255EBAF31F}"/>
              </a:ext>
            </a:extLst>
          </p:cNvPr>
          <p:cNvSpPr>
            <a:spLocks noGrp="1"/>
          </p:cNvSpPr>
          <p:nvPr>
            <p:ph type="title"/>
          </p:nvPr>
        </p:nvSpPr>
        <p:spPr>
          <a:xfrm>
            <a:off x="2606512" y="44285"/>
            <a:ext cx="6978976" cy="875355"/>
          </a:xfrm>
        </p:spPr>
        <p:txBody>
          <a:bodyPr>
            <a:normAutofit fontScale="90000"/>
          </a:bodyPr>
          <a:lstStyle/>
          <a:p>
            <a:pPr algn="ctr"/>
            <a:r>
              <a:rPr lang="en-US" sz="4400" b="1" dirty="0">
                <a:solidFill>
                  <a:schemeClr val="tx1"/>
                </a:solidFill>
              </a:rPr>
              <a:t>Bacteriology </a:t>
            </a:r>
            <a:br>
              <a:rPr lang="en-US" sz="4000" b="1" dirty="0">
                <a:solidFill>
                  <a:schemeClr val="tx1"/>
                </a:solidFill>
              </a:rPr>
            </a:br>
            <a:r>
              <a:rPr lang="en-US" sz="2700" b="1" dirty="0">
                <a:solidFill>
                  <a:schemeClr val="tx1"/>
                </a:solidFill>
              </a:rPr>
              <a:t>ambient</a:t>
            </a:r>
          </a:p>
        </p:txBody>
      </p:sp>
      <p:sp>
        <p:nvSpPr>
          <p:cNvPr id="6" name="Title 3">
            <a:extLst>
              <a:ext uri="{FF2B5EF4-FFF2-40B4-BE49-F238E27FC236}">
                <a16:creationId xmlns:a16="http://schemas.microsoft.com/office/drawing/2014/main" id="{8F48BD92-943D-482C-B61A-251314B59C48}"/>
              </a:ext>
            </a:extLst>
          </p:cNvPr>
          <p:cNvSpPr txBox="1">
            <a:spLocks/>
          </p:cNvSpPr>
          <p:nvPr/>
        </p:nvSpPr>
        <p:spPr>
          <a:xfrm>
            <a:off x="328474" y="1245819"/>
            <a:ext cx="5166804" cy="5341411"/>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endParaRPr kumimoji="0" lang="en-US" sz="200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11" name="Title 3">
            <a:extLst>
              <a:ext uri="{FF2B5EF4-FFF2-40B4-BE49-F238E27FC236}">
                <a16:creationId xmlns:a16="http://schemas.microsoft.com/office/drawing/2014/main" id="{80FE997C-E130-400D-90A9-D797C429272B}"/>
              </a:ext>
            </a:extLst>
          </p:cNvPr>
          <p:cNvSpPr txBox="1">
            <a:spLocks/>
          </p:cNvSpPr>
          <p:nvPr/>
        </p:nvSpPr>
        <p:spPr>
          <a:xfrm>
            <a:off x="5611287" y="1245819"/>
            <a:ext cx="6252239" cy="5341412"/>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endParaRPr kumimoji="0" lang="en-US" sz="2000" i="0" strike="noStrike" kern="1200" cap="none" spc="0" normalizeH="0" baseline="0" noProof="0" dirty="0">
              <a:ln>
                <a:noFill/>
              </a:ln>
              <a:solidFill>
                <a:schemeClr val="tx1"/>
              </a:solidFill>
              <a:effectLst/>
              <a:uLnTx/>
              <a:uFillTx/>
              <a:latin typeface="Century Gothic" panose="020B0502020202020204"/>
            </a:endParaRPr>
          </a:p>
        </p:txBody>
      </p:sp>
      <p:pic>
        <p:nvPicPr>
          <p:cNvPr id="9" name="Content Placeholder 3">
            <a:extLst>
              <a:ext uri="{FF2B5EF4-FFF2-40B4-BE49-F238E27FC236}">
                <a16:creationId xmlns:a16="http://schemas.microsoft.com/office/drawing/2014/main" id="{7053B5E4-C2B2-400C-872A-7F0470499DD3}"/>
              </a:ext>
            </a:extLst>
          </p:cNvPr>
          <p:cNvPicPr/>
          <p:nvPr/>
        </p:nvPicPr>
        <p:blipFill rotWithShape="1">
          <a:blip r:embed="rId2"/>
          <a:srcRect l="10975" t="21036" r="59146" b="10366"/>
          <a:stretch/>
        </p:blipFill>
        <p:spPr bwMode="auto">
          <a:xfrm>
            <a:off x="6179612" y="3858514"/>
            <a:ext cx="513715" cy="2181225"/>
          </a:xfrm>
          <a:prstGeom prst="rect">
            <a:avLst/>
          </a:prstGeom>
          <a:ln>
            <a:noFill/>
          </a:ln>
          <a:effectLst/>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758E6DFD-DA0B-4463-BCA9-193F8512B969}"/>
              </a:ext>
            </a:extLst>
          </p:cNvPr>
          <p:cNvPicPr/>
          <p:nvPr/>
        </p:nvPicPr>
        <p:blipFill rotWithShape="1">
          <a:blip r:embed="rId3"/>
          <a:srcRect l="47569" t="3642" r="8779" b="3683"/>
          <a:stretch/>
        </p:blipFill>
        <p:spPr bwMode="auto">
          <a:xfrm>
            <a:off x="7151339" y="3858514"/>
            <a:ext cx="513715" cy="2181225"/>
          </a:xfrm>
          <a:prstGeom prst="rect">
            <a:avLst/>
          </a:prstGeom>
          <a:ln>
            <a:noFill/>
          </a:ln>
          <a:effectLst/>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835116A0-446F-4844-A7C0-258BE7C205DB}"/>
              </a:ext>
            </a:extLst>
          </p:cNvPr>
          <p:cNvPicPr/>
          <p:nvPr/>
        </p:nvPicPr>
        <p:blipFill rotWithShape="1">
          <a:blip r:embed="rId4">
            <a:extLst>
              <a:ext uri="{28A0092B-C50C-407E-A947-70E740481C1C}">
                <a14:useLocalDpi xmlns:a14="http://schemas.microsoft.com/office/drawing/2010/main" val="0"/>
              </a:ext>
            </a:extLst>
          </a:blip>
          <a:srcRect l="38250" t="4259" r="37527" b="5980"/>
          <a:stretch/>
        </p:blipFill>
        <p:spPr bwMode="auto">
          <a:xfrm>
            <a:off x="11001321" y="2515472"/>
            <a:ext cx="729040" cy="3539319"/>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68C1865B-E782-455E-9933-82234862C9EE}"/>
              </a:ext>
            </a:extLst>
          </p:cNvPr>
          <p:cNvSpPr txBox="1"/>
          <p:nvPr/>
        </p:nvSpPr>
        <p:spPr>
          <a:xfrm>
            <a:off x="10848514" y="6054791"/>
            <a:ext cx="930576" cy="523220"/>
          </a:xfrm>
          <a:prstGeom prst="rect">
            <a:avLst/>
          </a:prstGeom>
          <a:noFill/>
        </p:spPr>
        <p:txBody>
          <a:bodyPr wrap="none" rtlCol="0">
            <a:spAutoFit/>
          </a:bodyPr>
          <a:lstStyle/>
          <a:p>
            <a:pPr algn="ctr"/>
            <a:r>
              <a:rPr lang="en-US" sz="1400" b="1" dirty="0"/>
              <a:t>CSF </a:t>
            </a:r>
          </a:p>
          <a:p>
            <a:pPr algn="ctr"/>
            <a:r>
              <a:rPr lang="en-US" sz="1400" b="1" dirty="0"/>
              <a:t>CULTURE</a:t>
            </a:r>
          </a:p>
        </p:txBody>
      </p:sp>
      <p:sp>
        <p:nvSpPr>
          <p:cNvPr id="15" name="TextBox 14">
            <a:extLst>
              <a:ext uri="{FF2B5EF4-FFF2-40B4-BE49-F238E27FC236}">
                <a16:creationId xmlns:a16="http://schemas.microsoft.com/office/drawing/2014/main" id="{3F52AE31-19CD-4663-8955-3FAF6947C3EB}"/>
              </a:ext>
            </a:extLst>
          </p:cNvPr>
          <p:cNvSpPr txBox="1"/>
          <p:nvPr/>
        </p:nvSpPr>
        <p:spPr>
          <a:xfrm>
            <a:off x="5985191" y="6054791"/>
            <a:ext cx="930576" cy="523220"/>
          </a:xfrm>
          <a:prstGeom prst="rect">
            <a:avLst/>
          </a:prstGeom>
          <a:noFill/>
        </p:spPr>
        <p:txBody>
          <a:bodyPr wrap="none" rtlCol="0">
            <a:spAutoFit/>
          </a:bodyPr>
          <a:lstStyle/>
          <a:p>
            <a:pPr algn="ctr"/>
            <a:r>
              <a:rPr lang="en-US" sz="1400" b="1" dirty="0"/>
              <a:t>URINE </a:t>
            </a:r>
          </a:p>
          <a:p>
            <a:pPr algn="ctr"/>
            <a:r>
              <a:rPr lang="en-US" sz="1400" b="1" dirty="0"/>
              <a:t>CULTURE</a:t>
            </a:r>
          </a:p>
        </p:txBody>
      </p:sp>
      <p:sp>
        <p:nvSpPr>
          <p:cNvPr id="16" name="TextBox 15">
            <a:extLst>
              <a:ext uri="{FF2B5EF4-FFF2-40B4-BE49-F238E27FC236}">
                <a16:creationId xmlns:a16="http://schemas.microsoft.com/office/drawing/2014/main" id="{C14B2211-C2C1-4AD7-95DE-0078511978D0}"/>
              </a:ext>
            </a:extLst>
          </p:cNvPr>
          <p:cNvSpPr txBox="1"/>
          <p:nvPr/>
        </p:nvSpPr>
        <p:spPr>
          <a:xfrm>
            <a:off x="7059451" y="6054791"/>
            <a:ext cx="769762" cy="307777"/>
          </a:xfrm>
          <a:prstGeom prst="rect">
            <a:avLst/>
          </a:prstGeom>
          <a:noFill/>
        </p:spPr>
        <p:txBody>
          <a:bodyPr wrap="none" rtlCol="0">
            <a:spAutoFit/>
          </a:bodyPr>
          <a:lstStyle/>
          <a:p>
            <a:pPr algn="ctr"/>
            <a:r>
              <a:rPr lang="en-US" sz="1400" b="1" dirty="0"/>
              <a:t>ESWAB</a:t>
            </a:r>
          </a:p>
        </p:txBody>
      </p:sp>
      <p:pic>
        <p:nvPicPr>
          <p:cNvPr id="19" name="Picture 18">
            <a:extLst>
              <a:ext uri="{FF2B5EF4-FFF2-40B4-BE49-F238E27FC236}">
                <a16:creationId xmlns:a16="http://schemas.microsoft.com/office/drawing/2014/main" id="{16463C41-DA17-4EBD-810A-B5FB346FCEB5}"/>
              </a:ext>
            </a:extLst>
          </p:cNvPr>
          <p:cNvPicPr>
            <a:picLocks noChangeAspect="1"/>
          </p:cNvPicPr>
          <p:nvPr/>
        </p:nvPicPr>
        <p:blipFill rotWithShape="1">
          <a:blip r:embed="rId5">
            <a:extLst>
              <a:ext uri="{28A0092B-C50C-407E-A947-70E740481C1C}">
                <a14:useLocalDpi xmlns:a14="http://schemas.microsoft.com/office/drawing/2010/main" val="0"/>
              </a:ext>
            </a:extLst>
          </a:blip>
          <a:srcRect l="7908" t="6511" r="7449" b="7875"/>
          <a:stretch/>
        </p:blipFill>
        <p:spPr>
          <a:xfrm>
            <a:off x="8946080" y="2500421"/>
            <a:ext cx="1873536" cy="3539319"/>
          </a:xfrm>
          <a:prstGeom prst="rect">
            <a:avLst/>
          </a:prstGeom>
        </p:spPr>
      </p:pic>
      <p:sp>
        <p:nvSpPr>
          <p:cNvPr id="20" name="TextBox 19">
            <a:extLst>
              <a:ext uri="{FF2B5EF4-FFF2-40B4-BE49-F238E27FC236}">
                <a16:creationId xmlns:a16="http://schemas.microsoft.com/office/drawing/2014/main" id="{1AF15DCA-2548-4A57-AD51-D9FF02682D91}"/>
              </a:ext>
            </a:extLst>
          </p:cNvPr>
          <p:cNvSpPr txBox="1"/>
          <p:nvPr/>
        </p:nvSpPr>
        <p:spPr>
          <a:xfrm>
            <a:off x="9256041" y="6064010"/>
            <a:ext cx="1034770" cy="523220"/>
          </a:xfrm>
          <a:prstGeom prst="rect">
            <a:avLst/>
          </a:prstGeom>
          <a:noFill/>
        </p:spPr>
        <p:txBody>
          <a:bodyPr wrap="none" rtlCol="0">
            <a:spAutoFit/>
          </a:bodyPr>
          <a:lstStyle/>
          <a:p>
            <a:pPr algn="ctr"/>
            <a:r>
              <a:rPr lang="en-US" sz="1400" b="1" dirty="0"/>
              <a:t>BLOOD </a:t>
            </a:r>
          </a:p>
          <a:p>
            <a:pPr algn="ctr"/>
            <a:r>
              <a:rPr lang="en-US" sz="1400" b="1" dirty="0"/>
              <a:t>CULTURES</a:t>
            </a:r>
          </a:p>
        </p:txBody>
      </p:sp>
      <p:pic>
        <p:nvPicPr>
          <p:cNvPr id="21" name="Picture 20">
            <a:extLst>
              <a:ext uri="{FF2B5EF4-FFF2-40B4-BE49-F238E27FC236}">
                <a16:creationId xmlns:a16="http://schemas.microsoft.com/office/drawing/2014/main" id="{34D3CD0E-EF65-41F9-86D0-762A57E977D0}"/>
              </a:ext>
            </a:extLst>
          </p:cNvPr>
          <p:cNvPicPr>
            <a:picLocks noChangeAspect="1"/>
          </p:cNvPicPr>
          <p:nvPr/>
        </p:nvPicPr>
        <p:blipFill rotWithShape="1">
          <a:blip r:embed="rId6">
            <a:extLst>
              <a:ext uri="{28A0092B-C50C-407E-A947-70E740481C1C}">
                <a14:useLocalDpi xmlns:a14="http://schemas.microsoft.com/office/drawing/2010/main" val="0"/>
              </a:ext>
            </a:extLst>
          </a:blip>
          <a:srcRect l="16380" t="1355" r="13444" b="3315"/>
          <a:stretch/>
        </p:blipFill>
        <p:spPr>
          <a:xfrm>
            <a:off x="6042025" y="1422664"/>
            <a:ext cx="713217" cy="1549228"/>
          </a:xfrm>
          <a:prstGeom prst="rect">
            <a:avLst/>
          </a:prstGeom>
        </p:spPr>
      </p:pic>
      <p:sp>
        <p:nvSpPr>
          <p:cNvPr id="22" name="TextBox 21">
            <a:extLst>
              <a:ext uri="{FF2B5EF4-FFF2-40B4-BE49-F238E27FC236}">
                <a16:creationId xmlns:a16="http://schemas.microsoft.com/office/drawing/2014/main" id="{85134F41-07BA-44D6-A999-2508E92DC727}"/>
              </a:ext>
            </a:extLst>
          </p:cNvPr>
          <p:cNvSpPr txBox="1"/>
          <p:nvPr/>
        </p:nvSpPr>
        <p:spPr>
          <a:xfrm>
            <a:off x="5870051" y="2992114"/>
            <a:ext cx="1098379" cy="307777"/>
          </a:xfrm>
          <a:prstGeom prst="rect">
            <a:avLst/>
          </a:prstGeom>
          <a:noFill/>
        </p:spPr>
        <p:txBody>
          <a:bodyPr wrap="none" rtlCol="0">
            <a:spAutoFit/>
          </a:bodyPr>
          <a:lstStyle/>
          <a:p>
            <a:pPr algn="ctr"/>
            <a:r>
              <a:rPr lang="en-US" sz="1400" b="1" dirty="0"/>
              <a:t>POR-A-CUL</a:t>
            </a:r>
          </a:p>
        </p:txBody>
      </p:sp>
      <p:pic>
        <p:nvPicPr>
          <p:cNvPr id="23" name="Picture 22">
            <a:extLst>
              <a:ext uri="{FF2B5EF4-FFF2-40B4-BE49-F238E27FC236}">
                <a16:creationId xmlns:a16="http://schemas.microsoft.com/office/drawing/2014/main" id="{4713F6C6-8D28-429E-8D3A-21A501DCD294}"/>
              </a:ext>
            </a:extLst>
          </p:cNvPr>
          <p:cNvPicPr>
            <a:picLocks noChangeAspect="1"/>
          </p:cNvPicPr>
          <p:nvPr/>
        </p:nvPicPr>
        <p:blipFill>
          <a:blip r:embed="rId7"/>
          <a:stretch>
            <a:fillRect/>
          </a:stretch>
        </p:blipFill>
        <p:spPr>
          <a:xfrm>
            <a:off x="6928357" y="1393485"/>
            <a:ext cx="1035755" cy="1549229"/>
          </a:xfrm>
          <a:prstGeom prst="rect">
            <a:avLst/>
          </a:prstGeom>
        </p:spPr>
      </p:pic>
      <p:sp>
        <p:nvSpPr>
          <p:cNvPr id="24" name="TextBox 23">
            <a:extLst>
              <a:ext uri="{FF2B5EF4-FFF2-40B4-BE49-F238E27FC236}">
                <a16:creationId xmlns:a16="http://schemas.microsoft.com/office/drawing/2014/main" id="{59D0465B-C20D-43D8-AEB2-2091DB536E42}"/>
              </a:ext>
            </a:extLst>
          </p:cNvPr>
          <p:cNvSpPr txBox="1"/>
          <p:nvPr/>
        </p:nvSpPr>
        <p:spPr>
          <a:xfrm>
            <a:off x="6996974" y="2905780"/>
            <a:ext cx="880369" cy="523220"/>
          </a:xfrm>
          <a:prstGeom prst="rect">
            <a:avLst/>
          </a:prstGeom>
          <a:noFill/>
        </p:spPr>
        <p:txBody>
          <a:bodyPr wrap="none" rtlCol="0">
            <a:spAutoFit/>
          </a:bodyPr>
          <a:lstStyle/>
          <a:p>
            <a:pPr algn="ctr"/>
            <a:r>
              <a:rPr lang="en-US" sz="1400" b="1" dirty="0"/>
              <a:t>TISSUES/</a:t>
            </a:r>
          </a:p>
          <a:p>
            <a:pPr algn="ctr"/>
            <a:r>
              <a:rPr lang="en-US" sz="1400" b="1" dirty="0"/>
              <a:t>SPUTUM</a:t>
            </a:r>
          </a:p>
        </p:txBody>
      </p:sp>
      <p:pic>
        <p:nvPicPr>
          <p:cNvPr id="25" name="Picture 24" descr="https://m3.healio.com/~/media/news/print/orthopedics-today/2013/12_december/10_3928_1081_597x_20130101_01_1323599/ot1213smithf1.jpg">
            <a:extLst>
              <a:ext uri="{FF2B5EF4-FFF2-40B4-BE49-F238E27FC236}">
                <a16:creationId xmlns:a16="http://schemas.microsoft.com/office/drawing/2014/main" id="{29549E81-6114-4403-9B92-20447D462F43}"/>
              </a:ext>
            </a:extLst>
          </p:cNvPr>
          <p:cNvPicPr/>
          <p:nvPr/>
        </p:nvPicPr>
        <p:blipFill rotWithShape="1">
          <a:blip r:embed="rId8">
            <a:extLst>
              <a:ext uri="{28A0092B-C50C-407E-A947-70E740481C1C}">
                <a14:useLocalDpi xmlns:a14="http://schemas.microsoft.com/office/drawing/2010/main" val="0"/>
              </a:ext>
            </a:extLst>
          </a:blip>
          <a:srcRect l="69203" t="3417" r="5747" b="9590"/>
          <a:stretch/>
        </p:blipFill>
        <p:spPr bwMode="auto">
          <a:xfrm>
            <a:off x="8058862" y="2500420"/>
            <a:ext cx="647065" cy="3539319"/>
          </a:xfrm>
          <a:prstGeom prst="rect">
            <a:avLst/>
          </a:prstGeom>
          <a:noFill/>
          <a:ln>
            <a:noFill/>
          </a:ln>
          <a:extLst>
            <a:ext uri="{53640926-AAD7-44D8-BBD7-CCE9431645EC}">
              <a14:shadowObscured xmlns:a14="http://schemas.microsoft.com/office/drawing/2010/main"/>
            </a:ext>
          </a:extLst>
        </p:spPr>
      </p:pic>
      <p:sp>
        <p:nvSpPr>
          <p:cNvPr id="26" name="TextBox 25">
            <a:extLst>
              <a:ext uri="{FF2B5EF4-FFF2-40B4-BE49-F238E27FC236}">
                <a16:creationId xmlns:a16="http://schemas.microsoft.com/office/drawing/2014/main" id="{9EFF6D29-5F01-44BA-82AE-34AF1E43D58A}"/>
              </a:ext>
            </a:extLst>
          </p:cNvPr>
          <p:cNvSpPr txBox="1"/>
          <p:nvPr/>
        </p:nvSpPr>
        <p:spPr>
          <a:xfrm>
            <a:off x="8104906" y="6054791"/>
            <a:ext cx="593432" cy="307777"/>
          </a:xfrm>
          <a:prstGeom prst="rect">
            <a:avLst/>
          </a:prstGeom>
          <a:noFill/>
        </p:spPr>
        <p:txBody>
          <a:bodyPr wrap="none" rtlCol="0">
            <a:spAutoFit/>
          </a:bodyPr>
          <a:lstStyle/>
          <a:p>
            <a:pPr algn="ctr"/>
            <a:r>
              <a:rPr lang="en-US" sz="1400" b="1" dirty="0"/>
              <a:t>THIO</a:t>
            </a:r>
          </a:p>
        </p:txBody>
      </p:sp>
      <p:pic>
        <p:nvPicPr>
          <p:cNvPr id="27" name="Picture 26">
            <a:extLst>
              <a:ext uri="{FF2B5EF4-FFF2-40B4-BE49-F238E27FC236}">
                <a16:creationId xmlns:a16="http://schemas.microsoft.com/office/drawing/2014/main" id="{2F35C1A6-80E6-43D5-B064-33D563630069}"/>
              </a:ext>
            </a:extLst>
          </p:cNvPr>
          <p:cNvPicPr/>
          <p:nvPr/>
        </p:nvPicPr>
        <p:blipFill rotWithShape="1">
          <a:blip r:embed="rId9" cstate="print">
            <a:extLst>
              <a:ext uri="{28A0092B-C50C-407E-A947-70E740481C1C}">
                <a14:useLocalDpi xmlns:a14="http://schemas.microsoft.com/office/drawing/2010/main" val="0"/>
              </a:ext>
            </a:extLst>
          </a:blip>
          <a:srcRect l="2581" t="33707" b="27546"/>
          <a:stretch/>
        </p:blipFill>
        <p:spPr bwMode="auto">
          <a:xfrm>
            <a:off x="934892" y="1357101"/>
            <a:ext cx="3944708" cy="2272343"/>
          </a:xfrm>
          <a:prstGeom prst="rect">
            <a:avLst/>
          </a:prstGeom>
          <a:ln>
            <a:noFill/>
          </a:ln>
          <a:extLst>
            <a:ext uri="{53640926-AAD7-44D8-BBD7-CCE9431645EC}">
              <a14:shadowObscured xmlns:a14="http://schemas.microsoft.com/office/drawing/2010/main"/>
            </a:ext>
          </a:extLst>
        </p:spPr>
      </p:pic>
      <p:pic>
        <p:nvPicPr>
          <p:cNvPr id="29" name="Picture 28">
            <a:extLst>
              <a:ext uri="{FF2B5EF4-FFF2-40B4-BE49-F238E27FC236}">
                <a16:creationId xmlns:a16="http://schemas.microsoft.com/office/drawing/2014/main" id="{08C3B9E0-7B04-4306-965D-AD3EFFD4951F}"/>
              </a:ext>
            </a:extLst>
          </p:cNvPr>
          <p:cNvPicPr/>
          <p:nvPr/>
        </p:nvPicPr>
        <p:blipFill rotWithShape="1">
          <a:blip r:embed="rId10" cstate="print">
            <a:extLst>
              <a:ext uri="{28A0092B-C50C-407E-A947-70E740481C1C}">
                <a14:useLocalDpi xmlns:a14="http://schemas.microsoft.com/office/drawing/2010/main" val="0"/>
              </a:ext>
            </a:extLst>
          </a:blip>
          <a:srcRect l="6705" t="33905" r="3717" b="8172"/>
          <a:stretch/>
        </p:blipFill>
        <p:spPr bwMode="auto">
          <a:xfrm>
            <a:off x="965375" y="4068762"/>
            <a:ext cx="3918855" cy="218999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0" name="TextBox 29">
            <a:extLst>
              <a:ext uri="{FF2B5EF4-FFF2-40B4-BE49-F238E27FC236}">
                <a16:creationId xmlns:a16="http://schemas.microsoft.com/office/drawing/2014/main" id="{4D1542BC-437D-4A9E-BD24-CEB2ED780AB0}"/>
              </a:ext>
            </a:extLst>
          </p:cNvPr>
          <p:cNvSpPr txBox="1"/>
          <p:nvPr/>
        </p:nvSpPr>
        <p:spPr>
          <a:xfrm>
            <a:off x="2520881" y="3550737"/>
            <a:ext cx="898003" cy="338554"/>
          </a:xfrm>
          <a:prstGeom prst="rect">
            <a:avLst/>
          </a:prstGeom>
          <a:noFill/>
        </p:spPr>
        <p:txBody>
          <a:bodyPr wrap="none" rtlCol="0">
            <a:spAutoFit/>
          </a:bodyPr>
          <a:lstStyle/>
          <a:p>
            <a:pPr algn="ctr"/>
            <a:r>
              <a:rPr lang="en-US" sz="1600" b="1" dirty="0"/>
              <a:t>RRL-CH</a:t>
            </a:r>
          </a:p>
        </p:txBody>
      </p:sp>
      <p:sp>
        <p:nvSpPr>
          <p:cNvPr id="31" name="TextBox 30">
            <a:extLst>
              <a:ext uri="{FF2B5EF4-FFF2-40B4-BE49-F238E27FC236}">
                <a16:creationId xmlns:a16="http://schemas.microsoft.com/office/drawing/2014/main" id="{E8AA8BA7-EC56-4945-AC19-671C8372E1F8}"/>
              </a:ext>
            </a:extLst>
          </p:cNvPr>
          <p:cNvSpPr txBox="1"/>
          <p:nvPr/>
        </p:nvSpPr>
        <p:spPr>
          <a:xfrm>
            <a:off x="2524887" y="6248077"/>
            <a:ext cx="889988" cy="338554"/>
          </a:xfrm>
          <a:prstGeom prst="rect">
            <a:avLst/>
          </a:prstGeom>
          <a:noFill/>
        </p:spPr>
        <p:txBody>
          <a:bodyPr wrap="none" rtlCol="0">
            <a:spAutoFit/>
          </a:bodyPr>
          <a:lstStyle/>
          <a:p>
            <a:pPr algn="ctr"/>
            <a:r>
              <a:rPr lang="en-US" sz="1600" b="1" dirty="0"/>
              <a:t>RRL-SW</a:t>
            </a:r>
          </a:p>
        </p:txBody>
      </p:sp>
    </p:spTree>
    <p:extLst>
      <p:ext uri="{BB962C8B-B14F-4D97-AF65-F5344CB8AC3E}">
        <p14:creationId xmlns:p14="http://schemas.microsoft.com/office/powerpoint/2010/main" val="175613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txBox="1">
            <a:spLocks/>
          </p:cNvSpPr>
          <p:nvPr/>
        </p:nvSpPr>
        <p:spPr>
          <a:xfrm>
            <a:off x="193115" y="1162975"/>
            <a:ext cx="3508360"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6" name="Title 3"/>
          <p:cNvSpPr txBox="1">
            <a:spLocks/>
          </p:cNvSpPr>
          <p:nvPr/>
        </p:nvSpPr>
        <p:spPr>
          <a:xfrm>
            <a:off x="7976571" y="1162973"/>
            <a:ext cx="1894024" cy="5388746"/>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7" name="Title 3"/>
          <p:cNvSpPr txBox="1">
            <a:spLocks/>
          </p:cNvSpPr>
          <p:nvPr/>
        </p:nvSpPr>
        <p:spPr>
          <a:xfrm>
            <a:off x="3824278" y="1162973"/>
            <a:ext cx="1966316"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9" name="Title 3"/>
          <p:cNvSpPr txBox="1">
            <a:spLocks/>
          </p:cNvSpPr>
          <p:nvPr/>
        </p:nvSpPr>
        <p:spPr>
          <a:xfrm>
            <a:off x="3848133" y="1233483"/>
            <a:ext cx="1865149" cy="933768"/>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schemeClr val="tx1"/>
                </a:solidFill>
                <a:latin typeface="Century Gothic" panose="020B0502020202020204"/>
              </a:rPr>
              <a:t>PHI</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200" b="1" dirty="0">
                <a:solidFill>
                  <a:schemeClr val="tx1"/>
                </a:solidFill>
                <a:latin typeface="Century Gothic" panose="020B0502020202020204"/>
              </a:rPr>
              <a:t>Prostate Health Index</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algn="ctr">
              <a:defRPr/>
            </a:pPr>
            <a:r>
              <a:rPr lang="en-US" sz="1400" dirty="0">
                <a:solidFill>
                  <a:schemeClr val="tx1"/>
                </a:solidFill>
              </a:rPr>
              <a:t>Spin/Aliquot/Freeze</a:t>
            </a:r>
            <a:endPar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3" name="Title 3"/>
          <p:cNvSpPr txBox="1">
            <a:spLocks/>
          </p:cNvSpPr>
          <p:nvPr/>
        </p:nvSpPr>
        <p:spPr>
          <a:xfrm>
            <a:off x="5923850" y="1162975"/>
            <a:ext cx="1881422" cy="5388744"/>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7" name="Title 1"/>
          <p:cNvSpPr txBox="1">
            <a:spLocks/>
          </p:cNvSpPr>
          <p:nvPr/>
        </p:nvSpPr>
        <p:spPr>
          <a:xfrm>
            <a:off x="3780878" y="139658"/>
            <a:ext cx="4450304" cy="898790"/>
          </a:xfrm>
          <a:prstGeom prst="rect">
            <a:avLst/>
          </a:prstGeom>
          <a:solidFill>
            <a:schemeClr val="bg2">
              <a:lumMod val="90000"/>
            </a:schemeClr>
          </a:solidFill>
          <a:ln w="12700">
            <a:solidFill>
              <a:schemeClr val="bg2"/>
            </a:solidFill>
          </a:ln>
        </p:spPr>
        <p:txBody>
          <a:bodyPr>
            <a:normAutofit fontScale="250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 </a:t>
            </a:r>
          </a:p>
          <a:p>
            <a:pPr algn="ctr"/>
            <a:r>
              <a:rPr lang="en-US" sz="16000" b="1" dirty="0">
                <a:ln>
                  <a:solidFill>
                    <a:schemeClr val="bg1"/>
                  </a:solidFill>
                </a:ln>
                <a:latin typeface="Century Gothic" panose="020B0502020202020204" pitchFamily="34" charset="0"/>
              </a:rPr>
              <a:t>FROZEN</a:t>
            </a:r>
            <a:r>
              <a:rPr lang="en-US" sz="13300" b="1" dirty="0">
                <a:ln>
                  <a:solidFill>
                    <a:schemeClr val="bg1"/>
                  </a:solidFill>
                </a:ln>
                <a:latin typeface="Century Gothic" panose="020B0502020202020204" pitchFamily="34" charset="0"/>
              </a:rPr>
              <a:t> </a:t>
            </a:r>
            <a:r>
              <a:rPr lang="en-US" sz="10700" b="1" dirty="0">
                <a:ln>
                  <a:solidFill>
                    <a:schemeClr val="bg1"/>
                  </a:solidFill>
                </a:ln>
                <a:latin typeface="Century Gothic" panose="020B0502020202020204" pitchFamily="34" charset="0"/>
              </a:rPr>
              <a:t> </a:t>
            </a:r>
          </a:p>
          <a:p>
            <a:pPr algn="ctr"/>
            <a:r>
              <a:rPr lang="en-US" sz="9600" b="1" dirty="0">
                <a:ln w="12700" cmpd="sng">
                  <a:solidFill>
                    <a:schemeClr val="bg1"/>
                  </a:solidFill>
                  <a:prstDash val="solid"/>
                </a:ln>
                <a:solidFill>
                  <a:srgbClr val="00B0F0"/>
                </a:solidFill>
                <a:latin typeface="Century Gothic" panose="020B0502020202020204" pitchFamily="34" charset="0"/>
              </a:rPr>
              <a:t>BLUE LABELED TOTES </a:t>
            </a:r>
            <a:b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br>
            <a:endParaRPr kumimoji="0" lang="en-US" sz="22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pic>
        <p:nvPicPr>
          <p:cNvPr id="20" name="Picture 19">
            <a:extLst>
              <a:ext uri="{FF2B5EF4-FFF2-40B4-BE49-F238E27FC236}">
                <a16:creationId xmlns:a16="http://schemas.microsoft.com/office/drawing/2014/main" id="{C6823D2D-1058-48B1-872D-40B5B4519BEA}"/>
              </a:ext>
            </a:extLst>
          </p:cNvPr>
          <p:cNvPicPr/>
          <p:nvPr/>
        </p:nvPicPr>
        <p:blipFill rotWithShape="1">
          <a:blip r:embed="rId2">
            <a:extLst>
              <a:ext uri="{28A0092B-C50C-407E-A947-70E740481C1C}">
                <a14:useLocalDpi xmlns:a14="http://schemas.microsoft.com/office/drawing/2010/main" val="0"/>
              </a:ext>
            </a:extLst>
          </a:blip>
          <a:srcRect l="21739" t="5863" r="21739" b="7166"/>
          <a:stretch/>
        </p:blipFill>
        <p:spPr bwMode="auto">
          <a:xfrm>
            <a:off x="6311405" y="3613554"/>
            <a:ext cx="495300" cy="2769437"/>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B86A1120-851D-4BB5-8F75-3DB66E1A39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945" t="3657" r="40523" b="11450"/>
          <a:stretch/>
        </p:blipFill>
        <p:spPr>
          <a:xfrm>
            <a:off x="7175896" y="3629010"/>
            <a:ext cx="515802" cy="2769438"/>
          </a:xfrm>
          <a:prstGeom prst="rect">
            <a:avLst/>
          </a:prstGeom>
          <a:ln w="57150">
            <a:noFill/>
          </a:ln>
        </p:spPr>
      </p:pic>
      <p:sp>
        <p:nvSpPr>
          <p:cNvPr id="22" name="Right Arrow 22">
            <a:extLst>
              <a:ext uri="{FF2B5EF4-FFF2-40B4-BE49-F238E27FC236}">
                <a16:creationId xmlns:a16="http://schemas.microsoft.com/office/drawing/2014/main" id="{061DED72-4BB0-4F0D-A91F-D7CE985CBDE5}"/>
              </a:ext>
            </a:extLst>
          </p:cNvPr>
          <p:cNvSpPr/>
          <p:nvPr/>
        </p:nvSpPr>
        <p:spPr>
          <a:xfrm>
            <a:off x="6839675" y="4998271"/>
            <a:ext cx="326385" cy="3798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pic>
        <p:nvPicPr>
          <p:cNvPr id="24" name="Picture 12" descr="Image result for plastic aliquot tube">
            <a:extLst>
              <a:ext uri="{FF2B5EF4-FFF2-40B4-BE49-F238E27FC236}">
                <a16:creationId xmlns:a16="http://schemas.microsoft.com/office/drawing/2014/main" id="{A8B5369D-78EE-46E7-8F1A-6224CE00283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colorTemperature colorTemp="6501"/>
                    </a14:imgEffect>
                    <a14:imgEffect>
                      <a14:saturation sat="93000"/>
                    </a14:imgEffect>
                    <a14:imgEffect>
                      <a14:brightnessContrast bright="1000" contrast="2000"/>
                    </a14:imgEffect>
                  </a14:imgLayer>
                </a14:imgProps>
              </a:ext>
              <a:ext uri="{28A0092B-C50C-407E-A947-70E740481C1C}">
                <a14:useLocalDpi xmlns:a14="http://schemas.microsoft.com/office/drawing/2010/main" val="0"/>
              </a:ext>
            </a:extLst>
          </a:blip>
          <a:srcRect l="36821" t="8480" r="43957" b="4718"/>
          <a:stretch/>
        </p:blipFill>
        <p:spPr bwMode="auto">
          <a:xfrm>
            <a:off x="4210289" y="2528918"/>
            <a:ext cx="570987" cy="38540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801D63B-A577-4126-B799-DB79B9D711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945" t="3657" r="40523" b="11450"/>
          <a:stretch/>
        </p:blipFill>
        <p:spPr>
          <a:xfrm>
            <a:off x="5123175" y="3634483"/>
            <a:ext cx="515802" cy="2769437"/>
          </a:xfrm>
          <a:prstGeom prst="rect">
            <a:avLst/>
          </a:prstGeom>
          <a:ln w="57150">
            <a:noFill/>
          </a:ln>
        </p:spPr>
      </p:pic>
      <p:sp>
        <p:nvSpPr>
          <p:cNvPr id="26" name="Right Arrow 22">
            <a:extLst>
              <a:ext uri="{FF2B5EF4-FFF2-40B4-BE49-F238E27FC236}">
                <a16:creationId xmlns:a16="http://schemas.microsoft.com/office/drawing/2014/main" id="{B47948F7-D763-4C08-9C46-184D0A871A3D}"/>
              </a:ext>
            </a:extLst>
          </p:cNvPr>
          <p:cNvSpPr/>
          <p:nvPr/>
        </p:nvSpPr>
        <p:spPr>
          <a:xfrm>
            <a:off x="4805046" y="4998272"/>
            <a:ext cx="326385" cy="3798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27" name="Title 3">
            <a:extLst>
              <a:ext uri="{FF2B5EF4-FFF2-40B4-BE49-F238E27FC236}">
                <a16:creationId xmlns:a16="http://schemas.microsoft.com/office/drawing/2014/main" id="{5F671A9C-7389-4C3E-953B-4F5546A04FF0}"/>
              </a:ext>
            </a:extLst>
          </p:cNvPr>
          <p:cNvSpPr txBox="1">
            <a:spLocks/>
          </p:cNvSpPr>
          <p:nvPr/>
        </p:nvSpPr>
        <p:spPr>
          <a:xfrm>
            <a:off x="5986535" y="1207177"/>
            <a:ext cx="1794096" cy="933768"/>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schemeClr val="tx1"/>
                </a:solidFill>
                <a:latin typeface="Century Gothic" panose="020B0502020202020204"/>
              </a:rPr>
              <a:t>ACTH</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400" b="1" dirty="0">
              <a:solidFill>
                <a:schemeClr val="tx1"/>
              </a:solidFill>
              <a:latin typeface="Century Gothic" panose="020B0502020202020204"/>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1300" dirty="0">
                <a:solidFill>
                  <a:schemeClr val="tx1"/>
                </a:solidFill>
                <a:latin typeface="Century Gothic" panose="020B0502020202020204"/>
              </a:rPr>
              <a:t>Spin/Aliquot/Freez</a:t>
            </a:r>
            <a:r>
              <a:rPr lang="en-US" sz="1400" dirty="0">
                <a:solidFill>
                  <a:schemeClr val="tx1"/>
                </a:solidFill>
                <a:latin typeface="Century Gothic" panose="020B0502020202020204"/>
              </a:rPr>
              <a:t>e</a:t>
            </a:r>
            <a:endPar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28" name="Title 3">
            <a:extLst>
              <a:ext uri="{FF2B5EF4-FFF2-40B4-BE49-F238E27FC236}">
                <a16:creationId xmlns:a16="http://schemas.microsoft.com/office/drawing/2014/main" id="{884373FB-6D12-40AD-8101-44A356FF09BC}"/>
              </a:ext>
            </a:extLst>
          </p:cNvPr>
          <p:cNvSpPr txBox="1">
            <a:spLocks/>
          </p:cNvSpPr>
          <p:nvPr/>
        </p:nvSpPr>
        <p:spPr>
          <a:xfrm>
            <a:off x="8009116" y="1230467"/>
            <a:ext cx="1861479" cy="881156"/>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schemeClr val="tx1"/>
                </a:solidFill>
                <a:latin typeface="Century Gothic" panose="020B0502020202020204"/>
              </a:rPr>
              <a:t>COAG</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algn="ctr">
              <a:defRPr/>
            </a:pPr>
            <a:r>
              <a:rPr lang="en-US" sz="1400" dirty="0">
                <a:solidFill>
                  <a:schemeClr val="tx1"/>
                </a:solidFill>
              </a:rPr>
              <a:t>Spin/Aliquot/Freeze</a:t>
            </a:r>
            <a:endPar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9" name="Picture 28" descr="BLU5 Collection Tube">
            <a:extLst>
              <a:ext uri="{FF2B5EF4-FFF2-40B4-BE49-F238E27FC236}">
                <a16:creationId xmlns:a16="http://schemas.microsoft.com/office/drawing/2014/main" id="{B758818B-D40B-41CA-B4E4-DD39F006AF24}"/>
              </a:ext>
            </a:extLst>
          </p:cNvPr>
          <p:cNvPicPr/>
          <p:nvPr/>
        </p:nvPicPr>
        <p:blipFill rotWithShape="1">
          <a:blip r:embed="rId6">
            <a:extLst>
              <a:ext uri="{28A0092B-C50C-407E-A947-70E740481C1C}">
                <a14:useLocalDpi xmlns:a14="http://schemas.microsoft.com/office/drawing/2010/main" val="0"/>
              </a:ext>
            </a:extLst>
          </a:blip>
          <a:srcRect l="37443" t="4235" r="36073"/>
          <a:stretch/>
        </p:blipFill>
        <p:spPr bwMode="auto">
          <a:xfrm>
            <a:off x="8295615" y="3613554"/>
            <a:ext cx="552450" cy="2800350"/>
          </a:xfrm>
          <a:prstGeom prst="rect">
            <a:avLst/>
          </a:prstGeom>
          <a:noFill/>
          <a:ln>
            <a:noFill/>
          </a:ln>
          <a:extLst>
            <a:ext uri="{53640926-AAD7-44D8-BBD7-CCE9431645EC}">
              <a14:shadowObscured xmlns:a14="http://schemas.microsoft.com/office/drawing/2010/main"/>
            </a:ext>
          </a:extLst>
        </p:spPr>
      </p:pic>
      <p:sp>
        <p:nvSpPr>
          <p:cNvPr id="30" name="Right Arrow 22">
            <a:extLst>
              <a:ext uri="{FF2B5EF4-FFF2-40B4-BE49-F238E27FC236}">
                <a16:creationId xmlns:a16="http://schemas.microsoft.com/office/drawing/2014/main" id="{FB122B1F-C826-497C-A74B-4C0819733F67}"/>
              </a:ext>
            </a:extLst>
          </p:cNvPr>
          <p:cNvSpPr/>
          <p:nvPr/>
        </p:nvSpPr>
        <p:spPr>
          <a:xfrm>
            <a:off x="8878287" y="4910074"/>
            <a:ext cx="326385" cy="37989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pic>
        <p:nvPicPr>
          <p:cNvPr id="31" name="Picture 30">
            <a:extLst>
              <a:ext uri="{FF2B5EF4-FFF2-40B4-BE49-F238E27FC236}">
                <a16:creationId xmlns:a16="http://schemas.microsoft.com/office/drawing/2014/main" id="{72CACA32-4AFA-457C-A71A-B4783A8942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945" t="3657" r="40523" b="11450"/>
          <a:stretch/>
        </p:blipFill>
        <p:spPr>
          <a:xfrm>
            <a:off x="9215118" y="3613554"/>
            <a:ext cx="515802" cy="2800350"/>
          </a:xfrm>
          <a:prstGeom prst="rect">
            <a:avLst/>
          </a:prstGeom>
          <a:ln w="57150">
            <a:noFill/>
          </a:ln>
        </p:spPr>
      </p:pic>
      <p:pic>
        <p:nvPicPr>
          <p:cNvPr id="39" name="Picture 38">
            <a:extLst>
              <a:ext uri="{FF2B5EF4-FFF2-40B4-BE49-F238E27FC236}">
                <a16:creationId xmlns:a16="http://schemas.microsoft.com/office/drawing/2014/main" id="{0B5BBAC8-823B-4B7F-894D-576D4F7DC02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5539" y="3988262"/>
            <a:ext cx="2963865" cy="2287644"/>
          </a:xfrm>
          <a:prstGeom prst="rect">
            <a:avLst/>
          </a:prstGeom>
          <a:ln w="12700">
            <a:solidFill>
              <a:schemeClr val="tx1"/>
            </a:solidFill>
          </a:ln>
        </p:spPr>
      </p:pic>
      <p:sp>
        <p:nvSpPr>
          <p:cNvPr id="34" name="Title 3">
            <a:extLst>
              <a:ext uri="{FF2B5EF4-FFF2-40B4-BE49-F238E27FC236}">
                <a16:creationId xmlns:a16="http://schemas.microsoft.com/office/drawing/2014/main" id="{325529D8-1108-469F-A6E5-512F53D32687}"/>
              </a:ext>
            </a:extLst>
          </p:cNvPr>
          <p:cNvSpPr txBox="1">
            <a:spLocks/>
          </p:cNvSpPr>
          <p:nvPr/>
        </p:nvSpPr>
        <p:spPr>
          <a:xfrm>
            <a:off x="9990306" y="1162973"/>
            <a:ext cx="1905164" cy="5388746"/>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2" name="Title 3">
            <a:extLst>
              <a:ext uri="{FF2B5EF4-FFF2-40B4-BE49-F238E27FC236}">
                <a16:creationId xmlns:a16="http://schemas.microsoft.com/office/drawing/2014/main" id="{749D56B8-FBDD-4252-B9F6-08B4BC97C0B4}"/>
              </a:ext>
            </a:extLst>
          </p:cNvPr>
          <p:cNvSpPr txBox="1">
            <a:spLocks/>
          </p:cNvSpPr>
          <p:nvPr/>
        </p:nvSpPr>
        <p:spPr>
          <a:xfrm>
            <a:off x="10022211" y="1241194"/>
            <a:ext cx="1849701" cy="881157"/>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rPr>
              <a:t>MONOGRAM</a:t>
            </a:r>
            <a:r>
              <a:rPr kumimoji="0" lang="en-US" sz="2200" b="1" i="0" u="none" strike="noStrike" kern="1200" cap="none" spc="0" normalizeH="0" baseline="0" noProof="0" dirty="0">
                <a:ln>
                  <a:noFill/>
                </a:ln>
                <a:solidFill>
                  <a:schemeClr val="tx1"/>
                </a:solidFill>
                <a:effectLst/>
                <a:uLnTx/>
                <a:uFillTx/>
                <a:latin typeface="Century Gothic" panose="020B0502020202020204"/>
                <a:ea typeface="+mn-ea"/>
                <a:cs typeface="+mn-cs"/>
              </a:rPr>
              <a:t> </a:t>
            </a:r>
            <a:r>
              <a:rPr kumimoji="0" lang="en-US" sz="1400" b="1" i="0" u="none" strike="noStrike" kern="1200" cap="none" spc="0" normalizeH="0" baseline="0" noProof="0" dirty="0">
                <a:ln>
                  <a:noFill/>
                </a:ln>
                <a:solidFill>
                  <a:schemeClr val="tx1"/>
                </a:solidFill>
                <a:effectLst/>
                <a:uLnTx/>
                <a:uFillTx/>
                <a:latin typeface="Century Gothic" panose="020B0502020202020204"/>
                <a:ea typeface="+mn-ea"/>
                <a:cs typeface="+mn-cs"/>
              </a:rPr>
              <a:t>HIV TESTS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 b="1" i="0" u="none" strike="noStrike" kern="1200" cap="none" spc="0" normalizeH="0" baseline="0" noProof="0" dirty="0">
              <a:ln>
                <a:noFill/>
              </a:ln>
              <a:solidFill>
                <a:schemeClr val="tx1"/>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00" b="1" i="0" u="none" strike="noStrike" kern="1200" cap="none" spc="0" normalizeH="0" baseline="0" noProof="0" dirty="0">
              <a:ln>
                <a:noFill/>
              </a:ln>
              <a:solidFill>
                <a:schemeClr val="tx1"/>
              </a:solidFill>
              <a:effectLst/>
              <a:uLnTx/>
              <a:uFillTx/>
              <a:latin typeface="Century Gothic" panose="020B0502020202020204"/>
              <a:ea typeface="+mn-ea"/>
              <a:cs typeface="+mn-cs"/>
            </a:endParaRPr>
          </a:p>
          <a:p>
            <a:pPr algn="ctr">
              <a:defRPr/>
            </a:pPr>
            <a:r>
              <a:rPr lang="en-US" sz="1400" dirty="0">
                <a:solidFill>
                  <a:schemeClr val="tx1"/>
                </a:solidFill>
              </a:rPr>
              <a:t>Spin/Freeze</a:t>
            </a:r>
            <a:endParaRPr lang="en-US" sz="1400" b="1" dirty="0">
              <a:solidFill>
                <a:prstClr val="black"/>
              </a:solidFill>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3" name="Picture 42" descr="http://www.berktree.com/assets/images/default/b-d-vacutainer-ppt-tubes-13-x-100mm-model-362788-pkg-of-100.jpg">
            <a:extLst>
              <a:ext uri="{FF2B5EF4-FFF2-40B4-BE49-F238E27FC236}">
                <a16:creationId xmlns:a16="http://schemas.microsoft.com/office/drawing/2014/main" id="{1A25F0E5-5EEC-453A-A708-031F160844C0}"/>
              </a:ext>
            </a:extLst>
          </p:cNvPr>
          <p:cNvPicPr/>
          <p:nvPr/>
        </p:nvPicPr>
        <p:blipFill rotWithShape="1">
          <a:blip r:embed="rId8">
            <a:extLst>
              <a:ext uri="{28A0092B-C50C-407E-A947-70E740481C1C}">
                <a14:useLocalDpi xmlns:a14="http://schemas.microsoft.com/office/drawing/2010/main" val="0"/>
              </a:ext>
            </a:extLst>
          </a:blip>
          <a:srcRect l="44222" t="3555" r="40888" b="3555"/>
          <a:stretch/>
        </p:blipFill>
        <p:spPr bwMode="auto">
          <a:xfrm>
            <a:off x="10725054" y="2528919"/>
            <a:ext cx="570988" cy="3854071"/>
          </a:xfrm>
          <a:prstGeom prst="rect">
            <a:avLst/>
          </a:prstGeom>
          <a:noFill/>
          <a:ln>
            <a:noFill/>
          </a:ln>
          <a:extLst>
            <a:ext uri="{53640926-AAD7-44D8-BBD7-CCE9431645EC}">
              <a14:shadowObscured xmlns:a14="http://schemas.microsoft.com/office/drawing/2010/main"/>
            </a:ext>
          </a:extLst>
        </p:spPr>
      </p:pic>
      <p:pic>
        <p:nvPicPr>
          <p:cNvPr id="44" name="Picture 43">
            <a:extLst>
              <a:ext uri="{FF2B5EF4-FFF2-40B4-BE49-F238E27FC236}">
                <a16:creationId xmlns:a16="http://schemas.microsoft.com/office/drawing/2014/main" id="{6EF8D239-450C-48E1-AAFA-321EE23C4B74}"/>
              </a:ext>
            </a:extLst>
          </p:cNvPr>
          <p:cNvPicPr/>
          <p:nvPr/>
        </p:nvPicPr>
        <p:blipFill rotWithShape="1">
          <a:blip r:embed="rId9" cstate="print">
            <a:extLst>
              <a:ext uri="{28A0092B-C50C-407E-A947-70E740481C1C}">
                <a14:useLocalDpi xmlns:a14="http://schemas.microsoft.com/office/drawing/2010/main" val="0"/>
              </a:ext>
            </a:extLst>
          </a:blip>
          <a:srcRect t="30829" r="5941" b="21356"/>
          <a:stretch/>
        </p:blipFill>
        <p:spPr bwMode="auto">
          <a:xfrm>
            <a:off x="540264" y="1241194"/>
            <a:ext cx="2987040" cy="2309086"/>
          </a:xfrm>
          <a:prstGeom prst="rect">
            <a:avLst/>
          </a:prstGeom>
          <a:ln>
            <a:noFill/>
          </a:ln>
          <a:extLst>
            <a:ext uri="{53640926-AAD7-44D8-BBD7-CCE9431645EC}">
              <a14:shadowObscured xmlns:a14="http://schemas.microsoft.com/office/drawing/2010/main"/>
            </a:ext>
          </a:extLst>
        </p:spPr>
      </p:pic>
      <p:sp>
        <p:nvSpPr>
          <p:cNvPr id="46" name="TextBox 45">
            <a:extLst>
              <a:ext uri="{FF2B5EF4-FFF2-40B4-BE49-F238E27FC236}">
                <a16:creationId xmlns:a16="http://schemas.microsoft.com/office/drawing/2014/main" id="{187E85DF-C703-4942-A197-54B6F7DBB53D}"/>
              </a:ext>
            </a:extLst>
          </p:cNvPr>
          <p:cNvSpPr txBox="1"/>
          <p:nvPr/>
        </p:nvSpPr>
        <p:spPr>
          <a:xfrm>
            <a:off x="1630160" y="3459222"/>
            <a:ext cx="904415" cy="338554"/>
          </a:xfrm>
          <a:prstGeom prst="rect">
            <a:avLst/>
          </a:prstGeom>
          <a:noFill/>
        </p:spPr>
        <p:txBody>
          <a:bodyPr wrap="none" rtlCol="0">
            <a:spAutoFit/>
          </a:bodyPr>
          <a:lstStyle/>
          <a:p>
            <a:pPr algn="ctr"/>
            <a:r>
              <a:rPr lang="en-US" sz="1600" b="1" dirty="0"/>
              <a:t>RRL-CH</a:t>
            </a:r>
          </a:p>
        </p:txBody>
      </p:sp>
      <p:sp>
        <p:nvSpPr>
          <p:cNvPr id="47" name="TextBox 46">
            <a:extLst>
              <a:ext uri="{FF2B5EF4-FFF2-40B4-BE49-F238E27FC236}">
                <a16:creationId xmlns:a16="http://schemas.microsoft.com/office/drawing/2014/main" id="{A6AB091C-CBE3-4E13-B1CD-576EA8F056B8}"/>
              </a:ext>
            </a:extLst>
          </p:cNvPr>
          <p:cNvSpPr txBox="1"/>
          <p:nvPr/>
        </p:nvSpPr>
        <p:spPr>
          <a:xfrm>
            <a:off x="1530742" y="6214965"/>
            <a:ext cx="898003" cy="338554"/>
          </a:xfrm>
          <a:prstGeom prst="rect">
            <a:avLst/>
          </a:prstGeom>
          <a:noFill/>
        </p:spPr>
        <p:txBody>
          <a:bodyPr wrap="none" rtlCol="0">
            <a:spAutoFit/>
          </a:bodyPr>
          <a:lstStyle/>
          <a:p>
            <a:pPr algn="ctr"/>
            <a:r>
              <a:rPr lang="en-US" sz="1600" b="1" dirty="0"/>
              <a:t>RRL-SW</a:t>
            </a:r>
          </a:p>
        </p:txBody>
      </p:sp>
      <p:pic>
        <p:nvPicPr>
          <p:cNvPr id="49" name="Picture 48">
            <a:extLst>
              <a:ext uri="{FF2B5EF4-FFF2-40B4-BE49-F238E27FC236}">
                <a16:creationId xmlns:a16="http://schemas.microsoft.com/office/drawing/2014/main" id="{4426A654-AF9B-4079-84EB-BA6632BCF9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7626" t="4187" r="11556" b="6614"/>
          <a:stretch/>
        </p:blipFill>
        <p:spPr>
          <a:xfrm>
            <a:off x="660057" y="4894653"/>
            <a:ext cx="786168" cy="1320312"/>
          </a:xfrm>
          <a:prstGeom prst="rect">
            <a:avLst/>
          </a:prstGeom>
        </p:spPr>
      </p:pic>
      <p:pic>
        <p:nvPicPr>
          <p:cNvPr id="50" name="Picture 49">
            <a:extLst>
              <a:ext uri="{FF2B5EF4-FFF2-40B4-BE49-F238E27FC236}">
                <a16:creationId xmlns:a16="http://schemas.microsoft.com/office/drawing/2014/main" id="{3DB3BA40-2239-45E4-B7E9-8F8EB9E424E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7626" t="4187" r="11556" b="6614"/>
          <a:stretch/>
        </p:blipFill>
        <p:spPr>
          <a:xfrm>
            <a:off x="685316" y="2167251"/>
            <a:ext cx="773545" cy="1304891"/>
          </a:xfrm>
          <a:prstGeom prst="rect">
            <a:avLst/>
          </a:prstGeom>
        </p:spPr>
      </p:pic>
    </p:spTree>
    <p:extLst>
      <p:ext uri="{BB962C8B-B14F-4D97-AF65-F5344CB8AC3E}">
        <p14:creationId xmlns:p14="http://schemas.microsoft.com/office/powerpoint/2010/main" val="537515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p:cNvSpPr txBox="1">
            <a:spLocks/>
          </p:cNvSpPr>
          <p:nvPr/>
        </p:nvSpPr>
        <p:spPr>
          <a:xfrm>
            <a:off x="3226176" y="1284483"/>
            <a:ext cx="2909676" cy="5422128"/>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4" name="Title 3"/>
          <p:cNvSpPr txBox="1">
            <a:spLocks/>
          </p:cNvSpPr>
          <p:nvPr/>
        </p:nvSpPr>
        <p:spPr>
          <a:xfrm>
            <a:off x="184830" y="1261078"/>
            <a:ext cx="2937719"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6" name="Title 3"/>
          <p:cNvSpPr txBox="1">
            <a:spLocks/>
          </p:cNvSpPr>
          <p:nvPr/>
        </p:nvSpPr>
        <p:spPr>
          <a:xfrm>
            <a:off x="6254190" y="1302375"/>
            <a:ext cx="2875074" cy="5388746"/>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Title 1"/>
          <p:cNvSpPr txBox="1">
            <a:spLocks/>
          </p:cNvSpPr>
          <p:nvPr/>
        </p:nvSpPr>
        <p:spPr>
          <a:xfrm>
            <a:off x="334127" y="1298851"/>
            <a:ext cx="2569988" cy="911689"/>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rPr>
              <a:t>NON-GYN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rPr>
              <a:t>CYTOLOGY</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600" b="1" u="sng" dirty="0">
                <a:solidFill>
                  <a:schemeClr val="tx1"/>
                </a:solidFill>
                <a:latin typeface="Century Gothic" panose="020B0502020202020204"/>
              </a:rPr>
              <a:t>FNA</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000" b="1" dirty="0">
              <a:solidFill>
                <a:prstClr val="black"/>
              </a:solidFill>
              <a:latin typeface="Century Gothic" panose="020B0502020202020204"/>
            </a:endParaRPr>
          </a:p>
        </p:txBody>
      </p:sp>
      <p:sp>
        <p:nvSpPr>
          <p:cNvPr id="13" name="Title 3"/>
          <p:cNvSpPr txBox="1">
            <a:spLocks/>
          </p:cNvSpPr>
          <p:nvPr/>
        </p:nvSpPr>
        <p:spPr>
          <a:xfrm>
            <a:off x="3414674" y="1317474"/>
            <a:ext cx="2516360" cy="893066"/>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schemeClr val="tx1"/>
                </a:solidFill>
                <a:latin typeface="Century Gothic" panose="020B0502020202020204"/>
              </a:rPr>
              <a:t>NON-GYN</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schemeClr val="tx1"/>
                </a:solidFill>
                <a:latin typeface="Century Gothic" panose="020B0502020202020204"/>
              </a:rPr>
              <a:t>CYTOLOGY</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600" b="1" u="sng" dirty="0">
                <a:solidFill>
                  <a:schemeClr val="tx1"/>
                </a:solidFill>
                <a:latin typeface="Century Gothic" panose="020B0502020202020204"/>
              </a:rPr>
              <a:t>BODY FLUIDS</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000" b="1" dirty="0">
              <a:solidFill>
                <a:prstClr val="black"/>
              </a:solidFill>
              <a:latin typeface="Century Gothic" panose="020B0502020202020204"/>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000" b="1" dirty="0">
              <a:solidFill>
                <a:prstClr val="black"/>
              </a:solidFill>
              <a:latin typeface="Century Gothic" panose="020B0502020202020204"/>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FLUIDS</a:t>
            </a:r>
          </a:p>
        </p:txBody>
      </p:sp>
      <p:sp>
        <p:nvSpPr>
          <p:cNvPr id="17" name="Title 3"/>
          <p:cNvSpPr txBox="1">
            <a:spLocks/>
          </p:cNvSpPr>
          <p:nvPr/>
        </p:nvSpPr>
        <p:spPr>
          <a:xfrm>
            <a:off x="9212752" y="1298851"/>
            <a:ext cx="2870167"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9" name="Title 3"/>
          <p:cNvSpPr txBox="1">
            <a:spLocks/>
          </p:cNvSpPr>
          <p:nvPr/>
        </p:nvSpPr>
        <p:spPr>
          <a:xfrm>
            <a:off x="9313795" y="1317474"/>
            <a:ext cx="2544078" cy="893066"/>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rPr>
              <a:t>GYN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rPr>
              <a:t>CYTOLOGY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sng" strike="noStrike" kern="1200" cap="none" spc="0" normalizeH="0" baseline="0" noProof="0" dirty="0">
                <a:ln>
                  <a:noFill/>
                </a:ln>
                <a:solidFill>
                  <a:schemeClr val="tx1"/>
                </a:solidFill>
                <a:effectLst/>
                <a:uLnTx/>
                <a:uFillTx/>
                <a:latin typeface="Century Gothic" panose="020B0502020202020204"/>
                <a:ea typeface="+mn-ea"/>
                <a:cs typeface="+mn-cs"/>
              </a:rPr>
              <a:t>PAP SMEARS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7" name="Title 1"/>
          <p:cNvSpPr txBox="1">
            <a:spLocks/>
          </p:cNvSpPr>
          <p:nvPr/>
        </p:nvSpPr>
        <p:spPr>
          <a:xfrm>
            <a:off x="147002" y="119930"/>
            <a:ext cx="11898089" cy="953059"/>
          </a:xfrm>
          <a:prstGeom prst="rect">
            <a:avLst/>
          </a:prstGeom>
          <a:solidFill>
            <a:schemeClr val="bg2">
              <a:lumMod val="90000"/>
            </a:schemeClr>
          </a:solidFill>
          <a:ln w="12700">
            <a:solidFill>
              <a:schemeClr val="bg2"/>
            </a:solidFill>
          </a:ln>
        </p:spPr>
        <p:txBody>
          <a:bodyPr>
            <a:normAutofit fontScale="90000"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 </a:t>
            </a:r>
            <a:r>
              <a:rPr kumimoji="0" lang="en-US" sz="4400" b="1" i="0" u="none" strike="noStrike" kern="1200" cap="none" spc="0" normalizeH="0" baseline="0" noProof="0" dirty="0">
                <a:ln w="0"/>
                <a:solidFill>
                  <a:schemeClr val="tx1"/>
                </a:solidFill>
                <a:effectLst>
                  <a:outerShdw blurRad="38100" dist="19050" dir="2700000" algn="tl" rotWithShape="0">
                    <a:prstClr val="black">
                      <a:alpha val="40000"/>
                    </a:prstClr>
                  </a:outerShdw>
                </a:effectLst>
                <a:uLnTx/>
                <a:uFillTx/>
                <a:latin typeface="Century Gothic" panose="020B0502020202020204"/>
                <a:ea typeface="+mn-ea"/>
                <a:cs typeface="+mn-cs"/>
              </a:rPr>
              <a:t>CYTOLOGY</a:t>
            </a:r>
          </a:p>
          <a:p>
            <a:pPr lvl="0" algn="ctr"/>
            <a:r>
              <a:rPr lang="en-US" sz="2500" b="1" dirty="0">
                <a:ln w="0"/>
                <a:solidFill>
                  <a:schemeClr val="tx1"/>
                </a:solidFill>
                <a:effectLst>
                  <a:outerShdw blurRad="38100" dist="19050" dir="2700000" algn="tl" rotWithShape="0">
                    <a:prstClr val="black">
                      <a:alpha val="40000"/>
                    </a:prstClr>
                  </a:outerShdw>
                </a:effectLst>
                <a:latin typeface="Century Gothic" panose="020B0502020202020204"/>
              </a:rPr>
              <a:t>  </a:t>
            </a:r>
            <a:r>
              <a:rPr lang="en-US" sz="2700" b="1" dirty="0">
                <a:ln w="0"/>
                <a:solidFill>
                  <a:schemeClr val="tx1"/>
                </a:solidFill>
                <a:effectLst>
                  <a:outerShdw blurRad="38100" dist="19050" dir="2700000" algn="tl" rotWithShape="0">
                    <a:prstClr val="black">
                      <a:alpha val="40000"/>
                    </a:prstClr>
                  </a:outerShdw>
                </a:effectLst>
                <a:latin typeface="Century Gothic" panose="020B0502020202020204"/>
              </a:rPr>
              <a:t>CLEAR PLASTIC BINS</a:t>
            </a:r>
            <a:endParaRPr kumimoji="0" lang="en-US" sz="2700" b="1" i="0" u="none" strike="noStrike" kern="1200" cap="none" spc="0" normalizeH="0" baseline="0" noProof="0" dirty="0">
              <a:ln w="0"/>
              <a:solidFill>
                <a:schemeClr val="tx2"/>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pic>
        <p:nvPicPr>
          <p:cNvPr id="23" name="Picture 22">
            <a:extLst>
              <a:ext uri="{FF2B5EF4-FFF2-40B4-BE49-F238E27FC236}">
                <a16:creationId xmlns:a16="http://schemas.microsoft.com/office/drawing/2014/main" id="{56CAB788-500B-44B9-86B6-E452A130BDBF}"/>
              </a:ext>
            </a:extLst>
          </p:cNvPr>
          <p:cNvPicPr/>
          <p:nvPr/>
        </p:nvPicPr>
        <p:blipFill rotWithShape="1">
          <a:blip r:embed="rId2"/>
          <a:srcRect l="21154" t="45584" r="59616" b="20038"/>
          <a:stretch/>
        </p:blipFill>
        <p:spPr bwMode="auto">
          <a:xfrm>
            <a:off x="6438721" y="3993223"/>
            <a:ext cx="2402967" cy="2511839"/>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0BD6704D-3944-4061-8FB9-736C1CE14B3B}"/>
              </a:ext>
            </a:extLst>
          </p:cNvPr>
          <p:cNvPicPr/>
          <p:nvPr/>
        </p:nvPicPr>
        <p:blipFill rotWithShape="1">
          <a:blip r:embed="rId2"/>
          <a:srcRect l="21154" t="45584" r="59616" b="20038"/>
          <a:stretch/>
        </p:blipFill>
        <p:spPr bwMode="auto">
          <a:xfrm>
            <a:off x="6469357" y="2223857"/>
            <a:ext cx="2402968" cy="1511564"/>
          </a:xfrm>
          <a:prstGeom prst="rect">
            <a:avLst/>
          </a:prstGeom>
          <a:ln>
            <a:noFill/>
          </a:ln>
          <a:extLst>
            <a:ext uri="{53640926-AAD7-44D8-BBD7-CCE9431645EC}">
              <a14:shadowObscured xmlns:a14="http://schemas.microsoft.com/office/drawing/2010/main"/>
            </a:ext>
          </a:extLst>
        </p:spPr>
      </p:pic>
      <p:pic>
        <p:nvPicPr>
          <p:cNvPr id="25" name="Picture 4">
            <a:extLst>
              <a:ext uri="{FF2B5EF4-FFF2-40B4-BE49-F238E27FC236}">
                <a16:creationId xmlns:a16="http://schemas.microsoft.com/office/drawing/2014/main" id="{7EF6D558-9F91-4F87-BCFD-2C0977243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3907" y="2291669"/>
            <a:ext cx="2463966" cy="3403107"/>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5">
            <a:extLst>
              <a:ext uri="{FF2B5EF4-FFF2-40B4-BE49-F238E27FC236}">
                <a16:creationId xmlns:a16="http://schemas.microsoft.com/office/drawing/2014/main" id="{696C426E-1CE2-4230-8451-8494C7E1AA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2422" y="2210540"/>
            <a:ext cx="2451666" cy="3365399"/>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a:extLst>
              <a:ext uri="{FF2B5EF4-FFF2-40B4-BE49-F238E27FC236}">
                <a16:creationId xmlns:a16="http://schemas.microsoft.com/office/drawing/2014/main" id="{1A41B245-9AD3-4CDD-8416-E333E83821A6}"/>
              </a:ext>
            </a:extLst>
          </p:cNvPr>
          <p:cNvPicPr/>
          <p:nvPr/>
        </p:nvPicPr>
        <p:blipFill rotWithShape="1">
          <a:blip r:embed="rId5">
            <a:extLst>
              <a:ext uri="{28A0092B-C50C-407E-A947-70E740481C1C}">
                <a14:useLocalDpi xmlns:a14="http://schemas.microsoft.com/office/drawing/2010/main" val="0"/>
              </a:ext>
            </a:extLst>
          </a:blip>
          <a:srcRect l="14095" t="19183" r="18373" b="29664"/>
          <a:stretch/>
        </p:blipFill>
        <p:spPr bwMode="auto">
          <a:xfrm>
            <a:off x="4042393" y="5432889"/>
            <a:ext cx="1812150" cy="1154296"/>
          </a:xfrm>
          <a:prstGeom prst="rect">
            <a:avLst/>
          </a:prstGeom>
          <a:noFill/>
          <a:ln>
            <a:noFill/>
          </a:ln>
          <a:extLst>
            <a:ext uri="{53640926-AAD7-44D8-BBD7-CCE9431645EC}">
              <a14:shadowObscured xmlns:a14="http://schemas.microsoft.com/office/drawing/2010/main"/>
            </a:ext>
          </a:extLst>
        </p:spPr>
      </p:pic>
      <p:pic>
        <p:nvPicPr>
          <p:cNvPr id="21" name="Picture 20" descr="cid:8c640ea6-0b6e-4750-9b9a-58de5c1d05d5@NAMP109.PROD.OUTLOOK.COM">
            <a:extLst>
              <a:ext uri="{FF2B5EF4-FFF2-40B4-BE49-F238E27FC236}">
                <a16:creationId xmlns:a16="http://schemas.microsoft.com/office/drawing/2014/main" id="{AFFDE304-D524-4189-8108-B19DAEEB601A}"/>
              </a:ext>
            </a:extLst>
          </p:cNvPr>
          <p:cNvPicPr/>
          <p:nvPr/>
        </p:nvPicPr>
        <p:blipFill rotWithShape="1">
          <a:blip r:embed="rId6" r:link="rId7" cstate="print">
            <a:extLst>
              <a:ext uri="{28A0092B-C50C-407E-A947-70E740481C1C}">
                <a14:useLocalDpi xmlns:a14="http://schemas.microsoft.com/office/drawing/2010/main" val="0"/>
              </a:ext>
            </a:extLst>
          </a:blip>
          <a:srcRect l="7279" t="27736" b="21995"/>
          <a:stretch>
            <a:fillRect/>
          </a:stretch>
        </p:blipFill>
        <p:spPr bwMode="auto">
          <a:xfrm rot="5400000">
            <a:off x="3092009" y="5770277"/>
            <a:ext cx="1223159" cy="356161"/>
          </a:xfrm>
          <a:prstGeom prst="rect">
            <a:avLst/>
          </a:prstGeom>
          <a:noFill/>
          <a:ln>
            <a:noFill/>
          </a:ln>
          <a:extLst>
            <a:ext uri="{53640926-AAD7-44D8-BBD7-CCE9431645EC}">
              <a14:shadowObscured xmlns:a14="http://schemas.microsoft.com/office/drawing/2010/main"/>
            </a:ext>
          </a:extLst>
        </p:spPr>
      </p:pic>
      <p:pic>
        <p:nvPicPr>
          <p:cNvPr id="24" name="Picture 23" descr="C:\Users\k134522\Desktop\IMG_2606.JPG">
            <a:extLst>
              <a:ext uri="{FF2B5EF4-FFF2-40B4-BE49-F238E27FC236}">
                <a16:creationId xmlns:a16="http://schemas.microsoft.com/office/drawing/2014/main" id="{379FA000-BFF3-44CC-846B-CA3AAF2D55B5}"/>
              </a:ext>
            </a:extLst>
          </p:cNvPr>
          <p:cNvPicPr/>
          <p:nvPr/>
        </p:nvPicPr>
        <p:blipFill rotWithShape="1">
          <a:blip r:embed="rId8" cstate="print">
            <a:extLst>
              <a:ext uri="{28A0092B-C50C-407E-A947-70E740481C1C}">
                <a14:useLocalDpi xmlns:a14="http://schemas.microsoft.com/office/drawing/2010/main" val="0"/>
              </a:ext>
            </a:extLst>
          </a:blip>
          <a:srcRect l="6287" t="9859" r="9118" b="6760"/>
          <a:stretch/>
        </p:blipFill>
        <p:spPr bwMode="auto">
          <a:xfrm>
            <a:off x="4767740" y="4242044"/>
            <a:ext cx="995375" cy="1033072"/>
          </a:xfrm>
          <a:prstGeom prst="rect">
            <a:avLst/>
          </a:prstGeom>
          <a:noFill/>
          <a:ln>
            <a:noFill/>
          </a:ln>
          <a:extLst>
            <a:ext uri="{53640926-AAD7-44D8-BBD7-CCE9431645EC}">
              <a14:shadowObscured xmlns:a14="http://schemas.microsoft.com/office/drawing/2010/main"/>
            </a:ext>
          </a:extLst>
        </p:spPr>
      </p:pic>
      <p:pic>
        <p:nvPicPr>
          <p:cNvPr id="29" name="Picture 5">
            <a:extLst>
              <a:ext uri="{FF2B5EF4-FFF2-40B4-BE49-F238E27FC236}">
                <a16:creationId xmlns:a16="http://schemas.microsoft.com/office/drawing/2014/main" id="{0429E874-9C80-4CFE-9E71-E2976F4674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264" y="2261158"/>
            <a:ext cx="2500850" cy="338642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descr="C:\Users\k134522\Desktop\FNA\Cyto bag front.JPG">
            <a:extLst>
              <a:ext uri="{FF2B5EF4-FFF2-40B4-BE49-F238E27FC236}">
                <a16:creationId xmlns:a16="http://schemas.microsoft.com/office/drawing/2014/main" id="{197514B8-3F17-4BD4-875C-D7258B2041BC}"/>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126" y="3660149"/>
            <a:ext cx="2012843" cy="2927036"/>
          </a:xfrm>
          <a:prstGeom prst="rect">
            <a:avLst/>
          </a:prstGeom>
          <a:noFill/>
          <a:ln>
            <a:noFill/>
          </a:ln>
        </p:spPr>
      </p:pic>
      <p:pic>
        <p:nvPicPr>
          <p:cNvPr id="27" name="Picture 26">
            <a:extLst>
              <a:ext uri="{FF2B5EF4-FFF2-40B4-BE49-F238E27FC236}">
                <a16:creationId xmlns:a16="http://schemas.microsoft.com/office/drawing/2014/main" id="{C2CE5D31-A7DB-4E36-B3E5-79F82DA05ADE}"/>
              </a:ext>
            </a:extLst>
          </p:cNvPr>
          <p:cNvPicPr/>
          <p:nvPr/>
        </p:nvPicPr>
        <p:blipFill rotWithShape="1">
          <a:blip r:embed="rId10"/>
          <a:srcRect l="33501" t="15030" r="34728" b="14586"/>
          <a:stretch/>
        </p:blipFill>
        <p:spPr bwMode="auto">
          <a:xfrm>
            <a:off x="2437017" y="5366794"/>
            <a:ext cx="426329" cy="881259"/>
          </a:xfrm>
          <a:prstGeom prst="rect">
            <a:avLst/>
          </a:prstGeom>
          <a:ln>
            <a:noFill/>
          </a:ln>
          <a:extLst>
            <a:ext uri="{53640926-AAD7-44D8-BBD7-CCE9431645EC}">
              <a14:shadowObscured xmlns:a14="http://schemas.microsoft.com/office/drawing/2010/main"/>
            </a:ext>
          </a:extLst>
        </p:spPr>
      </p:pic>
      <p:pic>
        <p:nvPicPr>
          <p:cNvPr id="30" name="Picture 29">
            <a:extLst>
              <a:ext uri="{FF2B5EF4-FFF2-40B4-BE49-F238E27FC236}">
                <a16:creationId xmlns:a16="http://schemas.microsoft.com/office/drawing/2014/main" id="{85A59D33-7291-4B31-BEB5-E97176792A07}"/>
              </a:ext>
            </a:extLst>
          </p:cNvPr>
          <p:cNvPicPr/>
          <p:nvPr/>
        </p:nvPicPr>
        <p:blipFill rotWithShape="1">
          <a:blip r:embed="rId11" cstate="print">
            <a:extLst>
              <a:ext uri="{28A0092B-C50C-407E-A947-70E740481C1C}">
                <a14:useLocalDpi xmlns:a14="http://schemas.microsoft.com/office/drawing/2010/main" val="0"/>
              </a:ext>
            </a:extLst>
          </a:blip>
          <a:srcRect l="12884" r="23769" b="8238"/>
          <a:stretch/>
        </p:blipFill>
        <p:spPr bwMode="auto">
          <a:xfrm rot="5400000">
            <a:off x="8893914" y="4088473"/>
            <a:ext cx="2927036" cy="2015892"/>
          </a:xfrm>
          <a:prstGeom prst="rect">
            <a:avLst/>
          </a:prstGeom>
          <a:noFill/>
          <a:ln>
            <a:noFill/>
          </a:ln>
          <a:extLst>
            <a:ext uri="{53640926-AAD7-44D8-BBD7-CCE9431645EC}">
              <a14:shadowObscured xmlns:a14="http://schemas.microsoft.com/office/drawing/2010/main"/>
            </a:ext>
          </a:extLst>
        </p:spPr>
      </p:pic>
      <p:pic>
        <p:nvPicPr>
          <p:cNvPr id="38" name="Picture 37">
            <a:extLst>
              <a:ext uri="{FF2B5EF4-FFF2-40B4-BE49-F238E27FC236}">
                <a16:creationId xmlns:a16="http://schemas.microsoft.com/office/drawing/2014/main" id="{0661FDF7-1FBA-4D0E-87B6-ED10179AF456}"/>
              </a:ext>
            </a:extLst>
          </p:cNvPr>
          <p:cNvPicPr/>
          <p:nvPr/>
        </p:nvPicPr>
        <p:blipFill rotWithShape="1">
          <a:blip r:embed="rId12"/>
          <a:srcRect l="58814" t="33314" r="16346" b="11557"/>
          <a:stretch/>
        </p:blipFill>
        <p:spPr bwMode="auto">
          <a:xfrm>
            <a:off x="3650638" y="4242044"/>
            <a:ext cx="995375" cy="1033072"/>
          </a:xfrm>
          <a:prstGeom prst="rect">
            <a:avLst/>
          </a:prstGeom>
          <a:ln>
            <a:noFill/>
          </a:ln>
          <a:extLst>
            <a:ext uri="{53640926-AAD7-44D8-BBD7-CCE9431645EC}">
              <a14:shadowObscured xmlns:a14="http://schemas.microsoft.com/office/drawing/2010/main"/>
            </a:ext>
          </a:extLst>
        </p:spPr>
      </p:pic>
      <p:pic>
        <p:nvPicPr>
          <p:cNvPr id="39" name="Picture 38">
            <a:extLst>
              <a:ext uri="{FF2B5EF4-FFF2-40B4-BE49-F238E27FC236}">
                <a16:creationId xmlns:a16="http://schemas.microsoft.com/office/drawing/2014/main" id="{751791C8-9E78-4076-80A6-234367292F31}"/>
              </a:ext>
            </a:extLst>
          </p:cNvPr>
          <p:cNvPicPr/>
          <p:nvPr/>
        </p:nvPicPr>
        <p:blipFill rotWithShape="1">
          <a:blip r:embed="rId13" cstate="print">
            <a:extLst>
              <a:ext uri="{28A0092B-C50C-407E-A947-70E740481C1C}">
                <a14:useLocalDpi xmlns:a14="http://schemas.microsoft.com/office/drawing/2010/main" val="0"/>
              </a:ext>
            </a:extLst>
          </a:blip>
          <a:srcRect l="5770" t="10048" r="22107" b="15121"/>
          <a:stretch/>
        </p:blipFill>
        <p:spPr bwMode="auto">
          <a:xfrm>
            <a:off x="10621504" y="5336778"/>
            <a:ext cx="1385666" cy="1234791"/>
          </a:xfrm>
          <a:prstGeom prst="rect">
            <a:avLst/>
          </a:prstGeom>
          <a:noFill/>
          <a:ln>
            <a:noFill/>
          </a:ln>
          <a:extLst>
            <a:ext uri="{53640926-AAD7-44D8-BBD7-CCE9431645EC}">
              <a14:shadowObscured xmlns:a14="http://schemas.microsoft.com/office/drawing/2010/main"/>
            </a:ext>
          </a:extLst>
        </p:spPr>
      </p:pic>
      <p:sp>
        <p:nvSpPr>
          <p:cNvPr id="28" name="Title 3">
            <a:extLst>
              <a:ext uri="{FF2B5EF4-FFF2-40B4-BE49-F238E27FC236}">
                <a16:creationId xmlns:a16="http://schemas.microsoft.com/office/drawing/2014/main" id="{6B98417D-0032-43DD-AA15-1A6836FCB0BD}"/>
              </a:ext>
            </a:extLst>
          </p:cNvPr>
          <p:cNvSpPr txBox="1">
            <a:spLocks/>
          </p:cNvSpPr>
          <p:nvPr/>
        </p:nvSpPr>
        <p:spPr>
          <a:xfrm>
            <a:off x="6438721" y="1330791"/>
            <a:ext cx="2569212" cy="893066"/>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rPr>
              <a:t>CLEAR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rPr>
              <a:t>PLASTIC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sng" strike="noStrike" kern="1200" cap="none" spc="0" normalizeH="0" baseline="0" noProof="0" dirty="0">
                <a:ln>
                  <a:noFill/>
                </a:ln>
                <a:solidFill>
                  <a:schemeClr val="tx1"/>
                </a:solidFill>
                <a:effectLst/>
                <a:uLnTx/>
                <a:uFillTx/>
                <a:latin typeface="Century Gothic" panose="020B0502020202020204"/>
                <a:ea typeface="+mn-ea"/>
                <a:cs typeface="+mn-cs"/>
              </a:rPr>
              <a:t>BINS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2402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txBox="1">
            <a:spLocks/>
          </p:cNvSpPr>
          <p:nvPr/>
        </p:nvSpPr>
        <p:spPr>
          <a:xfrm>
            <a:off x="375980" y="1162975"/>
            <a:ext cx="2223593"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Title 1"/>
          <p:cNvSpPr txBox="1">
            <a:spLocks/>
          </p:cNvSpPr>
          <p:nvPr/>
        </p:nvSpPr>
        <p:spPr>
          <a:xfrm>
            <a:off x="478166" y="1200937"/>
            <a:ext cx="2019217" cy="5100414"/>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2000" b="1" dirty="0">
                <a:solidFill>
                  <a:prstClr val="black"/>
                </a:solidFill>
                <a:latin typeface="Century Gothic" panose="020B0502020202020204"/>
              </a:rPr>
              <a:t>SAMPLE STABILITY</a:t>
            </a:r>
          </a:p>
          <a:p>
            <a:pPr lvl="0" algn="ctr">
              <a:defRPr/>
            </a:pPr>
            <a:r>
              <a:rPr lang="en-US" sz="2000" b="1" dirty="0">
                <a:ln w="9525">
                  <a:solidFill>
                    <a:srgbClr val="009900"/>
                  </a:solidFill>
                </a:ln>
                <a:solidFill>
                  <a:schemeClr val="tx1"/>
                </a:solidFill>
                <a:latin typeface="Century Gothic" panose="020B0502020202020204"/>
              </a:rPr>
              <a:t>48 hrs.</a:t>
            </a:r>
          </a:p>
          <a:p>
            <a:pPr lvl="0" algn="ctr">
              <a:defRPr/>
            </a:pPr>
            <a:r>
              <a:rPr lang="en-US" sz="2000" dirty="0">
                <a:ln w="9525">
                  <a:solidFill>
                    <a:srgbClr val="009900"/>
                  </a:solidFill>
                </a:ln>
                <a:solidFill>
                  <a:schemeClr val="tx1"/>
                </a:solidFill>
                <a:latin typeface="Century Gothic" panose="020B0502020202020204"/>
              </a:rPr>
              <a:t>(Ambient)</a:t>
            </a:r>
          </a:p>
          <a:p>
            <a:pPr lvl="0" algn="ctr">
              <a:defRPr/>
            </a:pPr>
            <a:endParaRPr lang="en-US" sz="2000" b="1" dirty="0">
              <a:solidFill>
                <a:prstClr val="black"/>
              </a:solidFill>
              <a:latin typeface="Century Gothic" panose="020B0502020202020204"/>
            </a:endParaRPr>
          </a:p>
          <a:p>
            <a:pPr lvl="0" algn="ctr">
              <a:defRPr/>
            </a:pPr>
            <a:r>
              <a:rPr lang="en-US" sz="2000" b="1" dirty="0">
                <a:solidFill>
                  <a:prstClr val="black"/>
                </a:solidFill>
                <a:latin typeface="Century Gothic" panose="020B0502020202020204"/>
              </a:rPr>
              <a:t>TESTING </a:t>
            </a:r>
          </a:p>
          <a:p>
            <a:pPr lvl="0" algn="ctr">
              <a:defRPr/>
            </a:pPr>
            <a:r>
              <a:rPr lang="en-US" sz="2000" b="1" dirty="0">
                <a:solidFill>
                  <a:prstClr val="black"/>
                </a:solidFill>
                <a:latin typeface="Century Gothic" panose="020B0502020202020204"/>
              </a:rPr>
              <a:t>CUT-OFF</a:t>
            </a:r>
          </a:p>
          <a:p>
            <a:pPr lvl="0" algn="ctr">
              <a:defRPr/>
            </a:pPr>
            <a:r>
              <a:rPr lang="en-US" sz="2000" b="1" dirty="0">
                <a:ln w="12700">
                  <a:solidFill>
                    <a:srgbClr val="009900"/>
                  </a:solidFill>
                </a:ln>
                <a:solidFill>
                  <a:schemeClr val="tx1"/>
                </a:solidFill>
                <a:latin typeface="Century Gothic" panose="020B0502020202020204"/>
              </a:rPr>
              <a:t>2:30pm</a:t>
            </a:r>
          </a:p>
          <a:p>
            <a:pPr lvl="0" algn="ctr">
              <a:defRPr/>
            </a:pPr>
            <a:endParaRPr lang="en-US" sz="2000" b="1" dirty="0">
              <a:solidFill>
                <a:prstClr val="black"/>
              </a:solidFill>
              <a:latin typeface="Century Gothic" panose="020B0502020202020204"/>
            </a:endParaRPr>
          </a:p>
          <a:p>
            <a:pPr lvl="0" algn="ctr">
              <a:defRPr/>
            </a:pPr>
            <a:r>
              <a:rPr lang="en-US" sz="2000" b="1" dirty="0">
                <a:solidFill>
                  <a:prstClr val="black"/>
                </a:solidFill>
                <a:latin typeface="Century Gothic" panose="020B0502020202020204"/>
              </a:rPr>
              <a:t># SAMPLES </a:t>
            </a:r>
          </a:p>
          <a:p>
            <a:pPr lvl="0" algn="ctr">
              <a:defRPr/>
            </a:pPr>
            <a:r>
              <a:rPr lang="en-US" sz="2000" b="1" dirty="0">
                <a:solidFill>
                  <a:prstClr val="black"/>
                </a:solidFill>
                <a:latin typeface="Century Gothic" panose="020B0502020202020204"/>
              </a:rPr>
              <a:t>PER DAY</a:t>
            </a:r>
          </a:p>
          <a:p>
            <a:pPr lvl="0" algn="ctr">
              <a:defRPr/>
            </a:pPr>
            <a:r>
              <a:rPr lang="en-US" sz="2000" b="1" dirty="0">
                <a:ln w="12700">
                  <a:solidFill>
                    <a:srgbClr val="009900"/>
                  </a:solidFill>
                </a:ln>
                <a:solidFill>
                  <a:schemeClr val="tx1"/>
                </a:solidFill>
                <a:latin typeface="Century Gothic" panose="020B0502020202020204"/>
              </a:rPr>
              <a:t>30-40</a:t>
            </a:r>
          </a:p>
          <a:p>
            <a:pPr lvl="0" algn="ctr">
              <a:defRPr/>
            </a:pPr>
            <a:endParaRPr lang="en-US" sz="2000" b="1" dirty="0">
              <a:solidFill>
                <a:prstClr val="black"/>
              </a:solidFill>
              <a:latin typeface="Century Gothic" panose="020B0502020202020204"/>
            </a:endParaRPr>
          </a:p>
          <a:p>
            <a:pPr lvl="0" algn="ctr">
              <a:defRPr/>
            </a:pPr>
            <a:r>
              <a:rPr lang="en-US" sz="2000" b="1" dirty="0">
                <a:solidFill>
                  <a:prstClr val="black"/>
                </a:solidFill>
                <a:latin typeface="Century Gothic" panose="020B0502020202020204"/>
              </a:rPr>
              <a:t>TYPES OF SAMPLES</a:t>
            </a:r>
          </a:p>
          <a:p>
            <a:pPr lvl="0">
              <a:defRPr/>
            </a:pPr>
            <a:r>
              <a:rPr lang="en-US" sz="2000" b="1" dirty="0">
                <a:solidFill>
                  <a:srgbClr val="009900"/>
                </a:solidFill>
                <a:latin typeface="Century Gothic" panose="020B0502020202020204"/>
              </a:rPr>
              <a:t>  </a:t>
            </a:r>
            <a:r>
              <a:rPr lang="en-US" sz="2000" b="1" dirty="0">
                <a:ln w="12700">
                  <a:solidFill>
                    <a:srgbClr val="009900"/>
                  </a:solidFill>
                </a:ln>
                <a:solidFill>
                  <a:schemeClr val="tx1"/>
                </a:solidFill>
                <a:latin typeface="Century Gothic" panose="020B0502020202020204"/>
              </a:rPr>
              <a:t>Bone Marrow</a:t>
            </a:r>
          </a:p>
          <a:p>
            <a:pPr lvl="0">
              <a:defRPr/>
            </a:pPr>
            <a:r>
              <a:rPr lang="en-US" sz="2000" b="1" dirty="0">
                <a:ln w="12700">
                  <a:solidFill>
                    <a:srgbClr val="009900"/>
                  </a:solidFill>
                </a:ln>
                <a:solidFill>
                  <a:schemeClr val="tx1"/>
                </a:solidFill>
                <a:latin typeface="Century Gothic" panose="020B0502020202020204"/>
              </a:rPr>
              <a:t>  Blood</a:t>
            </a:r>
          </a:p>
          <a:p>
            <a:pPr lvl="0">
              <a:defRPr/>
            </a:pPr>
            <a:r>
              <a:rPr lang="en-US" sz="2000" b="1" dirty="0">
                <a:ln w="12700">
                  <a:solidFill>
                    <a:srgbClr val="009900"/>
                  </a:solidFill>
                </a:ln>
                <a:solidFill>
                  <a:schemeClr val="tx1"/>
                </a:solidFill>
                <a:latin typeface="Century Gothic" panose="020B0502020202020204"/>
              </a:rPr>
              <a:t>  Body Fluids</a:t>
            </a:r>
          </a:p>
        </p:txBody>
      </p:sp>
      <p:sp>
        <p:nvSpPr>
          <p:cNvPr id="15" name="Title 3"/>
          <p:cNvSpPr txBox="1">
            <a:spLocks/>
          </p:cNvSpPr>
          <p:nvPr/>
        </p:nvSpPr>
        <p:spPr>
          <a:xfrm>
            <a:off x="2750155" y="1162976"/>
            <a:ext cx="2166097" cy="5388746"/>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6" name="Title 3"/>
          <p:cNvSpPr txBox="1">
            <a:spLocks/>
          </p:cNvSpPr>
          <p:nvPr/>
        </p:nvSpPr>
        <p:spPr>
          <a:xfrm>
            <a:off x="5063184" y="1162976"/>
            <a:ext cx="2166097" cy="5388746"/>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7" name="Title 3"/>
          <p:cNvSpPr txBox="1">
            <a:spLocks/>
          </p:cNvSpPr>
          <p:nvPr/>
        </p:nvSpPr>
        <p:spPr>
          <a:xfrm>
            <a:off x="7349762" y="1162975"/>
            <a:ext cx="2166097"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3" name="Title 3"/>
          <p:cNvSpPr txBox="1">
            <a:spLocks/>
          </p:cNvSpPr>
          <p:nvPr/>
        </p:nvSpPr>
        <p:spPr>
          <a:xfrm>
            <a:off x="9564069" y="1162976"/>
            <a:ext cx="2264820" cy="5388744"/>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4" name="Title 3"/>
          <p:cNvSpPr txBox="1">
            <a:spLocks/>
          </p:cNvSpPr>
          <p:nvPr/>
        </p:nvSpPr>
        <p:spPr>
          <a:xfrm>
            <a:off x="9564069" y="1198289"/>
            <a:ext cx="2203381" cy="5346214"/>
          </a:xfrm>
          <a:prstGeom prst="rect">
            <a:avLst/>
          </a:prstGeom>
          <a:solidFill>
            <a:schemeClr val="bg2">
              <a:lumMod val="90000"/>
            </a:schemeClr>
          </a:solidFill>
          <a:ln>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2000" b="1" dirty="0">
                <a:solidFill>
                  <a:schemeClr val="tx1"/>
                </a:solidFill>
                <a:latin typeface="Century Gothic" panose="020B0502020202020204"/>
              </a:rPr>
              <a:t>COURIER </a:t>
            </a:r>
          </a:p>
          <a:p>
            <a:pPr lvl="0" algn="ctr">
              <a:defRPr/>
            </a:pPr>
            <a:r>
              <a:rPr lang="en-US" sz="2000" b="1" dirty="0">
                <a:solidFill>
                  <a:schemeClr val="tx1"/>
                </a:solidFill>
                <a:latin typeface="Century Gothic" panose="020B0502020202020204"/>
              </a:rPr>
              <a:t>DIRECT ROUTES</a:t>
            </a:r>
          </a:p>
          <a:p>
            <a:pPr algn="ctr">
              <a:defRPr/>
            </a:pPr>
            <a:endParaRPr lang="en-US" sz="1800" b="1" u="sng" dirty="0">
              <a:solidFill>
                <a:prstClr val="black"/>
              </a:solidFill>
              <a:latin typeface="Century Gothic" panose="020B0502020202020204"/>
            </a:endParaRPr>
          </a:p>
          <a:p>
            <a:pPr>
              <a:defRPr/>
            </a:pPr>
            <a:r>
              <a:rPr lang="en-US" sz="1800" b="1" u="sng" dirty="0">
                <a:ln>
                  <a:solidFill>
                    <a:schemeClr val="tx1"/>
                  </a:solidFill>
                </a:ln>
                <a:solidFill>
                  <a:srgbClr val="008000"/>
                </a:solidFill>
                <a:latin typeface="Century Gothic" panose="020B0502020202020204"/>
              </a:rPr>
              <a:t>DEPART</a:t>
            </a:r>
            <a:r>
              <a:rPr lang="en-US" sz="1800" b="1" dirty="0">
                <a:ln>
                  <a:solidFill>
                    <a:schemeClr val="tx1"/>
                  </a:solidFill>
                </a:ln>
                <a:solidFill>
                  <a:srgbClr val="008000"/>
                </a:solidFill>
                <a:latin typeface="Century Gothic" panose="020B0502020202020204"/>
              </a:rPr>
              <a:t>     </a:t>
            </a:r>
            <a:r>
              <a:rPr lang="en-US" sz="1800" b="1" u="sng" dirty="0">
                <a:ln>
                  <a:solidFill>
                    <a:schemeClr val="tx1"/>
                  </a:solidFill>
                </a:ln>
                <a:solidFill>
                  <a:srgbClr val="008000"/>
                </a:solidFill>
                <a:latin typeface="Century Gothic" panose="020B0502020202020204"/>
              </a:rPr>
              <a:t>ARRIVE</a:t>
            </a:r>
          </a:p>
          <a:p>
            <a:pPr>
              <a:defRPr/>
            </a:pPr>
            <a:r>
              <a:rPr lang="en-US" sz="1800" b="1" dirty="0">
                <a:ln>
                  <a:solidFill>
                    <a:schemeClr val="tx1"/>
                  </a:solidFill>
                </a:ln>
                <a:solidFill>
                  <a:srgbClr val="008000"/>
                </a:solidFill>
                <a:latin typeface="Century Gothic" panose="020B0502020202020204"/>
              </a:rPr>
              <a:t>   </a:t>
            </a:r>
            <a:r>
              <a:rPr lang="en-US" sz="1800" b="1" u="sng" dirty="0">
                <a:ln>
                  <a:solidFill>
                    <a:schemeClr val="tx1"/>
                  </a:solidFill>
                </a:ln>
                <a:solidFill>
                  <a:srgbClr val="008000"/>
                </a:solidFill>
                <a:latin typeface="Century Gothic" panose="020B0502020202020204"/>
              </a:rPr>
              <a:t>CRL</a:t>
            </a:r>
            <a:r>
              <a:rPr lang="en-US" sz="1800" b="1" dirty="0">
                <a:ln>
                  <a:solidFill>
                    <a:schemeClr val="tx1"/>
                  </a:solidFill>
                </a:ln>
                <a:solidFill>
                  <a:srgbClr val="008000"/>
                </a:solidFill>
                <a:latin typeface="Century Gothic" panose="020B0502020202020204"/>
              </a:rPr>
              <a:t>         </a:t>
            </a:r>
            <a:r>
              <a:rPr lang="en-US" sz="1800" b="1" u="sng" dirty="0">
                <a:ln>
                  <a:solidFill>
                    <a:schemeClr val="tx1"/>
                  </a:solidFill>
                </a:ln>
                <a:solidFill>
                  <a:srgbClr val="008000"/>
                </a:solidFill>
                <a:latin typeface="Century Gothic" panose="020B0502020202020204"/>
              </a:rPr>
              <a:t>LAMC</a:t>
            </a:r>
          </a:p>
          <a:p>
            <a:pPr algn="ctr">
              <a:defRPr/>
            </a:pPr>
            <a:endParaRPr lang="en-US" sz="800" b="1" u="sng" dirty="0">
              <a:solidFill>
                <a:srgbClr val="006600"/>
              </a:solidFill>
              <a:latin typeface="Century Gothic" panose="020B0502020202020204"/>
            </a:endParaRPr>
          </a:p>
          <a:p>
            <a:pPr algn="ctr">
              <a:defRPr/>
            </a:pPr>
            <a:r>
              <a:rPr lang="en-US" sz="1600" b="1" u="sng" dirty="0">
                <a:solidFill>
                  <a:prstClr val="black"/>
                </a:solidFill>
                <a:latin typeface="Century Gothic" panose="020B0502020202020204"/>
              </a:rPr>
              <a:t>WEEKDAY</a:t>
            </a:r>
          </a:p>
          <a:p>
            <a:pPr lvl="0">
              <a:defRPr/>
            </a:pPr>
            <a:r>
              <a:rPr lang="en-US" sz="1600" dirty="0">
                <a:solidFill>
                  <a:prstClr val="black"/>
                </a:solidFill>
                <a:latin typeface="Century Gothic" panose="020B0502020202020204"/>
              </a:rPr>
              <a:t>6:00am         6:55am</a:t>
            </a:r>
          </a:p>
          <a:p>
            <a:pPr lvl="0">
              <a:defRPr/>
            </a:pPr>
            <a:r>
              <a:rPr lang="en-US" sz="1600" dirty="0">
                <a:solidFill>
                  <a:prstClr val="black"/>
                </a:solidFill>
                <a:latin typeface="Century Gothic" panose="020B0502020202020204"/>
              </a:rPr>
              <a:t>12:45pm       1:40pm</a:t>
            </a:r>
          </a:p>
          <a:p>
            <a:pPr lvl="0">
              <a:defRPr/>
            </a:pPr>
            <a:endParaRPr lang="en-US" sz="800" dirty="0">
              <a:solidFill>
                <a:prstClr val="black"/>
              </a:solidFill>
              <a:latin typeface="Century Gothic" panose="020B0502020202020204"/>
            </a:endParaRPr>
          </a:p>
          <a:p>
            <a:pPr lvl="0" algn="ctr">
              <a:defRPr/>
            </a:pPr>
            <a:r>
              <a:rPr lang="en-US" sz="1600" b="1" u="sng" dirty="0">
                <a:solidFill>
                  <a:prstClr val="black"/>
                </a:solidFill>
                <a:latin typeface="Century Gothic" panose="020B0502020202020204"/>
              </a:rPr>
              <a:t>WEEKENDS</a:t>
            </a:r>
          </a:p>
          <a:p>
            <a:pPr lvl="0">
              <a:defRPr/>
            </a:pPr>
            <a:r>
              <a:rPr lang="en-US" sz="1600" dirty="0">
                <a:solidFill>
                  <a:prstClr val="black"/>
                </a:solidFill>
                <a:latin typeface="Century Gothic" panose="020B0502020202020204"/>
              </a:rPr>
              <a:t>6:00am        6:55am</a:t>
            </a:r>
          </a:p>
          <a:p>
            <a:pPr lvl="0">
              <a:defRPr/>
            </a:pPr>
            <a:r>
              <a:rPr lang="en-US" sz="1600" dirty="0">
                <a:solidFill>
                  <a:prstClr val="black"/>
                </a:solidFill>
                <a:latin typeface="Century Gothic" panose="020B0502020202020204"/>
              </a:rPr>
              <a:t>10:45am      11:45am</a:t>
            </a:r>
          </a:p>
          <a:p>
            <a:pPr>
              <a:defRPr/>
            </a:pPr>
            <a:endParaRPr lang="en-US" sz="1800" b="1" u="sng" dirty="0">
              <a:solidFill>
                <a:srgbClr val="009900"/>
              </a:solidFill>
              <a:latin typeface="Century Gothic" panose="020B0502020202020204"/>
            </a:endParaRPr>
          </a:p>
          <a:p>
            <a:pPr>
              <a:defRPr/>
            </a:pPr>
            <a:endParaRPr lang="en-US" sz="1800" b="1" u="sng" dirty="0">
              <a:solidFill>
                <a:srgbClr val="009900"/>
              </a:solidFill>
              <a:latin typeface="Century Gothic" panose="020B0502020202020204"/>
            </a:endParaRPr>
          </a:p>
          <a:p>
            <a:pPr>
              <a:defRPr/>
            </a:pPr>
            <a:r>
              <a:rPr lang="en-US" sz="1800" b="1" u="sng" dirty="0">
                <a:ln>
                  <a:solidFill>
                    <a:schemeClr val="tx1"/>
                  </a:solidFill>
                </a:ln>
                <a:solidFill>
                  <a:srgbClr val="008000"/>
                </a:solidFill>
                <a:latin typeface="Century Gothic" panose="020B0502020202020204"/>
              </a:rPr>
              <a:t>DEPART</a:t>
            </a:r>
            <a:r>
              <a:rPr lang="en-US" sz="1800" b="1" dirty="0">
                <a:ln>
                  <a:solidFill>
                    <a:schemeClr val="tx1"/>
                  </a:solidFill>
                </a:ln>
                <a:solidFill>
                  <a:srgbClr val="008000"/>
                </a:solidFill>
                <a:latin typeface="Century Gothic" panose="020B0502020202020204"/>
              </a:rPr>
              <a:t>     </a:t>
            </a:r>
            <a:r>
              <a:rPr lang="en-US" sz="1800" b="1" u="sng" dirty="0">
                <a:ln>
                  <a:solidFill>
                    <a:schemeClr val="tx1"/>
                  </a:solidFill>
                </a:ln>
                <a:solidFill>
                  <a:srgbClr val="008000"/>
                </a:solidFill>
                <a:latin typeface="Century Gothic" panose="020B0502020202020204"/>
              </a:rPr>
              <a:t>ARRIVE</a:t>
            </a:r>
          </a:p>
          <a:p>
            <a:pPr>
              <a:defRPr/>
            </a:pPr>
            <a:r>
              <a:rPr lang="en-US" sz="1800" b="1" dirty="0">
                <a:ln>
                  <a:solidFill>
                    <a:schemeClr val="tx1"/>
                  </a:solidFill>
                </a:ln>
                <a:solidFill>
                  <a:srgbClr val="008000"/>
                </a:solidFill>
                <a:latin typeface="Century Gothic" panose="020B0502020202020204"/>
              </a:rPr>
              <a:t>  SWL          LAMC</a:t>
            </a:r>
          </a:p>
          <a:p>
            <a:pPr lvl="0" algn="ctr">
              <a:defRPr/>
            </a:pPr>
            <a:endParaRPr lang="en-US" sz="800" b="1" dirty="0">
              <a:solidFill>
                <a:prstClr val="black"/>
              </a:solidFill>
              <a:latin typeface="Century Gothic" panose="020B0502020202020204"/>
            </a:endParaRPr>
          </a:p>
          <a:p>
            <a:pPr algn="ctr">
              <a:defRPr/>
            </a:pPr>
            <a:r>
              <a:rPr lang="en-US" sz="1600" b="1" u="sng" dirty="0">
                <a:solidFill>
                  <a:prstClr val="black"/>
                </a:solidFill>
                <a:latin typeface="Century Gothic" panose="020B0502020202020204"/>
              </a:rPr>
              <a:t>WEEKDAY</a:t>
            </a:r>
          </a:p>
          <a:p>
            <a:pPr lvl="0">
              <a:defRPr/>
            </a:pPr>
            <a:r>
              <a:rPr lang="en-US" sz="1600" dirty="0">
                <a:solidFill>
                  <a:prstClr val="black"/>
                </a:solidFill>
                <a:latin typeface="Century Gothic" panose="020B0502020202020204"/>
              </a:rPr>
              <a:t>6:30am         7:00am</a:t>
            </a:r>
          </a:p>
          <a:p>
            <a:pPr lvl="0">
              <a:defRPr/>
            </a:pPr>
            <a:r>
              <a:rPr lang="en-US" sz="1600" dirty="0">
                <a:solidFill>
                  <a:prstClr val="black"/>
                </a:solidFill>
                <a:latin typeface="Century Gothic" panose="020B0502020202020204"/>
              </a:rPr>
              <a:t>4:35pm         5:25pm</a:t>
            </a:r>
          </a:p>
          <a:p>
            <a:pPr lvl="0">
              <a:defRPr/>
            </a:pPr>
            <a:endParaRPr lang="en-US" sz="800" dirty="0">
              <a:solidFill>
                <a:prstClr val="black"/>
              </a:solidFill>
              <a:latin typeface="Century Gothic" panose="020B0502020202020204"/>
            </a:endParaRPr>
          </a:p>
          <a:p>
            <a:pPr lvl="0" algn="ctr">
              <a:defRPr/>
            </a:pPr>
            <a:r>
              <a:rPr lang="en-US" sz="1600" b="1" u="sng" dirty="0">
                <a:solidFill>
                  <a:prstClr val="black"/>
                </a:solidFill>
                <a:latin typeface="Century Gothic" panose="020B0502020202020204"/>
              </a:rPr>
              <a:t>WEEKENDS</a:t>
            </a:r>
          </a:p>
          <a:p>
            <a:pPr lvl="0">
              <a:defRPr/>
            </a:pPr>
            <a:r>
              <a:rPr lang="en-US" sz="1600" dirty="0">
                <a:solidFill>
                  <a:prstClr val="black"/>
                </a:solidFill>
                <a:latin typeface="Century Gothic" panose="020B0502020202020204"/>
              </a:rPr>
              <a:t>6:45am         7:15am</a:t>
            </a:r>
          </a:p>
          <a:p>
            <a:pPr lvl="0" algn="ctr">
              <a:defRPr/>
            </a:pPr>
            <a:endParaRPr lang="en-US" sz="1800" b="1" dirty="0">
              <a:solidFill>
                <a:prstClr val="black"/>
              </a:solidFill>
              <a:latin typeface="Century Gothic" panose="020B0502020202020204"/>
            </a:endParaRPr>
          </a:p>
          <a:p>
            <a:pPr lvl="0" algn="ctr">
              <a:defRPr/>
            </a:pPr>
            <a:endParaRPr lang="en-US" sz="1800" b="1" dirty="0">
              <a:solidFill>
                <a:prstClr val="black"/>
              </a:solidFill>
              <a:latin typeface="Century Gothic" panose="020B0502020202020204"/>
            </a:endParaRPr>
          </a:p>
        </p:txBody>
      </p:sp>
      <p:sp>
        <p:nvSpPr>
          <p:cNvPr id="37" name="Title 1"/>
          <p:cNvSpPr txBox="1">
            <a:spLocks/>
          </p:cNvSpPr>
          <p:nvPr/>
        </p:nvSpPr>
        <p:spPr>
          <a:xfrm>
            <a:off x="375981" y="71233"/>
            <a:ext cx="11452908" cy="1013678"/>
          </a:xfrm>
          <a:prstGeom prst="rect">
            <a:avLst/>
          </a:prstGeom>
          <a:solidFill>
            <a:schemeClr val="bg2">
              <a:lumMod val="90000"/>
            </a:schemeClr>
          </a:solidFill>
          <a:ln w="12700">
            <a:solidFill>
              <a:schemeClr val="bg2"/>
            </a:solidFill>
          </a:ln>
        </p:spPr>
        <p:txBody>
          <a:bodyPr>
            <a:normAutofit fontScale="750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 </a:t>
            </a:r>
            <a:r>
              <a:rPr lang="en-US" sz="5300" b="1" dirty="0">
                <a:ln w="0"/>
                <a:solidFill>
                  <a:prstClr val="black"/>
                </a:solidFill>
                <a:effectLst>
                  <a:outerShdw blurRad="38100" dist="19050" dir="2700000" algn="tl" rotWithShape="0">
                    <a:prstClr val="black">
                      <a:alpha val="40000"/>
                    </a:prstClr>
                  </a:outerShdw>
                </a:effectLst>
                <a:latin typeface="Century Gothic" panose="020B0502020202020204"/>
              </a:rPr>
              <a:t>BT/FLOW CYTOMETRY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normalizeH="0" baseline="0" noProof="0" dirty="0">
                <a:ln w="12700" cmpd="sng">
                  <a:solidFill>
                    <a:schemeClr val="tx1"/>
                  </a:solidFill>
                  <a:prstDash val="solid"/>
                </a:ln>
                <a:solidFill>
                  <a:srgbClr val="009900"/>
                </a:solidFill>
                <a:uLnTx/>
                <a:uFillTx/>
                <a:latin typeface="Century Gothic" panose="020B0502020202020204"/>
                <a:ea typeface="+mn-ea"/>
                <a:cs typeface="+mn-cs"/>
              </a:rPr>
              <a:t>GREEN LABELED TOTES</a:t>
            </a:r>
            <a:endParaRPr kumimoji="0" lang="en-US" sz="3200" b="1" i="0" u="none" strike="noStrike" kern="1200" cap="none" spc="0" normalizeH="0" baseline="0" noProof="0" dirty="0">
              <a:ln w="12700" cmpd="sng">
                <a:solidFill>
                  <a:schemeClr val="tx1"/>
                </a:solidFill>
                <a:prstDash val="solid"/>
              </a:ln>
              <a:solidFill>
                <a:srgbClr val="009900"/>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pic>
        <p:nvPicPr>
          <p:cNvPr id="18" name="Picture 17">
            <a:extLst>
              <a:ext uri="{FF2B5EF4-FFF2-40B4-BE49-F238E27FC236}">
                <a16:creationId xmlns:a16="http://schemas.microsoft.com/office/drawing/2014/main" id="{56ABF122-417A-45C1-98FD-385B6DF46E69}"/>
              </a:ext>
            </a:extLst>
          </p:cNvPr>
          <p:cNvPicPr/>
          <p:nvPr/>
        </p:nvPicPr>
        <p:blipFill rotWithShape="1">
          <a:blip r:embed="rId2" cstate="print">
            <a:extLst>
              <a:ext uri="{28A0092B-C50C-407E-A947-70E740481C1C}">
                <a14:useLocalDpi xmlns:a14="http://schemas.microsoft.com/office/drawing/2010/main" val="0"/>
              </a:ext>
            </a:extLst>
          </a:blip>
          <a:srcRect l="9050" t="25389" r="15932" b="10817"/>
          <a:stretch/>
        </p:blipFill>
        <p:spPr bwMode="auto">
          <a:xfrm>
            <a:off x="2844801" y="4143894"/>
            <a:ext cx="1910906" cy="1870826"/>
          </a:xfrm>
          <a:prstGeom prst="rect">
            <a:avLst/>
          </a:prstGeom>
          <a:noFill/>
          <a:ln>
            <a:noFill/>
          </a:ln>
          <a:extLst>
            <a:ext uri="{53640926-AAD7-44D8-BBD7-CCE9431645EC}">
              <a14:shadowObscured xmlns:a14="http://schemas.microsoft.com/office/drawing/2010/main"/>
            </a:ext>
          </a:extLst>
        </p:spPr>
      </p:pic>
      <p:pic>
        <p:nvPicPr>
          <p:cNvPr id="20" name="Picture 19">
            <a:extLst>
              <a:ext uri="{FF2B5EF4-FFF2-40B4-BE49-F238E27FC236}">
                <a16:creationId xmlns:a16="http://schemas.microsoft.com/office/drawing/2014/main" id="{0E1CC81C-867A-4CCD-B379-3ECC741B36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03" t="27875" r="3544" b="24520"/>
          <a:stretch/>
        </p:blipFill>
        <p:spPr>
          <a:xfrm>
            <a:off x="5139720" y="2023597"/>
            <a:ext cx="1979699" cy="1855384"/>
          </a:xfrm>
          <a:prstGeom prst="rect">
            <a:avLst/>
          </a:prstGeom>
        </p:spPr>
      </p:pic>
      <p:pic>
        <p:nvPicPr>
          <p:cNvPr id="22" name="Picture 21">
            <a:extLst>
              <a:ext uri="{FF2B5EF4-FFF2-40B4-BE49-F238E27FC236}">
                <a16:creationId xmlns:a16="http://schemas.microsoft.com/office/drawing/2014/main" id="{0129608F-8F57-4BCE-A180-BADBFF7E3A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469"/>
          <a:stretch/>
        </p:blipFill>
        <p:spPr>
          <a:xfrm>
            <a:off x="5140208" y="4412626"/>
            <a:ext cx="1999372" cy="1881506"/>
          </a:xfrm>
          <a:prstGeom prst="rect">
            <a:avLst/>
          </a:prstGeom>
          <a:ln w="12700">
            <a:solidFill>
              <a:schemeClr val="tx1"/>
            </a:solidFill>
          </a:ln>
        </p:spPr>
      </p:pic>
      <p:sp>
        <p:nvSpPr>
          <p:cNvPr id="23" name="Title 3">
            <a:extLst>
              <a:ext uri="{FF2B5EF4-FFF2-40B4-BE49-F238E27FC236}">
                <a16:creationId xmlns:a16="http://schemas.microsoft.com/office/drawing/2014/main" id="{421ABD07-0CE2-480F-9523-B70B174394EC}"/>
              </a:ext>
            </a:extLst>
          </p:cNvPr>
          <p:cNvSpPr txBox="1">
            <a:spLocks/>
          </p:cNvSpPr>
          <p:nvPr/>
        </p:nvSpPr>
        <p:spPr>
          <a:xfrm>
            <a:off x="5129160" y="6301351"/>
            <a:ext cx="1979700" cy="243152"/>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latin typeface="Century Gothic" panose="020B0502020202020204" pitchFamily="34" charset="0"/>
              </a:rPr>
              <a:t>RRL-SW</a:t>
            </a:r>
          </a:p>
          <a:p>
            <a:pPr algn="ctr"/>
            <a:br>
              <a:rPr lang="en-US" sz="2000" b="1" dirty="0">
                <a:latin typeface="Century Gothic" panose="020B0502020202020204" pitchFamily="34" charset="0"/>
              </a:rPr>
            </a:br>
            <a:endParaRPr lang="en-US" sz="1400" dirty="0">
              <a:latin typeface="Century Gothic" panose="020B0502020202020204" pitchFamily="34" charset="0"/>
            </a:endParaRPr>
          </a:p>
        </p:txBody>
      </p:sp>
      <p:pic>
        <p:nvPicPr>
          <p:cNvPr id="24" name="Picture 23">
            <a:extLst>
              <a:ext uri="{FF2B5EF4-FFF2-40B4-BE49-F238E27FC236}">
                <a16:creationId xmlns:a16="http://schemas.microsoft.com/office/drawing/2014/main" id="{F11B1AC3-F7B2-440F-8296-AE31D3F37AAD}"/>
              </a:ext>
            </a:extLst>
          </p:cNvPr>
          <p:cNvPicPr>
            <a:picLocks noChangeAspect="1"/>
          </p:cNvPicPr>
          <p:nvPr/>
        </p:nvPicPr>
        <p:blipFill rotWithShape="1">
          <a:blip r:embed="rId5">
            <a:extLst>
              <a:ext uri="{28A0092B-C50C-407E-A947-70E740481C1C}">
                <a14:useLocalDpi xmlns:a14="http://schemas.microsoft.com/office/drawing/2010/main" val="0"/>
              </a:ext>
            </a:extLst>
          </a:blip>
          <a:srcRect l="40058" t="4259" r="30977" b="5980"/>
          <a:stretch/>
        </p:blipFill>
        <p:spPr>
          <a:xfrm flipH="1">
            <a:off x="8052677" y="3827104"/>
            <a:ext cx="756444" cy="2583034"/>
          </a:xfrm>
          <a:prstGeom prst="rect">
            <a:avLst/>
          </a:prstGeom>
        </p:spPr>
      </p:pic>
      <p:pic>
        <p:nvPicPr>
          <p:cNvPr id="25" name="Picture 24">
            <a:extLst>
              <a:ext uri="{FF2B5EF4-FFF2-40B4-BE49-F238E27FC236}">
                <a16:creationId xmlns:a16="http://schemas.microsoft.com/office/drawing/2014/main" id="{8F85BE91-1011-4EA8-AB56-E08E1FD4D89C}"/>
              </a:ext>
            </a:extLst>
          </p:cNvPr>
          <p:cNvPicPr/>
          <p:nvPr/>
        </p:nvPicPr>
        <p:blipFill rotWithShape="1">
          <a:blip r:embed="rId6"/>
          <a:srcRect l="70192" t="22792" r="18376" b="6932"/>
          <a:stretch/>
        </p:blipFill>
        <p:spPr bwMode="auto">
          <a:xfrm>
            <a:off x="8010228" y="1210988"/>
            <a:ext cx="879772" cy="2538052"/>
          </a:xfrm>
          <a:prstGeom prst="rect">
            <a:avLst/>
          </a:prstGeom>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36BF9188-31AE-41D0-B32A-2EB5A0D03065}"/>
              </a:ext>
            </a:extLst>
          </p:cNvPr>
          <p:cNvPicPr>
            <a:picLocks noChangeAspect="1"/>
          </p:cNvPicPr>
          <p:nvPr/>
        </p:nvPicPr>
        <p:blipFill rotWithShape="1">
          <a:blip r:embed="rId7"/>
          <a:srcRect l="40910" t="2388" r="40449" b="5237"/>
          <a:stretch/>
        </p:blipFill>
        <p:spPr>
          <a:xfrm>
            <a:off x="3524814" y="1216384"/>
            <a:ext cx="643231" cy="2532656"/>
          </a:xfrm>
          <a:prstGeom prst="rect">
            <a:avLst/>
          </a:prstGeom>
        </p:spPr>
      </p:pic>
      <p:pic>
        <p:nvPicPr>
          <p:cNvPr id="27" name="Picture 26">
            <a:extLst>
              <a:ext uri="{FF2B5EF4-FFF2-40B4-BE49-F238E27FC236}">
                <a16:creationId xmlns:a16="http://schemas.microsoft.com/office/drawing/2014/main" id="{A5FADB70-389C-47F4-96B4-968792E415BB}"/>
              </a:ext>
            </a:extLst>
          </p:cNvPr>
          <p:cNvPicPr>
            <a:picLocks noChangeAspect="1"/>
          </p:cNvPicPr>
          <p:nvPr/>
        </p:nvPicPr>
        <p:blipFill rotWithShape="1">
          <a:blip r:embed="rId8"/>
          <a:srcRect l="70546" t="34468" r="19654" b="7902"/>
          <a:stretch/>
        </p:blipFill>
        <p:spPr>
          <a:xfrm flipH="1">
            <a:off x="4233121" y="4143894"/>
            <a:ext cx="522586" cy="1870826"/>
          </a:xfrm>
          <a:prstGeom prst="rect">
            <a:avLst/>
          </a:prstGeom>
        </p:spPr>
      </p:pic>
      <p:sp>
        <p:nvSpPr>
          <p:cNvPr id="31" name="Title 3">
            <a:extLst>
              <a:ext uri="{FF2B5EF4-FFF2-40B4-BE49-F238E27FC236}">
                <a16:creationId xmlns:a16="http://schemas.microsoft.com/office/drawing/2014/main" id="{DEF428A6-43D8-442B-9990-53F34D6BA0DE}"/>
              </a:ext>
            </a:extLst>
          </p:cNvPr>
          <p:cNvSpPr txBox="1">
            <a:spLocks/>
          </p:cNvSpPr>
          <p:nvPr/>
        </p:nvSpPr>
        <p:spPr>
          <a:xfrm>
            <a:off x="5118802" y="1210988"/>
            <a:ext cx="1979700" cy="734544"/>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2000" b="1" dirty="0">
                <a:ln w="12700">
                  <a:solidFill>
                    <a:srgbClr val="009900"/>
                  </a:solidFill>
                </a:ln>
                <a:latin typeface="Century Gothic" panose="020B0502020202020204" pitchFamily="34" charset="0"/>
              </a:rPr>
              <a:t>GREEN</a:t>
            </a:r>
          </a:p>
          <a:p>
            <a:pPr lvl="0" algn="ctr">
              <a:defRPr/>
            </a:pPr>
            <a:r>
              <a:rPr lang="en-US" sz="1600" b="1" dirty="0">
                <a:ln w="12700">
                  <a:solidFill>
                    <a:srgbClr val="009900"/>
                  </a:solidFill>
                </a:ln>
                <a:latin typeface="Century Gothic" panose="020B0502020202020204" pitchFamily="34" charset="0"/>
              </a:rPr>
              <a:t>LABEL</a:t>
            </a:r>
          </a:p>
          <a:p>
            <a:pPr lvl="0" algn="ctr">
              <a:defRPr/>
            </a:pPr>
            <a:r>
              <a:rPr lang="en-US" sz="1600" b="1" dirty="0">
                <a:latin typeface="Century Gothic" panose="020B0502020202020204" pitchFamily="34" charset="0"/>
              </a:rPr>
              <a:t>AMBIENT</a:t>
            </a:r>
          </a:p>
          <a:p>
            <a:pPr algn="ctr"/>
            <a:br>
              <a:rPr lang="en-US" sz="2000" b="1" dirty="0">
                <a:latin typeface="Century Gothic" panose="020B0502020202020204" pitchFamily="34" charset="0"/>
              </a:rPr>
            </a:br>
            <a:endParaRPr lang="en-US" sz="1400" dirty="0">
              <a:latin typeface="Century Gothic" panose="020B0502020202020204" pitchFamily="34" charset="0"/>
            </a:endParaRPr>
          </a:p>
        </p:txBody>
      </p:sp>
      <p:sp>
        <p:nvSpPr>
          <p:cNvPr id="6" name="Title 3"/>
          <p:cNvSpPr>
            <a:spLocks noGrp="1"/>
          </p:cNvSpPr>
          <p:nvPr>
            <p:ph type="title" idx="4294967295"/>
          </p:nvPr>
        </p:nvSpPr>
        <p:spPr>
          <a:xfrm>
            <a:off x="5129160" y="3894423"/>
            <a:ext cx="1979700" cy="251380"/>
          </a:xfrm>
          <a:solidFill>
            <a:schemeClr val="bg2">
              <a:lumMod val="90000"/>
            </a:schemeClr>
          </a:solidFill>
        </p:spPr>
        <p:txBody>
          <a:bodyPr anchor="t" anchorCtr="0">
            <a:noAutofit/>
          </a:bodyPr>
          <a:lstStyle/>
          <a:p>
            <a:pPr algn="ctr"/>
            <a:r>
              <a:rPr lang="en-US" sz="1600" b="1" dirty="0">
                <a:latin typeface="Century Gothic" panose="020B0502020202020204" pitchFamily="34" charset="0"/>
              </a:rPr>
              <a:t>RRL-CH</a:t>
            </a:r>
            <a:br>
              <a:rPr lang="en-US" sz="2000" b="1" dirty="0">
                <a:latin typeface="Century Gothic" panose="020B0502020202020204" pitchFamily="34" charset="0"/>
              </a:rPr>
            </a:br>
            <a:endParaRPr lang="en-US" sz="1400" dirty="0">
              <a:latin typeface="Century Gothic" panose="020B0502020202020204" pitchFamily="34" charset="0"/>
            </a:endParaRPr>
          </a:p>
        </p:txBody>
      </p:sp>
      <p:sp>
        <p:nvSpPr>
          <p:cNvPr id="2" name="Rectangle 1">
            <a:extLst>
              <a:ext uri="{FF2B5EF4-FFF2-40B4-BE49-F238E27FC236}">
                <a16:creationId xmlns:a16="http://schemas.microsoft.com/office/drawing/2014/main" id="{2543E54A-D6E1-4336-9030-5E158E3B4C1E}"/>
              </a:ext>
            </a:extLst>
          </p:cNvPr>
          <p:cNvSpPr/>
          <p:nvPr/>
        </p:nvSpPr>
        <p:spPr>
          <a:xfrm>
            <a:off x="8100471" y="2023597"/>
            <a:ext cx="403449" cy="982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A0C354-94D0-4C7A-BAF5-1D4A81265089}"/>
              </a:ext>
            </a:extLst>
          </p:cNvPr>
          <p:cNvSpPr/>
          <p:nvPr/>
        </p:nvSpPr>
        <p:spPr>
          <a:xfrm flipV="1">
            <a:off x="9636340" y="4299174"/>
            <a:ext cx="2077494"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583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
            <a:extLst>
              <a:ext uri="{FF2B5EF4-FFF2-40B4-BE49-F238E27FC236}">
                <a16:creationId xmlns:a16="http://schemas.microsoft.com/office/drawing/2014/main" id="{43D01541-AFB4-4FBB-91E9-AE914862AC9C}"/>
              </a:ext>
            </a:extLst>
          </p:cNvPr>
          <p:cNvSpPr txBox="1">
            <a:spLocks/>
          </p:cNvSpPr>
          <p:nvPr/>
        </p:nvSpPr>
        <p:spPr>
          <a:xfrm>
            <a:off x="4767350" y="1391816"/>
            <a:ext cx="2378106"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4" name="Title 3"/>
          <p:cNvSpPr txBox="1">
            <a:spLocks/>
          </p:cNvSpPr>
          <p:nvPr/>
        </p:nvSpPr>
        <p:spPr>
          <a:xfrm>
            <a:off x="121892" y="1381269"/>
            <a:ext cx="2166097"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5" name="Title 3"/>
          <p:cNvSpPr txBox="1">
            <a:spLocks/>
          </p:cNvSpPr>
          <p:nvPr/>
        </p:nvSpPr>
        <p:spPr>
          <a:xfrm>
            <a:off x="2467303" y="1405697"/>
            <a:ext cx="2127734" cy="5388746"/>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7" name="Title 3"/>
          <p:cNvSpPr txBox="1">
            <a:spLocks/>
          </p:cNvSpPr>
          <p:nvPr/>
        </p:nvSpPr>
        <p:spPr>
          <a:xfrm>
            <a:off x="7325769" y="1391815"/>
            <a:ext cx="2166097"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Title 3"/>
          <p:cNvSpPr>
            <a:spLocks noGrp="1"/>
          </p:cNvSpPr>
          <p:nvPr>
            <p:ph type="title" idx="4294967295"/>
          </p:nvPr>
        </p:nvSpPr>
        <p:spPr>
          <a:xfrm>
            <a:off x="4964143" y="1454168"/>
            <a:ext cx="2009000" cy="831659"/>
          </a:xfrm>
          <a:solidFill>
            <a:schemeClr val="bg2">
              <a:lumMod val="90000"/>
            </a:schemeClr>
          </a:solidFill>
        </p:spPr>
        <p:txBody>
          <a:bodyPr anchor="t" anchorCtr="0">
            <a:noAutofit/>
          </a:bodyPr>
          <a:lstStyle/>
          <a:p>
            <a:pPr algn="ctr"/>
            <a:r>
              <a:rPr lang="en-US" sz="2000" b="1" dirty="0">
                <a:latin typeface="Century Gothic" panose="020B0502020202020204" pitchFamily="34" charset="0"/>
              </a:rPr>
              <a:t>BONE MARROW </a:t>
            </a:r>
            <a:r>
              <a:rPr lang="en-US" sz="1800" b="1" dirty="0">
                <a:latin typeface="Century Gothic" panose="020B0502020202020204" pitchFamily="34" charset="0"/>
              </a:rPr>
              <a:t>COLLECTION KIT</a:t>
            </a:r>
            <a:br>
              <a:rPr lang="en-US" sz="2000" b="1" dirty="0">
                <a:latin typeface="Century Gothic" panose="020B0502020202020204" pitchFamily="34" charset="0"/>
              </a:rPr>
            </a:br>
            <a:endParaRPr lang="en-US" sz="1400" b="1" dirty="0">
              <a:latin typeface="Century Gothic" panose="020B0502020202020204" pitchFamily="34" charset="0"/>
            </a:endParaRPr>
          </a:p>
        </p:txBody>
      </p:sp>
      <p:sp>
        <p:nvSpPr>
          <p:cNvPr id="19" name="Title 3"/>
          <p:cNvSpPr txBox="1">
            <a:spLocks/>
          </p:cNvSpPr>
          <p:nvPr/>
        </p:nvSpPr>
        <p:spPr>
          <a:xfrm>
            <a:off x="7459179" y="1448534"/>
            <a:ext cx="1935931" cy="842925"/>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prstClr val="black"/>
                </a:solidFill>
                <a:latin typeface="Century Gothic" panose="020B0502020202020204"/>
              </a:rPr>
              <a:t>OTHER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prstClr val="black"/>
                </a:solidFill>
                <a:latin typeface="Century Gothic" panose="020B0502020202020204"/>
              </a:rPr>
              <a:t>GENETIC SAMPLES</a:t>
            </a:r>
            <a:endParaRPr kumimoji="0" lang="en-US" sz="2000" b="1" i="0" u="none" strike="noStrike" kern="1200" normalizeH="0" baseline="0" noProof="0" dirty="0">
              <a:solidFill>
                <a:prstClr val="black"/>
              </a:solidFill>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3" name="Title 3"/>
          <p:cNvSpPr txBox="1">
            <a:spLocks/>
          </p:cNvSpPr>
          <p:nvPr/>
        </p:nvSpPr>
        <p:spPr>
          <a:xfrm>
            <a:off x="9684254" y="1381270"/>
            <a:ext cx="2378106" cy="5388744"/>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1" name="Picture 20">
            <a:extLst>
              <a:ext uri="{FF2B5EF4-FFF2-40B4-BE49-F238E27FC236}">
                <a16:creationId xmlns:a16="http://schemas.microsoft.com/office/drawing/2014/main" id="{7D1790EB-84F0-490A-A65E-3C7F3D36FB4F}"/>
              </a:ext>
            </a:extLst>
          </p:cNvPr>
          <p:cNvPicPr/>
          <p:nvPr/>
        </p:nvPicPr>
        <p:blipFill rotWithShape="1">
          <a:blip r:embed="rId2" cstate="print">
            <a:extLst>
              <a:ext uri="{28A0092B-C50C-407E-A947-70E740481C1C}">
                <a14:useLocalDpi xmlns:a14="http://schemas.microsoft.com/office/drawing/2010/main" val="0"/>
              </a:ext>
            </a:extLst>
          </a:blip>
          <a:srcRect t="25450" b="26127"/>
          <a:stretch/>
        </p:blipFill>
        <p:spPr bwMode="auto">
          <a:xfrm>
            <a:off x="2555125" y="1474478"/>
            <a:ext cx="1886078" cy="1638477"/>
          </a:xfrm>
          <a:prstGeom prst="rect">
            <a:avLst/>
          </a:prstGeom>
          <a:noFill/>
          <a:ln>
            <a:noFill/>
          </a:ln>
          <a:extLst>
            <a:ext uri="{53640926-AAD7-44D8-BBD7-CCE9431645EC}">
              <a14:shadowObscured xmlns:a14="http://schemas.microsoft.com/office/drawing/2010/main"/>
            </a:ext>
          </a:extLst>
        </p:spPr>
      </p:pic>
      <p:pic>
        <p:nvPicPr>
          <p:cNvPr id="26" name="Picture 25">
            <a:extLst>
              <a:ext uri="{FF2B5EF4-FFF2-40B4-BE49-F238E27FC236}">
                <a16:creationId xmlns:a16="http://schemas.microsoft.com/office/drawing/2014/main" id="{917B8E7C-0A82-4F30-B3E9-44FA3DA8B2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628" y="4463195"/>
            <a:ext cx="1814022" cy="1599761"/>
          </a:xfrm>
          <a:prstGeom prst="rect">
            <a:avLst/>
          </a:prstGeom>
          <a:ln w="12700">
            <a:solidFill>
              <a:schemeClr val="tx1"/>
            </a:solidFill>
          </a:ln>
        </p:spPr>
      </p:pic>
      <p:pic>
        <p:nvPicPr>
          <p:cNvPr id="28" name="Picture 27">
            <a:extLst>
              <a:ext uri="{FF2B5EF4-FFF2-40B4-BE49-F238E27FC236}">
                <a16:creationId xmlns:a16="http://schemas.microsoft.com/office/drawing/2014/main" id="{75427EB3-A944-49FA-BB51-4B276CE14A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9684" y="5085729"/>
            <a:ext cx="1906268" cy="1599761"/>
          </a:xfrm>
          <a:prstGeom prst="rect">
            <a:avLst/>
          </a:prstGeom>
          <a:ln w="12700">
            <a:solidFill>
              <a:schemeClr val="tx1"/>
            </a:solidFill>
          </a:ln>
        </p:spPr>
      </p:pic>
      <p:pic>
        <p:nvPicPr>
          <p:cNvPr id="30" name="Picture 29">
            <a:extLst>
              <a:ext uri="{FF2B5EF4-FFF2-40B4-BE49-F238E27FC236}">
                <a16:creationId xmlns:a16="http://schemas.microsoft.com/office/drawing/2014/main" id="{919CBAE4-9990-4765-84E9-A3B82EA2A382}"/>
              </a:ext>
            </a:extLst>
          </p:cNvPr>
          <p:cNvPicPr>
            <a:picLocks noChangeAspect="1"/>
          </p:cNvPicPr>
          <p:nvPr/>
        </p:nvPicPr>
        <p:blipFill>
          <a:blip r:embed="rId4"/>
          <a:stretch>
            <a:fillRect/>
          </a:stretch>
        </p:blipFill>
        <p:spPr>
          <a:xfrm>
            <a:off x="4891685" y="4735548"/>
            <a:ext cx="2125690" cy="1954484"/>
          </a:xfrm>
          <a:prstGeom prst="rect">
            <a:avLst/>
          </a:prstGeom>
        </p:spPr>
      </p:pic>
      <p:pic>
        <p:nvPicPr>
          <p:cNvPr id="31" name="Picture 30">
            <a:extLst>
              <a:ext uri="{FF2B5EF4-FFF2-40B4-BE49-F238E27FC236}">
                <a16:creationId xmlns:a16="http://schemas.microsoft.com/office/drawing/2014/main" id="{CE809F15-E10D-476F-A127-6D86520D32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323785" y="4960055"/>
            <a:ext cx="2250276" cy="1230485"/>
          </a:xfrm>
          <a:prstGeom prst="rect">
            <a:avLst/>
          </a:prstGeom>
        </p:spPr>
      </p:pic>
      <p:pic>
        <p:nvPicPr>
          <p:cNvPr id="32" name="Picture 31">
            <a:extLst>
              <a:ext uri="{FF2B5EF4-FFF2-40B4-BE49-F238E27FC236}">
                <a16:creationId xmlns:a16="http://schemas.microsoft.com/office/drawing/2014/main" id="{DF5E0AD3-7F1C-4023-9DBB-36621845A623}"/>
              </a:ext>
            </a:extLst>
          </p:cNvPr>
          <p:cNvPicPr>
            <a:picLocks noChangeAspect="1"/>
          </p:cNvPicPr>
          <p:nvPr/>
        </p:nvPicPr>
        <p:blipFill rotWithShape="1">
          <a:blip r:embed="rId6">
            <a:extLst>
              <a:ext uri="{28A0092B-C50C-407E-A947-70E740481C1C}">
                <a14:useLocalDpi xmlns:a14="http://schemas.microsoft.com/office/drawing/2010/main" val="0"/>
              </a:ext>
            </a:extLst>
          </a:blip>
          <a:srcRect l="19743" r="22424"/>
          <a:stretch/>
        </p:blipFill>
        <p:spPr>
          <a:xfrm>
            <a:off x="7550953" y="2524779"/>
            <a:ext cx="406075" cy="1856647"/>
          </a:xfrm>
          <a:prstGeom prst="rect">
            <a:avLst/>
          </a:prstGeom>
        </p:spPr>
      </p:pic>
      <p:pic>
        <p:nvPicPr>
          <p:cNvPr id="35" name="Picture 34">
            <a:extLst>
              <a:ext uri="{FF2B5EF4-FFF2-40B4-BE49-F238E27FC236}">
                <a16:creationId xmlns:a16="http://schemas.microsoft.com/office/drawing/2014/main" id="{72E11E73-0DC5-41DF-BBDB-965DF154E8BC}"/>
              </a:ext>
            </a:extLst>
          </p:cNvPr>
          <p:cNvPicPr>
            <a:picLocks noChangeAspect="1"/>
          </p:cNvPicPr>
          <p:nvPr/>
        </p:nvPicPr>
        <p:blipFill rotWithShape="1">
          <a:blip r:embed="rId7"/>
          <a:srcRect l="40910" t="2388" r="40449" b="5237"/>
          <a:stretch/>
        </p:blipFill>
        <p:spPr>
          <a:xfrm>
            <a:off x="8234329" y="2544256"/>
            <a:ext cx="429280" cy="1836323"/>
          </a:xfrm>
          <a:prstGeom prst="rect">
            <a:avLst/>
          </a:prstGeom>
        </p:spPr>
      </p:pic>
      <p:pic>
        <p:nvPicPr>
          <p:cNvPr id="36" name="Picture 12" descr="Image result for plastic aliquot tube">
            <a:extLst>
              <a:ext uri="{FF2B5EF4-FFF2-40B4-BE49-F238E27FC236}">
                <a16:creationId xmlns:a16="http://schemas.microsoft.com/office/drawing/2014/main" id="{5730EBE3-AB69-498F-A9A0-67F1AEF0B66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colorTemperature colorTemp="6501"/>
                    </a14:imgEffect>
                    <a14:imgEffect>
                      <a14:saturation sat="93000"/>
                    </a14:imgEffect>
                    <a14:imgEffect>
                      <a14:brightnessContrast bright="1000" contrast="2000"/>
                    </a14:imgEffect>
                  </a14:imgLayer>
                </a14:imgProps>
              </a:ext>
              <a:ext uri="{28A0092B-C50C-407E-A947-70E740481C1C}">
                <a14:useLocalDpi xmlns:a14="http://schemas.microsoft.com/office/drawing/2010/main" val="0"/>
              </a:ext>
            </a:extLst>
          </a:blip>
          <a:srcRect l="36821" t="8480" r="43957" b="4718"/>
          <a:stretch/>
        </p:blipFill>
        <p:spPr bwMode="auto">
          <a:xfrm>
            <a:off x="8993970" y="2544256"/>
            <a:ext cx="359923" cy="18363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AEBF7FE3-0272-4618-AE03-EE70C1758B8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559" t="2470" r="7510" b="1504"/>
          <a:stretch/>
        </p:blipFill>
        <p:spPr>
          <a:xfrm>
            <a:off x="3832107" y="5769387"/>
            <a:ext cx="651187" cy="890359"/>
          </a:xfrm>
          <a:prstGeom prst="rect">
            <a:avLst/>
          </a:prstGeom>
        </p:spPr>
      </p:pic>
      <p:sp>
        <p:nvSpPr>
          <p:cNvPr id="12" name="Title 1"/>
          <p:cNvSpPr txBox="1">
            <a:spLocks/>
          </p:cNvSpPr>
          <p:nvPr/>
        </p:nvSpPr>
        <p:spPr>
          <a:xfrm>
            <a:off x="2525628" y="2073807"/>
            <a:ext cx="978280" cy="221216"/>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entury Gothic" panose="020B0502020202020204"/>
                <a:ea typeface="+mn-ea"/>
                <a:cs typeface="+mn-cs"/>
              </a:rPr>
              <a:t>AMBIENT</a:t>
            </a:r>
          </a:p>
        </p:txBody>
      </p:sp>
      <p:pic>
        <p:nvPicPr>
          <p:cNvPr id="18" name="Picture 17">
            <a:extLst>
              <a:ext uri="{FF2B5EF4-FFF2-40B4-BE49-F238E27FC236}">
                <a16:creationId xmlns:a16="http://schemas.microsoft.com/office/drawing/2014/main" id="{F25E230A-3B1D-443F-B448-C22BDA88C033}"/>
              </a:ext>
            </a:extLst>
          </p:cNvPr>
          <p:cNvPicPr/>
          <p:nvPr/>
        </p:nvPicPr>
        <p:blipFill rotWithShape="1">
          <a:blip r:embed="rId11" cstate="print">
            <a:extLst>
              <a:ext uri="{28A0092B-C50C-407E-A947-70E740481C1C}">
                <a14:useLocalDpi xmlns:a14="http://schemas.microsoft.com/office/drawing/2010/main" val="0"/>
              </a:ext>
            </a:extLst>
          </a:blip>
          <a:srcRect t="25450" b="26127"/>
          <a:stretch/>
        </p:blipFill>
        <p:spPr bwMode="auto">
          <a:xfrm>
            <a:off x="2708974" y="2346520"/>
            <a:ext cx="1732230" cy="1638477"/>
          </a:xfrm>
          <a:prstGeom prst="rect">
            <a:avLst/>
          </a:prstGeom>
          <a:noFill/>
          <a:ln>
            <a:noFill/>
          </a:ln>
          <a:extLst>
            <a:ext uri="{53640926-AAD7-44D8-BBD7-CCE9431645EC}">
              <a14:shadowObscured xmlns:a14="http://schemas.microsoft.com/office/drawing/2010/main"/>
            </a:ext>
          </a:extLst>
        </p:spPr>
      </p:pic>
      <p:pic>
        <p:nvPicPr>
          <p:cNvPr id="39" name="Picture 38">
            <a:extLst>
              <a:ext uri="{FF2B5EF4-FFF2-40B4-BE49-F238E27FC236}">
                <a16:creationId xmlns:a16="http://schemas.microsoft.com/office/drawing/2014/main" id="{3430E80E-DC31-4E66-AC9C-ED6874AD462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559" t="2470" r="7510" b="1504"/>
          <a:stretch/>
        </p:blipFill>
        <p:spPr>
          <a:xfrm>
            <a:off x="3762831" y="3270857"/>
            <a:ext cx="739462" cy="749593"/>
          </a:xfrm>
          <a:prstGeom prst="rect">
            <a:avLst/>
          </a:prstGeom>
        </p:spPr>
      </p:pic>
      <p:sp>
        <p:nvSpPr>
          <p:cNvPr id="13" name="Title 3"/>
          <p:cNvSpPr txBox="1">
            <a:spLocks/>
          </p:cNvSpPr>
          <p:nvPr/>
        </p:nvSpPr>
        <p:spPr>
          <a:xfrm>
            <a:off x="2500896" y="2984748"/>
            <a:ext cx="1458102" cy="221216"/>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entury Gothic" panose="020B0502020202020204"/>
                <a:ea typeface="+mn-ea"/>
                <a:cs typeface="+mn-cs"/>
              </a:rPr>
              <a:t>REFRIGERATED</a:t>
            </a:r>
          </a:p>
        </p:txBody>
      </p:sp>
      <p:sp>
        <p:nvSpPr>
          <p:cNvPr id="41" name="Title 1">
            <a:extLst>
              <a:ext uri="{FF2B5EF4-FFF2-40B4-BE49-F238E27FC236}">
                <a16:creationId xmlns:a16="http://schemas.microsoft.com/office/drawing/2014/main" id="{24751B59-9CCF-47B9-9649-B239845FF53D}"/>
              </a:ext>
            </a:extLst>
          </p:cNvPr>
          <p:cNvSpPr txBox="1">
            <a:spLocks/>
          </p:cNvSpPr>
          <p:nvPr/>
        </p:nvSpPr>
        <p:spPr>
          <a:xfrm>
            <a:off x="154586" y="167969"/>
            <a:ext cx="11907774" cy="1134734"/>
          </a:xfrm>
          <a:prstGeom prst="rect">
            <a:avLst/>
          </a:prstGeom>
          <a:solidFill>
            <a:schemeClr val="bg2">
              <a:lumMod val="90000"/>
            </a:schemeClr>
          </a:solidFill>
          <a:ln w="12700">
            <a:solidFill>
              <a:schemeClr val="bg2"/>
            </a:solidFill>
          </a:ln>
        </p:spPr>
        <p:txBody>
          <a:bodyPr>
            <a:normAutofit fontScale="375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10700" b="1" dirty="0">
                <a:ln w="0"/>
                <a:solidFill>
                  <a:prstClr val="black"/>
                </a:solidFill>
                <a:effectLst>
                  <a:outerShdw blurRad="38100" dist="19050" dir="2700000" algn="tl" rotWithShape="0">
                    <a:prstClr val="black">
                      <a:alpha val="40000"/>
                    </a:prstClr>
                  </a:outerShdw>
                </a:effectLst>
                <a:latin typeface="Century Gothic" panose="020B0502020202020204"/>
              </a:rPr>
              <a:t>GENETICS</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6400" b="1" dirty="0">
                <a:ln w="3175" cmpd="sng">
                  <a:solidFill>
                    <a:schemeClr val="tx1"/>
                  </a:solidFill>
                  <a:prstDash val="solid"/>
                </a:ln>
                <a:solidFill>
                  <a:schemeClr val="accent4"/>
                </a:solidFill>
                <a:latin typeface="Century Gothic" panose="020B0502020202020204"/>
              </a:rPr>
              <a:t>YELLOW LABELED TOTES</a:t>
            </a:r>
            <a:br>
              <a:rPr kumimoji="0" lang="en-US" sz="4800" b="1" i="0" u="none" strike="noStrike" kern="1200" cap="none" spc="0" normalizeH="0" baseline="0" noProof="0" dirty="0">
                <a:ln w="3175"/>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br>
            <a:endParaRPr kumimoji="0" lang="en-US" sz="2200" b="1" i="0" u="none" strike="noStrike" kern="1200" cap="none" spc="0" normalizeH="0" baseline="0" noProof="0" dirty="0">
              <a:ln w="3175"/>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
        <p:nvSpPr>
          <p:cNvPr id="42" name="Title 1">
            <a:extLst>
              <a:ext uri="{FF2B5EF4-FFF2-40B4-BE49-F238E27FC236}">
                <a16:creationId xmlns:a16="http://schemas.microsoft.com/office/drawing/2014/main" id="{2CBFB908-168F-4649-B3F4-5C51D86A6E83}"/>
              </a:ext>
            </a:extLst>
          </p:cNvPr>
          <p:cNvSpPr txBox="1">
            <a:spLocks/>
          </p:cNvSpPr>
          <p:nvPr/>
        </p:nvSpPr>
        <p:spPr>
          <a:xfrm>
            <a:off x="2525628" y="4866168"/>
            <a:ext cx="978280" cy="221216"/>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entury Gothic" panose="020B0502020202020204"/>
                <a:ea typeface="+mn-ea"/>
                <a:cs typeface="+mn-cs"/>
              </a:rPr>
              <a:t>AMBIENT</a:t>
            </a:r>
          </a:p>
        </p:txBody>
      </p:sp>
      <p:sp>
        <p:nvSpPr>
          <p:cNvPr id="43" name="Title 3">
            <a:extLst>
              <a:ext uri="{FF2B5EF4-FFF2-40B4-BE49-F238E27FC236}">
                <a16:creationId xmlns:a16="http://schemas.microsoft.com/office/drawing/2014/main" id="{B68C8CAA-E517-4BB5-B3A3-AE566B51D688}"/>
              </a:ext>
            </a:extLst>
          </p:cNvPr>
          <p:cNvSpPr txBox="1">
            <a:spLocks/>
          </p:cNvSpPr>
          <p:nvPr/>
        </p:nvSpPr>
        <p:spPr>
          <a:xfrm>
            <a:off x="2480377" y="5735251"/>
            <a:ext cx="1422458" cy="221216"/>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entury Gothic" panose="020B0502020202020204"/>
                <a:ea typeface="+mn-ea"/>
                <a:cs typeface="+mn-cs"/>
              </a:rPr>
              <a:t>REFRIGERATED</a:t>
            </a:r>
          </a:p>
        </p:txBody>
      </p:sp>
      <p:sp>
        <p:nvSpPr>
          <p:cNvPr id="44" name="Title 3">
            <a:extLst>
              <a:ext uri="{FF2B5EF4-FFF2-40B4-BE49-F238E27FC236}">
                <a16:creationId xmlns:a16="http://schemas.microsoft.com/office/drawing/2014/main" id="{F1AFDCCF-9B62-4CFB-8117-671AAF7F0E0C}"/>
              </a:ext>
            </a:extLst>
          </p:cNvPr>
          <p:cNvSpPr txBox="1">
            <a:spLocks/>
          </p:cNvSpPr>
          <p:nvPr/>
        </p:nvSpPr>
        <p:spPr>
          <a:xfrm>
            <a:off x="229848" y="1510110"/>
            <a:ext cx="1976597" cy="5179921"/>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schemeClr val="tx1"/>
                </a:solidFill>
                <a:latin typeface="Century Gothic" panose="020B0502020202020204"/>
              </a:rPr>
              <a:t>NUMBER OF SAMPLES/DAY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strike="noStrike" kern="1200" normalizeH="0" baseline="0" noProof="0" dirty="0">
                <a:ln w="19050" cmpd="sng">
                  <a:solidFill>
                    <a:sysClr val="windowText" lastClr="000000"/>
                  </a:solidFill>
                  <a:prstDash val="solid"/>
                </a:ln>
                <a:solidFill>
                  <a:schemeClr val="accent4"/>
                </a:solidFill>
                <a:uLnTx/>
                <a:uFillTx/>
                <a:latin typeface="Century Gothic" panose="020B0502020202020204"/>
                <a:ea typeface="+mn-ea"/>
                <a:cs typeface="+mn-cs"/>
              </a:rPr>
              <a:t>200</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strike="noStrike" kern="1200" cap="none" spc="0" normalizeH="0" baseline="0" noProof="0" dirty="0">
                <a:ln>
                  <a:noFill/>
                </a:ln>
                <a:solidFill>
                  <a:schemeClr val="tx1"/>
                </a:solidFill>
                <a:effectLst/>
                <a:uLnTx/>
                <a:uFillTx/>
                <a:latin typeface="Century Gothic" panose="020B0502020202020204"/>
                <a:ea typeface="+mn-ea"/>
                <a:cs typeface="+mn-cs"/>
              </a:rPr>
              <a:t>BONE MARROW</a:t>
            </a:r>
            <a:r>
              <a:rPr lang="en-US" sz="2000" b="1" dirty="0">
                <a:solidFill>
                  <a:schemeClr val="tx1"/>
                </a:solidFill>
                <a:latin typeface="Century Gothic" panose="020B0502020202020204"/>
              </a:rPr>
              <a:t> </a:t>
            </a:r>
            <a:r>
              <a:rPr kumimoji="0" lang="en-US" sz="1900" b="1" i="0" strike="noStrike" kern="1200" cap="none" spc="0" normalizeH="0" baseline="0" noProof="0" dirty="0">
                <a:ln>
                  <a:noFill/>
                </a:ln>
                <a:solidFill>
                  <a:schemeClr val="tx1"/>
                </a:solidFill>
                <a:effectLst/>
                <a:uLnTx/>
                <a:uFillTx/>
                <a:latin typeface="Century Gothic" panose="020B0502020202020204"/>
                <a:ea typeface="+mn-ea"/>
                <a:cs typeface="+mn-cs"/>
              </a:rPr>
              <a:t>DAY</a:t>
            </a:r>
            <a:endParaRPr kumimoji="0" lang="en-US" sz="1900" b="1" i="0" u="none" strike="noStrike" kern="1200" cap="none" spc="0" normalizeH="0" baseline="0" noProof="0" dirty="0">
              <a:ln>
                <a:noFill/>
              </a:ln>
              <a:solidFill>
                <a:schemeClr val="tx1"/>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ln w="19050">
                  <a:solidFill>
                    <a:sysClr val="windowText" lastClr="000000"/>
                  </a:solidFill>
                </a:ln>
                <a:solidFill>
                  <a:schemeClr val="accent4"/>
                </a:solidFill>
                <a:latin typeface="Century Gothic" panose="020B0502020202020204"/>
              </a:rPr>
              <a:t>20</a:t>
            </a:r>
            <a:endParaRPr kumimoji="0" lang="en-US" sz="2000" b="1" i="0" u="none" strike="noStrike" kern="1200" normalizeH="0" baseline="0" noProof="0" dirty="0">
              <a:ln w="19050">
                <a:solidFill>
                  <a:sysClr val="windowText" lastClr="000000"/>
                </a:solidFill>
              </a:ln>
              <a:solidFill>
                <a:schemeClr val="accent4"/>
              </a:solidFill>
              <a:uLnTx/>
              <a:uFillTx/>
              <a:latin typeface="Century Gothic" panose="020B0502020202020204"/>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000" b="1" dirty="0">
              <a:solidFill>
                <a:schemeClr val="tx1"/>
              </a:solidFill>
              <a:latin typeface="Century Gothic" panose="020B0502020202020204"/>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schemeClr val="tx1"/>
                </a:solidFill>
                <a:latin typeface="Century Gothic" panose="020B0502020202020204"/>
              </a:rPr>
              <a:t>SAMPLE STABILITY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normalizeH="0" baseline="0" noProof="0" dirty="0">
                <a:ln w="19050">
                  <a:solidFill>
                    <a:sysClr val="windowText" lastClr="000000"/>
                  </a:solidFill>
                </a:ln>
                <a:solidFill>
                  <a:schemeClr val="accent4"/>
                </a:solidFill>
                <a:uLnTx/>
                <a:uFillTx/>
                <a:latin typeface="Century Gothic" panose="020B0502020202020204"/>
                <a:ea typeface="+mn-ea"/>
                <a:cs typeface="+mn-cs"/>
              </a:rPr>
              <a:t>24 </a:t>
            </a:r>
            <a:r>
              <a:rPr kumimoji="0" lang="en-US" sz="2000" b="1" i="0" u="none" strike="noStrike" kern="1200" normalizeH="0" baseline="0" noProof="0" dirty="0" err="1">
                <a:ln w="19050">
                  <a:solidFill>
                    <a:sysClr val="windowText" lastClr="000000"/>
                  </a:solidFill>
                </a:ln>
                <a:solidFill>
                  <a:schemeClr val="accent4"/>
                </a:solidFill>
                <a:uLnTx/>
                <a:uFillTx/>
                <a:latin typeface="Century Gothic" panose="020B0502020202020204"/>
                <a:ea typeface="+mn-ea"/>
                <a:cs typeface="+mn-cs"/>
              </a:rPr>
              <a:t>hrs</a:t>
            </a:r>
            <a:endParaRPr kumimoji="0" lang="en-US" sz="2000" b="1" i="0" u="none" strike="noStrike" kern="1200" normalizeH="0" baseline="0" noProof="0" dirty="0">
              <a:ln w="19050">
                <a:solidFill>
                  <a:sysClr val="windowText" lastClr="000000"/>
                </a:solidFill>
              </a:ln>
              <a:solidFill>
                <a:schemeClr val="accent4"/>
              </a:solidFill>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000" dirty="0">
                <a:solidFill>
                  <a:schemeClr val="tx1"/>
                </a:solidFill>
                <a:latin typeface="Century Gothic" panose="020B0502020202020204"/>
              </a:rPr>
              <a:t>(most)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i="0" u="none" strike="noStrike" kern="1200" cap="none" spc="0" normalizeH="0" baseline="0" noProof="0" dirty="0">
              <a:ln>
                <a:noFill/>
              </a:ln>
              <a:solidFill>
                <a:schemeClr val="tx1"/>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5" name="Title 3">
            <a:extLst>
              <a:ext uri="{FF2B5EF4-FFF2-40B4-BE49-F238E27FC236}">
                <a16:creationId xmlns:a16="http://schemas.microsoft.com/office/drawing/2014/main" id="{F24EF251-8FC0-4AEA-923A-9FF7BA2B37AC}"/>
              </a:ext>
            </a:extLst>
          </p:cNvPr>
          <p:cNvSpPr txBox="1">
            <a:spLocks/>
          </p:cNvSpPr>
          <p:nvPr/>
        </p:nvSpPr>
        <p:spPr>
          <a:xfrm>
            <a:off x="9806432" y="1448534"/>
            <a:ext cx="2154027" cy="5282339"/>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2000" b="1" dirty="0">
                <a:solidFill>
                  <a:schemeClr val="tx1"/>
                </a:solidFill>
                <a:latin typeface="Century Gothic" panose="020B0502020202020204"/>
              </a:rPr>
              <a:t>COURIER </a:t>
            </a:r>
          </a:p>
          <a:p>
            <a:pPr lvl="0" algn="ctr">
              <a:defRPr/>
            </a:pPr>
            <a:r>
              <a:rPr lang="en-US" sz="2000" b="1" dirty="0">
                <a:solidFill>
                  <a:schemeClr val="tx1"/>
                </a:solidFill>
                <a:latin typeface="Century Gothic" panose="020B0502020202020204"/>
              </a:rPr>
              <a:t>DIRECT ROUTES</a:t>
            </a:r>
          </a:p>
          <a:p>
            <a:pPr algn="ctr">
              <a:defRPr/>
            </a:pPr>
            <a:endParaRPr lang="en-US" sz="800" b="1" u="sng" dirty="0">
              <a:solidFill>
                <a:prstClr val="black"/>
              </a:solidFill>
              <a:latin typeface="Century Gothic" panose="020B0502020202020204"/>
            </a:endParaRPr>
          </a:p>
          <a:p>
            <a:pPr>
              <a:defRPr/>
            </a:pPr>
            <a:r>
              <a:rPr lang="en-US" sz="1800" b="1" u="sng" dirty="0">
                <a:ln w="19050">
                  <a:solidFill>
                    <a:sysClr val="windowText" lastClr="000000"/>
                  </a:solidFill>
                </a:ln>
                <a:solidFill>
                  <a:schemeClr val="accent4"/>
                </a:solidFill>
                <a:latin typeface="Century Gothic" panose="020B0502020202020204"/>
              </a:rPr>
              <a:t>DEPART</a:t>
            </a:r>
            <a:r>
              <a:rPr lang="en-US" sz="1800" b="1" dirty="0">
                <a:ln w="19050">
                  <a:solidFill>
                    <a:sysClr val="windowText" lastClr="000000"/>
                  </a:solidFill>
                </a:ln>
                <a:solidFill>
                  <a:schemeClr val="accent4"/>
                </a:solidFill>
                <a:latin typeface="Century Gothic" panose="020B0502020202020204"/>
              </a:rPr>
              <a:t>    </a:t>
            </a:r>
            <a:r>
              <a:rPr lang="en-US" sz="1800" b="1" u="sng" dirty="0">
                <a:ln w="19050">
                  <a:solidFill>
                    <a:sysClr val="windowText" lastClr="000000"/>
                  </a:solidFill>
                </a:ln>
                <a:solidFill>
                  <a:schemeClr val="accent4"/>
                </a:solidFill>
                <a:latin typeface="Century Gothic" panose="020B0502020202020204"/>
              </a:rPr>
              <a:t>ARRIVE</a:t>
            </a:r>
          </a:p>
          <a:p>
            <a:pPr>
              <a:defRPr/>
            </a:pPr>
            <a:r>
              <a:rPr lang="en-US" sz="1800" b="1" dirty="0">
                <a:ln w="19050">
                  <a:solidFill>
                    <a:sysClr val="windowText" lastClr="000000"/>
                  </a:solidFill>
                </a:ln>
                <a:solidFill>
                  <a:schemeClr val="accent4"/>
                </a:solidFill>
                <a:latin typeface="Century Gothic" panose="020B0502020202020204"/>
              </a:rPr>
              <a:t>   </a:t>
            </a:r>
            <a:r>
              <a:rPr lang="en-US" sz="1800" b="1" u="sng" dirty="0">
                <a:ln w="19050">
                  <a:solidFill>
                    <a:sysClr val="windowText" lastClr="000000"/>
                  </a:solidFill>
                </a:ln>
                <a:solidFill>
                  <a:schemeClr val="accent4"/>
                </a:solidFill>
                <a:latin typeface="Century Gothic" panose="020B0502020202020204"/>
              </a:rPr>
              <a:t>CRL</a:t>
            </a:r>
            <a:r>
              <a:rPr lang="en-US" sz="1800" b="1" dirty="0">
                <a:ln w="19050">
                  <a:solidFill>
                    <a:sysClr val="windowText" lastClr="000000"/>
                  </a:solidFill>
                </a:ln>
                <a:solidFill>
                  <a:schemeClr val="accent4"/>
                </a:solidFill>
                <a:latin typeface="Century Gothic" panose="020B0502020202020204"/>
              </a:rPr>
              <a:t>      </a:t>
            </a:r>
            <a:r>
              <a:rPr lang="en-US" sz="1800" b="1" u="sng" dirty="0">
                <a:ln w="19050">
                  <a:solidFill>
                    <a:sysClr val="windowText" lastClr="000000"/>
                  </a:solidFill>
                </a:ln>
                <a:solidFill>
                  <a:schemeClr val="accent4"/>
                </a:solidFill>
                <a:latin typeface="Century Gothic" panose="020B0502020202020204"/>
              </a:rPr>
              <a:t>GENETIC</a:t>
            </a:r>
          </a:p>
          <a:p>
            <a:pPr algn="ctr">
              <a:defRPr/>
            </a:pPr>
            <a:endParaRPr lang="en-US" sz="800" b="1" u="sng" dirty="0">
              <a:solidFill>
                <a:srgbClr val="006600"/>
              </a:solidFill>
              <a:latin typeface="Century Gothic" panose="020B0502020202020204"/>
            </a:endParaRPr>
          </a:p>
          <a:p>
            <a:pPr algn="ctr">
              <a:defRPr/>
            </a:pPr>
            <a:r>
              <a:rPr lang="en-US" sz="1600" b="1" u="sng" dirty="0">
                <a:solidFill>
                  <a:prstClr val="black"/>
                </a:solidFill>
                <a:latin typeface="Century Gothic" panose="020B0502020202020204"/>
              </a:rPr>
              <a:t>WEEKDAY</a:t>
            </a:r>
          </a:p>
          <a:p>
            <a:pPr lvl="0">
              <a:defRPr/>
            </a:pPr>
            <a:r>
              <a:rPr lang="en-US" sz="1400" dirty="0">
                <a:solidFill>
                  <a:prstClr val="black"/>
                </a:solidFill>
                <a:latin typeface="Century Gothic" panose="020B0502020202020204"/>
              </a:rPr>
              <a:t>   10:30am   11:30am</a:t>
            </a:r>
          </a:p>
          <a:p>
            <a:pPr lvl="0">
              <a:defRPr/>
            </a:pPr>
            <a:r>
              <a:rPr lang="en-US" sz="1400" dirty="0">
                <a:solidFill>
                  <a:prstClr val="black"/>
                </a:solidFill>
                <a:latin typeface="Century Gothic" panose="020B0502020202020204"/>
              </a:rPr>
              <a:t>     3:40pm     4:40pm</a:t>
            </a:r>
          </a:p>
          <a:p>
            <a:pPr lvl="0">
              <a:defRPr/>
            </a:pPr>
            <a:endParaRPr lang="en-US" sz="800" dirty="0">
              <a:solidFill>
                <a:prstClr val="black"/>
              </a:solidFill>
              <a:latin typeface="Century Gothic" panose="020B0502020202020204"/>
            </a:endParaRPr>
          </a:p>
          <a:p>
            <a:pPr lvl="0" algn="ctr">
              <a:defRPr/>
            </a:pPr>
            <a:r>
              <a:rPr lang="en-US" sz="1600" b="1" u="sng" dirty="0">
                <a:solidFill>
                  <a:prstClr val="black"/>
                </a:solidFill>
                <a:latin typeface="Century Gothic" panose="020B0502020202020204"/>
              </a:rPr>
              <a:t>WEEKENDS</a:t>
            </a:r>
          </a:p>
          <a:p>
            <a:pPr lvl="0">
              <a:defRPr/>
            </a:pPr>
            <a:r>
              <a:rPr lang="en-US" sz="1400" dirty="0">
                <a:solidFill>
                  <a:prstClr val="black"/>
                </a:solidFill>
                <a:latin typeface="Century Gothic" panose="020B0502020202020204"/>
              </a:rPr>
              <a:t>     6:00am     7:15am</a:t>
            </a:r>
          </a:p>
          <a:p>
            <a:pPr lvl="0">
              <a:defRPr/>
            </a:pPr>
            <a:r>
              <a:rPr lang="en-US" sz="1400" dirty="0">
                <a:solidFill>
                  <a:prstClr val="black"/>
                </a:solidFill>
                <a:latin typeface="Century Gothic" panose="020B0502020202020204"/>
              </a:rPr>
              <a:t>     3:15pm     3:55pm</a:t>
            </a:r>
          </a:p>
          <a:p>
            <a:pPr lvl="0">
              <a:defRPr/>
            </a:pPr>
            <a:endParaRPr lang="en-US" sz="1400" b="1" u="sng" dirty="0">
              <a:solidFill>
                <a:srgbClr val="009900"/>
              </a:solidFill>
              <a:latin typeface="Century Gothic" panose="020B0502020202020204"/>
            </a:endParaRPr>
          </a:p>
          <a:p>
            <a:pPr>
              <a:defRPr/>
            </a:pPr>
            <a:endParaRPr lang="en-US" sz="800" b="1" u="sng" dirty="0">
              <a:solidFill>
                <a:srgbClr val="009900"/>
              </a:solidFill>
              <a:latin typeface="Century Gothic" panose="020B0502020202020204"/>
            </a:endParaRPr>
          </a:p>
          <a:p>
            <a:pPr>
              <a:defRPr/>
            </a:pPr>
            <a:r>
              <a:rPr lang="en-US" sz="1800" b="1" u="sng" dirty="0">
                <a:ln w="19050">
                  <a:solidFill>
                    <a:sysClr val="windowText" lastClr="000000"/>
                  </a:solidFill>
                </a:ln>
                <a:solidFill>
                  <a:schemeClr val="accent4"/>
                </a:solidFill>
                <a:latin typeface="Century Gothic" panose="020B0502020202020204"/>
              </a:rPr>
              <a:t>DEPART</a:t>
            </a:r>
            <a:r>
              <a:rPr lang="en-US" sz="1800" b="1" dirty="0">
                <a:ln w="19050">
                  <a:solidFill>
                    <a:sysClr val="windowText" lastClr="000000"/>
                  </a:solidFill>
                </a:ln>
                <a:solidFill>
                  <a:schemeClr val="accent4"/>
                </a:solidFill>
                <a:latin typeface="Century Gothic" panose="020B0502020202020204"/>
              </a:rPr>
              <a:t>    </a:t>
            </a:r>
            <a:r>
              <a:rPr lang="en-US" sz="1800" b="1" u="sng" dirty="0">
                <a:ln w="19050">
                  <a:solidFill>
                    <a:sysClr val="windowText" lastClr="000000"/>
                  </a:solidFill>
                </a:ln>
                <a:solidFill>
                  <a:schemeClr val="accent4"/>
                </a:solidFill>
                <a:latin typeface="Century Gothic" panose="020B0502020202020204"/>
              </a:rPr>
              <a:t>ARRIVE</a:t>
            </a:r>
          </a:p>
          <a:p>
            <a:pPr>
              <a:defRPr/>
            </a:pPr>
            <a:r>
              <a:rPr lang="en-US" sz="1800" b="1" dirty="0">
                <a:ln w="19050">
                  <a:solidFill>
                    <a:sysClr val="windowText" lastClr="000000"/>
                  </a:solidFill>
                </a:ln>
                <a:solidFill>
                  <a:schemeClr val="accent4"/>
                </a:solidFill>
                <a:latin typeface="Century Gothic" panose="020B0502020202020204"/>
              </a:rPr>
              <a:t>  </a:t>
            </a:r>
            <a:r>
              <a:rPr lang="en-US" sz="1800" b="1" u="sng" dirty="0">
                <a:ln w="19050">
                  <a:solidFill>
                    <a:sysClr val="windowText" lastClr="000000"/>
                  </a:solidFill>
                </a:ln>
                <a:solidFill>
                  <a:schemeClr val="accent4"/>
                </a:solidFill>
                <a:latin typeface="Century Gothic" panose="020B0502020202020204"/>
              </a:rPr>
              <a:t>SWL</a:t>
            </a:r>
            <a:r>
              <a:rPr lang="en-US" sz="1800" b="1" dirty="0">
                <a:ln w="19050">
                  <a:solidFill>
                    <a:sysClr val="windowText" lastClr="000000"/>
                  </a:solidFill>
                </a:ln>
                <a:solidFill>
                  <a:schemeClr val="accent4"/>
                </a:solidFill>
                <a:latin typeface="Century Gothic" panose="020B0502020202020204"/>
              </a:rPr>
              <a:t>       </a:t>
            </a:r>
            <a:r>
              <a:rPr lang="en-US" sz="1800" b="1" u="sng" dirty="0">
                <a:ln w="19050">
                  <a:solidFill>
                    <a:sysClr val="windowText" lastClr="000000"/>
                  </a:solidFill>
                </a:ln>
                <a:solidFill>
                  <a:schemeClr val="accent4"/>
                </a:solidFill>
                <a:latin typeface="Century Gothic" panose="020B0502020202020204"/>
              </a:rPr>
              <a:t>GENETIC</a:t>
            </a:r>
            <a:endParaRPr lang="en-US" sz="1800" b="1" dirty="0">
              <a:ln w="19050">
                <a:solidFill>
                  <a:sysClr val="windowText" lastClr="000000"/>
                </a:solidFill>
              </a:ln>
              <a:solidFill>
                <a:schemeClr val="accent4"/>
              </a:solidFill>
              <a:latin typeface="Century Gothic" panose="020B0502020202020204"/>
            </a:endParaRPr>
          </a:p>
          <a:p>
            <a:pPr lvl="0" algn="ctr">
              <a:defRPr/>
            </a:pPr>
            <a:endParaRPr lang="en-US" sz="800" b="1" dirty="0">
              <a:solidFill>
                <a:prstClr val="black"/>
              </a:solidFill>
              <a:latin typeface="Century Gothic" panose="020B0502020202020204"/>
            </a:endParaRPr>
          </a:p>
          <a:p>
            <a:pPr algn="ctr">
              <a:defRPr/>
            </a:pPr>
            <a:r>
              <a:rPr lang="en-US" sz="1600" b="1" u="sng" dirty="0">
                <a:solidFill>
                  <a:prstClr val="black"/>
                </a:solidFill>
                <a:latin typeface="Century Gothic" panose="020B0502020202020204"/>
              </a:rPr>
              <a:t>WEEKDAY</a:t>
            </a:r>
          </a:p>
          <a:p>
            <a:pPr lvl="0">
              <a:defRPr/>
            </a:pPr>
            <a:r>
              <a:rPr lang="en-US" sz="1200" dirty="0">
                <a:solidFill>
                  <a:prstClr val="black"/>
                </a:solidFill>
                <a:latin typeface="Century Gothic" panose="020B0502020202020204"/>
              </a:rPr>
              <a:t>      </a:t>
            </a:r>
            <a:r>
              <a:rPr lang="en-US" sz="1400" dirty="0">
                <a:solidFill>
                  <a:prstClr val="black"/>
                </a:solidFill>
                <a:latin typeface="Century Gothic" panose="020B0502020202020204"/>
              </a:rPr>
              <a:t>6:30am        6:50am</a:t>
            </a:r>
          </a:p>
          <a:p>
            <a:pPr lvl="0">
              <a:defRPr/>
            </a:pPr>
            <a:r>
              <a:rPr lang="en-US" sz="1400" dirty="0">
                <a:solidFill>
                  <a:prstClr val="black"/>
                </a:solidFill>
                <a:latin typeface="Century Gothic" panose="020B0502020202020204"/>
              </a:rPr>
              <a:t>    11:40am     12:00pm</a:t>
            </a:r>
          </a:p>
          <a:p>
            <a:pPr lvl="0">
              <a:defRPr/>
            </a:pPr>
            <a:r>
              <a:rPr lang="en-US" sz="1400" dirty="0">
                <a:solidFill>
                  <a:prstClr val="black"/>
                </a:solidFill>
                <a:latin typeface="Century Gothic" panose="020B0502020202020204"/>
              </a:rPr>
              <a:t>      2:15pm       2:35pm</a:t>
            </a:r>
          </a:p>
          <a:p>
            <a:pPr lvl="0">
              <a:defRPr/>
            </a:pPr>
            <a:r>
              <a:rPr lang="en-US" sz="1400" dirty="0">
                <a:solidFill>
                  <a:prstClr val="black"/>
                </a:solidFill>
                <a:latin typeface="Century Gothic" panose="020B0502020202020204"/>
              </a:rPr>
              <a:t>      7:20pm       7:45pm</a:t>
            </a:r>
          </a:p>
          <a:p>
            <a:pPr lvl="0">
              <a:defRPr/>
            </a:pPr>
            <a:r>
              <a:rPr lang="en-US" sz="1400" dirty="0">
                <a:solidFill>
                  <a:prstClr val="black"/>
                </a:solidFill>
                <a:latin typeface="Century Gothic" panose="020B0502020202020204"/>
              </a:rPr>
              <a:t>    10:15pm     10:45pm</a:t>
            </a:r>
          </a:p>
          <a:p>
            <a:pPr lvl="0" algn="ctr">
              <a:defRPr/>
            </a:pPr>
            <a:r>
              <a:rPr lang="en-US" sz="1600" b="1" u="sng" dirty="0">
                <a:solidFill>
                  <a:prstClr val="black"/>
                </a:solidFill>
                <a:latin typeface="Century Gothic" panose="020B0502020202020204"/>
              </a:rPr>
              <a:t>WEEKENDS</a:t>
            </a:r>
          </a:p>
          <a:p>
            <a:pPr lvl="0">
              <a:defRPr/>
            </a:pPr>
            <a:r>
              <a:rPr lang="en-US" sz="1000" dirty="0">
                <a:solidFill>
                  <a:prstClr val="black"/>
                </a:solidFill>
                <a:latin typeface="Century Gothic" panose="020B0502020202020204"/>
              </a:rPr>
              <a:t>      </a:t>
            </a:r>
            <a:r>
              <a:rPr lang="en-US" sz="1400" dirty="0">
                <a:solidFill>
                  <a:prstClr val="black"/>
                </a:solidFill>
                <a:latin typeface="Century Gothic" panose="020B0502020202020204"/>
              </a:rPr>
              <a:t>6:10am         6:30am</a:t>
            </a:r>
          </a:p>
          <a:p>
            <a:pPr lvl="0">
              <a:defRPr/>
            </a:pPr>
            <a:r>
              <a:rPr lang="en-US" sz="1400" dirty="0">
                <a:solidFill>
                  <a:prstClr val="black"/>
                </a:solidFill>
                <a:latin typeface="Century Gothic" panose="020B0502020202020204"/>
              </a:rPr>
              <a:t>    11:45am      12:15pm</a:t>
            </a:r>
          </a:p>
          <a:p>
            <a:pPr lvl="0" algn="ctr">
              <a:defRPr/>
            </a:pPr>
            <a:endParaRPr lang="en-US" sz="1800" b="1" dirty="0">
              <a:solidFill>
                <a:prstClr val="black"/>
              </a:solidFill>
              <a:latin typeface="Century Gothic" panose="020B0502020202020204"/>
            </a:endParaRPr>
          </a:p>
          <a:p>
            <a:pPr lvl="0" algn="ctr">
              <a:defRPr/>
            </a:pPr>
            <a:endParaRPr lang="en-US" sz="1800" b="1" dirty="0">
              <a:solidFill>
                <a:prstClr val="black"/>
              </a:solidFill>
              <a:latin typeface="Century Gothic" panose="020B0502020202020204"/>
            </a:endParaRPr>
          </a:p>
        </p:txBody>
      </p:sp>
      <p:sp>
        <p:nvSpPr>
          <p:cNvPr id="47" name="Title 3">
            <a:extLst>
              <a:ext uri="{FF2B5EF4-FFF2-40B4-BE49-F238E27FC236}">
                <a16:creationId xmlns:a16="http://schemas.microsoft.com/office/drawing/2014/main" id="{5296F626-CF42-4AD3-B35C-66DCE29E613F}"/>
              </a:ext>
            </a:extLst>
          </p:cNvPr>
          <p:cNvSpPr txBox="1">
            <a:spLocks/>
          </p:cNvSpPr>
          <p:nvPr/>
        </p:nvSpPr>
        <p:spPr>
          <a:xfrm>
            <a:off x="3670087" y="3790005"/>
            <a:ext cx="827901" cy="249578"/>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rPr>
              <a:t>RRL-CH</a:t>
            </a:r>
          </a:p>
        </p:txBody>
      </p:sp>
      <p:sp>
        <p:nvSpPr>
          <p:cNvPr id="49" name="Title 3">
            <a:extLst>
              <a:ext uri="{FF2B5EF4-FFF2-40B4-BE49-F238E27FC236}">
                <a16:creationId xmlns:a16="http://schemas.microsoft.com/office/drawing/2014/main" id="{0D366C13-8E8A-412D-A6FE-1568D3ECD466}"/>
              </a:ext>
            </a:extLst>
          </p:cNvPr>
          <p:cNvSpPr txBox="1">
            <a:spLocks/>
          </p:cNvSpPr>
          <p:nvPr/>
        </p:nvSpPr>
        <p:spPr>
          <a:xfrm>
            <a:off x="3695035" y="6438637"/>
            <a:ext cx="802953" cy="229346"/>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rPr>
              <a:t>RRL-SW</a:t>
            </a:r>
          </a:p>
        </p:txBody>
      </p:sp>
      <p:pic>
        <p:nvPicPr>
          <p:cNvPr id="1026" name="Picture 1">
            <a:extLst>
              <a:ext uri="{FF2B5EF4-FFF2-40B4-BE49-F238E27FC236}">
                <a16:creationId xmlns:a16="http://schemas.microsoft.com/office/drawing/2014/main" id="{E82EE75D-BF18-4B93-B2B9-1BFE5378E0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3229" y="2404489"/>
            <a:ext cx="2169001" cy="2212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Rectangle 33">
            <a:extLst>
              <a:ext uri="{FF2B5EF4-FFF2-40B4-BE49-F238E27FC236}">
                <a16:creationId xmlns:a16="http://schemas.microsoft.com/office/drawing/2014/main" id="{F5A703B5-7A2E-4E73-8BE7-CE891F3FC23E}"/>
              </a:ext>
            </a:extLst>
          </p:cNvPr>
          <p:cNvSpPr/>
          <p:nvPr/>
        </p:nvSpPr>
        <p:spPr>
          <a:xfrm flipV="1">
            <a:off x="9806432" y="4210397"/>
            <a:ext cx="2077494"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2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
          <p:cNvSpPr txBox="1">
            <a:spLocks/>
          </p:cNvSpPr>
          <p:nvPr/>
        </p:nvSpPr>
        <p:spPr>
          <a:xfrm>
            <a:off x="4330297" y="1564640"/>
            <a:ext cx="3578969" cy="5069840"/>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4" name="Title 3"/>
          <p:cNvSpPr txBox="1">
            <a:spLocks/>
          </p:cNvSpPr>
          <p:nvPr/>
        </p:nvSpPr>
        <p:spPr>
          <a:xfrm>
            <a:off x="424864" y="1564640"/>
            <a:ext cx="3583310" cy="5069840"/>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6" name="Title 3"/>
          <p:cNvSpPr txBox="1">
            <a:spLocks/>
          </p:cNvSpPr>
          <p:nvPr/>
        </p:nvSpPr>
        <p:spPr>
          <a:xfrm>
            <a:off x="8244756" y="1564640"/>
            <a:ext cx="3571264" cy="5069840"/>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Title 3"/>
          <p:cNvSpPr>
            <a:spLocks noGrp="1"/>
          </p:cNvSpPr>
          <p:nvPr>
            <p:ph type="title" idx="4294967295"/>
          </p:nvPr>
        </p:nvSpPr>
        <p:spPr>
          <a:xfrm>
            <a:off x="5143156" y="1612558"/>
            <a:ext cx="1979700" cy="345707"/>
          </a:xfrm>
          <a:solidFill>
            <a:schemeClr val="bg2">
              <a:lumMod val="90000"/>
            </a:schemeClr>
          </a:solidFill>
        </p:spPr>
        <p:txBody>
          <a:bodyPr anchor="t" anchorCtr="0">
            <a:noAutofit/>
          </a:bodyPr>
          <a:lstStyle/>
          <a:p>
            <a:pPr algn="ctr"/>
            <a:r>
              <a:rPr lang="en-US" sz="2000" b="1" dirty="0">
                <a:latin typeface="Century Gothic" panose="020B0502020202020204" pitchFamily="34" charset="0"/>
              </a:rPr>
              <a:t>CASSETTES</a:t>
            </a:r>
            <a:br>
              <a:rPr lang="en-US" sz="2000" b="1" dirty="0">
                <a:latin typeface="Century Gothic" panose="020B0502020202020204" pitchFamily="34" charset="0"/>
              </a:rPr>
            </a:br>
            <a:endParaRPr lang="en-US" sz="1400" b="1" dirty="0">
              <a:latin typeface="Century Gothic" panose="020B0502020202020204" pitchFamily="34" charset="0"/>
            </a:endParaRPr>
          </a:p>
        </p:txBody>
      </p:sp>
      <p:sp>
        <p:nvSpPr>
          <p:cNvPr id="37" name="Title 1"/>
          <p:cNvSpPr txBox="1">
            <a:spLocks/>
          </p:cNvSpPr>
          <p:nvPr/>
        </p:nvSpPr>
        <p:spPr>
          <a:xfrm>
            <a:off x="375981" y="81279"/>
            <a:ext cx="11452908" cy="1323187"/>
          </a:xfrm>
          <a:prstGeom prst="rect">
            <a:avLst/>
          </a:prstGeom>
          <a:solidFill>
            <a:schemeClr val="bg2">
              <a:lumMod val="90000"/>
            </a:schemeClr>
          </a:solidFill>
          <a:ln w="12700">
            <a:solidFill>
              <a:schemeClr val="bg2"/>
            </a:solidFill>
          </a:ln>
        </p:spPr>
        <p:txBody>
          <a:bodyPr>
            <a:normAutofit fontScale="450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8900" b="1" dirty="0">
                <a:ln w="0"/>
                <a:solidFill>
                  <a:prstClr val="black"/>
                </a:solidFill>
                <a:effectLst>
                  <a:outerShdw blurRad="38100" dist="19050" dir="2700000" algn="tl" rotWithShape="0">
                    <a:prstClr val="black">
                      <a:alpha val="40000"/>
                    </a:prstClr>
                  </a:outerShdw>
                </a:effectLst>
                <a:latin typeface="Century Gothic" panose="020B0502020202020204"/>
              </a:rPr>
              <a:t>HISTOLOGY</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TOTES/CONTAINERS</a:t>
            </a:r>
            <a:br>
              <a:rPr kumimoji="0" lang="en-US" sz="53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br>
            <a:endParaRPr kumimoji="0" lang="en-US" sz="53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pic>
        <p:nvPicPr>
          <p:cNvPr id="18" name="Picture 17">
            <a:extLst>
              <a:ext uri="{FF2B5EF4-FFF2-40B4-BE49-F238E27FC236}">
                <a16:creationId xmlns:a16="http://schemas.microsoft.com/office/drawing/2014/main" id="{7F9BAB31-971E-4B5A-8486-088BAA5B3EEA}"/>
              </a:ext>
            </a:extLst>
          </p:cNvPr>
          <p:cNvPicPr/>
          <p:nvPr/>
        </p:nvPicPr>
        <p:blipFill rotWithShape="1">
          <a:blip r:embed="rId2"/>
          <a:srcRect l="26282" t="18614" r="30235" b="11681"/>
          <a:stretch/>
        </p:blipFill>
        <p:spPr bwMode="auto">
          <a:xfrm rot="5400000">
            <a:off x="4958177" y="3706428"/>
            <a:ext cx="2299317" cy="3426780"/>
          </a:xfrm>
          <a:prstGeom prst="rect">
            <a:avLst/>
          </a:prstGeom>
          <a:ln>
            <a:noFill/>
          </a:ln>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15049218-1C9D-44DD-BA39-6024ACB8272C}"/>
              </a:ext>
            </a:extLst>
          </p:cNvPr>
          <p:cNvPicPr/>
          <p:nvPr/>
        </p:nvPicPr>
        <p:blipFill rotWithShape="1">
          <a:blip r:embed="rId3"/>
          <a:srcRect l="34976" t="73957" r="53597" b="16043"/>
          <a:stretch/>
        </p:blipFill>
        <p:spPr bwMode="auto">
          <a:xfrm>
            <a:off x="5061948" y="1974728"/>
            <a:ext cx="2142112" cy="769697"/>
          </a:xfrm>
          <a:prstGeom prst="rect">
            <a:avLst/>
          </a:prstGeom>
          <a:ln>
            <a:noFill/>
          </a:ln>
          <a:extLst>
            <a:ext uri="{53640926-AAD7-44D8-BBD7-CCE9431645EC}">
              <a14:shadowObscured xmlns:a14="http://schemas.microsoft.com/office/drawing/2010/main"/>
            </a:ext>
          </a:extLst>
        </p:spPr>
      </p:pic>
      <p:sp>
        <p:nvSpPr>
          <p:cNvPr id="25" name="Title 3">
            <a:extLst>
              <a:ext uri="{FF2B5EF4-FFF2-40B4-BE49-F238E27FC236}">
                <a16:creationId xmlns:a16="http://schemas.microsoft.com/office/drawing/2014/main" id="{279D2D06-D6F4-464E-82DD-2744D30DCB63}"/>
              </a:ext>
            </a:extLst>
          </p:cNvPr>
          <p:cNvSpPr txBox="1">
            <a:spLocks/>
          </p:cNvSpPr>
          <p:nvPr/>
        </p:nvSpPr>
        <p:spPr>
          <a:xfrm>
            <a:off x="5143156" y="2934865"/>
            <a:ext cx="1979700" cy="345707"/>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latin typeface="Century Gothic" panose="020B0502020202020204" pitchFamily="34" charset="0"/>
              </a:rPr>
              <a:t>TISSUE BLOCKS</a:t>
            </a:r>
            <a:br>
              <a:rPr lang="en-US" sz="2000" b="1" dirty="0">
                <a:latin typeface="Century Gothic" panose="020B0502020202020204" pitchFamily="34" charset="0"/>
              </a:rPr>
            </a:br>
            <a:endParaRPr lang="en-US" sz="1400" dirty="0">
              <a:latin typeface="Century Gothic" panose="020B0502020202020204" pitchFamily="34" charset="0"/>
            </a:endParaRPr>
          </a:p>
        </p:txBody>
      </p:sp>
      <p:pic>
        <p:nvPicPr>
          <p:cNvPr id="23" name="Picture 22">
            <a:extLst>
              <a:ext uri="{FF2B5EF4-FFF2-40B4-BE49-F238E27FC236}">
                <a16:creationId xmlns:a16="http://schemas.microsoft.com/office/drawing/2014/main" id="{5D3EB1B9-099C-45D0-BBF6-A9B395DF3F06}"/>
              </a:ext>
            </a:extLst>
          </p:cNvPr>
          <p:cNvPicPr/>
          <p:nvPr/>
        </p:nvPicPr>
        <p:blipFill rotWithShape="1">
          <a:blip r:embed="rId3"/>
          <a:srcRect l="70875" t="73706" r="18286" b="16267"/>
          <a:stretch/>
        </p:blipFill>
        <p:spPr bwMode="auto">
          <a:xfrm>
            <a:off x="5061948" y="3284291"/>
            <a:ext cx="2142112" cy="820930"/>
          </a:xfrm>
          <a:prstGeom prst="rect">
            <a:avLst/>
          </a:prstGeom>
          <a:ln>
            <a:noFill/>
          </a:ln>
          <a:extLst>
            <a:ext uri="{53640926-AAD7-44D8-BBD7-CCE9431645EC}">
              <a14:shadowObscured xmlns:a14="http://schemas.microsoft.com/office/drawing/2010/main"/>
            </a:ext>
          </a:extLst>
        </p:spPr>
      </p:pic>
      <p:pic>
        <p:nvPicPr>
          <p:cNvPr id="27" name="Picture 26">
            <a:extLst>
              <a:ext uri="{FF2B5EF4-FFF2-40B4-BE49-F238E27FC236}">
                <a16:creationId xmlns:a16="http://schemas.microsoft.com/office/drawing/2014/main" id="{FD678862-9066-4AAB-84E6-A8D589E4B596}"/>
              </a:ext>
            </a:extLst>
          </p:cNvPr>
          <p:cNvPicPr/>
          <p:nvPr/>
        </p:nvPicPr>
        <p:blipFill rotWithShape="1">
          <a:blip r:embed="rId4" cstate="print">
            <a:extLst>
              <a:ext uri="{28A0092B-C50C-407E-A947-70E740481C1C}">
                <a14:useLocalDpi xmlns:a14="http://schemas.microsoft.com/office/drawing/2010/main" val="0"/>
              </a:ext>
            </a:extLst>
          </a:blip>
          <a:srcRect l="26602" t="5934" r="22329"/>
          <a:stretch/>
        </p:blipFill>
        <p:spPr bwMode="auto">
          <a:xfrm rot="5400000">
            <a:off x="380123" y="2903793"/>
            <a:ext cx="3672791" cy="3372399"/>
          </a:xfrm>
          <a:prstGeom prst="rect">
            <a:avLst/>
          </a:prstGeom>
          <a:noFill/>
          <a:ln>
            <a:noFill/>
          </a:ln>
          <a:extLst>
            <a:ext uri="{53640926-AAD7-44D8-BBD7-CCE9431645EC}">
              <a14:shadowObscured xmlns:a14="http://schemas.microsoft.com/office/drawing/2010/main"/>
            </a:ext>
          </a:extLst>
        </p:spPr>
      </p:pic>
      <p:pic>
        <p:nvPicPr>
          <p:cNvPr id="28" name="Picture 27">
            <a:extLst>
              <a:ext uri="{FF2B5EF4-FFF2-40B4-BE49-F238E27FC236}">
                <a16:creationId xmlns:a16="http://schemas.microsoft.com/office/drawing/2014/main" id="{9B74D76C-622D-4162-9118-E3A57368264E}"/>
              </a:ext>
            </a:extLst>
          </p:cNvPr>
          <p:cNvPicPr/>
          <p:nvPr/>
        </p:nvPicPr>
        <p:blipFill rotWithShape="1">
          <a:blip r:embed="rId5" cstate="print">
            <a:extLst>
              <a:ext uri="{28A0092B-C50C-407E-A947-70E740481C1C}">
                <a14:useLocalDpi xmlns:a14="http://schemas.microsoft.com/office/drawing/2010/main" val="0"/>
              </a:ext>
            </a:extLst>
          </a:blip>
          <a:srcRect l="26175" t="1978" r="24359" b="5275"/>
          <a:stretch/>
        </p:blipFill>
        <p:spPr bwMode="auto">
          <a:xfrm rot="5400000">
            <a:off x="8161881" y="2923484"/>
            <a:ext cx="3672794" cy="3333018"/>
          </a:xfrm>
          <a:prstGeom prst="rect">
            <a:avLst/>
          </a:prstGeom>
          <a:noFill/>
          <a:ln>
            <a:noFill/>
          </a:ln>
          <a:extLst>
            <a:ext uri="{53640926-AAD7-44D8-BBD7-CCE9431645EC}">
              <a14:shadowObscured xmlns:a14="http://schemas.microsoft.com/office/drawing/2010/main"/>
            </a:ext>
          </a:extLst>
        </p:spPr>
      </p:pic>
      <p:sp>
        <p:nvSpPr>
          <p:cNvPr id="29" name="Title 1">
            <a:extLst>
              <a:ext uri="{FF2B5EF4-FFF2-40B4-BE49-F238E27FC236}">
                <a16:creationId xmlns:a16="http://schemas.microsoft.com/office/drawing/2014/main" id="{33AF4D84-BF86-416A-A8FC-D40D456347F1}"/>
              </a:ext>
            </a:extLst>
          </p:cNvPr>
          <p:cNvSpPr txBox="1">
            <a:spLocks/>
          </p:cNvSpPr>
          <p:nvPr/>
        </p:nvSpPr>
        <p:spPr>
          <a:xfrm>
            <a:off x="8302204" y="1640826"/>
            <a:ext cx="3392148" cy="594374"/>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a:solidFill>
                  <a:prstClr val="black"/>
                </a:solidFill>
                <a:latin typeface="Century Gothic" panose="020B0502020202020204"/>
              </a:rPr>
              <a:t>RRL-SW</a:t>
            </a:r>
            <a:endParaRPr kumimoji="0" lang="en-US" sz="32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1" name="Title 1">
            <a:extLst>
              <a:ext uri="{FF2B5EF4-FFF2-40B4-BE49-F238E27FC236}">
                <a16:creationId xmlns:a16="http://schemas.microsoft.com/office/drawing/2014/main" id="{79AAC616-4ACF-434E-96AD-6CDEF2C31FB5}"/>
              </a:ext>
            </a:extLst>
          </p:cNvPr>
          <p:cNvSpPr txBox="1">
            <a:spLocks/>
          </p:cNvSpPr>
          <p:nvPr/>
        </p:nvSpPr>
        <p:spPr>
          <a:xfrm>
            <a:off x="531720" y="1630133"/>
            <a:ext cx="3392148" cy="605067"/>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3200" b="1" dirty="0">
                <a:solidFill>
                  <a:prstClr val="black"/>
                </a:solidFill>
                <a:latin typeface="Century Gothic" panose="020B0502020202020204"/>
              </a:rPr>
              <a:t>RRL-CH</a:t>
            </a:r>
            <a:endParaRPr kumimoji="0" lang="en-US" sz="32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1168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01336903"/>
              </p:ext>
            </p:extLst>
          </p:nvPr>
        </p:nvGraphicFramePr>
        <p:xfrm>
          <a:off x="1143000" y="4297680"/>
          <a:ext cx="9872664" cy="2560320"/>
        </p:xfrm>
        <a:graphic>
          <a:graphicData uri="http://schemas.openxmlformats.org/drawingml/2006/table">
            <a:tbl>
              <a:tblPr firstRow="1" bandRow="1">
                <a:tableStyleId>{5C22544A-7EE6-4342-B048-85BDC9FD1C3A}</a:tableStyleId>
              </a:tblPr>
              <a:tblGrid>
                <a:gridCol w="4936332">
                  <a:extLst>
                    <a:ext uri="{9D8B030D-6E8A-4147-A177-3AD203B41FA5}">
                      <a16:colId xmlns:a16="http://schemas.microsoft.com/office/drawing/2014/main" val="20000"/>
                    </a:ext>
                  </a:extLst>
                </a:gridCol>
                <a:gridCol w="4936332">
                  <a:extLst>
                    <a:ext uri="{9D8B030D-6E8A-4147-A177-3AD203B41FA5}">
                      <a16:colId xmlns:a16="http://schemas.microsoft.com/office/drawing/2014/main" val="20001"/>
                    </a:ext>
                  </a:extLst>
                </a:gridCol>
              </a:tblGrid>
              <a:tr h="370840">
                <a:tc>
                  <a:txBody>
                    <a:bodyPr/>
                    <a:lstStyle/>
                    <a:p>
                      <a:pPr algn="ctr"/>
                      <a:r>
                        <a:rPr lang="en-US" sz="3600" b="1" u="sng" dirty="0">
                          <a:solidFill>
                            <a:schemeClr val="accent1">
                              <a:lumMod val="20000"/>
                              <a:lumOff val="80000"/>
                            </a:schemeClr>
                          </a:solidFill>
                          <a:latin typeface="Century Gothic" panose="020B0502020202020204" pitchFamily="34" charset="0"/>
                        </a:rPr>
                        <a:t>S</a:t>
                      </a:r>
                      <a:r>
                        <a:rPr lang="en-US" sz="3600" b="0" dirty="0">
                          <a:solidFill>
                            <a:schemeClr val="accent1">
                              <a:lumMod val="20000"/>
                              <a:lumOff val="80000"/>
                            </a:schemeClr>
                          </a:solidFill>
                          <a:latin typeface="Century Gothic" panose="020B0502020202020204" pitchFamily="34" charset="0"/>
                        </a:rPr>
                        <a:t>OUTH BAY/ HC</a:t>
                      </a:r>
                    </a:p>
                  </a:txBody>
                  <a:tcPr marL="101258" marR="101258">
                    <a:solidFill>
                      <a:schemeClr val="accent1"/>
                    </a:solidFill>
                  </a:tcPr>
                </a:tc>
                <a:tc>
                  <a:txBody>
                    <a:bodyPr/>
                    <a:lstStyle/>
                    <a:p>
                      <a:pPr algn="ctr"/>
                      <a:r>
                        <a:rPr lang="en-US" sz="3600" b="1" u="sng" dirty="0">
                          <a:solidFill>
                            <a:schemeClr val="accent1">
                              <a:lumMod val="20000"/>
                              <a:lumOff val="80000"/>
                            </a:schemeClr>
                          </a:solidFill>
                          <a:latin typeface="Century Gothic" panose="020B0502020202020204" pitchFamily="34" charset="0"/>
                        </a:rPr>
                        <a:t>A</a:t>
                      </a:r>
                      <a:r>
                        <a:rPr lang="en-US" sz="3600" b="0" dirty="0">
                          <a:solidFill>
                            <a:schemeClr val="accent1">
                              <a:lumMod val="20000"/>
                              <a:lumOff val="80000"/>
                            </a:schemeClr>
                          </a:solidFill>
                          <a:latin typeface="Century Gothic" panose="020B0502020202020204" pitchFamily="34" charset="0"/>
                        </a:rPr>
                        <a:t>NTELOPE VALLEY</a:t>
                      </a:r>
                    </a:p>
                  </a:txBody>
                  <a:tcPr marL="101258" marR="101258">
                    <a:solidFill>
                      <a:schemeClr val="accent1"/>
                    </a:solidFill>
                  </a:tcPr>
                </a:tc>
                <a:extLst>
                  <a:ext uri="{0D108BD9-81ED-4DB2-BD59-A6C34878D82A}">
                    <a16:rowId xmlns:a16="http://schemas.microsoft.com/office/drawing/2014/main" val="10000"/>
                  </a:ext>
                </a:extLst>
              </a:tr>
              <a:tr h="370840">
                <a:tc>
                  <a:txBody>
                    <a:bodyPr/>
                    <a:lstStyle/>
                    <a:p>
                      <a:pPr algn="ctr"/>
                      <a:r>
                        <a:rPr lang="en-US" sz="3600" b="1" u="sng" dirty="0">
                          <a:solidFill>
                            <a:schemeClr val="accent1">
                              <a:lumMod val="20000"/>
                              <a:lumOff val="80000"/>
                            </a:schemeClr>
                          </a:solidFill>
                          <a:latin typeface="Century Gothic" panose="020B0502020202020204" pitchFamily="34" charset="0"/>
                        </a:rPr>
                        <a:t>W</a:t>
                      </a:r>
                      <a:r>
                        <a:rPr lang="en-US" sz="3600" b="0" dirty="0">
                          <a:solidFill>
                            <a:schemeClr val="accent1">
                              <a:lumMod val="20000"/>
                              <a:lumOff val="80000"/>
                            </a:schemeClr>
                          </a:solidFill>
                          <a:latin typeface="Century Gothic" panose="020B0502020202020204" pitchFamily="34" charset="0"/>
                        </a:rPr>
                        <a:t>EST L.A.</a:t>
                      </a:r>
                    </a:p>
                  </a:txBody>
                  <a:tcPr marL="101258" marR="101258">
                    <a:solidFill>
                      <a:schemeClr val="accent1"/>
                    </a:solidFill>
                  </a:tcPr>
                </a:tc>
                <a:tc>
                  <a:txBody>
                    <a:bodyPr/>
                    <a:lstStyle/>
                    <a:p>
                      <a:pPr algn="ctr"/>
                      <a:r>
                        <a:rPr lang="en-US" sz="3600" b="1" u="sng" dirty="0">
                          <a:solidFill>
                            <a:schemeClr val="accent1">
                              <a:lumMod val="20000"/>
                              <a:lumOff val="80000"/>
                            </a:schemeClr>
                          </a:solidFill>
                          <a:latin typeface="Century Gothic" panose="020B0502020202020204" pitchFamily="34" charset="0"/>
                        </a:rPr>
                        <a:t>B</a:t>
                      </a:r>
                      <a:r>
                        <a:rPr lang="en-US" sz="3600" b="0" dirty="0">
                          <a:solidFill>
                            <a:schemeClr val="accent1">
                              <a:lumMod val="20000"/>
                              <a:lumOff val="80000"/>
                            </a:schemeClr>
                          </a:solidFill>
                          <a:latin typeface="Century Gothic" panose="020B0502020202020204" pitchFamily="34" charset="0"/>
                        </a:rPr>
                        <a:t>AKERSFIELD</a:t>
                      </a:r>
                    </a:p>
                  </a:txBody>
                  <a:tcPr marL="101258" marR="101258">
                    <a:solidFill>
                      <a:schemeClr val="accent1"/>
                    </a:solidFill>
                  </a:tcPr>
                </a:tc>
                <a:extLst>
                  <a:ext uri="{0D108BD9-81ED-4DB2-BD59-A6C34878D82A}">
                    <a16:rowId xmlns:a16="http://schemas.microsoft.com/office/drawing/2014/main" val="10001"/>
                  </a:ext>
                </a:extLst>
              </a:tr>
              <a:tr h="370840">
                <a:tc>
                  <a:txBody>
                    <a:bodyPr/>
                    <a:lstStyle/>
                    <a:p>
                      <a:pPr algn="ctr"/>
                      <a:r>
                        <a:rPr lang="en-US" sz="3600" b="1" u="sng" dirty="0">
                          <a:solidFill>
                            <a:schemeClr val="accent1">
                              <a:lumMod val="20000"/>
                              <a:lumOff val="80000"/>
                            </a:schemeClr>
                          </a:solidFill>
                          <a:latin typeface="Century Gothic" panose="020B0502020202020204" pitchFamily="34" charset="0"/>
                        </a:rPr>
                        <a:t>L</a:t>
                      </a:r>
                      <a:r>
                        <a:rPr lang="en-US" sz="3600" b="0" dirty="0">
                          <a:solidFill>
                            <a:schemeClr val="accent1">
                              <a:lumMod val="20000"/>
                              <a:lumOff val="80000"/>
                            </a:schemeClr>
                          </a:solidFill>
                          <a:latin typeface="Century Gothic" panose="020B0502020202020204" pitchFamily="34" charset="0"/>
                        </a:rPr>
                        <a:t>AMC</a:t>
                      </a:r>
                    </a:p>
                  </a:txBody>
                  <a:tcPr marL="101258" marR="101258">
                    <a:solidFill>
                      <a:schemeClr val="accent1"/>
                    </a:solidFill>
                  </a:tcPr>
                </a:tc>
                <a:tc>
                  <a:txBody>
                    <a:bodyPr/>
                    <a:lstStyle/>
                    <a:p>
                      <a:pPr algn="ctr"/>
                      <a:r>
                        <a:rPr lang="en-US" sz="3600" b="1" u="sng" dirty="0">
                          <a:solidFill>
                            <a:schemeClr val="accent1">
                              <a:lumMod val="20000"/>
                              <a:lumOff val="80000"/>
                            </a:schemeClr>
                          </a:solidFill>
                          <a:latin typeface="Century Gothic" panose="020B0502020202020204" pitchFamily="34" charset="0"/>
                        </a:rPr>
                        <a:t>P</a:t>
                      </a:r>
                      <a:r>
                        <a:rPr lang="en-US" sz="3600" b="0" dirty="0">
                          <a:solidFill>
                            <a:schemeClr val="accent1">
                              <a:lumMod val="20000"/>
                              <a:lumOff val="80000"/>
                            </a:schemeClr>
                          </a:solidFill>
                          <a:latin typeface="Century Gothic" panose="020B0502020202020204" pitchFamily="34" charset="0"/>
                        </a:rPr>
                        <a:t>ANORAMA CITY</a:t>
                      </a:r>
                    </a:p>
                  </a:txBody>
                  <a:tcPr marL="101258" marR="101258">
                    <a:solidFill>
                      <a:schemeClr val="accent1"/>
                    </a:solidFill>
                  </a:tcPr>
                </a:tc>
                <a:extLst>
                  <a:ext uri="{0D108BD9-81ED-4DB2-BD59-A6C34878D82A}">
                    <a16:rowId xmlns:a16="http://schemas.microsoft.com/office/drawing/2014/main" val="10002"/>
                  </a:ext>
                </a:extLst>
              </a:tr>
              <a:tr h="370840">
                <a:tc>
                  <a:txBody>
                    <a:bodyPr/>
                    <a:lstStyle/>
                    <a:p>
                      <a:pPr algn="ctr"/>
                      <a:r>
                        <a:rPr lang="en-US" sz="3600" b="1" u="sng" dirty="0">
                          <a:solidFill>
                            <a:schemeClr val="accent1">
                              <a:lumMod val="20000"/>
                              <a:lumOff val="80000"/>
                            </a:schemeClr>
                          </a:solidFill>
                          <a:latin typeface="Century Gothic" panose="020B0502020202020204" pitchFamily="34" charset="0"/>
                        </a:rPr>
                        <a:t>W</a:t>
                      </a:r>
                      <a:r>
                        <a:rPr lang="en-US" sz="3600" b="0" dirty="0">
                          <a:solidFill>
                            <a:schemeClr val="accent1">
                              <a:lumMod val="20000"/>
                              <a:lumOff val="80000"/>
                            </a:schemeClr>
                          </a:solidFill>
                          <a:latin typeface="Century Gothic" panose="020B0502020202020204" pitchFamily="34" charset="0"/>
                        </a:rPr>
                        <a:t>OODLAND</a:t>
                      </a:r>
                      <a:r>
                        <a:rPr lang="en-US" sz="3600" b="0" baseline="0" dirty="0">
                          <a:solidFill>
                            <a:schemeClr val="accent1">
                              <a:lumMod val="20000"/>
                              <a:lumOff val="80000"/>
                            </a:schemeClr>
                          </a:solidFill>
                          <a:latin typeface="Century Gothic" panose="020B0502020202020204" pitchFamily="34" charset="0"/>
                        </a:rPr>
                        <a:t> HILLS</a:t>
                      </a:r>
                      <a:endParaRPr lang="en-US" sz="3600" b="0" dirty="0">
                        <a:solidFill>
                          <a:schemeClr val="accent1">
                            <a:lumMod val="20000"/>
                            <a:lumOff val="80000"/>
                          </a:schemeClr>
                        </a:solidFill>
                        <a:latin typeface="Century Gothic" panose="020B0502020202020204" pitchFamily="34" charset="0"/>
                      </a:endParaRPr>
                    </a:p>
                  </a:txBody>
                  <a:tcPr marL="101258" marR="101258">
                    <a:solidFill>
                      <a:schemeClr val="accent1"/>
                    </a:solidFill>
                  </a:tcPr>
                </a:tc>
                <a:tc>
                  <a:txBody>
                    <a:bodyPr/>
                    <a:lstStyle/>
                    <a:p>
                      <a:pPr algn="ctr"/>
                      <a:endParaRPr lang="en-US" sz="3600" b="1" dirty="0">
                        <a:solidFill>
                          <a:schemeClr val="accent1">
                            <a:lumMod val="20000"/>
                            <a:lumOff val="80000"/>
                          </a:schemeClr>
                        </a:solidFill>
                        <a:latin typeface="Century Gothic" panose="020B0502020202020204" pitchFamily="34" charset="0"/>
                      </a:endParaRPr>
                    </a:p>
                  </a:txBody>
                  <a:tcPr marL="101258" marR="101258">
                    <a:solidFill>
                      <a:schemeClr val="accent1"/>
                    </a:solidFill>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3420" y="812800"/>
            <a:ext cx="5465160" cy="3357880"/>
          </a:xfrm>
          <a:prstGeom prst="rect">
            <a:avLst/>
          </a:prstGeom>
          <a:ln w="38100">
            <a:solidFill>
              <a:schemeClr val="tx1"/>
            </a:solidFill>
          </a:ln>
        </p:spPr>
      </p:pic>
      <p:sp>
        <p:nvSpPr>
          <p:cNvPr id="5" name="Title 1">
            <a:extLst>
              <a:ext uri="{FF2B5EF4-FFF2-40B4-BE49-F238E27FC236}">
                <a16:creationId xmlns:a16="http://schemas.microsoft.com/office/drawing/2014/main" id="{7A814211-5E42-4625-A800-FBBB20F7F92D}"/>
              </a:ext>
            </a:extLst>
          </p:cNvPr>
          <p:cNvSpPr txBox="1">
            <a:spLocks/>
          </p:cNvSpPr>
          <p:nvPr/>
        </p:nvSpPr>
        <p:spPr>
          <a:xfrm>
            <a:off x="98741" y="0"/>
            <a:ext cx="12191999" cy="89408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000" b="1" dirty="0">
                <a:ln w="28575">
                  <a:solidFill>
                    <a:schemeClr val="bg2"/>
                  </a:solidFill>
                </a:ln>
                <a:solidFill>
                  <a:schemeClr val="tx1"/>
                </a:solidFill>
                <a:latin typeface="+mn-lt"/>
              </a:rPr>
              <a:t>medical centers – SHERMAN WAY </a:t>
            </a:r>
            <a:r>
              <a:rPr lang="en-US" sz="4000" b="1" dirty="0" err="1">
                <a:ln w="28575">
                  <a:solidFill>
                    <a:schemeClr val="bg2"/>
                  </a:solidFill>
                </a:ln>
                <a:solidFill>
                  <a:schemeClr val="tx1"/>
                </a:solidFill>
                <a:latin typeface="+mn-lt"/>
              </a:rPr>
              <a:t>rrl</a:t>
            </a:r>
            <a:endParaRPr lang="en-US" sz="4000" b="1" dirty="0">
              <a:ln w="28575">
                <a:solidFill>
                  <a:schemeClr val="bg2"/>
                </a:solidFill>
              </a:ln>
              <a:solidFill>
                <a:schemeClr val="tx1"/>
              </a:solidFill>
              <a:latin typeface="+mn-lt"/>
            </a:endParaRPr>
          </a:p>
        </p:txBody>
      </p:sp>
    </p:spTree>
    <p:custDataLst>
      <p:tags r:id="rId1"/>
    </p:custDataLst>
    <p:extLst>
      <p:ext uri="{BB962C8B-B14F-4D97-AF65-F5344CB8AC3E}">
        <p14:creationId xmlns:p14="http://schemas.microsoft.com/office/powerpoint/2010/main" val="724779823"/>
      </p:ext>
    </p:extLst>
  </p:cSld>
  <p:clrMapOvr>
    <a:masterClrMapping/>
  </p:clrMapOvr>
  <mc:AlternateContent xmlns:mc="http://schemas.openxmlformats.org/markup-compatibility/2006" xmlns:p14="http://schemas.microsoft.com/office/powerpoint/2010/main">
    <mc:Choice Requires="p14">
      <p:transition spd="med" p14:dur="700" advTm="6654">
        <p:fade/>
      </p:transition>
    </mc:Choice>
    <mc:Fallback xmlns="">
      <p:transition spd="med" advTm="6654">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ee the source image">
            <a:extLst>
              <a:ext uri="{FF2B5EF4-FFF2-40B4-BE49-F238E27FC236}">
                <a16:creationId xmlns:a16="http://schemas.microsoft.com/office/drawing/2014/main" id="{CDAFE17B-642E-4D35-BF56-F135577643BE}"/>
              </a:ext>
            </a:extLst>
          </p:cNvPr>
          <p:cNvPicPr/>
          <p:nvPr/>
        </p:nvPicPr>
        <p:blipFill rotWithShape="1">
          <a:blip r:embed="rId2">
            <a:extLst>
              <a:ext uri="{28A0092B-C50C-407E-A947-70E740481C1C}">
                <a14:useLocalDpi xmlns:a14="http://schemas.microsoft.com/office/drawing/2010/main" val="0"/>
              </a:ext>
            </a:extLst>
          </a:blip>
          <a:srcRect l="20701" t="5435" r="19990" b="12298"/>
          <a:stretch/>
        </p:blipFill>
        <p:spPr bwMode="auto">
          <a:xfrm>
            <a:off x="2638737" y="543757"/>
            <a:ext cx="6914525" cy="577048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298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6F4D-5D8A-4306-A252-35255EBAF31F}"/>
              </a:ext>
            </a:extLst>
          </p:cNvPr>
          <p:cNvSpPr>
            <a:spLocks noGrp="1"/>
          </p:cNvSpPr>
          <p:nvPr>
            <p:ph type="title"/>
          </p:nvPr>
        </p:nvSpPr>
        <p:spPr>
          <a:xfrm>
            <a:off x="3999741" y="-29169"/>
            <a:ext cx="4192515" cy="689825"/>
          </a:xfrm>
        </p:spPr>
        <p:txBody>
          <a:bodyPr>
            <a:noAutofit/>
          </a:bodyPr>
          <a:lstStyle/>
          <a:p>
            <a:pPr algn="ctr"/>
            <a:r>
              <a:rPr lang="en-US" sz="4000" b="1" dirty="0" err="1">
                <a:solidFill>
                  <a:schemeClr val="tx1"/>
                </a:solidFill>
              </a:rPr>
              <a:t>ctgc</a:t>
            </a:r>
            <a:endParaRPr lang="en-US" sz="4000" b="1" dirty="0">
              <a:solidFill>
                <a:schemeClr val="tx1"/>
              </a:solidFill>
            </a:endParaRPr>
          </a:p>
        </p:txBody>
      </p:sp>
      <p:sp>
        <p:nvSpPr>
          <p:cNvPr id="5" name="Title 3">
            <a:extLst>
              <a:ext uri="{FF2B5EF4-FFF2-40B4-BE49-F238E27FC236}">
                <a16:creationId xmlns:a16="http://schemas.microsoft.com/office/drawing/2014/main" id="{5E6A30B4-1C9E-405B-99B0-D7B42923CED1}"/>
              </a:ext>
            </a:extLst>
          </p:cNvPr>
          <p:cNvSpPr txBox="1">
            <a:spLocks/>
          </p:cNvSpPr>
          <p:nvPr/>
        </p:nvSpPr>
        <p:spPr>
          <a:xfrm>
            <a:off x="6971039" y="1367182"/>
            <a:ext cx="5100708" cy="5490817"/>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endParaRPr lang="en-US" sz="1800" dirty="0">
              <a:solidFill>
                <a:schemeClr val="tx1"/>
              </a:solidFill>
              <a:latin typeface="Century Gothic" panose="020B0502020202020204"/>
            </a:endParaRPr>
          </a:p>
        </p:txBody>
      </p:sp>
      <p:sp>
        <p:nvSpPr>
          <p:cNvPr id="6" name="Title 3">
            <a:extLst>
              <a:ext uri="{FF2B5EF4-FFF2-40B4-BE49-F238E27FC236}">
                <a16:creationId xmlns:a16="http://schemas.microsoft.com/office/drawing/2014/main" id="{8F48BD92-943D-482C-B61A-251314B59C48}"/>
              </a:ext>
            </a:extLst>
          </p:cNvPr>
          <p:cNvSpPr txBox="1">
            <a:spLocks/>
          </p:cNvSpPr>
          <p:nvPr/>
        </p:nvSpPr>
        <p:spPr>
          <a:xfrm>
            <a:off x="180207" y="1361242"/>
            <a:ext cx="3251904" cy="5412143"/>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endParaRPr kumimoji="0" lang="en-US" sz="200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13" name="Title 3">
            <a:extLst>
              <a:ext uri="{FF2B5EF4-FFF2-40B4-BE49-F238E27FC236}">
                <a16:creationId xmlns:a16="http://schemas.microsoft.com/office/drawing/2014/main" id="{E0EE13E8-6F45-49D5-828E-474F3D2FEC9E}"/>
              </a:ext>
            </a:extLst>
          </p:cNvPr>
          <p:cNvSpPr txBox="1">
            <a:spLocks/>
          </p:cNvSpPr>
          <p:nvPr/>
        </p:nvSpPr>
        <p:spPr>
          <a:xfrm>
            <a:off x="3575701" y="1367183"/>
            <a:ext cx="3251904" cy="5412144"/>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endParaRPr kumimoji="0" lang="en-US" sz="200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15" name="Title 3">
            <a:extLst>
              <a:ext uri="{FF2B5EF4-FFF2-40B4-BE49-F238E27FC236}">
                <a16:creationId xmlns:a16="http://schemas.microsoft.com/office/drawing/2014/main" id="{88534279-B0F2-4250-B504-9E6849B13E72}"/>
              </a:ext>
            </a:extLst>
          </p:cNvPr>
          <p:cNvSpPr txBox="1">
            <a:spLocks/>
          </p:cNvSpPr>
          <p:nvPr/>
        </p:nvSpPr>
        <p:spPr>
          <a:xfrm>
            <a:off x="284382" y="1448767"/>
            <a:ext cx="3043554" cy="599211"/>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rPr>
              <a:t>CTGCU</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600" b="1" dirty="0">
                <a:solidFill>
                  <a:schemeClr val="tx1"/>
                </a:solidFill>
                <a:latin typeface="Century Gothic" panose="020B0502020202020204"/>
              </a:rPr>
              <a:t>(urine)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6" name="Title 3">
            <a:extLst>
              <a:ext uri="{FF2B5EF4-FFF2-40B4-BE49-F238E27FC236}">
                <a16:creationId xmlns:a16="http://schemas.microsoft.com/office/drawing/2014/main" id="{B378A220-37F9-4DC5-A5FF-1E6EF617ED43}"/>
              </a:ext>
            </a:extLst>
          </p:cNvPr>
          <p:cNvSpPr txBox="1">
            <a:spLocks/>
          </p:cNvSpPr>
          <p:nvPr/>
        </p:nvSpPr>
        <p:spPr>
          <a:xfrm>
            <a:off x="3699575" y="1448767"/>
            <a:ext cx="2970877" cy="59327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schemeClr val="tx1"/>
                </a:solidFill>
                <a:latin typeface="Century Gothic" panose="020B0502020202020204"/>
              </a:rPr>
              <a:t>CTGCS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tx1"/>
                </a:solidFill>
                <a:effectLst/>
                <a:uLnTx/>
                <a:uFillTx/>
                <a:latin typeface="Century Gothic" panose="020B0502020202020204"/>
                <a:ea typeface="+mn-ea"/>
                <a:cs typeface="+mn-cs"/>
              </a:rPr>
              <a:t>(swab)</a:t>
            </a:r>
          </a:p>
          <a:p>
            <a:pPr marL="0" marR="0" lvl="0" indent="0" defTabSz="914400" rtl="0" eaLnBrk="1" fontAlgn="auto" latinLnBrk="0" hangingPunct="1">
              <a:lnSpc>
                <a:spcPct val="90000"/>
              </a:lnSpc>
              <a:spcBef>
                <a:spcPct val="0"/>
              </a:spcBef>
              <a:spcAft>
                <a:spcPts val="0"/>
              </a:spcAft>
              <a:buClrTx/>
              <a:buSzTx/>
              <a:buFontTx/>
              <a:buNone/>
              <a:tabLst/>
              <a:defRPr/>
            </a:pPr>
            <a:r>
              <a:rPr kumimoji="0" lang="en-US" sz="1800" i="0" u="none" strike="noStrike" kern="1200" cap="none" spc="0" normalizeH="0" baseline="0" noProof="0" dirty="0">
                <a:ln>
                  <a:noFill/>
                </a:ln>
                <a:solidFill>
                  <a:schemeClr val="tx1"/>
                </a:solidFill>
                <a:effectLst/>
                <a:uLnTx/>
                <a:uFillTx/>
                <a:latin typeface="Century Gothic" panose="020B0502020202020204"/>
                <a:ea typeface="+mn-ea"/>
                <a:cs typeface="+mn-cs"/>
              </a:rPr>
              <a:t>            </a:t>
            </a:r>
            <a:endParaRPr kumimoji="0" lang="en-US" sz="1600" i="0" u="none" strike="noStrike" kern="1200" cap="none" spc="0" normalizeH="0" baseline="0" noProof="0" dirty="0">
              <a:ln>
                <a:noFill/>
              </a:ln>
              <a:solidFill>
                <a:schemeClr val="tx1"/>
              </a:solidFill>
              <a:effectLst/>
              <a:uLnTx/>
              <a:uFillTx/>
              <a:latin typeface="Century Gothic" panose="020B0502020202020204"/>
              <a:ea typeface="+mn-ea"/>
              <a:cs typeface="+mn-cs"/>
            </a:endParaRPr>
          </a:p>
          <a:p>
            <a:pPr marL="0" marR="0" lvl="0" indent="0" defTabSz="914400" rtl="0" eaLnBrk="1" fontAlgn="auto" latinLnBrk="0" hangingPunct="1">
              <a:lnSpc>
                <a:spcPct val="90000"/>
              </a:lnSpc>
              <a:spcBef>
                <a:spcPct val="0"/>
              </a:spcBef>
              <a:spcAft>
                <a:spcPts val="0"/>
              </a:spcAft>
              <a:buClrTx/>
              <a:buSzTx/>
              <a:buFontTx/>
              <a:buNone/>
              <a:tabLst/>
              <a:defRPr/>
            </a:pPr>
            <a:r>
              <a:rPr lang="en-US" sz="1600" dirty="0">
                <a:solidFill>
                  <a:schemeClr val="tx1"/>
                </a:solidFill>
                <a:latin typeface="Century Gothic" panose="020B0502020202020204"/>
              </a:rPr>
              <a:t>              </a:t>
            </a:r>
            <a:endParaRPr kumimoji="0" lang="en-US" sz="160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22" name="Picture 2" descr="image001">
            <a:extLst>
              <a:ext uri="{FF2B5EF4-FFF2-40B4-BE49-F238E27FC236}">
                <a16:creationId xmlns:a16="http://schemas.microsoft.com/office/drawing/2014/main" id="{C77C34A2-4CE1-43C9-9A6B-04A104624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9993" y="2531499"/>
            <a:ext cx="5011800" cy="276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le 3">
            <a:extLst>
              <a:ext uri="{FF2B5EF4-FFF2-40B4-BE49-F238E27FC236}">
                <a16:creationId xmlns:a16="http://schemas.microsoft.com/office/drawing/2014/main" id="{DEB3656A-BE2D-42DC-82D7-50AB1876DFAA}"/>
              </a:ext>
            </a:extLst>
          </p:cNvPr>
          <p:cNvSpPr txBox="1">
            <a:spLocks/>
          </p:cNvSpPr>
          <p:nvPr/>
        </p:nvSpPr>
        <p:spPr>
          <a:xfrm>
            <a:off x="7075292" y="1406681"/>
            <a:ext cx="4897164" cy="1124818"/>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Century Gothic" panose="020B0502020202020204"/>
                <a:ea typeface="+mn-ea"/>
                <a:cs typeface="+mn-cs"/>
              </a:rPr>
              <a:t>SEND TO RRL</a:t>
            </a:r>
            <a:endParaRPr lang="en-US" sz="1000" dirty="0">
              <a:solidFill>
                <a:schemeClr val="tx1"/>
              </a:solidFill>
              <a:latin typeface="Century Gothic" panose="020B0502020202020204"/>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800" b="1" u="sng" dirty="0">
              <a:solidFill>
                <a:schemeClr val="tx1"/>
              </a:solidFill>
              <a:latin typeface="Century Gothic" panose="020B0502020202020204"/>
            </a:endParaRPr>
          </a:p>
          <a:p>
            <a:pPr marR="0" lvl="0" defTabSz="914400" rtl="0" eaLnBrk="1" fontAlgn="auto" latinLnBrk="0" hangingPunct="1">
              <a:lnSpc>
                <a:spcPct val="90000"/>
              </a:lnSpc>
              <a:spcBef>
                <a:spcPct val="0"/>
              </a:spcBef>
              <a:spcAft>
                <a:spcPts val="0"/>
              </a:spcAft>
              <a:buClrTx/>
              <a:buSzTx/>
              <a:tabLst/>
              <a:defRPr/>
            </a:pPr>
            <a:r>
              <a:rPr kumimoji="0" lang="en-US" sz="1800" b="1" i="0" strike="noStrike" kern="1200" cap="none" spc="0" normalizeH="0" baseline="0" noProof="0" dirty="0">
                <a:ln>
                  <a:noFill/>
                </a:ln>
                <a:solidFill>
                  <a:schemeClr val="tx1"/>
                </a:solidFill>
                <a:effectLst/>
                <a:uLnTx/>
                <a:uFillTx/>
                <a:latin typeface="Century Gothic" panose="020B0502020202020204"/>
                <a:ea typeface="+mn-ea"/>
                <a:cs typeface="+mn-cs"/>
              </a:rPr>
              <a:t>                - </a:t>
            </a:r>
            <a:r>
              <a:rPr kumimoji="0" lang="en-US" sz="1600" b="1" i="0" strike="noStrike" kern="1200" cap="none" spc="0" normalizeH="0" baseline="0" noProof="0" dirty="0">
                <a:ln>
                  <a:noFill/>
                </a:ln>
                <a:solidFill>
                  <a:schemeClr val="tx1"/>
                </a:solidFill>
                <a:effectLst/>
                <a:uLnTx/>
                <a:uFillTx/>
                <a:latin typeface="Century Gothic" panose="020B0502020202020204"/>
                <a:ea typeface="+mn-ea"/>
                <a:cs typeface="+mn-cs"/>
              </a:rPr>
              <a:t>IN BLUE RACKS</a:t>
            </a:r>
            <a:endParaRPr lang="en-US" sz="1600" b="1" dirty="0">
              <a:solidFill>
                <a:schemeClr val="tx1"/>
              </a:solidFill>
              <a:latin typeface="Century Gothic" panose="020B0502020202020204"/>
            </a:endParaRPr>
          </a:p>
          <a:p>
            <a:pPr marR="0" lvl="0" defTabSz="914400" rtl="0" eaLnBrk="1" fontAlgn="auto" latinLnBrk="0" hangingPunct="1">
              <a:lnSpc>
                <a:spcPct val="90000"/>
              </a:lnSpc>
              <a:spcBef>
                <a:spcPct val="0"/>
              </a:spcBef>
              <a:spcAft>
                <a:spcPts val="0"/>
              </a:spcAft>
              <a:buClrTx/>
              <a:buSzTx/>
              <a:tabLst/>
              <a:defRPr/>
            </a:pPr>
            <a:r>
              <a:rPr kumimoji="0" lang="en-US" sz="1600" b="1" i="0" strike="noStrike" kern="1200" cap="none" spc="0" normalizeH="0" baseline="0" noProof="0" dirty="0">
                <a:ln>
                  <a:noFill/>
                </a:ln>
                <a:solidFill>
                  <a:schemeClr val="tx1"/>
                </a:solidFill>
                <a:effectLst/>
                <a:uLnTx/>
                <a:uFillTx/>
                <a:latin typeface="Century Gothic" panose="020B0502020202020204"/>
                <a:ea typeface="+mn-ea"/>
                <a:cs typeface="+mn-cs"/>
              </a:rPr>
              <a:t>                  - </a:t>
            </a:r>
            <a:r>
              <a:rPr lang="en-US" sz="1600" b="1" dirty="0">
                <a:solidFill>
                  <a:schemeClr val="tx1"/>
                </a:solidFill>
              </a:rPr>
              <a:t>DO NOT PIERCE FOIL CAP</a:t>
            </a:r>
          </a:p>
          <a:p>
            <a:pPr lvl="0">
              <a:defRPr/>
            </a:pPr>
            <a:r>
              <a:rPr lang="en-US" sz="1600" b="1" dirty="0">
                <a:solidFill>
                  <a:schemeClr val="tx1"/>
                </a:solidFill>
              </a:rPr>
              <a:t>                  - DO NOT WRITE ON FOIL CAP</a:t>
            </a:r>
          </a:p>
          <a:p>
            <a:pPr marL="0" marR="0" lvl="0" indent="0" defTabSz="914400" rtl="0" eaLnBrk="1" fontAlgn="auto" latinLnBrk="0" hangingPunct="1">
              <a:lnSpc>
                <a:spcPct val="90000"/>
              </a:lnSpc>
              <a:spcBef>
                <a:spcPct val="0"/>
              </a:spcBef>
              <a:spcAft>
                <a:spcPts val="0"/>
              </a:spcAft>
              <a:buClrTx/>
              <a:buSzTx/>
              <a:buFontTx/>
              <a:buNone/>
              <a:tabLst/>
              <a:defRPr/>
            </a:pPr>
            <a:endParaRPr kumimoji="0" lang="en-US" sz="1600" i="0" u="none" strike="noStrike" kern="1200" cap="none" spc="0" normalizeH="0" baseline="0" noProof="0" dirty="0">
              <a:ln>
                <a:noFill/>
              </a:ln>
              <a:solidFill>
                <a:schemeClr val="tx1"/>
              </a:solidFill>
              <a:effectLst/>
              <a:uLnTx/>
              <a:uFillTx/>
              <a:latin typeface="Century Gothic" panose="020B0502020202020204"/>
              <a:ea typeface="+mn-ea"/>
              <a:cs typeface="+mn-cs"/>
            </a:endParaRPr>
          </a:p>
        </p:txBody>
      </p:sp>
      <p:pic>
        <p:nvPicPr>
          <p:cNvPr id="27" name="Picture 26" descr="image002">
            <a:extLst>
              <a:ext uri="{FF2B5EF4-FFF2-40B4-BE49-F238E27FC236}">
                <a16:creationId xmlns:a16="http://schemas.microsoft.com/office/drawing/2014/main" id="{55F1A119-312D-4758-8994-560828DB11BE}"/>
              </a:ext>
            </a:extLst>
          </p:cNvPr>
          <p:cNvPicPr/>
          <p:nvPr/>
        </p:nvPicPr>
        <p:blipFill rotWithShape="1">
          <a:blip r:embed="rId3" cstate="print">
            <a:extLst>
              <a:ext uri="{28A0092B-C50C-407E-A947-70E740481C1C}">
                <a14:useLocalDpi xmlns:a14="http://schemas.microsoft.com/office/drawing/2010/main" val="0"/>
              </a:ext>
            </a:extLst>
          </a:blip>
          <a:srcRect l="33804" t="11287"/>
          <a:stretch/>
        </p:blipFill>
        <p:spPr bwMode="auto">
          <a:xfrm rot="16200000">
            <a:off x="7711446" y="5108010"/>
            <a:ext cx="1247554" cy="1911043"/>
          </a:xfrm>
          <a:prstGeom prst="rect">
            <a:avLst/>
          </a:prstGeom>
          <a:noFill/>
          <a:ln>
            <a:noFill/>
          </a:ln>
          <a:extLst>
            <a:ext uri="{53640926-AAD7-44D8-BBD7-CCE9431645EC}">
              <a14:shadowObscured xmlns:a14="http://schemas.microsoft.com/office/drawing/2010/main"/>
            </a:ext>
          </a:extLst>
        </p:spPr>
      </p:pic>
      <p:pic>
        <p:nvPicPr>
          <p:cNvPr id="14" name="Picture 13" descr="image001">
            <a:extLst>
              <a:ext uri="{FF2B5EF4-FFF2-40B4-BE49-F238E27FC236}">
                <a16:creationId xmlns:a16="http://schemas.microsoft.com/office/drawing/2014/main" id="{C77C34A2-4CE1-43C9-9A6B-04A1046241EE}"/>
              </a:ext>
            </a:extLst>
          </p:cNvPr>
          <p:cNvPicPr/>
          <p:nvPr/>
        </p:nvPicPr>
        <p:blipFill rotWithShape="1">
          <a:blip r:embed="rId2">
            <a:extLst>
              <a:ext uri="{28A0092B-C50C-407E-A947-70E740481C1C}">
                <a14:useLocalDpi xmlns:a14="http://schemas.microsoft.com/office/drawing/2010/main" val="0"/>
              </a:ext>
            </a:extLst>
          </a:blip>
          <a:srcRect l="3168" t="21320" r="67431" b="41253"/>
          <a:stretch/>
        </p:blipFill>
        <p:spPr bwMode="auto">
          <a:xfrm>
            <a:off x="7026553" y="2982898"/>
            <a:ext cx="2439785" cy="2317072"/>
          </a:xfrm>
          <a:prstGeom prst="rect">
            <a:avLst/>
          </a:prstGeom>
          <a:noFill/>
          <a:ln>
            <a:noFill/>
          </a:ln>
          <a:extLst>
            <a:ext uri="{53640926-AAD7-44D8-BBD7-CCE9431645EC}">
              <a14:shadowObscured xmlns:a14="http://schemas.microsoft.com/office/drawing/2010/main"/>
            </a:ext>
          </a:extLst>
        </p:spPr>
      </p:pic>
      <p:pic>
        <p:nvPicPr>
          <p:cNvPr id="17" name="Picture 16" descr="image001">
            <a:extLst>
              <a:ext uri="{FF2B5EF4-FFF2-40B4-BE49-F238E27FC236}">
                <a16:creationId xmlns:a16="http://schemas.microsoft.com/office/drawing/2014/main" id="{C77C34A2-4CE1-43C9-9A6B-04A1046241EE}"/>
              </a:ext>
            </a:extLst>
          </p:cNvPr>
          <p:cNvPicPr/>
          <p:nvPr/>
        </p:nvPicPr>
        <p:blipFill rotWithShape="1">
          <a:blip r:embed="rId2">
            <a:extLst>
              <a:ext uri="{28A0092B-C50C-407E-A947-70E740481C1C}">
                <a14:useLocalDpi xmlns:a14="http://schemas.microsoft.com/office/drawing/2010/main" val="0"/>
              </a:ext>
            </a:extLst>
          </a:blip>
          <a:srcRect l="53397" t="28159" r="2381" b="18512"/>
          <a:stretch/>
        </p:blipFill>
        <p:spPr bwMode="auto">
          <a:xfrm>
            <a:off x="9609772" y="2992171"/>
            <a:ext cx="2376789" cy="2307800"/>
          </a:xfrm>
          <a:prstGeom prst="rect">
            <a:avLst/>
          </a:prstGeom>
          <a:noFill/>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B711962F-F65A-4937-8F37-E67D54C6AD61}"/>
              </a:ext>
            </a:extLst>
          </p:cNvPr>
          <p:cNvPicPr/>
          <p:nvPr/>
        </p:nvPicPr>
        <p:blipFill rotWithShape="1">
          <a:blip r:embed="rId4"/>
          <a:srcRect l="28698" t="32482" r="42997" b="17122"/>
          <a:stretch/>
        </p:blipFill>
        <p:spPr bwMode="auto">
          <a:xfrm>
            <a:off x="322208" y="2157274"/>
            <a:ext cx="3013361" cy="453003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662B3805-8326-42F8-A3A7-8E33E3AC8647}"/>
              </a:ext>
            </a:extLst>
          </p:cNvPr>
          <p:cNvPicPr/>
          <p:nvPr/>
        </p:nvPicPr>
        <p:blipFill rotWithShape="1">
          <a:blip r:embed="rId5"/>
          <a:srcRect l="28964" t="33251" r="48877" b="16266"/>
          <a:stretch/>
        </p:blipFill>
        <p:spPr bwMode="auto">
          <a:xfrm>
            <a:off x="3672242" y="2157274"/>
            <a:ext cx="3025545" cy="4542734"/>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9" name="Title 1">
            <a:extLst>
              <a:ext uri="{FF2B5EF4-FFF2-40B4-BE49-F238E27FC236}">
                <a16:creationId xmlns:a16="http://schemas.microsoft.com/office/drawing/2014/main" id="{47D9CA42-62FC-4AD2-99B3-B256A5B34D96}"/>
              </a:ext>
            </a:extLst>
          </p:cNvPr>
          <p:cNvSpPr txBox="1">
            <a:spLocks/>
          </p:cNvSpPr>
          <p:nvPr/>
        </p:nvSpPr>
        <p:spPr>
          <a:xfrm>
            <a:off x="227858" y="775892"/>
            <a:ext cx="11736279" cy="476054"/>
          </a:xfrm>
          <a:prstGeom prst="rect">
            <a:avLst/>
          </a:prstGeom>
          <a:solidFill>
            <a:schemeClr val="bg2"/>
          </a:solidFill>
          <a:ln w="12700">
            <a:solidFill>
              <a:schemeClr val="bg2"/>
            </a:solidFill>
          </a:ln>
        </p:spPr>
        <p:txBody>
          <a:bodyP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2400" b="1" u="sng" dirty="0">
                <a:ln>
                  <a:solidFill>
                    <a:srgbClr val="FFFF00"/>
                  </a:solidFill>
                </a:ln>
                <a:solidFill>
                  <a:srgbClr val="FFFF00"/>
                </a:solidFill>
                <a:latin typeface="Century Gothic" panose="020B0502020202020204" pitchFamily="34" charset="0"/>
                <a:cs typeface="Calibri" panose="020F0502020204030204" pitchFamily="34" charset="0"/>
              </a:rPr>
              <a:t>IMPORTANT</a:t>
            </a:r>
            <a:r>
              <a:rPr lang="en-US" sz="2400" b="1" dirty="0">
                <a:ln>
                  <a:solidFill>
                    <a:srgbClr val="FFFF00"/>
                  </a:solidFill>
                </a:ln>
                <a:solidFill>
                  <a:srgbClr val="FFFF00"/>
                </a:solidFill>
                <a:latin typeface="Century Gothic" panose="020B0502020202020204" pitchFamily="34" charset="0"/>
                <a:cs typeface="Calibri" panose="020F0502020204030204" pitchFamily="34" charset="0"/>
              </a:rPr>
              <a:t>:  </a:t>
            </a:r>
            <a:r>
              <a:rPr lang="en-US" sz="2400" b="1" u="sng" dirty="0">
                <a:ln>
                  <a:solidFill>
                    <a:srgbClr val="FFFF00"/>
                  </a:solidFill>
                </a:ln>
                <a:solidFill>
                  <a:srgbClr val="FFFF00"/>
                </a:solidFill>
                <a:latin typeface="Century Gothic" panose="020B0502020202020204" pitchFamily="34" charset="0"/>
                <a:cs typeface="Calibri" panose="020F0502020204030204" pitchFamily="34" charset="0"/>
              </a:rPr>
              <a:t>CTGC</a:t>
            </a:r>
            <a:r>
              <a:rPr lang="en-US" sz="2400" b="1" dirty="0">
                <a:ln>
                  <a:solidFill>
                    <a:srgbClr val="FFFF00"/>
                  </a:solidFill>
                </a:ln>
                <a:solidFill>
                  <a:srgbClr val="FFFF00"/>
                </a:solidFill>
                <a:latin typeface="Century Gothic" panose="020B0502020202020204" pitchFamily="34" charset="0"/>
                <a:cs typeface="Calibri" panose="020F0502020204030204" pitchFamily="34" charset="0"/>
              </a:rPr>
              <a:t> samples </a:t>
            </a:r>
            <a:r>
              <a:rPr lang="en-US" sz="2400" b="1" u="sng" dirty="0">
                <a:ln>
                  <a:solidFill>
                    <a:srgbClr val="FFFF00"/>
                  </a:solidFill>
                </a:ln>
                <a:solidFill>
                  <a:srgbClr val="FFFF00"/>
                </a:solidFill>
                <a:latin typeface="Century Gothic" panose="020B0502020202020204" pitchFamily="34" charset="0"/>
                <a:cs typeface="Calibri" panose="020F0502020204030204" pitchFamily="34" charset="0"/>
              </a:rPr>
              <a:t>MUST</a:t>
            </a:r>
            <a:r>
              <a:rPr lang="en-US" sz="2400" b="1" dirty="0">
                <a:ln>
                  <a:solidFill>
                    <a:srgbClr val="FFFF00"/>
                  </a:solidFill>
                </a:ln>
                <a:solidFill>
                  <a:srgbClr val="FFFF00"/>
                </a:solidFill>
                <a:latin typeface="Century Gothic" panose="020B0502020202020204" pitchFamily="34" charset="0"/>
                <a:cs typeface="Calibri" panose="020F0502020204030204" pitchFamily="34" charset="0"/>
              </a:rPr>
              <a:t> be in </a:t>
            </a:r>
            <a:r>
              <a:rPr lang="en-US" sz="2400" b="1" u="sng" dirty="0">
                <a:ln>
                  <a:solidFill>
                    <a:srgbClr val="FFFF00"/>
                  </a:solidFill>
                </a:ln>
                <a:solidFill>
                  <a:srgbClr val="FFFF00"/>
                </a:solidFill>
                <a:latin typeface="Century Gothic" panose="020B0502020202020204" pitchFamily="34" charset="0"/>
                <a:cs typeface="Calibri" panose="020F0502020204030204" pitchFamily="34" charset="0"/>
              </a:rPr>
              <a:t>BLUE RACKS </a:t>
            </a:r>
            <a:r>
              <a:rPr lang="en-US" sz="2400" b="1" dirty="0">
                <a:ln>
                  <a:solidFill>
                    <a:srgbClr val="FFFF00"/>
                  </a:solidFill>
                </a:ln>
                <a:solidFill>
                  <a:srgbClr val="FFFF00"/>
                </a:solidFill>
                <a:latin typeface="Century Gothic" panose="020B0502020202020204" pitchFamily="34" charset="0"/>
                <a:cs typeface="Calibri" panose="020F0502020204030204" pitchFamily="34" charset="0"/>
              </a:rPr>
              <a:t>to prevent contamination</a:t>
            </a:r>
            <a:endParaRPr lang="en-US" sz="2400" b="1" dirty="0">
              <a:ln>
                <a:solidFill>
                  <a:srgbClr val="FFFF00"/>
                </a:solidFill>
              </a:ln>
              <a:solidFill>
                <a:srgbClr val="FFFF00"/>
              </a:solidFill>
              <a:latin typeface="Century Gothic" panose="020B0502020202020204" pitchFamily="34" charset="0"/>
            </a:endParaRPr>
          </a:p>
        </p:txBody>
      </p:sp>
      <p:pic>
        <p:nvPicPr>
          <p:cNvPr id="20" name="Picture 19" descr="cid:image005.png@01D50B06.8E62DA10">
            <a:extLst>
              <a:ext uri="{FF2B5EF4-FFF2-40B4-BE49-F238E27FC236}">
                <a16:creationId xmlns:a16="http://schemas.microsoft.com/office/drawing/2014/main" id="{6D59AB3E-567F-4FAA-9407-BB928B33ACFF}"/>
              </a:ext>
            </a:extLst>
          </p:cNvPr>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9913482" y="5458330"/>
            <a:ext cx="1627323" cy="1247556"/>
          </a:xfrm>
          <a:prstGeom prst="rect">
            <a:avLst/>
          </a:prstGeom>
          <a:noFill/>
          <a:ln>
            <a:noFill/>
          </a:ln>
        </p:spPr>
      </p:pic>
    </p:spTree>
    <p:extLst>
      <p:ext uri="{BB962C8B-B14F-4D97-AF65-F5344CB8AC3E}">
        <p14:creationId xmlns:p14="http://schemas.microsoft.com/office/powerpoint/2010/main" val="131086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85F8F280-B8B6-47E1-A9A5-91F43BF70695}"/>
              </a:ext>
            </a:extLst>
          </p:cNvPr>
          <p:cNvSpPr txBox="1">
            <a:spLocks/>
          </p:cNvSpPr>
          <p:nvPr/>
        </p:nvSpPr>
        <p:spPr>
          <a:xfrm>
            <a:off x="6208452" y="1113324"/>
            <a:ext cx="5749768" cy="5656148"/>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endParaRPr kumimoji="0" lang="en-US" sz="200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84546F4D-5D8A-4306-A252-35255EBAF31F}"/>
              </a:ext>
            </a:extLst>
          </p:cNvPr>
          <p:cNvSpPr>
            <a:spLocks noGrp="1"/>
          </p:cNvSpPr>
          <p:nvPr>
            <p:ph type="title"/>
          </p:nvPr>
        </p:nvSpPr>
        <p:spPr>
          <a:xfrm>
            <a:off x="2079594" y="50631"/>
            <a:ext cx="8032811" cy="1062693"/>
          </a:xfrm>
        </p:spPr>
        <p:txBody>
          <a:bodyPr>
            <a:normAutofit fontScale="90000"/>
          </a:bodyPr>
          <a:lstStyle/>
          <a:p>
            <a:pPr algn="ctr"/>
            <a:r>
              <a:rPr lang="en-US" sz="4400" b="1" dirty="0" err="1">
                <a:solidFill>
                  <a:schemeClr val="tx1"/>
                </a:solidFill>
              </a:rPr>
              <a:t>Quantiferon</a:t>
            </a:r>
            <a:r>
              <a:rPr lang="en-US" sz="4400" b="1" dirty="0">
                <a:solidFill>
                  <a:schemeClr val="tx1"/>
                </a:solidFill>
              </a:rPr>
              <a:t> </a:t>
            </a:r>
            <a:br>
              <a:rPr lang="en-US" sz="4400" b="1" dirty="0">
                <a:solidFill>
                  <a:schemeClr val="tx1"/>
                </a:solidFill>
              </a:rPr>
            </a:br>
            <a:r>
              <a:rPr lang="en-US" sz="2700" b="1" dirty="0">
                <a:solidFill>
                  <a:schemeClr val="tx1"/>
                </a:solidFill>
              </a:rPr>
              <a:t>TB Gold Plus </a:t>
            </a:r>
          </a:p>
        </p:txBody>
      </p:sp>
      <p:sp>
        <p:nvSpPr>
          <p:cNvPr id="6" name="Title 3">
            <a:extLst>
              <a:ext uri="{FF2B5EF4-FFF2-40B4-BE49-F238E27FC236}">
                <a16:creationId xmlns:a16="http://schemas.microsoft.com/office/drawing/2014/main" id="{8F48BD92-943D-482C-B61A-251314B59C48}"/>
              </a:ext>
            </a:extLst>
          </p:cNvPr>
          <p:cNvSpPr txBox="1">
            <a:spLocks/>
          </p:cNvSpPr>
          <p:nvPr/>
        </p:nvSpPr>
        <p:spPr>
          <a:xfrm>
            <a:off x="233780" y="1113324"/>
            <a:ext cx="5681709" cy="3349671"/>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endParaRPr kumimoji="0" lang="en-US" sz="200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11" name="Title 3">
            <a:extLst>
              <a:ext uri="{FF2B5EF4-FFF2-40B4-BE49-F238E27FC236}">
                <a16:creationId xmlns:a16="http://schemas.microsoft.com/office/drawing/2014/main" id="{80FE997C-E130-400D-90A9-D797C429272B}"/>
              </a:ext>
            </a:extLst>
          </p:cNvPr>
          <p:cNvSpPr txBox="1">
            <a:spLocks/>
          </p:cNvSpPr>
          <p:nvPr/>
        </p:nvSpPr>
        <p:spPr>
          <a:xfrm>
            <a:off x="233781" y="4696288"/>
            <a:ext cx="5681708" cy="2073185"/>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endParaRPr kumimoji="0" lang="en-US" sz="2000" i="0" strike="noStrike" kern="1200" cap="none" spc="0" normalizeH="0" baseline="0" noProof="0" dirty="0">
              <a:ln>
                <a:noFill/>
              </a:ln>
              <a:solidFill>
                <a:schemeClr val="tx1"/>
              </a:solidFill>
              <a:effectLst/>
              <a:uLnTx/>
              <a:uFillTx/>
              <a:latin typeface="Century Gothic" panose="020B0502020202020204"/>
            </a:endParaRPr>
          </a:p>
        </p:txBody>
      </p:sp>
      <p:pic>
        <p:nvPicPr>
          <p:cNvPr id="9" name="Picture 8">
            <a:extLst>
              <a:ext uri="{FF2B5EF4-FFF2-40B4-BE49-F238E27FC236}">
                <a16:creationId xmlns:a16="http://schemas.microsoft.com/office/drawing/2014/main" id="{145857CD-D0CF-44F5-8D8C-019659F5C159}"/>
              </a:ext>
            </a:extLst>
          </p:cNvPr>
          <p:cNvPicPr/>
          <p:nvPr/>
        </p:nvPicPr>
        <p:blipFill rotWithShape="1">
          <a:blip r:embed="rId2"/>
          <a:srcRect l="54579" t="47415" r="31424" b="29792"/>
          <a:stretch/>
        </p:blipFill>
        <p:spPr bwMode="auto">
          <a:xfrm>
            <a:off x="1317131" y="4779355"/>
            <a:ext cx="3216000" cy="1907050"/>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CB10DAB6-381F-483F-8031-3A60FDE17BB0}"/>
              </a:ext>
            </a:extLst>
          </p:cNvPr>
          <p:cNvPicPr/>
          <p:nvPr/>
        </p:nvPicPr>
        <p:blipFill rotWithShape="1">
          <a:blip r:embed="rId3"/>
          <a:srcRect l="64556" t="23524" r="13060" b="30530"/>
          <a:stretch/>
        </p:blipFill>
        <p:spPr bwMode="auto">
          <a:xfrm>
            <a:off x="850777" y="1182936"/>
            <a:ext cx="4600112" cy="3247809"/>
          </a:xfrm>
          <a:prstGeom prst="rect">
            <a:avLst/>
          </a:prstGeom>
          <a:ln>
            <a:noFill/>
          </a:ln>
          <a:extLst>
            <a:ext uri="{53640926-AAD7-44D8-BBD7-CCE9431645EC}">
              <a14:shadowObscured xmlns:a14="http://schemas.microsoft.com/office/drawing/2010/main"/>
            </a:ext>
          </a:extLst>
        </p:spPr>
      </p:pic>
      <p:sp>
        <p:nvSpPr>
          <p:cNvPr id="16" name="Right Arrow 22">
            <a:extLst>
              <a:ext uri="{FF2B5EF4-FFF2-40B4-BE49-F238E27FC236}">
                <a16:creationId xmlns:a16="http://schemas.microsoft.com/office/drawing/2014/main" id="{31A06F03-7110-4B52-8182-C43949B53E8B}"/>
              </a:ext>
            </a:extLst>
          </p:cNvPr>
          <p:cNvSpPr/>
          <p:nvPr/>
        </p:nvSpPr>
        <p:spPr>
          <a:xfrm rot="16200000">
            <a:off x="2868908" y="4427818"/>
            <a:ext cx="246748" cy="31710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
        <p:nvSpPr>
          <p:cNvPr id="20" name="TextBox 19">
            <a:extLst>
              <a:ext uri="{FF2B5EF4-FFF2-40B4-BE49-F238E27FC236}">
                <a16:creationId xmlns:a16="http://schemas.microsoft.com/office/drawing/2014/main" id="{4782CD60-272D-4644-AD86-F95894D8FAB9}"/>
              </a:ext>
            </a:extLst>
          </p:cNvPr>
          <p:cNvSpPr txBox="1"/>
          <p:nvPr/>
        </p:nvSpPr>
        <p:spPr>
          <a:xfrm>
            <a:off x="6343095" y="1367008"/>
            <a:ext cx="5480481" cy="4832092"/>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entury Gothic" panose="020B0502020202020204" pitchFamily="34" charset="0"/>
              </a:rPr>
              <a:t>All 4 tubes fill volume within the </a:t>
            </a:r>
            <a:r>
              <a:rPr lang="en-US" sz="2200" b="1" u="sng" dirty="0">
                <a:latin typeface="Century Gothic" panose="020B0502020202020204" pitchFamily="34" charset="0"/>
              </a:rPr>
              <a:t>black mark</a:t>
            </a:r>
            <a:r>
              <a:rPr lang="en-US" sz="2200" b="1" dirty="0">
                <a:latin typeface="Century Gothic" panose="020B0502020202020204" pitchFamily="34" charset="0"/>
              </a:rPr>
              <a:t> </a:t>
            </a:r>
            <a:r>
              <a:rPr lang="en-US" sz="2200" dirty="0">
                <a:latin typeface="Century Gothic" panose="020B0502020202020204" pitchFamily="34" charset="0"/>
              </a:rPr>
              <a:t>(0.8 to 1.2mL)</a:t>
            </a:r>
          </a:p>
          <a:p>
            <a:endParaRPr lang="en-US" sz="2200" dirty="0">
              <a:latin typeface="Century Gothic" panose="020B0502020202020204" pitchFamily="34" charset="0"/>
            </a:endParaRPr>
          </a:p>
          <a:p>
            <a:pPr marL="285750" indent="-285750">
              <a:buFont typeface="Arial" panose="020B0604020202020204" pitchFamily="34" charset="0"/>
              <a:buChar char="•"/>
            </a:pPr>
            <a:r>
              <a:rPr lang="en-US" sz="2200" b="1" u="sng" dirty="0">
                <a:latin typeface="Century Gothic" panose="020B0502020202020204" pitchFamily="34" charset="0"/>
              </a:rPr>
              <a:t>Do not </a:t>
            </a:r>
            <a:r>
              <a:rPr lang="en-US" sz="2200" dirty="0">
                <a:latin typeface="Century Gothic" panose="020B0502020202020204" pitchFamily="34" charset="0"/>
              </a:rPr>
              <a:t>send to RRL if above or below the black mark</a:t>
            </a:r>
          </a:p>
          <a:p>
            <a:endParaRPr lang="en-US" sz="2200" dirty="0">
              <a:latin typeface="Century Gothic" panose="020B0502020202020204" pitchFamily="34" charset="0"/>
            </a:endParaRPr>
          </a:p>
          <a:p>
            <a:pPr marL="285750" indent="-285750">
              <a:buFont typeface="Arial" panose="020B0604020202020204" pitchFamily="34" charset="0"/>
              <a:buChar char="•"/>
            </a:pPr>
            <a:r>
              <a:rPr lang="en-US" sz="2200" b="1" u="sng" dirty="0">
                <a:latin typeface="Century Gothic" panose="020B0502020202020204" pitchFamily="34" charset="0"/>
              </a:rPr>
              <a:t>Shake</a:t>
            </a:r>
            <a:r>
              <a:rPr lang="en-US" sz="2200" dirty="0">
                <a:latin typeface="Century Gothic" panose="020B0502020202020204" pitchFamily="34" charset="0"/>
              </a:rPr>
              <a:t> tubes firmly (up/down motion) 10 times</a:t>
            </a:r>
          </a:p>
          <a:p>
            <a:endParaRPr lang="en-US" sz="2200" dirty="0">
              <a:latin typeface="Century Gothic" panose="020B0502020202020204" pitchFamily="34" charset="0"/>
            </a:endParaRPr>
          </a:p>
          <a:p>
            <a:pPr marL="285750" indent="-285750">
              <a:buFont typeface="Arial" panose="020B0604020202020204" pitchFamily="34" charset="0"/>
              <a:buChar char="•"/>
            </a:pPr>
            <a:r>
              <a:rPr lang="en-US" sz="2200" dirty="0">
                <a:latin typeface="Century Gothic" panose="020B0502020202020204" pitchFamily="34" charset="0"/>
              </a:rPr>
              <a:t>Keep at </a:t>
            </a:r>
            <a:r>
              <a:rPr lang="en-US" sz="2200" b="1" u="sng" dirty="0">
                <a:latin typeface="Century Gothic" panose="020B0502020202020204" pitchFamily="34" charset="0"/>
              </a:rPr>
              <a:t>Room Temperature</a:t>
            </a:r>
            <a:r>
              <a:rPr lang="en-US" sz="2200" u="sng" dirty="0">
                <a:latin typeface="Century Gothic" panose="020B0502020202020204" pitchFamily="34" charset="0"/>
              </a:rPr>
              <a:t>        </a:t>
            </a:r>
            <a:r>
              <a:rPr lang="en-US" sz="2200" dirty="0">
                <a:latin typeface="Century Gothic" panose="020B0502020202020204" pitchFamily="34" charset="0"/>
              </a:rPr>
              <a:t>(22°C ± 5°C)</a:t>
            </a:r>
          </a:p>
          <a:p>
            <a:endParaRPr lang="en-US" sz="2200" dirty="0">
              <a:latin typeface="Century Gothic" panose="020B0502020202020204" pitchFamily="34" charset="0"/>
            </a:endParaRPr>
          </a:p>
          <a:p>
            <a:pPr marL="285750" indent="-285750">
              <a:buFont typeface="Arial" panose="020B0604020202020204" pitchFamily="34" charset="0"/>
              <a:buChar char="•"/>
            </a:pPr>
            <a:r>
              <a:rPr lang="en-US" sz="2200" dirty="0">
                <a:latin typeface="Century Gothic" panose="020B0502020202020204" pitchFamily="34" charset="0"/>
              </a:rPr>
              <a:t>Deliver to RRL within </a:t>
            </a:r>
            <a:r>
              <a:rPr lang="en-US" sz="2200" b="1" u="sng" dirty="0">
                <a:latin typeface="Century Gothic" panose="020B0502020202020204" pitchFamily="34" charset="0"/>
              </a:rPr>
              <a:t>16 hours</a:t>
            </a:r>
            <a:r>
              <a:rPr lang="en-US" sz="2200" b="1" dirty="0">
                <a:latin typeface="Century Gothic" panose="020B0502020202020204" pitchFamily="34" charset="0"/>
              </a:rPr>
              <a:t> </a:t>
            </a:r>
            <a:r>
              <a:rPr lang="en-US" sz="2200" dirty="0">
                <a:latin typeface="Century Gothic" panose="020B0502020202020204" pitchFamily="34" charset="0"/>
              </a:rPr>
              <a:t>from collection time</a:t>
            </a:r>
          </a:p>
        </p:txBody>
      </p:sp>
    </p:spTree>
    <p:extLst>
      <p:ext uri="{BB962C8B-B14F-4D97-AF65-F5344CB8AC3E}">
        <p14:creationId xmlns:p14="http://schemas.microsoft.com/office/powerpoint/2010/main" val="342281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6F4D-5D8A-4306-A252-35255EBAF31F}"/>
              </a:ext>
            </a:extLst>
          </p:cNvPr>
          <p:cNvSpPr>
            <a:spLocks noGrp="1"/>
          </p:cNvSpPr>
          <p:nvPr>
            <p:ph type="title"/>
          </p:nvPr>
        </p:nvSpPr>
        <p:spPr>
          <a:xfrm>
            <a:off x="3999742" y="55155"/>
            <a:ext cx="4192515" cy="875355"/>
          </a:xfrm>
        </p:spPr>
        <p:txBody>
          <a:bodyPr>
            <a:normAutofit fontScale="90000"/>
          </a:bodyPr>
          <a:lstStyle/>
          <a:p>
            <a:pPr algn="ctr"/>
            <a:r>
              <a:rPr lang="en-US" sz="4400" b="1" dirty="0">
                <a:solidFill>
                  <a:schemeClr val="tx1"/>
                </a:solidFill>
              </a:rPr>
              <a:t>Boric acid </a:t>
            </a:r>
            <a:br>
              <a:rPr lang="en-US" sz="4000" b="1" dirty="0">
                <a:solidFill>
                  <a:schemeClr val="tx1"/>
                </a:solidFill>
              </a:rPr>
            </a:br>
            <a:r>
              <a:rPr lang="en-US" sz="3100" b="1" cap="none" dirty="0">
                <a:ln w="19050" cmpd="sng">
                  <a:solidFill>
                    <a:schemeClr val="tx1"/>
                  </a:solidFill>
                  <a:prstDash val="solid"/>
                </a:ln>
                <a:solidFill>
                  <a:schemeClr val="tx1">
                    <a:lumMod val="65000"/>
                  </a:schemeClr>
                </a:solidFill>
                <a:effectLst/>
              </a:rPr>
              <a:t>GREY TOP TUBE</a:t>
            </a:r>
            <a:endParaRPr lang="en-US" sz="3100" b="1" dirty="0">
              <a:ln w="19050" cmpd="sng">
                <a:solidFill>
                  <a:schemeClr val="tx1"/>
                </a:solidFill>
                <a:prstDash val="solid"/>
              </a:ln>
              <a:solidFill>
                <a:schemeClr val="tx1">
                  <a:lumMod val="65000"/>
                </a:schemeClr>
              </a:solidFill>
            </a:endParaRPr>
          </a:p>
        </p:txBody>
      </p:sp>
      <p:sp>
        <p:nvSpPr>
          <p:cNvPr id="5" name="Title 3">
            <a:extLst>
              <a:ext uri="{FF2B5EF4-FFF2-40B4-BE49-F238E27FC236}">
                <a16:creationId xmlns:a16="http://schemas.microsoft.com/office/drawing/2014/main" id="{5E6A30B4-1C9E-405B-99B0-D7B42923CED1}"/>
              </a:ext>
            </a:extLst>
          </p:cNvPr>
          <p:cNvSpPr txBox="1">
            <a:spLocks/>
          </p:cNvSpPr>
          <p:nvPr/>
        </p:nvSpPr>
        <p:spPr>
          <a:xfrm>
            <a:off x="3999742" y="1074198"/>
            <a:ext cx="8047256" cy="2510349"/>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r>
              <a:rPr lang="en-US" sz="2400" b="1" u="sng" dirty="0">
                <a:solidFill>
                  <a:srgbClr val="FFFF00"/>
                </a:solidFill>
                <a:latin typeface="Century Gothic" panose="020B0502020202020204"/>
              </a:rPr>
              <a:t>URINE CULTURES</a:t>
            </a:r>
          </a:p>
          <a:p>
            <a:pPr marR="0" lvl="0" algn="ctr" defTabSz="914400" rtl="0" eaLnBrk="1" fontAlgn="auto" latinLnBrk="0" hangingPunct="1">
              <a:lnSpc>
                <a:spcPct val="90000"/>
              </a:lnSpc>
              <a:spcBef>
                <a:spcPct val="0"/>
              </a:spcBef>
              <a:spcAft>
                <a:spcPts val="0"/>
              </a:spcAft>
              <a:buClrTx/>
              <a:buSzTx/>
              <a:tabLst/>
              <a:defRPr/>
            </a:pPr>
            <a:r>
              <a:rPr lang="en-US" sz="2400" dirty="0">
                <a:solidFill>
                  <a:srgbClr val="FFFF00"/>
                </a:solidFill>
                <a:latin typeface="Century Gothic" panose="020B0502020202020204"/>
              </a:rPr>
              <a:t>MINIMUM VOLUME IS:</a:t>
            </a:r>
          </a:p>
          <a:p>
            <a:pPr marR="0" lvl="0" algn="ctr" defTabSz="914400" rtl="0" eaLnBrk="1" fontAlgn="auto" latinLnBrk="0" hangingPunct="1">
              <a:lnSpc>
                <a:spcPct val="90000"/>
              </a:lnSpc>
              <a:spcBef>
                <a:spcPct val="0"/>
              </a:spcBef>
              <a:spcAft>
                <a:spcPts val="0"/>
              </a:spcAft>
              <a:buClrTx/>
              <a:buSzTx/>
              <a:tabLst/>
              <a:defRPr/>
            </a:pPr>
            <a:r>
              <a:rPr lang="en-US" sz="2400" dirty="0">
                <a:solidFill>
                  <a:srgbClr val="FFFF00"/>
                </a:solidFill>
                <a:latin typeface="Century Gothic" panose="020B0502020202020204"/>
              </a:rPr>
              <a:t> </a:t>
            </a:r>
            <a:r>
              <a:rPr lang="en-US" sz="2400" b="1" u="sng" dirty="0">
                <a:solidFill>
                  <a:srgbClr val="FFFF00"/>
                </a:solidFill>
                <a:latin typeface="Century Gothic" panose="020B0502020202020204"/>
              </a:rPr>
              <a:t>3.0 ml.</a:t>
            </a:r>
          </a:p>
          <a:p>
            <a:pPr marR="0" lvl="0" algn="ctr" defTabSz="914400" rtl="0" eaLnBrk="1" fontAlgn="auto" latinLnBrk="0" hangingPunct="1">
              <a:lnSpc>
                <a:spcPct val="90000"/>
              </a:lnSpc>
              <a:spcBef>
                <a:spcPct val="0"/>
              </a:spcBef>
              <a:spcAft>
                <a:spcPts val="0"/>
              </a:spcAft>
              <a:buClrTx/>
              <a:buSzTx/>
              <a:tabLst/>
              <a:defRPr/>
            </a:pPr>
            <a:endParaRPr kumimoji="0" lang="en-US" sz="2000" b="1" i="0" u="sng" strike="noStrike" kern="1200" cap="none" spc="0" normalizeH="0" baseline="0" noProof="0" dirty="0">
              <a:ln>
                <a:noFill/>
              </a:ln>
              <a:solidFill>
                <a:schemeClr val="tx1"/>
              </a:solidFill>
              <a:effectLst/>
              <a:uLnTx/>
              <a:uFillTx/>
              <a:latin typeface="Century Gothic" panose="020B0502020202020204"/>
            </a:endParaRPr>
          </a:p>
          <a:p>
            <a:pPr marR="0" lvl="0" algn="ctr" defTabSz="914400" rtl="0" eaLnBrk="1" fontAlgn="auto" latinLnBrk="0" hangingPunct="1">
              <a:lnSpc>
                <a:spcPct val="90000"/>
              </a:lnSpc>
              <a:spcBef>
                <a:spcPct val="0"/>
              </a:spcBef>
              <a:spcAft>
                <a:spcPts val="0"/>
              </a:spcAft>
              <a:buClrTx/>
              <a:buSzTx/>
              <a:tabLst/>
              <a:defRPr/>
            </a:pPr>
            <a:r>
              <a:rPr lang="en-US" sz="1800" b="1" u="sng" dirty="0">
                <a:solidFill>
                  <a:schemeClr val="tx1"/>
                </a:solidFill>
                <a:latin typeface="Century Gothic" panose="020B0502020202020204"/>
              </a:rPr>
              <a:t>NOTE</a:t>
            </a:r>
          </a:p>
          <a:p>
            <a:pPr marR="0" lvl="0" defTabSz="914400" rtl="0" eaLnBrk="1" fontAlgn="auto" latinLnBrk="0" hangingPunct="1">
              <a:lnSpc>
                <a:spcPct val="90000"/>
              </a:lnSpc>
              <a:spcBef>
                <a:spcPct val="0"/>
              </a:spcBef>
              <a:spcAft>
                <a:spcPts val="0"/>
              </a:spcAft>
              <a:buClrTx/>
              <a:buSzTx/>
              <a:tabLst/>
              <a:defRPr/>
            </a:pPr>
            <a:r>
              <a:rPr kumimoji="0" lang="en-US" sz="1800" i="0" strike="noStrike" kern="1200" cap="none" spc="0" normalizeH="0" baseline="0" noProof="0" dirty="0">
                <a:ln>
                  <a:noFill/>
                </a:ln>
                <a:solidFill>
                  <a:schemeClr val="tx1"/>
                </a:solidFill>
                <a:effectLst/>
                <a:uLnTx/>
                <a:uFillTx/>
                <a:latin typeface="Century Gothic" panose="020B0502020202020204"/>
              </a:rPr>
              <a:t>In the event the transferred urine falls below the 3.0 mL minimum fill line in the boric acid test tube, immediately (within 24 hrs., refrigerated) plate urine from the boric acid test tube on to agar plates.</a:t>
            </a:r>
          </a:p>
        </p:txBody>
      </p:sp>
      <p:sp>
        <p:nvSpPr>
          <p:cNvPr id="6" name="Title 3">
            <a:extLst>
              <a:ext uri="{FF2B5EF4-FFF2-40B4-BE49-F238E27FC236}">
                <a16:creationId xmlns:a16="http://schemas.microsoft.com/office/drawing/2014/main" id="{8F48BD92-943D-482C-B61A-251314B59C48}"/>
              </a:ext>
            </a:extLst>
          </p:cNvPr>
          <p:cNvSpPr txBox="1">
            <a:spLocks/>
          </p:cNvSpPr>
          <p:nvPr/>
        </p:nvSpPr>
        <p:spPr>
          <a:xfrm>
            <a:off x="145002" y="1074198"/>
            <a:ext cx="3690151" cy="5681709"/>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endParaRPr kumimoji="0" lang="en-US" sz="200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11" name="Title 3">
            <a:extLst>
              <a:ext uri="{FF2B5EF4-FFF2-40B4-BE49-F238E27FC236}">
                <a16:creationId xmlns:a16="http://schemas.microsoft.com/office/drawing/2014/main" id="{80FE997C-E130-400D-90A9-D797C429272B}"/>
              </a:ext>
            </a:extLst>
          </p:cNvPr>
          <p:cNvSpPr txBox="1">
            <a:spLocks/>
          </p:cNvSpPr>
          <p:nvPr/>
        </p:nvSpPr>
        <p:spPr>
          <a:xfrm>
            <a:off x="3999742" y="3740729"/>
            <a:ext cx="8047256" cy="3015178"/>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r>
              <a:rPr lang="en-US" sz="2400" dirty="0">
                <a:solidFill>
                  <a:schemeClr val="tx1"/>
                </a:solidFill>
                <a:latin typeface="Century Gothic" panose="020B0502020202020204"/>
              </a:rPr>
              <a:t>Urine volume less than 3.0 ml.</a:t>
            </a:r>
          </a:p>
          <a:p>
            <a:pPr marR="0" lvl="0" algn="ctr" defTabSz="914400" rtl="0" eaLnBrk="1" fontAlgn="auto" latinLnBrk="0" hangingPunct="1">
              <a:lnSpc>
                <a:spcPct val="90000"/>
              </a:lnSpc>
              <a:spcBef>
                <a:spcPct val="0"/>
              </a:spcBef>
              <a:spcAft>
                <a:spcPts val="0"/>
              </a:spcAft>
              <a:buClrTx/>
              <a:buSzTx/>
              <a:tabLst/>
              <a:defRPr/>
            </a:pPr>
            <a:r>
              <a:rPr lang="en-US" sz="2400" u="sng" dirty="0">
                <a:solidFill>
                  <a:schemeClr val="tx1"/>
                </a:solidFill>
                <a:latin typeface="Century Gothic" panose="020B0502020202020204"/>
              </a:rPr>
              <a:t>MUST</a:t>
            </a:r>
            <a:r>
              <a:rPr lang="en-US" sz="2400" dirty="0">
                <a:solidFill>
                  <a:schemeClr val="tx1"/>
                </a:solidFill>
                <a:latin typeface="Century Gothic" panose="020B0502020202020204"/>
              </a:rPr>
              <a:t> be plated on agar plates</a:t>
            </a:r>
          </a:p>
          <a:p>
            <a:pPr marR="0" lvl="0" algn="ctr" defTabSz="914400" rtl="0" eaLnBrk="1" fontAlgn="auto" latinLnBrk="0" hangingPunct="1">
              <a:lnSpc>
                <a:spcPct val="90000"/>
              </a:lnSpc>
              <a:spcBef>
                <a:spcPct val="0"/>
              </a:spcBef>
              <a:spcAft>
                <a:spcPts val="0"/>
              </a:spcAft>
              <a:buClrTx/>
              <a:buSzTx/>
              <a:tabLst/>
              <a:defRPr/>
            </a:pPr>
            <a:endParaRPr kumimoji="0" lang="en-US" sz="2000" i="0" strike="noStrike" kern="1200" cap="none" spc="0" normalizeH="0" baseline="0" noProof="0" dirty="0">
              <a:ln>
                <a:noFill/>
              </a:ln>
              <a:solidFill>
                <a:schemeClr val="tx1"/>
              </a:solidFill>
              <a:effectLst/>
              <a:uLnTx/>
              <a:uFillTx/>
              <a:latin typeface="Century Gothic" panose="020B0502020202020204"/>
            </a:endParaRPr>
          </a:p>
        </p:txBody>
      </p:sp>
      <p:pic>
        <p:nvPicPr>
          <p:cNvPr id="17" name="Picture 16">
            <a:extLst>
              <a:ext uri="{FF2B5EF4-FFF2-40B4-BE49-F238E27FC236}">
                <a16:creationId xmlns:a16="http://schemas.microsoft.com/office/drawing/2014/main" id="{A9FBB9C7-1A4D-43DB-AD3B-FF8A7D2F0956}"/>
              </a:ext>
            </a:extLst>
          </p:cNvPr>
          <p:cNvPicPr/>
          <p:nvPr/>
        </p:nvPicPr>
        <p:blipFill rotWithShape="1">
          <a:blip r:embed="rId2"/>
          <a:srcRect l="37734" t="39192" r="55619" b="37979"/>
          <a:stretch/>
        </p:blipFill>
        <p:spPr bwMode="auto">
          <a:xfrm>
            <a:off x="446491" y="1235757"/>
            <a:ext cx="3073500" cy="5358589"/>
          </a:xfrm>
          <a:prstGeom prst="rect">
            <a:avLst/>
          </a:prstGeom>
          <a:ln>
            <a:noFill/>
          </a:ln>
          <a:extLst>
            <a:ext uri="{53640926-AAD7-44D8-BBD7-CCE9431645EC}">
              <a14:shadowObscured xmlns:a14="http://schemas.microsoft.com/office/drawing/2010/main"/>
            </a:ext>
          </a:extLst>
        </p:spPr>
      </p:pic>
      <p:pic>
        <p:nvPicPr>
          <p:cNvPr id="18" name="Picture 17">
            <a:extLst>
              <a:ext uri="{FF2B5EF4-FFF2-40B4-BE49-F238E27FC236}">
                <a16:creationId xmlns:a16="http://schemas.microsoft.com/office/drawing/2014/main" id="{08D9496E-C973-4E84-8E50-D42B8B081DCE}"/>
              </a:ext>
            </a:extLst>
          </p:cNvPr>
          <p:cNvPicPr/>
          <p:nvPr/>
        </p:nvPicPr>
        <p:blipFill rotWithShape="1">
          <a:blip r:embed="rId2"/>
          <a:srcRect l="28336" t="73765" r="47337" b="9747"/>
          <a:stretch/>
        </p:blipFill>
        <p:spPr bwMode="auto">
          <a:xfrm>
            <a:off x="4367814" y="4627027"/>
            <a:ext cx="7377695" cy="19673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4751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6F4D-5D8A-4306-A252-35255EBAF31F}"/>
              </a:ext>
            </a:extLst>
          </p:cNvPr>
          <p:cNvSpPr>
            <a:spLocks noGrp="1"/>
          </p:cNvSpPr>
          <p:nvPr>
            <p:ph type="title"/>
          </p:nvPr>
        </p:nvSpPr>
        <p:spPr>
          <a:xfrm>
            <a:off x="4830750" y="0"/>
            <a:ext cx="2343184" cy="736847"/>
          </a:xfrm>
        </p:spPr>
        <p:txBody>
          <a:bodyPr>
            <a:normAutofit/>
          </a:bodyPr>
          <a:lstStyle/>
          <a:p>
            <a:r>
              <a:rPr lang="en-US" sz="4000" dirty="0" err="1">
                <a:solidFill>
                  <a:schemeClr val="tx1"/>
                </a:solidFill>
              </a:rPr>
              <a:t>eswab</a:t>
            </a:r>
            <a:endParaRPr lang="en-US" sz="4000" dirty="0">
              <a:solidFill>
                <a:schemeClr val="tx1"/>
              </a:solidFill>
            </a:endParaRPr>
          </a:p>
        </p:txBody>
      </p:sp>
      <p:sp>
        <p:nvSpPr>
          <p:cNvPr id="6" name="Title 3">
            <a:extLst>
              <a:ext uri="{FF2B5EF4-FFF2-40B4-BE49-F238E27FC236}">
                <a16:creationId xmlns:a16="http://schemas.microsoft.com/office/drawing/2014/main" id="{8F48BD92-943D-482C-B61A-251314B59C48}"/>
              </a:ext>
            </a:extLst>
          </p:cNvPr>
          <p:cNvSpPr txBox="1">
            <a:spLocks/>
          </p:cNvSpPr>
          <p:nvPr/>
        </p:nvSpPr>
        <p:spPr>
          <a:xfrm>
            <a:off x="319596" y="2529190"/>
            <a:ext cx="11523216" cy="4022529"/>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endParaRPr kumimoji="0" lang="en-US" sz="2000" i="0" u="none" strike="noStrike" kern="1200" cap="none" spc="0" normalizeH="0" baseline="0" noProof="0" dirty="0">
              <a:ln w="3175">
                <a:solidFill>
                  <a:schemeClr val="tx1"/>
                </a:solidFill>
              </a:ln>
              <a:solidFill>
                <a:srgbClr val="FFFF00"/>
              </a:solidFill>
              <a:effectLst/>
              <a:uLnTx/>
              <a:uFillTx/>
              <a:latin typeface="Century Gothic" panose="020B0502020202020204"/>
              <a:ea typeface="+mn-ea"/>
              <a:cs typeface="+mn-cs"/>
            </a:endParaRPr>
          </a:p>
        </p:txBody>
      </p:sp>
      <p:sp>
        <p:nvSpPr>
          <p:cNvPr id="9" name="Title 3">
            <a:extLst>
              <a:ext uri="{FF2B5EF4-FFF2-40B4-BE49-F238E27FC236}">
                <a16:creationId xmlns:a16="http://schemas.microsoft.com/office/drawing/2014/main" id="{4C4AFC48-858A-4F4D-A5CA-0FD3CEA0C034}"/>
              </a:ext>
            </a:extLst>
          </p:cNvPr>
          <p:cNvSpPr txBox="1">
            <a:spLocks/>
          </p:cNvSpPr>
          <p:nvPr/>
        </p:nvSpPr>
        <p:spPr>
          <a:xfrm>
            <a:off x="2431916" y="1248044"/>
            <a:ext cx="7486677" cy="1096612"/>
          </a:xfrm>
          <a:prstGeom prst="rect">
            <a:avLst/>
          </a:prstGeom>
          <a:solidFill>
            <a:schemeClr val="bg2"/>
          </a:solidFill>
          <a:ln w="19050">
            <a:no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r>
              <a:rPr kumimoji="0" lang="en-US" sz="2800" i="0" u="none" strike="noStrike" kern="1200" cap="none" spc="0" normalizeH="0" baseline="0" noProof="0" dirty="0">
                <a:solidFill>
                  <a:schemeClr val="tx1"/>
                </a:solidFill>
                <a:effectLst/>
                <a:uLnTx/>
                <a:uFillTx/>
                <a:latin typeface="Century Gothic" panose="020B0502020202020204"/>
                <a:ea typeface="+mn-ea"/>
                <a:cs typeface="+mn-cs"/>
              </a:rPr>
              <a:t> </a:t>
            </a:r>
            <a:r>
              <a:rPr kumimoji="0" lang="en-US" sz="2800" b="1" i="0" u="none" strike="noStrike" kern="1200" cap="none" spc="0" normalizeH="0" baseline="0" noProof="0" dirty="0">
                <a:solidFill>
                  <a:schemeClr val="tx1"/>
                </a:solidFill>
                <a:effectLst/>
                <a:uLnTx/>
                <a:uFillTx/>
                <a:latin typeface="Century Gothic" panose="020B0502020202020204"/>
                <a:ea typeface="+mn-ea"/>
                <a:cs typeface="+mn-cs"/>
              </a:rPr>
              <a:t>One Cerner </a:t>
            </a:r>
            <a:r>
              <a:rPr lang="en-US" sz="2800" b="1" dirty="0">
                <a:solidFill>
                  <a:schemeClr val="tx1"/>
                </a:solidFill>
                <a:latin typeface="Century Gothic" panose="020B0502020202020204"/>
              </a:rPr>
              <a:t>B</a:t>
            </a:r>
            <a:r>
              <a:rPr kumimoji="0" lang="en-US" sz="2800" b="1" i="0" u="none" strike="noStrike" kern="1200" cap="none" spc="0" normalizeH="0" baseline="0" noProof="0" dirty="0" err="1">
                <a:solidFill>
                  <a:schemeClr val="tx1"/>
                </a:solidFill>
                <a:effectLst/>
                <a:uLnTx/>
                <a:uFillTx/>
                <a:latin typeface="Century Gothic" panose="020B0502020202020204"/>
                <a:ea typeface="+mn-ea"/>
                <a:cs typeface="+mn-cs"/>
              </a:rPr>
              <a:t>arcode</a:t>
            </a:r>
            <a:r>
              <a:rPr kumimoji="0" lang="en-US" sz="2800" b="1" i="0" u="none" strike="noStrike" kern="1200" cap="none" spc="0" normalizeH="0" baseline="0" noProof="0" dirty="0">
                <a:solidFill>
                  <a:schemeClr val="tx1"/>
                </a:solidFill>
                <a:effectLst/>
                <a:uLnTx/>
                <a:uFillTx/>
                <a:latin typeface="Century Gothic" panose="020B0502020202020204"/>
                <a:ea typeface="+mn-ea"/>
                <a:cs typeface="+mn-cs"/>
              </a:rPr>
              <a:t> Label per specimen</a:t>
            </a:r>
          </a:p>
          <a:p>
            <a:pPr marR="0" lvl="0" defTabSz="914400" rtl="0" eaLnBrk="1" fontAlgn="auto" latinLnBrk="0" hangingPunct="1">
              <a:lnSpc>
                <a:spcPct val="90000"/>
              </a:lnSpc>
              <a:spcBef>
                <a:spcPct val="0"/>
              </a:spcBef>
              <a:spcAft>
                <a:spcPts val="0"/>
              </a:spcAft>
              <a:buClrTx/>
              <a:buSzTx/>
              <a:tabLst/>
              <a:defRPr/>
            </a:pPr>
            <a:endParaRPr kumimoji="0" lang="en-US" sz="1000" b="1" i="0" u="none" strike="noStrike" kern="1200" cap="none" spc="0" normalizeH="0" baseline="0" noProof="0" dirty="0">
              <a:solidFill>
                <a:schemeClr val="tx1"/>
              </a:solidFill>
              <a:effectLst/>
              <a:uLnTx/>
              <a:uFillTx/>
              <a:latin typeface="Century Gothic" panose="020B0502020202020204"/>
              <a:ea typeface="+mn-ea"/>
              <a:cs typeface="+mn-cs"/>
            </a:endParaRPr>
          </a:p>
          <a:p>
            <a:pPr marR="0" lvl="0" defTabSz="914400" rtl="0" eaLnBrk="1" fontAlgn="auto" latinLnBrk="0" hangingPunct="1">
              <a:lnSpc>
                <a:spcPct val="90000"/>
              </a:lnSpc>
              <a:spcBef>
                <a:spcPct val="0"/>
              </a:spcBef>
              <a:spcAft>
                <a:spcPts val="0"/>
              </a:spcAft>
              <a:buClrTx/>
              <a:buSzTx/>
              <a:tabLst/>
              <a:defRPr/>
            </a:pPr>
            <a:r>
              <a:rPr lang="en-US" sz="2800" b="1" dirty="0">
                <a:solidFill>
                  <a:schemeClr val="tx1"/>
                </a:solidFill>
                <a:latin typeface="Century Gothic" panose="020B0502020202020204"/>
              </a:rPr>
              <a:t>      Do not cover Cerner Barcode Label</a:t>
            </a:r>
            <a:endParaRPr kumimoji="0" lang="en-US" sz="2800" b="1" i="0" u="none" strike="noStrike" kern="1200" cap="none" spc="0" normalizeH="0" baseline="0" noProof="0" dirty="0">
              <a:solidFill>
                <a:schemeClr val="tx1"/>
              </a:solidFill>
              <a:effectLst/>
              <a:uLnTx/>
              <a:uFillTx/>
              <a:latin typeface="Century Gothic" panose="020B0502020202020204"/>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solidFill>
                <a:schemeClr val="tx1"/>
              </a:solidFill>
              <a:effectLst/>
              <a:uLnTx/>
              <a:uFillTx/>
              <a:latin typeface="Century Gothic" panose="020B0502020202020204"/>
              <a:ea typeface="+mn-ea"/>
              <a:cs typeface="+mn-cs"/>
            </a:endParaRPr>
          </a:p>
        </p:txBody>
      </p:sp>
      <p:pic>
        <p:nvPicPr>
          <p:cNvPr id="10" name="Picture 9">
            <a:extLst>
              <a:ext uri="{FF2B5EF4-FFF2-40B4-BE49-F238E27FC236}">
                <a16:creationId xmlns:a16="http://schemas.microsoft.com/office/drawing/2014/main" id="{2F1B0242-C738-43A1-A378-42720F56819C}"/>
              </a:ext>
            </a:extLst>
          </p:cNvPr>
          <p:cNvPicPr>
            <a:picLocks noChangeAspect="1"/>
          </p:cNvPicPr>
          <p:nvPr/>
        </p:nvPicPr>
        <p:blipFill rotWithShape="1">
          <a:blip r:embed="rId2"/>
          <a:srcRect l="3640" t="10791" b="8187"/>
          <a:stretch/>
        </p:blipFill>
        <p:spPr>
          <a:xfrm>
            <a:off x="2129098" y="4352330"/>
            <a:ext cx="7332868" cy="2040952"/>
          </a:xfrm>
          <a:prstGeom prst="rect">
            <a:avLst/>
          </a:prstGeom>
        </p:spPr>
      </p:pic>
      <p:sp>
        <p:nvSpPr>
          <p:cNvPr id="11" name="Rectangular Callout 16">
            <a:extLst>
              <a:ext uri="{FF2B5EF4-FFF2-40B4-BE49-F238E27FC236}">
                <a16:creationId xmlns:a16="http://schemas.microsoft.com/office/drawing/2014/main" id="{698E4C6B-4043-48F3-B481-9E38E67B635B}"/>
              </a:ext>
            </a:extLst>
          </p:cNvPr>
          <p:cNvSpPr/>
          <p:nvPr/>
        </p:nvSpPr>
        <p:spPr>
          <a:xfrm>
            <a:off x="2431916" y="3567747"/>
            <a:ext cx="2355354" cy="600049"/>
          </a:xfrm>
          <a:prstGeom prst="wedgeRectCallout">
            <a:avLst>
              <a:gd name="adj1" fmla="val 54996"/>
              <a:gd name="adj2" fmla="val 151817"/>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dirty="0">
                <a:ln w="3175">
                  <a:solidFill>
                    <a:schemeClr val="tx1"/>
                  </a:solidFill>
                </a:ln>
                <a:solidFill>
                  <a:schemeClr val="tx1"/>
                </a:solidFill>
              </a:rPr>
              <a:t>Medical</a:t>
            </a:r>
            <a:r>
              <a:rPr lang="en-US" sz="2000" dirty="0">
                <a:solidFill>
                  <a:srgbClr val="FF0000"/>
                </a:solidFill>
              </a:rPr>
              <a:t> </a:t>
            </a:r>
            <a:r>
              <a:rPr lang="en-US" sz="2000" dirty="0">
                <a:solidFill>
                  <a:schemeClr val="tx1"/>
                </a:solidFill>
              </a:rPr>
              <a:t>Center Collection Label</a:t>
            </a:r>
          </a:p>
        </p:txBody>
      </p:sp>
      <p:sp>
        <p:nvSpPr>
          <p:cNvPr id="3" name="Rectangle 2">
            <a:extLst>
              <a:ext uri="{FF2B5EF4-FFF2-40B4-BE49-F238E27FC236}">
                <a16:creationId xmlns:a16="http://schemas.microsoft.com/office/drawing/2014/main" id="{9A62113A-6706-4F7A-8DFC-02DA78AF3C9E}"/>
              </a:ext>
            </a:extLst>
          </p:cNvPr>
          <p:cNvSpPr/>
          <p:nvPr/>
        </p:nvSpPr>
        <p:spPr>
          <a:xfrm>
            <a:off x="3326860" y="5966280"/>
            <a:ext cx="2470825" cy="230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EB16A9-CDDC-44E3-B3E6-9BA9630EF699}"/>
              </a:ext>
            </a:extLst>
          </p:cNvPr>
          <p:cNvSpPr/>
          <p:nvPr/>
        </p:nvSpPr>
        <p:spPr>
          <a:xfrm>
            <a:off x="2431916" y="4581728"/>
            <a:ext cx="2052536" cy="96257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9176AC5-2D33-4228-96B9-380C3EC4B057}"/>
              </a:ext>
            </a:extLst>
          </p:cNvPr>
          <p:cNvSpPr/>
          <p:nvPr/>
        </p:nvSpPr>
        <p:spPr>
          <a:xfrm>
            <a:off x="2509520" y="5029199"/>
            <a:ext cx="5120640" cy="12700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ular Callout 17">
            <a:extLst>
              <a:ext uri="{FF2B5EF4-FFF2-40B4-BE49-F238E27FC236}">
                <a16:creationId xmlns:a16="http://schemas.microsoft.com/office/drawing/2014/main" id="{2DFD94CF-2DFB-452D-8FD3-D0042B8CBCAB}"/>
              </a:ext>
            </a:extLst>
          </p:cNvPr>
          <p:cNvSpPr/>
          <p:nvPr/>
        </p:nvSpPr>
        <p:spPr>
          <a:xfrm>
            <a:off x="6729233" y="2837681"/>
            <a:ext cx="2732733" cy="1362873"/>
          </a:xfrm>
          <a:prstGeom prst="wedgeRectCallout">
            <a:avLst>
              <a:gd name="adj1" fmla="val -62284"/>
              <a:gd name="adj2" fmla="val 166643"/>
            </a:avLst>
          </a:prstGeom>
          <a:ln w="76200">
            <a:solidFill>
              <a:srgbClr val="FFFF00"/>
            </a:solidFill>
          </a:ln>
        </p:spPr>
        <p:style>
          <a:lnRef idx="2">
            <a:schemeClr val="dk1">
              <a:shade val="50000"/>
            </a:schemeClr>
          </a:lnRef>
          <a:fillRef idx="1">
            <a:schemeClr val="dk1"/>
          </a:fillRef>
          <a:effectRef idx="0">
            <a:schemeClr val="dk1"/>
          </a:effectRef>
          <a:fontRef idx="minor">
            <a:schemeClr val="lt1"/>
          </a:fontRef>
        </p:style>
        <p:txBody>
          <a:bodyPr vert="horz" rtlCol="0" anchor="ctr"/>
          <a:lstStyle/>
          <a:p>
            <a:pPr algn="ctr"/>
            <a:r>
              <a:rPr lang="en-US" sz="2800" b="1" dirty="0">
                <a:solidFill>
                  <a:srgbClr val="EFF418"/>
                </a:solidFill>
              </a:rPr>
              <a:t>CERNER BARCODE LABEL</a:t>
            </a:r>
          </a:p>
        </p:txBody>
      </p:sp>
      <p:sp>
        <p:nvSpPr>
          <p:cNvPr id="13" name="Title 3">
            <a:extLst>
              <a:ext uri="{FF2B5EF4-FFF2-40B4-BE49-F238E27FC236}">
                <a16:creationId xmlns:a16="http://schemas.microsoft.com/office/drawing/2014/main" id="{AE4E7259-B904-48AE-92C9-ACB00E8D2862}"/>
              </a:ext>
            </a:extLst>
          </p:cNvPr>
          <p:cNvSpPr txBox="1">
            <a:spLocks/>
          </p:cNvSpPr>
          <p:nvPr/>
        </p:nvSpPr>
        <p:spPr>
          <a:xfrm>
            <a:off x="319596" y="104305"/>
            <a:ext cx="11523216" cy="972655"/>
          </a:xfrm>
          <a:prstGeom prst="rect">
            <a:avLst/>
          </a:prstGeom>
          <a:solidFill>
            <a:schemeClr val="bg2"/>
          </a:solidFill>
          <a:ln w="19050">
            <a:no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r>
              <a:rPr kumimoji="0" lang="en-US" sz="2800" i="0" u="none" strike="noStrike" kern="1200" cap="none" spc="0" normalizeH="0" baseline="0" noProof="0" dirty="0">
                <a:solidFill>
                  <a:schemeClr val="tx1"/>
                </a:solidFill>
                <a:effectLst/>
                <a:uLnTx/>
                <a:uFillTx/>
                <a:latin typeface="Century Gothic" panose="020B0502020202020204"/>
                <a:ea typeface="+mn-ea"/>
                <a:cs typeface="+mn-cs"/>
              </a:rPr>
              <a:t> </a:t>
            </a:r>
            <a:r>
              <a:rPr kumimoji="0" lang="en-US" sz="4000" b="1" i="0" u="none" strike="noStrike" kern="1200" cap="none" spc="0" normalizeH="0" baseline="0" noProof="0" dirty="0">
                <a:solidFill>
                  <a:schemeClr val="tx1"/>
                </a:solidFill>
                <a:effectLst/>
                <a:uLnTx/>
                <a:uFillTx/>
                <a:latin typeface="Century Gothic" panose="020B0502020202020204"/>
                <a:ea typeface="+mn-ea"/>
                <a:cs typeface="+mn-cs"/>
              </a:rPr>
              <a:t>ESWAB</a:t>
            </a:r>
            <a:endParaRPr kumimoji="0" lang="en-US" sz="4000" b="1" i="0" u="none" strike="noStrike" kern="1200" cap="none" spc="0" normalizeH="0" baseline="0" noProof="0" dirty="0">
              <a:solidFill>
                <a:schemeClr val="tx1"/>
              </a:solidFill>
              <a:effectLst/>
              <a:uLnTx/>
              <a:uFillTx/>
              <a:latin typeface="Century Gothic" panose="020B0502020202020204"/>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solidFill>
                <a:schemeClr val="tx1"/>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66231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a:extLst>
              <a:ext uri="{FF2B5EF4-FFF2-40B4-BE49-F238E27FC236}">
                <a16:creationId xmlns:a16="http://schemas.microsoft.com/office/drawing/2014/main" id="{86FDD27C-5656-4F5F-BE1A-0FD1C2B477F5}"/>
              </a:ext>
            </a:extLst>
          </p:cNvPr>
          <p:cNvSpPr txBox="1">
            <a:spLocks/>
          </p:cNvSpPr>
          <p:nvPr/>
        </p:nvSpPr>
        <p:spPr>
          <a:xfrm>
            <a:off x="158483" y="1482568"/>
            <a:ext cx="3923181" cy="5291091"/>
          </a:xfrm>
          <a:prstGeom prst="rect">
            <a:avLst/>
          </a:prstGeom>
          <a:solidFill>
            <a:schemeClr val="bg2"/>
          </a:solidFill>
          <a:ln w="19050">
            <a:no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r>
              <a:rPr kumimoji="0" lang="en-US" sz="2800" i="0" u="none" strike="noStrike" kern="1200" cap="none" spc="0" normalizeH="0" baseline="0" noProof="0" dirty="0">
                <a:solidFill>
                  <a:schemeClr val="tx1"/>
                </a:solidFill>
                <a:effectLst/>
                <a:uLnTx/>
                <a:uFillTx/>
                <a:latin typeface="Century Gothic" panose="020B0502020202020204"/>
                <a:ea typeface="+mn-ea"/>
                <a:cs typeface="+mn-cs"/>
              </a:rPr>
              <a:t> </a:t>
            </a:r>
            <a:endParaRPr kumimoji="0" lang="en-US" sz="2000" i="0" u="none" strike="noStrike" kern="1200" cap="none" spc="0" normalizeH="0" baseline="0" noProof="0" dirty="0">
              <a:solidFill>
                <a:schemeClr val="tx1"/>
              </a:solidFill>
              <a:effectLst/>
              <a:uLnTx/>
              <a:uFillTx/>
              <a:latin typeface="Century Gothic" panose="020B0502020202020204"/>
              <a:ea typeface="+mn-ea"/>
              <a:cs typeface="+mn-cs"/>
            </a:endParaRPr>
          </a:p>
        </p:txBody>
      </p:sp>
      <p:sp>
        <p:nvSpPr>
          <p:cNvPr id="11" name="Title 3">
            <a:extLst>
              <a:ext uri="{FF2B5EF4-FFF2-40B4-BE49-F238E27FC236}">
                <a16:creationId xmlns:a16="http://schemas.microsoft.com/office/drawing/2014/main" id="{F1F06838-B777-4D28-A055-5FB3D0A8B354}"/>
              </a:ext>
            </a:extLst>
          </p:cNvPr>
          <p:cNvSpPr txBox="1">
            <a:spLocks/>
          </p:cNvSpPr>
          <p:nvPr/>
        </p:nvSpPr>
        <p:spPr>
          <a:xfrm>
            <a:off x="4295136" y="1482570"/>
            <a:ext cx="3755256" cy="5291090"/>
          </a:xfrm>
          <a:prstGeom prst="rect">
            <a:avLst/>
          </a:prstGeom>
          <a:solidFill>
            <a:schemeClr val="bg2"/>
          </a:solidFill>
          <a:ln w="19050">
            <a:no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r>
              <a:rPr kumimoji="0" lang="en-US" sz="2800" i="0" u="none" strike="noStrike" kern="1200" cap="none" spc="0" normalizeH="0" baseline="0" noProof="0" dirty="0">
                <a:solidFill>
                  <a:schemeClr val="tx1"/>
                </a:solidFill>
                <a:effectLst/>
                <a:uLnTx/>
                <a:uFillTx/>
                <a:latin typeface="Century Gothic" panose="020B0502020202020204"/>
                <a:ea typeface="+mn-ea"/>
                <a:cs typeface="+mn-cs"/>
              </a:rPr>
              <a:t> </a:t>
            </a:r>
            <a:endParaRPr kumimoji="0" lang="en-US" sz="2000" i="0" u="none" strike="noStrike" kern="1200" cap="none" spc="0" normalizeH="0" baseline="0" noProof="0" dirty="0">
              <a:solidFill>
                <a:schemeClr val="tx1"/>
              </a:solidFill>
              <a:effectLst/>
              <a:uLnTx/>
              <a:uFillTx/>
              <a:latin typeface="Century Gothic" panose="020B0502020202020204"/>
              <a:ea typeface="+mn-ea"/>
              <a:cs typeface="+mn-cs"/>
            </a:endParaRPr>
          </a:p>
        </p:txBody>
      </p:sp>
      <p:sp>
        <p:nvSpPr>
          <p:cNvPr id="12" name="Title 3">
            <a:extLst>
              <a:ext uri="{FF2B5EF4-FFF2-40B4-BE49-F238E27FC236}">
                <a16:creationId xmlns:a16="http://schemas.microsoft.com/office/drawing/2014/main" id="{042DD30A-7377-4779-84DC-9394CD4450AD}"/>
              </a:ext>
            </a:extLst>
          </p:cNvPr>
          <p:cNvSpPr txBox="1">
            <a:spLocks/>
          </p:cNvSpPr>
          <p:nvPr/>
        </p:nvSpPr>
        <p:spPr>
          <a:xfrm>
            <a:off x="8149701" y="1482571"/>
            <a:ext cx="3923181" cy="5291090"/>
          </a:xfrm>
          <a:prstGeom prst="rect">
            <a:avLst/>
          </a:prstGeom>
          <a:solidFill>
            <a:schemeClr val="bg2"/>
          </a:solidFill>
          <a:ln w="19050">
            <a:no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r>
              <a:rPr kumimoji="0" lang="en-US" sz="2800" i="0" u="none" strike="noStrike" kern="1200" cap="none" spc="0" normalizeH="0" baseline="0" noProof="0" dirty="0">
                <a:solidFill>
                  <a:schemeClr val="tx1"/>
                </a:solidFill>
                <a:effectLst/>
                <a:uLnTx/>
                <a:uFillTx/>
                <a:latin typeface="Century Gothic" panose="020B0502020202020204"/>
                <a:ea typeface="+mn-ea"/>
                <a:cs typeface="+mn-cs"/>
              </a:rPr>
              <a:t> </a:t>
            </a:r>
            <a:endParaRPr kumimoji="0" lang="en-US" sz="2000" i="0" u="none" strike="noStrike" kern="1200" cap="none" spc="0" normalizeH="0" baseline="0" noProof="0" dirty="0">
              <a:solidFill>
                <a:schemeClr val="tx1"/>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4D273380-ABD8-4B23-90F6-8E153567F267}"/>
              </a:ext>
            </a:extLst>
          </p:cNvPr>
          <p:cNvPicPr/>
          <p:nvPr/>
        </p:nvPicPr>
        <p:blipFill rotWithShape="1">
          <a:blip r:embed="rId2"/>
          <a:srcRect l="19495" t="26756" r="22727" b="11653"/>
          <a:stretch/>
        </p:blipFill>
        <p:spPr bwMode="auto">
          <a:xfrm>
            <a:off x="8338337" y="1575663"/>
            <a:ext cx="3539462" cy="2581434"/>
          </a:xfrm>
          <a:prstGeom prst="rect">
            <a:avLst/>
          </a:prstGeom>
          <a:ln>
            <a:noFill/>
          </a:ln>
          <a:extLst>
            <a:ext uri="{53640926-AAD7-44D8-BBD7-CCE9431645EC}">
              <a14:shadowObscured xmlns:a14="http://schemas.microsoft.com/office/drawing/2010/main"/>
            </a:ext>
          </a:extLst>
        </p:spPr>
      </p:pic>
      <p:sp>
        <p:nvSpPr>
          <p:cNvPr id="5" name="Rectangle 4">
            <a:extLst>
              <a:ext uri="{FF2B5EF4-FFF2-40B4-BE49-F238E27FC236}">
                <a16:creationId xmlns:a16="http://schemas.microsoft.com/office/drawing/2014/main" id="{22C8810F-3A97-48B1-BF65-E20C2387F911}"/>
              </a:ext>
            </a:extLst>
          </p:cNvPr>
          <p:cNvSpPr/>
          <p:nvPr/>
        </p:nvSpPr>
        <p:spPr>
          <a:xfrm>
            <a:off x="8158114" y="4474173"/>
            <a:ext cx="3722908" cy="2179764"/>
          </a:xfrm>
          <a:prstGeom prst="rect">
            <a:avLst/>
          </a:prstGeom>
        </p:spPr>
        <p:txBody>
          <a:bodyPr wrap="square">
            <a:spAutoFit/>
          </a:bodyPr>
          <a:lstStyle/>
          <a:p>
            <a:pPr marR="0" lvl="0">
              <a:lnSpc>
                <a:spcPct val="107000"/>
              </a:lnSpc>
              <a:spcBef>
                <a:spcPts val="0"/>
              </a:spcBef>
              <a:spcAft>
                <a:spcPts val="0"/>
              </a:spcAft>
            </a:pPr>
            <a:endParaRPr lang="en-US" sz="1600" u="sng"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600" u="sng" dirty="0">
                <a:latin typeface="Century Gothic" panose="020B0502020202020204" pitchFamily="34" charset="0"/>
                <a:ea typeface="Calibri" panose="020F0502020204030204" pitchFamily="34" charset="0"/>
                <a:cs typeface="Times New Roman" panose="02020603050405020304" pitchFamily="18" charset="0"/>
              </a:rPr>
              <a:t>MUST </a:t>
            </a:r>
            <a:r>
              <a:rPr lang="en-US" sz="1600" dirty="0">
                <a:latin typeface="Century Gothic" panose="020B0502020202020204" pitchFamily="34" charset="0"/>
                <a:ea typeface="Calibri" panose="020F0502020204030204" pitchFamily="34" charset="0"/>
                <a:cs typeface="Times New Roman" panose="02020603050405020304" pitchFamily="18" charset="0"/>
              </a:rPr>
              <a:t>be vertical &amp; visible</a:t>
            </a:r>
          </a:p>
          <a:p>
            <a:pPr marR="0" lvl="0">
              <a:lnSpc>
                <a:spcPct val="107000"/>
              </a:lnSpc>
              <a:spcBef>
                <a:spcPts val="0"/>
              </a:spcBef>
              <a:spcAft>
                <a:spcPts val="0"/>
              </a:spcAft>
            </a:pPr>
            <a:endParaRPr lang="en-US" sz="16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600" u="sng" dirty="0">
                <a:latin typeface="Century Gothic" panose="020B0502020202020204" pitchFamily="34" charset="0"/>
                <a:ea typeface="Calibri" panose="020F0502020204030204" pitchFamily="34" charset="0"/>
                <a:cs typeface="Times New Roman" panose="02020603050405020304" pitchFamily="18" charset="0"/>
              </a:rPr>
              <a:t>CERNER</a:t>
            </a:r>
            <a:r>
              <a:rPr lang="en-US" sz="1600" dirty="0">
                <a:latin typeface="Century Gothic" panose="020B0502020202020204" pitchFamily="34" charset="0"/>
                <a:ea typeface="Calibri" panose="020F0502020204030204" pitchFamily="34" charset="0"/>
                <a:cs typeface="Times New Roman" panose="02020603050405020304" pitchFamily="18" charset="0"/>
              </a:rPr>
              <a:t> barcode label is on </a:t>
            </a:r>
            <a:r>
              <a:rPr lang="en-US" sz="1600" u="sng" dirty="0">
                <a:latin typeface="Century Gothic" panose="020B0502020202020204" pitchFamily="34" charset="0"/>
                <a:ea typeface="Calibri" panose="020F0502020204030204" pitchFamily="34" charset="0"/>
                <a:cs typeface="Times New Roman" panose="02020603050405020304" pitchFamily="18" charset="0"/>
              </a:rPr>
              <a:t>TOP</a:t>
            </a:r>
          </a:p>
          <a:p>
            <a:pPr marR="0" lvl="0">
              <a:lnSpc>
                <a:spcPct val="107000"/>
              </a:lnSpc>
              <a:spcBef>
                <a:spcPts val="0"/>
              </a:spcBef>
              <a:spcAft>
                <a:spcPts val="0"/>
              </a:spcAft>
            </a:pPr>
            <a:endParaRPr lang="en-US" sz="16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600" u="sng" dirty="0">
                <a:latin typeface="Century Gothic" panose="020B0502020202020204" pitchFamily="34" charset="0"/>
                <a:ea typeface="Calibri" panose="020F0502020204030204" pitchFamily="34" charset="0"/>
                <a:cs typeface="Times New Roman" panose="02020603050405020304" pitchFamily="18" charset="0"/>
              </a:rPr>
              <a:t>MATCH &amp; PAIR </a:t>
            </a:r>
            <a:r>
              <a:rPr lang="en-US" sz="1600" dirty="0">
                <a:latin typeface="Century Gothic" panose="020B0502020202020204" pitchFamily="34" charset="0"/>
                <a:ea typeface="Calibri" panose="020F0502020204030204" pitchFamily="34" charset="0"/>
                <a:cs typeface="Times New Roman" panose="02020603050405020304" pitchFamily="18" charset="0"/>
              </a:rPr>
              <a:t>bottles together with </a:t>
            </a:r>
            <a:r>
              <a:rPr lang="en-US" sz="1600" u="sng" dirty="0" err="1">
                <a:latin typeface="Century Gothic" panose="020B0502020202020204" pitchFamily="34" charset="0"/>
                <a:ea typeface="Calibri" panose="020F0502020204030204" pitchFamily="34" charset="0"/>
                <a:cs typeface="Times New Roman" panose="02020603050405020304" pitchFamily="18" charset="0"/>
              </a:rPr>
              <a:t>Rubberband</a:t>
            </a:r>
            <a:r>
              <a:rPr lang="en-US" sz="1600" dirty="0">
                <a:latin typeface="Century Gothic" panose="020B0502020202020204" pitchFamily="34" charset="0"/>
                <a:ea typeface="Calibri" panose="020F0502020204030204" pitchFamily="34" charset="0"/>
                <a:cs typeface="Times New Roman" panose="02020603050405020304" pitchFamily="18" charset="0"/>
              </a:rPr>
              <a:t> or </a:t>
            </a:r>
            <a:r>
              <a:rPr lang="en-US" sz="1600" u="sng" dirty="0">
                <a:latin typeface="Century Gothic" panose="020B0502020202020204" pitchFamily="34" charset="0"/>
                <a:ea typeface="Calibri" panose="020F0502020204030204" pitchFamily="34" charset="0"/>
                <a:cs typeface="Times New Roman" panose="02020603050405020304" pitchFamily="18" charset="0"/>
              </a:rPr>
              <a:t>Biohazard Bag</a:t>
            </a:r>
            <a:endParaRPr lang="en-US" sz="1600" dirty="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9" name="Title 3">
            <a:extLst>
              <a:ext uri="{FF2B5EF4-FFF2-40B4-BE49-F238E27FC236}">
                <a16:creationId xmlns:a16="http://schemas.microsoft.com/office/drawing/2014/main" id="{DE34ED3F-23FE-4241-9281-BB179F81CD69}"/>
              </a:ext>
            </a:extLst>
          </p:cNvPr>
          <p:cNvSpPr txBox="1">
            <a:spLocks/>
          </p:cNvSpPr>
          <p:nvPr/>
        </p:nvSpPr>
        <p:spPr>
          <a:xfrm>
            <a:off x="180282" y="-4781"/>
            <a:ext cx="11912212" cy="591313"/>
          </a:xfrm>
          <a:prstGeom prst="rect">
            <a:avLst/>
          </a:prstGeom>
          <a:solidFill>
            <a:schemeClr val="bg2"/>
          </a:solidFill>
          <a:ln w="19050">
            <a:no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r>
              <a:rPr kumimoji="0" lang="en-US" sz="2800" i="0" u="none" strike="noStrike" kern="1200" cap="none" spc="0" normalizeH="0" baseline="0" noProof="0" dirty="0">
                <a:solidFill>
                  <a:schemeClr val="tx1"/>
                </a:solidFill>
                <a:effectLst/>
                <a:uLnTx/>
                <a:uFillTx/>
                <a:latin typeface="Century Gothic" panose="020B0502020202020204"/>
                <a:ea typeface="+mn-ea"/>
                <a:cs typeface="+mn-cs"/>
              </a:rPr>
              <a:t> </a:t>
            </a:r>
            <a:r>
              <a:rPr kumimoji="0" lang="en-US" sz="4000" b="1" i="0" u="none" strike="noStrike" kern="1200" cap="none" spc="0" normalizeH="0" baseline="0" noProof="0" dirty="0">
                <a:solidFill>
                  <a:schemeClr val="tx1"/>
                </a:solidFill>
                <a:effectLst/>
                <a:uLnTx/>
                <a:uFillTx/>
                <a:latin typeface="Century Gothic" panose="020B0502020202020204"/>
                <a:ea typeface="+mn-ea"/>
                <a:cs typeface="+mn-cs"/>
              </a:rPr>
              <a:t>BLOOD CULTURES</a:t>
            </a:r>
            <a:endParaRPr kumimoji="0" lang="en-US" sz="4000" b="1" i="0" u="none" strike="noStrike" kern="1200" cap="none" spc="0" normalizeH="0" baseline="0" noProof="0" dirty="0">
              <a:solidFill>
                <a:schemeClr val="tx1"/>
              </a:solidFill>
              <a:effectLst/>
              <a:uLnTx/>
              <a:uFillTx/>
              <a:latin typeface="Century Gothic" panose="020B0502020202020204"/>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solidFill>
                <a:schemeClr val="tx1"/>
              </a:solidFill>
              <a:effectLst/>
              <a:uLnTx/>
              <a:uFillTx/>
              <a:latin typeface="Century Gothic" panose="020B0502020202020204"/>
              <a:ea typeface="+mn-ea"/>
              <a:cs typeface="+mn-cs"/>
            </a:endParaRPr>
          </a:p>
        </p:txBody>
      </p:sp>
      <p:sp>
        <p:nvSpPr>
          <p:cNvPr id="13" name="Title 3">
            <a:extLst>
              <a:ext uri="{FF2B5EF4-FFF2-40B4-BE49-F238E27FC236}">
                <a16:creationId xmlns:a16="http://schemas.microsoft.com/office/drawing/2014/main" id="{79CA64E4-60F3-435E-815F-8D8E8CBDAD3B}"/>
              </a:ext>
            </a:extLst>
          </p:cNvPr>
          <p:cNvSpPr txBox="1">
            <a:spLocks/>
          </p:cNvSpPr>
          <p:nvPr/>
        </p:nvSpPr>
        <p:spPr>
          <a:xfrm>
            <a:off x="4938654" y="1033838"/>
            <a:ext cx="2468220" cy="398889"/>
          </a:xfrm>
          <a:prstGeom prst="rect">
            <a:avLst/>
          </a:prstGeom>
          <a:solidFill>
            <a:schemeClr val="bg2"/>
          </a:solidFill>
          <a:ln w="19050">
            <a:no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r>
              <a:rPr kumimoji="0" lang="en-US" sz="2800" i="0" strike="noStrike" kern="1200" cap="none" spc="0" normalizeH="0" baseline="0" noProof="0" dirty="0">
                <a:solidFill>
                  <a:srgbClr val="FFFF00"/>
                </a:solidFill>
                <a:effectLst/>
                <a:uLnTx/>
                <a:uFillTx/>
                <a:latin typeface="Century Gothic" panose="020B0502020202020204"/>
              </a:rPr>
              <a:t>COLLECTION</a:t>
            </a: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solidFill>
                <a:schemeClr val="tx1"/>
              </a:solidFill>
              <a:effectLst/>
              <a:uLnTx/>
              <a:uFillTx/>
              <a:latin typeface="Century Gothic" panose="020B0502020202020204"/>
              <a:ea typeface="+mn-ea"/>
              <a:cs typeface="+mn-cs"/>
            </a:endParaRPr>
          </a:p>
        </p:txBody>
      </p:sp>
      <p:sp>
        <p:nvSpPr>
          <p:cNvPr id="14" name="Title 3">
            <a:extLst>
              <a:ext uri="{FF2B5EF4-FFF2-40B4-BE49-F238E27FC236}">
                <a16:creationId xmlns:a16="http://schemas.microsoft.com/office/drawing/2014/main" id="{2ABDE978-29BC-4C9F-BB7D-E317BF874B16}"/>
              </a:ext>
            </a:extLst>
          </p:cNvPr>
          <p:cNvSpPr txBox="1">
            <a:spLocks/>
          </p:cNvSpPr>
          <p:nvPr/>
        </p:nvSpPr>
        <p:spPr>
          <a:xfrm>
            <a:off x="9120854" y="1018236"/>
            <a:ext cx="1974428" cy="398889"/>
          </a:xfrm>
          <a:prstGeom prst="rect">
            <a:avLst/>
          </a:prstGeom>
          <a:solidFill>
            <a:schemeClr val="bg2"/>
          </a:solidFill>
          <a:ln w="19050">
            <a:no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r>
              <a:rPr kumimoji="0" lang="en-US" sz="2800" i="0" u="none" strike="noStrike" kern="1200" cap="none" spc="0" normalizeH="0" baseline="0" noProof="0" dirty="0">
                <a:solidFill>
                  <a:schemeClr val="tx1"/>
                </a:solidFill>
                <a:effectLst/>
                <a:uLnTx/>
                <a:uFillTx/>
                <a:latin typeface="Century Gothic" panose="020B0502020202020204"/>
                <a:ea typeface="+mn-ea"/>
                <a:cs typeface="+mn-cs"/>
              </a:rPr>
              <a:t> </a:t>
            </a:r>
            <a:r>
              <a:rPr kumimoji="0" lang="en-US" sz="2800" i="0" strike="noStrike" kern="1200" cap="none" spc="0" normalizeH="0" baseline="0" noProof="0" dirty="0">
                <a:solidFill>
                  <a:srgbClr val="FFFF00"/>
                </a:solidFill>
                <a:effectLst/>
                <a:uLnTx/>
                <a:uFillTx/>
                <a:latin typeface="Century Gothic" panose="020B0502020202020204"/>
              </a:rPr>
              <a:t>LABELING</a:t>
            </a: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solidFill>
                <a:schemeClr val="tx1"/>
              </a:solidFill>
              <a:effectLst/>
              <a:uLnTx/>
              <a:uFillTx/>
              <a:latin typeface="Century Gothic" panose="020B0502020202020204"/>
              <a:ea typeface="+mn-ea"/>
              <a:cs typeface="+mn-cs"/>
            </a:endParaRPr>
          </a:p>
        </p:txBody>
      </p:sp>
      <p:sp>
        <p:nvSpPr>
          <p:cNvPr id="17" name="Title 3">
            <a:extLst>
              <a:ext uri="{FF2B5EF4-FFF2-40B4-BE49-F238E27FC236}">
                <a16:creationId xmlns:a16="http://schemas.microsoft.com/office/drawing/2014/main" id="{AD8B8443-0F3D-4DD8-B49F-FAD131909504}"/>
              </a:ext>
            </a:extLst>
          </p:cNvPr>
          <p:cNvSpPr txBox="1">
            <a:spLocks/>
          </p:cNvSpPr>
          <p:nvPr/>
        </p:nvSpPr>
        <p:spPr>
          <a:xfrm>
            <a:off x="710213" y="1020462"/>
            <a:ext cx="2672177" cy="398889"/>
          </a:xfrm>
          <a:prstGeom prst="rect">
            <a:avLst/>
          </a:prstGeom>
          <a:solidFill>
            <a:schemeClr val="bg2"/>
          </a:solidFill>
          <a:ln w="19050">
            <a:no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r>
              <a:rPr kumimoji="0" lang="en-US" sz="2800" i="0" u="none" strike="noStrike" kern="1200" cap="none" spc="0" normalizeH="0" baseline="0" noProof="0" dirty="0">
                <a:solidFill>
                  <a:schemeClr val="tx1"/>
                </a:solidFill>
                <a:effectLst/>
                <a:uLnTx/>
                <a:uFillTx/>
                <a:latin typeface="Century Gothic" panose="020B0502020202020204"/>
                <a:ea typeface="+mn-ea"/>
                <a:cs typeface="+mn-cs"/>
              </a:rPr>
              <a:t> </a:t>
            </a:r>
            <a:r>
              <a:rPr lang="en-US" sz="2800" u="none" dirty="0">
                <a:solidFill>
                  <a:srgbClr val="FFFF00"/>
                </a:solidFill>
                <a:latin typeface="Century Gothic" panose="020B0502020202020204"/>
                <a:ea typeface="+mn-ea"/>
                <a:cs typeface="+mn-cs"/>
              </a:rPr>
              <a:t>PREPARATION</a:t>
            </a:r>
            <a:endParaRPr kumimoji="0" lang="en-US" sz="2800" i="0" strike="noStrike" kern="1200" cap="none" spc="0" normalizeH="0" baseline="0" noProof="0" dirty="0">
              <a:solidFill>
                <a:srgbClr val="FFFF00"/>
              </a:solidFill>
              <a:effectLst/>
              <a:uLnTx/>
              <a:uFillTx/>
              <a:latin typeface="Century Gothic" panose="020B0502020202020204"/>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solidFill>
                <a:schemeClr val="tx1"/>
              </a:solidFill>
              <a:effectLst/>
              <a:uLnTx/>
              <a:uFillTx/>
              <a:latin typeface="Century Gothic" panose="020B0502020202020204"/>
              <a:ea typeface="+mn-ea"/>
              <a:cs typeface="+mn-cs"/>
            </a:endParaRPr>
          </a:p>
        </p:txBody>
      </p:sp>
      <p:sp>
        <p:nvSpPr>
          <p:cNvPr id="18" name="Rectangle 17">
            <a:extLst>
              <a:ext uri="{FF2B5EF4-FFF2-40B4-BE49-F238E27FC236}">
                <a16:creationId xmlns:a16="http://schemas.microsoft.com/office/drawing/2014/main" id="{5B5C7599-814B-4215-AC86-FC5A8EA3032F}"/>
              </a:ext>
            </a:extLst>
          </p:cNvPr>
          <p:cNvSpPr/>
          <p:nvPr/>
        </p:nvSpPr>
        <p:spPr>
          <a:xfrm>
            <a:off x="229936" y="4719471"/>
            <a:ext cx="3923181" cy="2080891"/>
          </a:xfrm>
          <a:prstGeom prst="rect">
            <a:avLst/>
          </a:prstGeom>
        </p:spPr>
        <p:txBody>
          <a:bodyPr wrap="square">
            <a:spAutoFit/>
          </a:bodyPr>
          <a:lstStyle/>
          <a:p>
            <a:pPr marL="285750" marR="0" lvl="0" indent="-285750">
              <a:lnSpc>
                <a:spcPct val="107000"/>
              </a:lnSpc>
              <a:spcBef>
                <a:spcPts val="0"/>
              </a:spcBef>
              <a:spcAft>
                <a:spcPts val="0"/>
              </a:spcAft>
              <a:buFont typeface="Arial" panose="020B0604020202020204" pitchFamily="34" charset="0"/>
              <a:buChar char="•"/>
            </a:pPr>
            <a:r>
              <a:rPr lang="en-US" sz="1600" dirty="0">
                <a:latin typeface="Century Gothic" panose="020B0502020202020204" pitchFamily="34" charset="0"/>
                <a:ea typeface="Calibri" panose="020F0502020204030204" pitchFamily="34" charset="0"/>
                <a:cs typeface="Times New Roman" panose="02020603050405020304" pitchFamily="18" charset="0"/>
              </a:rPr>
              <a:t>PEEL plastic top</a:t>
            </a:r>
          </a:p>
          <a:p>
            <a:pPr marR="0" lvl="0">
              <a:lnSpc>
                <a:spcPct val="107000"/>
              </a:lnSpc>
              <a:spcBef>
                <a:spcPts val="0"/>
              </a:spcBef>
              <a:spcAft>
                <a:spcPts val="0"/>
              </a:spcAft>
            </a:pPr>
            <a:endParaRPr lang="en-US" sz="14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600" dirty="0">
                <a:latin typeface="Century Gothic" panose="020B0502020202020204" pitchFamily="34" charset="0"/>
                <a:ea typeface="Calibri" panose="020F0502020204030204" pitchFamily="34" charset="0"/>
                <a:cs typeface="Times New Roman" panose="02020603050405020304" pitchFamily="18" charset="0"/>
              </a:rPr>
              <a:t>Disinfect top with </a:t>
            </a:r>
            <a:r>
              <a:rPr lang="en-US" sz="1600" u="sng" dirty="0">
                <a:latin typeface="Century Gothic" panose="020B0502020202020204" pitchFamily="34" charset="0"/>
                <a:ea typeface="Calibri" panose="020F0502020204030204" pitchFamily="34" charset="0"/>
                <a:cs typeface="Times New Roman" panose="02020603050405020304" pitchFamily="18" charset="0"/>
              </a:rPr>
              <a:t>70% ALCOHOL</a:t>
            </a:r>
            <a:r>
              <a:rPr lang="en-US" sz="1600" dirty="0">
                <a:latin typeface="Century Gothic" panose="020B0502020202020204" pitchFamily="34" charset="0"/>
                <a:ea typeface="Calibri" panose="020F0502020204030204" pitchFamily="34" charset="0"/>
                <a:cs typeface="Times New Roman" panose="02020603050405020304" pitchFamily="18" charset="0"/>
              </a:rPr>
              <a:t> prior to inoculation</a:t>
            </a:r>
          </a:p>
          <a:p>
            <a:pPr marR="0" lvl="0">
              <a:lnSpc>
                <a:spcPct val="107000"/>
              </a:lnSpc>
              <a:spcBef>
                <a:spcPts val="0"/>
              </a:spcBef>
              <a:spcAft>
                <a:spcPts val="0"/>
              </a:spcAft>
            </a:pPr>
            <a:endParaRPr lang="en-US" sz="14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600" dirty="0">
                <a:effectLst/>
                <a:latin typeface="Century Gothic" panose="020B0502020202020204" pitchFamily="34" charset="0"/>
                <a:ea typeface="Calibri" panose="020F0502020204030204" pitchFamily="34" charset="0"/>
                <a:cs typeface="Times New Roman" panose="02020603050405020304" pitchFamily="18" charset="0"/>
              </a:rPr>
              <a:t>Allow </a:t>
            </a:r>
            <a:r>
              <a:rPr lang="en-US" sz="1600" dirty="0">
                <a:latin typeface="Century Gothic" panose="020B0502020202020204" pitchFamily="34" charset="0"/>
                <a:ea typeface="Calibri" panose="020F0502020204030204" pitchFamily="34" charset="0"/>
                <a:cs typeface="Times New Roman" panose="02020603050405020304" pitchFamily="18" charset="0"/>
              </a:rPr>
              <a:t>alcohol to AIR DRY for 1 min.</a:t>
            </a:r>
          </a:p>
          <a:p>
            <a:pPr marR="0" lvl="0">
              <a:lnSpc>
                <a:spcPct val="107000"/>
              </a:lnSpc>
              <a:spcBef>
                <a:spcPts val="0"/>
              </a:spcBef>
              <a:spcAft>
                <a:spcPts val="0"/>
              </a:spcAft>
            </a:pPr>
            <a:endParaRPr lang="en-US" sz="1400" dirty="0">
              <a:latin typeface="Century Gothic" panose="020B0502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600" dirty="0">
                <a:effectLst/>
                <a:latin typeface="Century Gothic" panose="020B0502020202020204" pitchFamily="34" charset="0"/>
                <a:ea typeface="Calibri" panose="020F0502020204030204" pitchFamily="34" charset="0"/>
                <a:cs typeface="Times New Roman" panose="02020603050405020304" pitchFamily="18" charset="0"/>
              </a:rPr>
              <a:t>INOCULATE blood culture bottles</a:t>
            </a:r>
          </a:p>
        </p:txBody>
      </p:sp>
      <p:sp>
        <p:nvSpPr>
          <p:cNvPr id="19" name="Rectangle 18">
            <a:extLst>
              <a:ext uri="{FF2B5EF4-FFF2-40B4-BE49-F238E27FC236}">
                <a16:creationId xmlns:a16="http://schemas.microsoft.com/office/drawing/2014/main" id="{88909DF6-F7D0-42AF-B978-ABD1A539E269}"/>
              </a:ext>
            </a:extLst>
          </p:cNvPr>
          <p:cNvSpPr/>
          <p:nvPr/>
        </p:nvSpPr>
        <p:spPr>
          <a:xfrm>
            <a:off x="4777638" y="4509532"/>
            <a:ext cx="3205394" cy="2245615"/>
          </a:xfrm>
          <a:prstGeom prst="rect">
            <a:avLst/>
          </a:prstGeom>
        </p:spPr>
        <p:txBody>
          <a:bodyPr wrap="square">
            <a:spAutoFit/>
          </a:bodyPr>
          <a:lstStyle/>
          <a:p>
            <a:pPr marR="0" lvl="0">
              <a:lnSpc>
                <a:spcPct val="107000"/>
              </a:lnSpc>
              <a:spcBef>
                <a:spcPts val="0"/>
              </a:spcBef>
              <a:spcAft>
                <a:spcPts val="0"/>
              </a:spcAft>
            </a:pPr>
            <a:r>
              <a:rPr lang="en-US" sz="1600" dirty="0">
                <a:effectLst/>
                <a:latin typeface="Century Gothic" panose="020B0502020202020204" pitchFamily="34" charset="0"/>
                <a:ea typeface="Calibri" panose="020F0502020204030204" pitchFamily="34" charset="0"/>
                <a:cs typeface="Times New Roman" panose="02020603050405020304" pitchFamily="18" charset="0"/>
              </a:rPr>
              <a:t>        </a:t>
            </a:r>
          </a:p>
          <a:p>
            <a:pPr marR="0" lvl="0">
              <a:lnSpc>
                <a:spcPct val="107000"/>
              </a:lnSpc>
              <a:spcBef>
                <a:spcPts val="0"/>
              </a:spcBef>
              <a:spcAft>
                <a:spcPts val="0"/>
              </a:spcAft>
            </a:pPr>
            <a:r>
              <a:rPr lang="en-US" sz="1600" dirty="0">
                <a:latin typeface="Century Gothic" panose="020B0502020202020204" pitchFamily="34" charset="0"/>
                <a:ea typeface="Calibri" panose="020F0502020204030204" pitchFamily="34" charset="0"/>
                <a:cs typeface="Times New Roman" panose="02020603050405020304" pitchFamily="18" charset="0"/>
              </a:rPr>
              <a:t>      </a:t>
            </a:r>
            <a:r>
              <a:rPr lang="en-US" sz="1600" u="sng" dirty="0">
                <a:effectLst/>
                <a:latin typeface="Century Gothic" panose="020B0502020202020204" pitchFamily="34" charset="0"/>
                <a:ea typeface="Calibri" panose="020F0502020204030204" pitchFamily="34" charset="0"/>
                <a:cs typeface="Times New Roman" panose="02020603050405020304" pitchFamily="18" charset="0"/>
              </a:rPr>
              <a:t>ADULTS</a:t>
            </a:r>
            <a:r>
              <a:rPr lang="en-US" sz="1600" dirty="0">
                <a:effectLst/>
                <a:latin typeface="Century Gothic" panose="020B0502020202020204" pitchFamily="34" charset="0"/>
                <a:ea typeface="Calibri" panose="020F0502020204030204" pitchFamily="34" charset="0"/>
                <a:cs typeface="Times New Roman" panose="02020603050405020304" pitchFamily="18" charset="0"/>
              </a:rPr>
              <a:t>:	        5 - 10 mL</a:t>
            </a:r>
          </a:p>
          <a:p>
            <a:pPr marR="0" lvl="0">
              <a:lnSpc>
                <a:spcPct val="107000"/>
              </a:lnSpc>
              <a:spcBef>
                <a:spcPts val="0"/>
              </a:spcBef>
              <a:spcAft>
                <a:spcPts val="0"/>
              </a:spcAft>
            </a:pPr>
            <a:r>
              <a:rPr lang="en-US" sz="1600" dirty="0">
                <a:latin typeface="Century Gothic" panose="020B0502020202020204" pitchFamily="34" charset="0"/>
                <a:ea typeface="Calibri" panose="020F0502020204030204" pitchFamily="34" charset="0"/>
                <a:cs typeface="Times New Roman" panose="02020603050405020304" pitchFamily="18" charset="0"/>
              </a:rPr>
              <a:t>      </a:t>
            </a:r>
            <a:r>
              <a:rPr lang="en-US" sz="1600" u="sng" dirty="0">
                <a:latin typeface="Century Gothic" panose="020B0502020202020204" pitchFamily="34" charset="0"/>
                <a:ea typeface="Calibri" panose="020F0502020204030204" pitchFamily="34" charset="0"/>
                <a:cs typeface="Times New Roman" panose="02020603050405020304" pitchFamily="18" charset="0"/>
              </a:rPr>
              <a:t>PEDIATRICS</a:t>
            </a:r>
            <a:r>
              <a:rPr lang="en-US" sz="1600" dirty="0">
                <a:latin typeface="Century Gothic" panose="020B0502020202020204" pitchFamily="34" charset="0"/>
                <a:ea typeface="Calibri" panose="020F0502020204030204" pitchFamily="34" charset="0"/>
                <a:cs typeface="Times New Roman" panose="02020603050405020304" pitchFamily="18" charset="0"/>
              </a:rPr>
              <a:t>:	1 - 2 mL</a:t>
            </a:r>
          </a:p>
          <a:p>
            <a:pPr marR="0" lvl="0">
              <a:lnSpc>
                <a:spcPct val="107000"/>
              </a:lnSpc>
              <a:spcBef>
                <a:spcPts val="0"/>
              </a:spcBef>
              <a:spcAft>
                <a:spcPts val="0"/>
              </a:spcAft>
            </a:pPr>
            <a:endParaRPr lang="en-US" sz="2000" dirty="0">
              <a:effectLst/>
              <a:latin typeface="Century Gothic" panose="020B050202020202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1600" dirty="0">
                <a:latin typeface="Century Gothic" panose="020B0502020202020204" pitchFamily="34" charset="0"/>
                <a:ea typeface="Calibri" panose="020F0502020204030204" pitchFamily="34" charset="0"/>
                <a:cs typeface="Times New Roman" panose="02020603050405020304" pitchFamily="18" charset="0"/>
              </a:rPr>
              <a:t>B</a:t>
            </a:r>
            <a:r>
              <a:rPr lang="en-US" sz="1600" dirty="0">
                <a:effectLst/>
                <a:latin typeface="Century Gothic" panose="020B0502020202020204" pitchFamily="34" charset="0"/>
                <a:ea typeface="Calibri" panose="020F0502020204030204" pitchFamily="34" charset="0"/>
                <a:cs typeface="Times New Roman" panose="02020603050405020304" pitchFamily="18" charset="0"/>
              </a:rPr>
              <a:t>lood </a:t>
            </a:r>
            <a:r>
              <a:rPr lang="en-US" sz="1600" dirty="0">
                <a:latin typeface="Century Gothic" panose="020B0502020202020204" pitchFamily="34" charset="0"/>
                <a:ea typeface="Calibri" panose="020F0502020204030204" pitchFamily="34" charset="0"/>
                <a:cs typeface="Times New Roman" panose="02020603050405020304" pitchFamily="18" charset="0"/>
              </a:rPr>
              <a:t>C</a:t>
            </a:r>
            <a:r>
              <a:rPr lang="en-US" sz="1600" dirty="0">
                <a:effectLst/>
                <a:latin typeface="Century Gothic" panose="020B0502020202020204" pitchFamily="34" charset="0"/>
                <a:ea typeface="Calibri" panose="020F0502020204030204" pitchFamily="34" charset="0"/>
                <a:cs typeface="Times New Roman" panose="02020603050405020304" pitchFamily="18" charset="0"/>
              </a:rPr>
              <a:t>ulture bottle fill mark </a:t>
            </a:r>
          </a:p>
          <a:p>
            <a:pPr marL="285750" marR="0" lvl="0" indent="-285750">
              <a:lnSpc>
                <a:spcPct val="107000"/>
              </a:lnSpc>
              <a:spcBef>
                <a:spcPts val="0"/>
              </a:spcBef>
              <a:spcAft>
                <a:spcPts val="0"/>
              </a:spcAft>
              <a:buFont typeface="Arial" panose="020B0604020202020204" pitchFamily="34" charset="0"/>
              <a:buChar char="•"/>
            </a:pPr>
            <a:r>
              <a:rPr lang="en-US" sz="1600" dirty="0">
                <a:latin typeface="Century Gothic" panose="020B0502020202020204" pitchFamily="34" charset="0"/>
                <a:ea typeface="Calibri" panose="020F0502020204030204" pitchFamily="34" charset="0"/>
                <a:cs typeface="Times New Roman" panose="02020603050405020304" pitchFamily="18" charset="0"/>
              </a:rPr>
              <a:t>Green arrow - 10 mL</a:t>
            </a:r>
          </a:p>
          <a:p>
            <a:pPr marL="285750" marR="0" lvl="0" indent="-285750">
              <a:lnSpc>
                <a:spcPct val="107000"/>
              </a:lnSpc>
              <a:spcBef>
                <a:spcPts val="0"/>
              </a:spcBef>
              <a:spcAft>
                <a:spcPts val="0"/>
              </a:spcAft>
              <a:buFont typeface="Arial" panose="020B0604020202020204" pitchFamily="34" charset="0"/>
              <a:buChar char="•"/>
            </a:pPr>
            <a:r>
              <a:rPr lang="en-US" sz="1600" dirty="0">
                <a:effectLst/>
                <a:latin typeface="Century Gothic" panose="020B0502020202020204" pitchFamily="34" charset="0"/>
                <a:ea typeface="Calibri" panose="020F0502020204030204" pitchFamily="34" charset="0"/>
                <a:cs typeface="Times New Roman" panose="02020603050405020304" pitchFamily="18" charset="0"/>
              </a:rPr>
              <a:t>Red arrow - 5 mL</a:t>
            </a:r>
          </a:p>
          <a:p>
            <a:pPr marL="285750" marR="0" lvl="0" indent="-285750">
              <a:lnSpc>
                <a:spcPct val="107000"/>
              </a:lnSpc>
              <a:spcBef>
                <a:spcPts val="0"/>
              </a:spcBef>
              <a:spcAft>
                <a:spcPts val="0"/>
              </a:spcAft>
              <a:buFont typeface="Arial" panose="020B0604020202020204" pitchFamily="34" charset="0"/>
              <a:buChar char="•"/>
            </a:pPr>
            <a:r>
              <a:rPr lang="en-US" sz="1600" dirty="0">
                <a:latin typeface="Century Gothic" panose="020B0502020202020204" pitchFamily="34" charset="0"/>
                <a:ea typeface="Calibri" panose="020F0502020204030204" pitchFamily="34" charset="0"/>
                <a:cs typeface="Times New Roman" panose="02020603050405020304" pitchFamily="18" charset="0"/>
              </a:rPr>
              <a:t>Blue arrow - Uninoculated</a:t>
            </a:r>
            <a:endParaRPr lang="en-US" sz="1600" dirty="0">
              <a:effectLst/>
              <a:latin typeface="Century Gothic" panose="020B050202020202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B41142B0-FA0C-4B89-A76F-45CE35DF47E6}"/>
              </a:ext>
            </a:extLst>
          </p:cNvPr>
          <p:cNvPicPr/>
          <p:nvPr/>
        </p:nvPicPr>
        <p:blipFill rotWithShape="1">
          <a:blip r:embed="rId3"/>
          <a:srcRect l="27124" t="49183" r="22986" b="9212"/>
          <a:stretch/>
        </p:blipFill>
        <p:spPr bwMode="auto">
          <a:xfrm>
            <a:off x="4396776" y="1608945"/>
            <a:ext cx="3509267" cy="2548152"/>
          </a:xfrm>
          <a:prstGeom prst="rect">
            <a:avLst/>
          </a:prstGeom>
          <a:ln>
            <a:noFill/>
          </a:ln>
          <a:extLst>
            <a:ext uri="{53640926-AAD7-44D8-BBD7-CCE9431645EC}">
              <a14:shadowObscured xmlns:a14="http://schemas.microsoft.com/office/drawing/2010/main"/>
            </a:ext>
          </a:extLst>
        </p:spPr>
      </p:pic>
      <p:pic>
        <p:nvPicPr>
          <p:cNvPr id="21" name="Picture 20" descr="See the source image">
            <a:extLst>
              <a:ext uri="{FF2B5EF4-FFF2-40B4-BE49-F238E27FC236}">
                <a16:creationId xmlns:a16="http://schemas.microsoft.com/office/drawing/2014/main" id="{4C2DD577-44CF-4E3B-B866-EC4C1259DECC}"/>
              </a:ext>
            </a:extLst>
          </p:cNvPr>
          <p:cNvPicPr/>
          <p:nvPr/>
        </p:nvPicPr>
        <p:blipFill rotWithShape="1">
          <a:blip r:embed="rId4">
            <a:extLst>
              <a:ext uri="{28A0092B-C50C-407E-A947-70E740481C1C}">
                <a14:useLocalDpi xmlns:a14="http://schemas.microsoft.com/office/drawing/2010/main" val="0"/>
              </a:ext>
            </a:extLst>
          </a:blip>
          <a:srcRect l="8611" t="19722" r="4167" b="15555"/>
          <a:stretch/>
        </p:blipFill>
        <p:spPr bwMode="auto">
          <a:xfrm>
            <a:off x="1406142" y="3569413"/>
            <a:ext cx="1427862" cy="904760"/>
          </a:xfrm>
          <a:prstGeom prst="rect">
            <a:avLst/>
          </a:prstGeom>
          <a:noFill/>
          <a:ln>
            <a:noFill/>
          </a:ln>
          <a:extLst>
            <a:ext uri="{53640926-AAD7-44D8-BBD7-CCE9431645EC}">
              <a14:shadowObscured xmlns:a14="http://schemas.microsoft.com/office/drawing/2010/main"/>
            </a:ext>
          </a:extLst>
        </p:spPr>
      </p:pic>
      <p:pic>
        <p:nvPicPr>
          <p:cNvPr id="23" name="Picture 22" descr="https://image.slidesharecdn.com/7aa995bc-e89e-4554-a5aa-fe930c488170-160508033234/95/infection-control-pbc-prestest-4-638.jpg?cb=1462678476">
            <a:extLst>
              <a:ext uri="{FF2B5EF4-FFF2-40B4-BE49-F238E27FC236}">
                <a16:creationId xmlns:a16="http://schemas.microsoft.com/office/drawing/2014/main" id="{213F20EE-D2E9-4A6B-B161-DA89467DB09B}"/>
              </a:ext>
            </a:extLst>
          </p:cNvPr>
          <p:cNvPicPr/>
          <p:nvPr/>
        </p:nvPicPr>
        <p:blipFill rotWithShape="1">
          <a:blip r:embed="rId5">
            <a:extLst>
              <a:ext uri="{28A0092B-C50C-407E-A947-70E740481C1C}">
                <a14:useLocalDpi xmlns:a14="http://schemas.microsoft.com/office/drawing/2010/main" val="0"/>
              </a:ext>
            </a:extLst>
          </a:blip>
          <a:srcRect l="15126" t="41623" r="52925" b="28702"/>
          <a:stretch/>
        </p:blipFill>
        <p:spPr bwMode="auto">
          <a:xfrm>
            <a:off x="871453" y="1608945"/>
            <a:ext cx="2510937" cy="181385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700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DD550-828B-4F75-88B2-B09967BEECED}"/>
              </a:ext>
            </a:extLst>
          </p:cNvPr>
          <p:cNvSpPr>
            <a:spLocks noGrp="1"/>
          </p:cNvSpPr>
          <p:nvPr>
            <p:ph type="title"/>
          </p:nvPr>
        </p:nvSpPr>
        <p:spPr>
          <a:xfrm>
            <a:off x="2662554" y="71120"/>
            <a:ext cx="6866890" cy="1053148"/>
          </a:xfrm>
        </p:spPr>
        <p:txBody>
          <a:bodyPr>
            <a:noAutofit/>
          </a:bodyPr>
          <a:lstStyle/>
          <a:p>
            <a:pPr algn="ctr"/>
            <a:r>
              <a:rPr lang="en-US" sz="4000" b="1" dirty="0">
                <a:solidFill>
                  <a:schemeClr val="tx1"/>
                </a:solidFill>
                <a:latin typeface="Century Gothic" panose="020B0502020202020204" pitchFamily="34" charset="0"/>
              </a:rPr>
              <a:t>IFOBT </a:t>
            </a:r>
            <a:br>
              <a:rPr lang="en-US" b="1" dirty="0">
                <a:solidFill>
                  <a:schemeClr val="tx1"/>
                </a:solidFill>
                <a:latin typeface="Century Gothic" panose="020B0502020202020204" pitchFamily="34" charset="0"/>
              </a:rPr>
            </a:br>
            <a:r>
              <a:rPr lang="en-US" sz="2400" b="1" dirty="0">
                <a:solidFill>
                  <a:schemeClr val="tx1"/>
                </a:solidFill>
                <a:latin typeface="Century Gothic" panose="020B0502020202020204" pitchFamily="34" charset="0"/>
              </a:rPr>
              <a:t>Proper Labeling</a:t>
            </a:r>
          </a:p>
        </p:txBody>
      </p:sp>
      <p:pic>
        <p:nvPicPr>
          <p:cNvPr id="6" name="Picture 5">
            <a:extLst>
              <a:ext uri="{FF2B5EF4-FFF2-40B4-BE49-F238E27FC236}">
                <a16:creationId xmlns:a16="http://schemas.microsoft.com/office/drawing/2014/main" id="{390D4333-97B3-4820-9F70-08B086D14CC1}"/>
              </a:ext>
            </a:extLst>
          </p:cNvPr>
          <p:cNvPicPr/>
          <p:nvPr/>
        </p:nvPicPr>
        <p:blipFill rotWithShape="1">
          <a:blip r:embed="rId2"/>
          <a:srcRect l="34363" t="43413" r="33037" b="11237"/>
          <a:stretch/>
        </p:blipFill>
        <p:spPr bwMode="auto">
          <a:xfrm>
            <a:off x="1990274" y="1351280"/>
            <a:ext cx="8211450" cy="53158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516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6F4D-5D8A-4306-A252-35255EBAF31F}"/>
              </a:ext>
            </a:extLst>
          </p:cNvPr>
          <p:cNvSpPr>
            <a:spLocks noGrp="1"/>
          </p:cNvSpPr>
          <p:nvPr>
            <p:ph type="title"/>
          </p:nvPr>
        </p:nvSpPr>
        <p:spPr>
          <a:xfrm>
            <a:off x="4137515" y="0"/>
            <a:ext cx="3916970" cy="1044102"/>
          </a:xfrm>
        </p:spPr>
        <p:txBody>
          <a:bodyPr>
            <a:normAutofit/>
          </a:bodyPr>
          <a:lstStyle/>
          <a:p>
            <a:r>
              <a:rPr lang="en-US" sz="4000" b="1" dirty="0">
                <a:solidFill>
                  <a:srgbClr val="FFFF00"/>
                </a:solidFill>
              </a:rPr>
              <a:t>YELLOW BAG</a:t>
            </a:r>
          </a:p>
        </p:txBody>
      </p:sp>
      <p:sp>
        <p:nvSpPr>
          <p:cNvPr id="5" name="Title 3">
            <a:extLst>
              <a:ext uri="{FF2B5EF4-FFF2-40B4-BE49-F238E27FC236}">
                <a16:creationId xmlns:a16="http://schemas.microsoft.com/office/drawing/2014/main" id="{5E6A30B4-1C9E-405B-99B0-D7B42923CED1}"/>
              </a:ext>
            </a:extLst>
          </p:cNvPr>
          <p:cNvSpPr txBox="1">
            <a:spLocks/>
          </p:cNvSpPr>
          <p:nvPr/>
        </p:nvSpPr>
        <p:spPr>
          <a:xfrm>
            <a:off x="6103822" y="1215957"/>
            <a:ext cx="5865779" cy="5544767"/>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000" i="0" u="none" strike="noStrike" kern="1200" cap="none" spc="0" normalizeH="0" baseline="0" noProof="0" dirty="0">
              <a:ln>
                <a:noFill/>
              </a:ln>
              <a:solidFill>
                <a:srgbClr val="FFFF00"/>
              </a:solidFill>
              <a:effectLst/>
              <a:uLnTx/>
              <a:uFillTx/>
              <a:latin typeface="Century Gothic" panose="020B0502020202020204"/>
              <a:ea typeface="+mn-ea"/>
              <a:cs typeface="+mn-cs"/>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kumimoji="0" lang="en-US" sz="2800" i="0" u="none" strike="noStrike" kern="1200" cap="none" spc="0" normalizeH="0" baseline="0" noProof="0" dirty="0">
              <a:ln>
                <a:noFill/>
              </a:ln>
              <a:solidFill>
                <a:srgbClr val="FFFF00"/>
              </a:solidFill>
              <a:effectLst/>
              <a:uLnTx/>
              <a:uFillTx/>
              <a:latin typeface="Century Gothic" panose="020B0502020202020204"/>
              <a:ea typeface="+mn-ea"/>
              <a:cs typeface="+mn-cs"/>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rgbClr val="FFFF00"/>
                </a:solidFill>
                <a:effectLst/>
                <a:uLnTx/>
                <a:uFillTx/>
                <a:latin typeface="Century Gothic" panose="020B0502020202020204"/>
                <a:ea typeface="+mn-ea"/>
                <a:cs typeface="+mn-cs"/>
              </a:rPr>
              <a:t>SHARED SAMPLES</a:t>
            </a: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3200" dirty="0">
              <a:solidFill>
                <a:srgbClr val="FFFF00"/>
              </a:solidFill>
              <a:latin typeface="Century Gothic" panose="020B0502020202020204"/>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rgbClr val="FFFF00"/>
                </a:solidFill>
                <a:effectLst/>
                <a:uLnTx/>
                <a:uFillTx/>
                <a:latin typeface="Century Gothic" panose="020B0502020202020204"/>
                <a:ea typeface="+mn-ea"/>
                <a:cs typeface="+mn-cs"/>
              </a:rPr>
              <a:t>SHORT SAMPLES</a:t>
            </a: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3200" dirty="0">
              <a:solidFill>
                <a:srgbClr val="FFFF00"/>
              </a:solidFill>
              <a:latin typeface="Century Gothic" panose="020B0502020202020204"/>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rgbClr val="FFFF00"/>
                </a:solidFill>
                <a:effectLst/>
                <a:uLnTx/>
                <a:uFillTx/>
                <a:latin typeface="Century Gothic" panose="020B0502020202020204"/>
                <a:ea typeface="+mn-ea"/>
                <a:cs typeface="+mn-cs"/>
              </a:rPr>
              <a:t>SPECIAL HANDLING</a:t>
            </a: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endParaRPr lang="en-US" sz="3200" dirty="0">
              <a:solidFill>
                <a:srgbClr val="FFFF00"/>
              </a:solidFill>
              <a:latin typeface="Century Gothic" panose="020B0502020202020204"/>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i="0" u="none" strike="noStrike" kern="1200" cap="none" spc="0" normalizeH="0" baseline="0" noProof="0" dirty="0">
                <a:ln>
                  <a:noFill/>
                </a:ln>
                <a:solidFill>
                  <a:srgbClr val="FFFF00"/>
                </a:solidFill>
                <a:effectLst/>
                <a:uLnTx/>
                <a:uFillTx/>
                <a:latin typeface="Century Gothic" panose="020B0502020202020204"/>
                <a:ea typeface="+mn-ea"/>
                <a:cs typeface="+mn-cs"/>
              </a:rPr>
              <a:t>INPATIENT </a:t>
            </a:r>
          </a:p>
          <a:p>
            <a:pPr marR="0" lvl="0" defTabSz="914400" rtl="0" eaLnBrk="1" fontAlgn="auto" latinLnBrk="0" hangingPunct="1">
              <a:lnSpc>
                <a:spcPct val="90000"/>
              </a:lnSpc>
              <a:spcBef>
                <a:spcPct val="0"/>
              </a:spcBef>
              <a:spcAft>
                <a:spcPts val="0"/>
              </a:spcAft>
              <a:buClrTx/>
              <a:buSzTx/>
              <a:tabLst/>
              <a:defRPr/>
            </a:pPr>
            <a:r>
              <a:rPr lang="en-US" sz="3200" dirty="0">
                <a:solidFill>
                  <a:srgbClr val="FFFF00"/>
                </a:solidFill>
                <a:latin typeface="Century Gothic" panose="020B0502020202020204"/>
              </a:rPr>
              <a:t>   </a:t>
            </a:r>
            <a:r>
              <a:rPr kumimoji="0" lang="en-US" sz="3200" i="0" u="none" strike="noStrike" kern="1200" cap="none" spc="0" normalizeH="0" baseline="0" noProof="0" dirty="0">
                <a:ln>
                  <a:noFill/>
                </a:ln>
                <a:solidFill>
                  <a:srgbClr val="FFFF00"/>
                </a:solidFill>
                <a:effectLst/>
                <a:uLnTx/>
                <a:uFillTx/>
                <a:latin typeface="Century Gothic" panose="020B0502020202020204"/>
                <a:ea typeface="+mn-ea"/>
                <a:cs typeface="+mn-cs"/>
              </a:rPr>
              <a:t>BACTERIOLOGY SAMPLES</a:t>
            </a:r>
          </a:p>
        </p:txBody>
      </p:sp>
      <p:sp>
        <p:nvSpPr>
          <p:cNvPr id="6" name="Title 3">
            <a:extLst>
              <a:ext uri="{FF2B5EF4-FFF2-40B4-BE49-F238E27FC236}">
                <a16:creationId xmlns:a16="http://schemas.microsoft.com/office/drawing/2014/main" id="{8F48BD92-943D-482C-B61A-251314B59C48}"/>
              </a:ext>
            </a:extLst>
          </p:cNvPr>
          <p:cNvSpPr txBox="1">
            <a:spLocks/>
          </p:cNvSpPr>
          <p:nvPr/>
        </p:nvSpPr>
        <p:spPr>
          <a:xfrm>
            <a:off x="292962" y="1215957"/>
            <a:ext cx="5592933" cy="5544767"/>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endParaRPr kumimoji="0" lang="en-US" sz="200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C8728570-B3ED-4DD2-8150-5750110A0C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37" t="8304" r="12399"/>
          <a:stretch/>
        </p:blipFill>
        <p:spPr>
          <a:xfrm>
            <a:off x="510889" y="1332690"/>
            <a:ext cx="5117125" cy="5353456"/>
          </a:xfrm>
          <a:prstGeom prst="rect">
            <a:avLst/>
          </a:prstGeom>
          <a:effectLst/>
        </p:spPr>
      </p:pic>
    </p:spTree>
    <p:extLst>
      <p:ext uri="{BB962C8B-B14F-4D97-AF65-F5344CB8AC3E}">
        <p14:creationId xmlns:p14="http://schemas.microsoft.com/office/powerpoint/2010/main" val="280841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8C86B537-2D26-44DC-A2CE-3A9BDB93CF3D}"/>
              </a:ext>
            </a:extLst>
          </p:cNvPr>
          <p:cNvSpPr txBox="1">
            <a:spLocks/>
          </p:cNvSpPr>
          <p:nvPr/>
        </p:nvSpPr>
        <p:spPr>
          <a:xfrm>
            <a:off x="311284" y="1571017"/>
            <a:ext cx="5625831" cy="5010575"/>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endParaRPr kumimoji="0" lang="en-US" sz="200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C4ABD59B-2B06-4097-8B18-E2C4E8258CEB}"/>
              </a:ext>
            </a:extLst>
          </p:cNvPr>
          <p:cNvSpPr>
            <a:spLocks noGrp="1"/>
          </p:cNvSpPr>
          <p:nvPr>
            <p:ph type="title"/>
          </p:nvPr>
        </p:nvSpPr>
        <p:spPr>
          <a:xfrm>
            <a:off x="2745740" y="153082"/>
            <a:ext cx="6700520" cy="1196502"/>
          </a:xfrm>
        </p:spPr>
        <p:txBody>
          <a:bodyPr>
            <a:normAutofit fontScale="90000"/>
          </a:bodyPr>
          <a:lstStyle/>
          <a:p>
            <a:pPr algn="ctr"/>
            <a:r>
              <a:rPr lang="en-US" sz="4400" b="1" dirty="0">
                <a:solidFill>
                  <a:schemeClr val="tx1"/>
                </a:solidFill>
                <a:latin typeface="Century Gothic" panose="020B0502020202020204" pitchFamily="34" charset="0"/>
              </a:rPr>
              <a:t>METHOTREXATE (MTX) </a:t>
            </a:r>
            <a:br>
              <a:rPr lang="en-US" b="1" dirty="0">
                <a:solidFill>
                  <a:srgbClr val="FF0000"/>
                </a:solidFill>
                <a:latin typeface="Century Gothic" panose="020B0502020202020204" pitchFamily="34" charset="0"/>
              </a:rPr>
            </a:br>
            <a:r>
              <a:rPr lang="en-US" sz="4400" b="1" dirty="0">
                <a:ln w="28575" cmpd="sng">
                  <a:solidFill>
                    <a:srgbClr val="FF0000"/>
                  </a:solidFill>
                </a:ln>
                <a:solidFill>
                  <a:schemeClr val="tx1"/>
                </a:solidFill>
                <a:latin typeface="Century Gothic" panose="020B0502020202020204" pitchFamily="34" charset="0"/>
              </a:rPr>
              <a:t>“</a:t>
            </a:r>
            <a:r>
              <a:rPr lang="en-US" sz="4400" b="1" u="sng" dirty="0">
                <a:ln w="28575" cmpd="sng">
                  <a:solidFill>
                    <a:srgbClr val="FF0000"/>
                  </a:solidFill>
                </a:ln>
                <a:solidFill>
                  <a:schemeClr val="tx1"/>
                </a:solidFill>
                <a:latin typeface="Century Gothic" panose="020B0502020202020204" pitchFamily="34" charset="0"/>
              </a:rPr>
              <a:t>STAT</a:t>
            </a:r>
            <a:r>
              <a:rPr lang="en-US" sz="4400" b="1" dirty="0">
                <a:ln w="28575" cmpd="sng">
                  <a:solidFill>
                    <a:srgbClr val="FF0000"/>
                  </a:solidFill>
                </a:ln>
                <a:solidFill>
                  <a:schemeClr val="tx1"/>
                </a:solidFill>
                <a:latin typeface="Century Gothic" panose="020B0502020202020204" pitchFamily="34" charset="0"/>
              </a:rPr>
              <a:t>”</a:t>
            </a:r>
          </a:p>
        </p:txBody>
      </p:sp>
      <p:sp>
        <p:nvSpPr>
          <p:cNvPr id="7" name="Title 3">
            <a:extLst>
              <a:ext uri="{FF2B5EF4-FFF2-40B4-BE49-F238E27FC236}">
                <a16:creationId xmlns:a16="http://schemas.microsoft.com/office/drawing/2014/main" id="{74DA12CA-E880-47B0-8360-E0807899B635}"/>
              </a:ext>
            </a:extLst>
          </p:cNvPr>
          <p:cNvSpPr txBox="1">
            <a:spLocks/>
          </p:cNvSpPr>
          <p:nvPr/>
        </p:nvSpPr>
        <p:spPr>
          <a:xfrm>
            <a:off x="6254884" y="1571017"/>
            <a:ext cx="5625831" cy="5010576"/>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endParaRPr kumimoji="0" lang="en-US" sz="200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C545B6B9-B7A8-478C-8FB6-4C9977964432}"/>
              </a:ext>
            </a:extLst>
          </p:cNvPr>
          <p:cNvPicPr/>
          <p:nvPr/>
        </p:nvPicPr>
        <p:blipFill rotWithShape="1">
          <a:blip r:embed="rId2"/>
          <a:srcRect l="1940" t="35147" r="73852" b="20996"/>
          <a:stretch/>
        </p:blipFill>
        <p:spPr bwMode="auto">
          <a:xfrm>
            <a:off x="6614160" y="1760706"/>
            <a:ext cx="5029200" cy="4599454"/>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4" name="Picture 3" descr="C:\Users\k134522\Desktop\IMG_1299.JPG">
            <a:extLst>
              <a:ext uri="{FF2B5EF4-FFF2-40B4-BE49-F238E27FC236}">
                <a16:creationId xmlns:a16="http://schemas.microsoft.com/office/drawing/2014/main" id="{C5139994-3086-4A4F-8B0E-03D40FDEF47F}"/>
              </a:ext>
            </a:extLst>
          </p:cNvPr>
          <p:cNvPicPr/>
          <p:nvPr/>
        </p:nvPicPr>
        <p:blipFill rotWithShape="1">
          <a:blip r:embed="rId3" cstate="print">
            <a:extLst>
              <a:ext uri="{28A0092B-C50C-407E-A947-70E740481C1C}">
                <a14:useLocalDpi xmlns:a14="http://schemas.microsoft.com/office/drawing/2010/main" val="0"/>
              </a:ext>
            </a:extLst>
          </a:blip>
          <a:srcRect l="5971" t="9054" r="10256" b="4568"/>
          <a:stretch/>
        </p:blipFill>
        <p:spPr bwMode="auto">
          <a:xfrm>
            <a:off x="1068217" y="1760706"/>
            <a:ext cx="4029077" cy="468956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12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002">
            <a:extLst>
              <a:ext uri="{FF2B5EF4-FFF2-40B4-BE49-F238E27FC236}">
                <a16:creationId xmlns:a16="http://schemas.microsoft.com/office/drawing/2014/main" id="{F662B539-7E14-4192-B36C-6B1E03E5A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99" y="1935546"/>
            <a:ext cx="10622604" cy="410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BD18D1C9-59C4-46CC-A9BB-EBCA2F8FC120}"/>
              </a:ext>
            </a:extLst>
          </p:cNvPr>
          <p:cNvSpPr txBox="1">
            <a:spLocks/>
          </p:cNvSpPr>
          <p:nvPr/>
        </p:nvSpPr>
        <p:spPr>
          <a:xfrm>
            <a:off x="2442429" y="0"/>
            <a:ext cx="7571301" cy="683581"/>
          </a:xfrm>
          <a:prstGeom prst="rect">
            <a:avLst/>
          </a:prstGeom>
          <a:solidFill>
            <a:schemeClr val="bg2">
              <a:lumMod val="90000"/>
            </a:schemeClr>
          </a:solidFill>
          <a:ln w="12700">
            <a:solidFill>
              <a:schemeClr val="bg2"/>
            </a:solidFill>
          </a:ln>
        </p:spPr>
        <p:txBody>
          <a:bodyPr>
            <a:normAutofit fontScale="250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kumimoji="0" lang="en-US" sz="48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entury Gothic" panose="020B0502020202020204"/>
                <a:ea typeface="+mn-ea"/>
                <a:cs typeface="+mn-cs"/>
              </a:rPr>
              <a:t> </a:t>
            </a:r>
          </a:p>
          <a:p>
            <a:pPr algn="ctr"/>
            <a:endParaRPr lang="en-US" sz="4000" b="1" dirty="0">
              <a:ln>
                <a:solidFill>
                  <a:schemeClr val="bg1"/>
                </a:solidFill>
              </a:ln>
              <a:solidFill>
                <a:schemeClr val="tx1"/>
              </a:solidFill>
              <a:latin typeface="Century Gothic" panose="020B0502020202020204" pitchFamily="34" charset="0"/>
            </a:endParaRPr>
          </a:p>
          <a:p>
            <a:pPr algn="ctr"/>
            <a:r>
              <a:rPr lang="en-US" sz="16000" b="1" dirty="0">
                <a:ln>
                  <a:solidFill>
                    <a:schemeClr val="bg1"/>
                  </a:solidFill>
                </a:ln>
                <a:latin typeface="Century Gothic" panose="020B0502020202020204" pitchFamily="34" charset="0"/>
              </a:rPr>
              <a:t>RACK SAMPLES</a:t>
            </a:r>
            <a:r>
              <a:rPr lang="en-US" sz="13300" b="1" dirty="0">
                <a:ln>
                  <a:solidFill>
                    <a:schemeClr val="bg1"/>
                  </a:solidFill>
                </a:ln>
                <a:latin typeface="Century Gothic" panose="020B0502020202020204" pitchFamily="34" charset="0"/>
              </a:rPr>
              <a:t> </a:t>
            </a:r>
            <a:r>
              <a:rPr lang="en-US" sz="10700" b="1" dirty="0">
                <a:ln>
                  <a:solidFill>
                    <a:schemeClr val="bg1"/>
                  </a:solidFill>
                </a:ln>
                <a:latin typeface="Century Gothic" panose="020B0502020202020204" pitchFamily="34" charset="0"/>
              </a:rPr>
              <a:t> </a:t>
            </a:r>
          </a:p>
          <a:p>
            <a:pPr algn="ctr"/>
            <a:b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br>
            <a:endParaRPr kumimoji="0" lang="en-US" sz="22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
        <p:nvSpPr>
          <p:cNvPr id="9" name="Title 1">
            <a:extLst>
              <a:ext uri="{FF2B5EF4-FFF2-40B4-BE49-F238E27FC236}">
                <a16:creationId xmlns:a16="http://schemas.microsoft.com/office/drawing/2014/main" id="{8A82CD7C-3609-4542-A8C4-DCF3B9854FB9}"/>
              </a:ext>
            </a:extLst>
          </p:cNvPr>
          <p:cNvSpPr txBox="1">
            <a:spLocks/>
          </p:cNvSpPr>
          <p:nvPr/>
        </p:nvSpPr>
        <p:spPr>
          <a:xfrm>
            <a:off x="1849517" y="935031"/>
            <a:ext cx="8492966" cy="749064"/>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kumimoji="0" lang="en-US" sz="2400" b="1" i="0" u="none" strike="noStrike" kern="1200" cap="none" spc="0" normalizeH="0" baseline="0" noProof="0" dirty="0">
                <a:ln w="0"/>
                <a:solidFill>
                  <a:schemeClr val="tx1"/>
                </a:solidFill>
                <a:effectLst>
                  <a:outerShdw blurRad="38100" dist="19050" dir="2700000" algn="tl" rotWithShape="0">
                    <a:prstClr val="black">
                      <a:alpha val="40000"/>
                    </a:prstClr>
                  </a:outerShdw>
                </a:effectLst>
                <a:uLnTx/>
                <a:uFillTx/>
                <a:latin typeface="Century Gothic" panose="020B0502020202020204"/>
                <a:ea typeface="+mn-ea"/>
                <a:cs typeface="+mn-cs"/>
              </a:rPr>
              <a:t>Use </a:t>
            </a:r>
            <a:r>
              <a:rPr lang="en-US" sz="2400" b="1" u="sng" dirty="0">
                <a:ln w="0"/>
                <a:solidFill>
                  <a:schemeClr val="tx1"/>
                </a:solidFill>
                <a:effectLst>
                  <a:outerShdw blurRad="38100" dist="19050" dir="2700000" algn="tl" rotWithShape="0">
                    <a:prstClr val="black">
                      <a:alpha val="40000"/>
                    </a:prstClr>
                  </a:outerShdw>
                </a:effectLst>
                <a:latin typeface="Century Gothic" panose="020B0502020202020204"/>
              </a:rPr>
              <a:t>BLUE RACKS </a:t>
            </a:r>
            <a:r>
              <a:rPr lang="en-US" sz="2400" b="1" dirty="0">
                <a:ln w="0"/>
                <a:solidFill>
                  <a:schemeClr val="tx1"/>
                </a:solidFill>
                <a:effectLst>
                  <a:outerShdw blurRad="38100" dist="19050" dir="2700000" algn="tl" rotWithShape="0">
                    <a:prstClr val="black">
                      <a:alpha val="40000"/>
                    </a:prstClr>
                  </a:outerShdw>
                </a:effectLst>
                <a:latin typeface="Century Gothic" panose="020B0502020202020204"/>
              </a:rPr>
              <a:t>when sending samples to Regional Lab  </a:t>
            </a:r>
          </a:p>
          <a:p>
            <a:pPr algn="ctr"/>
            <a:r>
              <a:rPr kumimoji="0" lang="en-US" sz="2400" b="1" i="0" u="none" strike="noStrike" kern="1200" cap="none" spc="0" normalizeH="0" baseline="0" noProof="0" dirty="0" err="1">
                <a:ln w="0"/>
                <a:solidFill>
                  <a:schemeClr val="tx1"/>
                </a:solidFill>
                <a:effectLst>
                  <a:outerShdw blurRad="38100" dist="19050" dir="2700000" algn="tl" rotWithShape="0">
                    <a:prstClr val="black">
                      <a:alpha val="40000"/>
                    </a:prstClr>
                  </a:outerShdw>
                </a:effectLst>
                <a:uLnTx/>
                <a:uFillTx/>
                <a:latin typeface="Century Gothic" panose="020B0502020202020204"/>
                <a:ea typeface="+mn-ea"/>
                <a:cs typeface="+mn-cs"/>
              </a:rPr>
              <a:t>Unracked</a:t>
            </a:r>
            <a:r>
              <a:rPr kumimoji="0" lang="en-US" sz="2400" b="1" i="0" u="none" strike="noStrike" kern="1200" cap="none" spc="0" normalizeH="0" baseline="0" noProof="0" dirty="0">
                <a:ln w="0"/>
                <a:solidFill>
                  <a:schemeClr val="tx1"/>
                </a:solidFill>
                <a:effectLst>
                  <a:outerShdw blurRad="38100" dist="19050" dir="2700000" algn="tl" rotWithShape="0">
                    <a:prstClr val="black">
                      <a:alpha val="40000"/>
                    </a:prstClr>
                  </a:outerShdw>
                </a:effectLst>
                <a:uLnTx/>
                <a:uFillTx/>
                <a:latin typeface="Century Gothic" panose="020B0502020202020204"/>
                <a:ea typeface="+mn-ea"/>
                <a:cs typeface="+mn-cs"/>
              </a:rPr>
              <a:t> samples can lead to delayed TAT  </a:t>
            </a:r>
          </a:p>
        </p:txBody>
      </p:sp>
      <p:pic>
        <p:nvPicPr>
          <p:cNvPr id="10" name="Picture 9" descr="image002">
            <a:extLst>
              <a:ext uri="{FF2B5EF4-FFF2-40B4-BE49-F238E27FC236}">
                <a16:creationId xmlns:a16="http://schemas.microsoft.com/office/drawing/2014/main" id="{F662B539-7E14-4192-B36C-6B1E03E5A9E9}"/>
              </a:ext>
            </a:extLst>
          </p:cNvPr>
          <p:cNvPicPr/>
          <p:nvPr/>
        </p:nvPicPr>
        <p:blipFill rotWithShape="1">
          <a:blip r:embed="rId2">
            <a:extLst>
              <a:ext uri="{28A0092B-C50C-407E-A947-70E740481C1C}">
                <a14:useLocalDpi xmlns:a14="http://schemas.microsoft.com/office/drawing/2010/main" val="0"/>
              </a:ext>
            </a:extLst>
          </a:blip>
          <a:srcRect l="3633" t="24069" r="52030" b="7350"/>
          <a:stretch/>
        </p:blipFill>
        <p:spPr bwMode="auto">
          <a:xfrm>
            <a:off x="873858" y="2631770"/>
            <a:ext cx="5354221" cy="3405045"/>
          </a:xfrm>
          <a:prstGeom prst="rect">
            <a:avLst/>
          </a:prstGeom>
          <a:noFill/>
          <a:ln>
            <a:noFill/>
          </a:ln>
          <a:extLst>
            <a:ext uri="{53640926-AAD7-44D8-BBD7-CCE9431645EC}">
              <a14:shadowObscured xmlns:a14="http://schemas.microsoft.com/office/drawing/2010/main"/>
            </a:ext>
          </a:extLst>
        </p:spPr>
      </p:pic>
      <p:pic>
        <p:nvPicPr>
          <p:cNvPr id="11" name="Picture 10" descr="image002">
            <a:extLst>
              <a:ext uri="{FF2B5EF4-FFF2-40B4-BE49-F238E27FC236}">
                <a16:creationId xmlns:a16="http://schemas.microsoft.com/office/drawing/2014/main" id="{F662B539-7E14-4192-B36C-6B1E03E5A9E9}"/>
              </a:ext>
            </a:extLst>
          </p:cNvPr>
          <p:cNvPicPr/>
          <p:nvPr/>
        </p:nvPicPr>
        <p:blipFill rotWithShape="1">
          <a:blip r:embed="rId2">
            <a:extLst>
              <a:ext uri="{28A0092B-C50C-407E-A947-70E740481C1C}">
                <a14:useLocalDpi xmlns:a14="http://schemas.microsoft.com/office/drawing/2010/main" val="0"/>
              </a:ext>
            </a:extLst>
          </a:blip>
          <a:srcRect l="57373" t="28209" r="4166" b="8128"/>
          <a:stretch/>
        </p:blipFill>
        <p:spPr bwMode="auto">
          <a:xfrm>
            <a:off x="6494604" y="2631768"/>
            <a:ext cx="4823538" cy="3405045"/>
          </a:xfrm>
          <a:prstGeom prst="rect">
            <a:avLst/>
          </a:prstGeom>
          <a:noFill/>
          <a:ln>
            <a:noFill/>
          </a:ln>
          <a:extLst>
            <a:ext uri="{53640926-AAD7-44D8-BBD7-CCE9431645EC}">
              <a14:shadowObscured xmlns:a14="http://schemas.microsoft.com/office/drawing/2010/main"/>
            </a:ext>
          </a:extLst>
        </p:spPr>
      </p:pic>
      <p:sp>
        <p:nvSpPr>
          <p:cNvPr id="12" name="Title 1">
            <a:extLst>
              <a:ext uri="{FF2B5EF4-FFF2-40B4-BE49-F238E27FC236}">
                <a16:creationId xmlns:a16="http://schemas.microsoft.com/office/drawing/2014/main" id="{741E467B-DE10-4D72-99D9-C43FBE4DCD66}"/>
              </a:ext>
            </a:extLst>
          </p:cNvPr>
          <p:cNvSpPr txBox="1">
            <a:spLocks/>
          </p:cNvSpPr>
          <p:nvPr/>
        </p:nvSpPr>
        <p:spPr>
          <a:xfrm>
            <a:off x="1178711" y="6288267"/>
            <a:ext cx="9834578" cy="314160"/>
          </a:xfrm>
          <a:prstGeom prst="rect">
            <a:avLst/>
          </a:prstGeom>
          <a:solidFill>
            <a:schemeClr val="bg2"/>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2000" b="1" u="sng" dirty="0">
                <a:ln>
                  <a:solidFill>
                    <a:srgbClr val="FFFF00"/>
                  </a:solidFill>
                </a:ln>
                <a:solidFill>
                  <a:srgbClr val="FFFF00"/>
                </a:solidFill>
                <a:latin typeface="Century Gothic" panose="020B0502020202020204" pitchFamily="34" charset="0"/>
                <a:cs typeface="Calibri" panose="020F0502020204030204" pitchFamily="34" charset="0"/>
              </a:rPr>
              <a:t>IMPORTANT</a:t>
            </a:r>
            <a:r>
              <a:rPr lang="en-US" sz="2000" b="1" dirty="0">
                <a:ln>
                  <a:solidFill>
                    <a:srgbClr val="FFFF00"/>
                  </a:solidFill>
                </a:ln>
                <a:solidFill>
                  <a:srgbClr val="FFFF00"/>
                </a:solidFill>
                <a:latin typeface="Century Gothic" panose="020B0502020202020204" pitchFamily="34" charset="0"/>
                <a:cs typeface="Calibri" panose="020F0502020204030204" pitchFamily="34" charset="0"/>
              </a:rPr>
              <a:t>:   </a:t>
            </a:r>
            <a:r>
              <a:rPr lang="en-US" sz="2000" b="1" u="sng" dirty="0">
                <a:ln>
                  <a:solidFill>
                    <a:srgbClr val="FFFF00"/>
                  </a:solidFill>
                </a:ln>
                <a:solidFill>
                  <a:srgbClr val="FFFF00"/>
                </a:solidFill>
                <a:latin typeface="Century Gothic" panose="020B0502020202020204" pitchFamily="34" charset="0"/>
                <a:cs typeface="Calibri" panose="020F0502020204030204" pitchFamily="34" charset="0"/>
              </a:rPr>
              <a:t>CTGC</a:t>
            </a:r>
            <a:r>
              <a:rPr lang="en-US" sz="2000" b="1" dirty="0">
                <a:ln>
                  <a:solidFill>
                    <a:srgbClr val="FFFF00"/>
                  </a:solidFill>
                </a:ln>
                <a:solidFill>
                  <a:srgbClr val="FFFF00"/>
                </a:solidFill>
                <a:latin typeface="Century Gothic" panose="020B0502020202020204" pitchFamily="34" charset="0"/>
                <a:cs typeface="Calibri" panose="020F0502020204030204" pitchFamily="34" charset="0"/>
              </a:rPr>
              <a:t> samples </a:t>
            </a:r>
            <a:r>
              <a:rPr lang="en-US" sz="2000" b="1" u="sng" dirty="0">
                <a:ln>
                  <a:solidFill>
                    <a:srgbClr val="FFFF00"/>
                  </a:solidFill>
                </a:ln>
                <a:solidFill>
                  <a:srgbClr val="FFFF00"/>
                </a:solidFill>
                <a:latin typeface="Century Gothic" panose="020B0502020202020204" pitchFamily="34" charset="0"/>
                <a:cs typeface="Calibri" panose="020F0502020204030204" pitchFamily="34" charset="0"/>
              </a:rPr>
              <a:t>MUST</a:t>
            </a:r>
            <a:r>
              <a:rPr lang="en-US" sz="2000" b="1" dirty="0">
                <a:ln>
                  <a:solidFill>
                    <a:srgbClr val="FFFF00"/>
                  </a:solidFill>
                </a:ln>
                <a:solidFill>
                  <a:srgbClr val="FFFF00"/>
                </a:solidFill>
                <a:latin typeface="Century Gothic" panose="020B0502020202020204" pitchFamily="34" charset="0"/>
                <a:cs typeface="Calibri" panose="020F0502020204030204" pitchFamily="34" charset="0"/>
              </a:rPr>
              <a:t> be in </a:t>
            </a:r>
            <a:r>
              <a:rPr lang="en-US" sz="2000" b="1" u="sng" dirty="0">
                <a:ln>
                  <a:solidFill>
                    <a:srgbClr val="FFFF00"/>
                  </a:solidFill>
                </a:ln>
                <a:solidFill>
                  <a:srgbClr val="FFFF00"/>
                </a:solidFill>
                <a:latin typeface="Century Gothic" panose="020B0502020202020204" pitchFamily="34" charset="0"/>
                <a:cs typeface="Calibri" panose="020F0502020204030204" pitchFamily="34" charset="0"/>
              </a:rPr>
              <a:t>BLUE RACKS </a:t>
            </a:r>
            <a:r>
              <a:rPr lang="en-US" sz="2000" b="1" dirty="0">
                <a:ln>
                  <a:solidFill>
                    <a:srgbClr val="FFFF00"/>
                  </a:solidFill>
                </a:ln>
                <a:solidFill>
                  <a:srgbClr val="FFFF00"/>
                </a:solidFill>
                <a:latin typeface="Century Gothic" panose="020B0502020202020204" pitchFamily="34" charset="0"/>
                <a:cs typeface="Calibri" panose="020F0502020204030204" pitchFamily="34" charset="0"/>
              </a:rPr>
              <a:t>to prevent contamination</a:t>
            </a:r>
            <a:endParaRPr lang="en-US" sz="2000" b="1" dirty="0">
              <a:ln>
                <a:solidFill>
                  <a:srgbClr val="FFFF00"/>
                </a:solidFill>
              </a:ln>
              <a:solidFill>
                <a:srgbClr val="FFFF00"/>
              </a:solidFill>
              <a:latin typeface="Century Gothic" panose="020B0502020202020204" pitchFamily="34" charset="0"/>
            </a:endParaRPr>
          </a:p>
        </p:txBody>
      </p:sp>
    </p:spTree>
    <p:extLst>
      <p:ext uri="{BB962C8B-B14F-4D97-AF65-F5344CB8AC3E}">
        <p14:creationId xmlns:p14="http://schemas.microsoft.com/office/powerpoint/2010/main" val="122330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894080"/>
          </a:xfrm>
        </p:spPr>
        <p:txBody>
          <a:bodyPr>
            <a:normAutofit/>
          </a:bodyPr>
          <a:lstStyle/>
          <a:p>
            <a:pPr algn="ctr"/>
            <a:r>
              <a:rPr lang="en-US" sz="4000" b="1" dirty="0">
                <a:ln w="19050">
                  <a:solidFill>
                    <a:schemeClr val="bg2"/>
                  </a:solidFill>
                </a:ln>
                <a:solidFill>
                  <a:srgbClr val="B686DA"/>
                </a:solidFill>
                <a:latin typeface="+mn-lt"/>
              </a:rPr>
              <a:t>medical centers – chino hills </a:t>
            </a:r>
            <a:r>
              <a:rPr lang="en-US" sz="4000" b="1" dirty="0" err="1">
                <a:ln w="19050">
                  <a:solidFill>
                    <a:schemeClr val="bg2"/>
                  </a:solidFill>
                </a:ln>
                <a:solidFill>
                  <a:srgbClr val="B686DA"/>
                </a:solidFill>
                <a:latin typeface="+mn-lt"/>
              </a:rPr>
              <a:t>rrl</a:t>
            </a:r>
            <a:endParaRPr lang="en-US" sz="4000" b="1" dirty="0">
              <a:ln w="19050">
                <a:solidFill>
                  <a:schemeClr val="bg2"/>
                </a:solidFill>
              </a:ln>
              <a:solidFill>
                <a:srgbClr val="B686DA"/>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2327926"/>
              </p:ext>
            </p:extLst>
          </p:nvPr>
        </p:nvGraphicFramePr>
        <p:xfrm>
          <a:off x="1156653" y="3810000"/>
          <a:ext cx="9872664" cy="3048000"/>
        </p:xfrm>
        <a:graphic>
          <a:graphicData uri="http://schemas.openxmlformats.org/drawingml/2006/table">
            <a:tbl>
              <a:tblPr firstRow="1" bandRow="1">
                <a:tableStyleId>{5C22544A-7EE6-4342-B048-85BDC9FD1C3A}</a:tableStyleId>
              </a:tblPr>
              <a:tblGrid>
                <a:gridCol w="4936332">
                  <a:extLst>
                    <a:ext uri="{9D8B030D-6E8A-4147-A177-3AD203B41FA5}">
                      <a16:colId xmlns:a16="http://schemas.microsoft.com/office/drawing/2014/main" val="20000"/>
                    </a:ext>
                  </a:extLst>
                </a:gridCol>
                <a:gridCol w="4936332">
                  <a:extLst>
                    <a:ext uri="{9D8B030D-6E8A-4147-A177-3AD203B41FA5}">
                      <a16:colId xmlns:a16="http://schemas.microsoft.com/office/drawing/2014/main" val="20001"/>
                    </a:ext>
                  </a:extLst>
                </a:gridCol>
              </a:tblGrid>
              <a:tr h="489204">
                <a:tc>
                  <a:txBody>
                    <a:bodyPr/>
                    <a:lstStyle/>
                    <a:p>
                      <a:pPr algn="ctr"/>
                      <a:r>
                        <a:rPr lang="en-US" sz="3400" b="1" u="sng" dirty="0">
                          <a:solidFill>
                            <a:schemeClr val="accent5">
                              <a:lumMod val="20000"/>
                              <a:lumOff val="80000"/>
                            </a:schemeClr>
                          </a:solidFill>
                          <a:latin typeface="Century Gothic" panose="020B0502020202020204" pitchFamily="34" charset="0"/>
                        </a:rPr>
                        <a:t>F</a:t>
                      </a:r>
                      <a:r>
                        <a:rPr lang="en-US" sz="3400" b="0" dirty="0">
                          <a:solidFill>
                            <a:schemeClr val="accent5">
                              <a:lumMod val="20000"/>
                              <a:lumOff val="80000"/>
                            </a:schemeClr>
                          </a:solidFill>
                          <a:latin typeface="Century Gothic" panose="020B0502020202020204" pitchFamily="34" charset="0"/>
                        </a:rPr>
                        <a:t>ONTANA</a:t>
                      </a:r>
                    </a:p>
                  </a:txBody>
                  <a:tcPr marL="101258" marR="101258">
                    <a:solidFill>
                      <a:srgbClr val="7030A0"/>
                    </a:solidFill>
                  </a:tcPr>
                </a:tc>
                <a:tc>
                  <a:txBody>
                    <a:bodyPr/>
                    <a:lstStyle/>
                    <a:p>
                      <a:pPr algn="ctr"/>
                      <a:r>
                        <a:rPr lang="en-US" sz="3400" b="1" u="sng" dirty="0">
                          <a:solidFill>
                            <a:schemeClr val="accent5">
                              <a:lumMod val="20000"/>
                              <a:lumOff val="80000"/>
                            </a:schemeClr>
                          </a:solidFill>
                          <a:latin typeface="Century Gothic" panose="020B0502020202020204" pitchFamily="34" charset="0"/>
                        </a:rPr>
                        <a:t>I</a:t>
                      </a:r>
                      <a:r>
                        <a:rPr lang="en-US" sz="3400" b="0" dirty="0">
                          <a:solidFill>
                            <a:schemeClr val="accent5">
                              <a:lumMod val="20000"/>
                              <a:lumOff val="80000"/>
                            </a:schemeClr>
                          </a:solidFill>
                          <a:latin typeface="Century Gothic" panose="020B0502020202020204" pitchFamily="34" charset="0"/>
                        </a:rPr>
                        <a:t>RVINE</a:t>
                      </a:r>
                    </a:p>
                  </a:txBody>
                  <a:tcPr marL="101258" marR="101258">
                    <a:solidFill>
                      <a:srgbClr val="7030A0"/>
                    </a:solidFill>
                  </a:tcPr>
                </a:tc>
                <a:extLst>
                  <a:ext uri="{0D108BD9-81ED-4DB2-BD59-A6C34878D82A}">
                    <a16:rowId xmlns:a16="http://schemas.microsoft.com/office/drawing/2014/main" val="10000"/>
                  </a:ext>
                </a:extLst>
              </a:tr>
              <a:tr h="489204">
                <a:tc>
                  <a:txBody>
                    <a:bodyPr/>
                    <a:lstStyle/>
                    <a:p>
                      <a:pPr algn="ctr"/>
                      <a:r>
                        <a:rPr lang="en-US" sz="3400" b="1" u="sng" dirty="0">
                          <a:solidFill>
                            <a:schemeClr val="accent5">
                              <a:lumMod val="20000"/>
                              <a:lumOff val="80000"/>
                            </a:schemeClr>
                          </a:solidFill>
                          <a:latin typeface="Century Gothic" panose="020B0502020202020204" pitchFamily="34" charset="0"/>
                        </a:rPr>
                        <a:t>O</a:t>
                      </a:r>
                      <a:r>
                        <a:rPr lang="en-US" sz="3400" b="0" dirty="0">
                          <a:solidFill>
                            <a:schemeClr val="accent5">
                              <a:lumMod val="20000"/>
                              <a:lumOff val="80000"/>
                            </a:schemeClr>
                          </a:solidFill>
                          <a:latin typeface="Century Gothic" panose="020B0502020202020204" pitchFamily="34" charset="0"/>
                        </a:rPr>
                        <a:t>NTARIO</a:t>
                      </a:r>
                    </a:p>
                  </a:txBody>
                  <a:tcPr marL="101258" marR="101258">
                    <a:solidFill>
                      <a:srgbClr val="7030A0"/>
                    </a:solidFill>
                  </a:tcPr>
                </a:tc>
                <a:tc>
                  <a:txBody>
                    <a:bodyPr/>
                    <a:lstStyle/>
                    <a:p>
                      <a:pPr algn="ctr"/>
                      <a:r>
                        <a:rPr lang="en-US" sz="3400" b="1" u="sng" dirty="0">
                          <a:solidFill>
                            <a:schemeClr val="accent5">
                              <a:lumMod val="20000"/>
                              <a:lumOff val="80000"/>
                            </a:schemeClr>
                          </a:solidFill>
                          <a:latin typeface="Century Gothic" panose="020B0502020202020204" pitchFamily="34" charset="0"/>
                        </a:rPr>
                        <a:t>D</a:t>
                      </a:r>
                      <a:r>
                        <a:rPr lang="en-US" sz="3400" b="0" dirty="0">
                          <a:solidFill>
                            <a:schemeClr val="accent5">
                              <a:lumMod val="20000"/>
                              <a:lumOff val="80000"/>
                            </a:schemeClr>
                          </a:solidFill>
                          <a:latin typeface="Century Gothic" panose="020B0502020202020204" pitchFamily="34" charset="0"/>
                        </a:rPr>
                        <a:t>OWNEY</a:t>
                      </a:r>
                    </a:p>
                  </a:txBody>
                  <a:tcPr marL="101258" marR="101258">
                    <a:solidFill>
                      <a:srgbClr val="7030A0"/>
                    </a:solidFill>
                  </a:tcPr>
                </a:tc>
                <a:extLst>
                  <a:ext uri="{0D108BD9-81ED-4DB2-BD59-A6C34878D82A}">
                    <a16:rowId xmlns:a16="http://schemas.microsoft.com/office/drawing/2014/main" val="10001"/>
                  </a:ext>
                </a:extLst>
              </a:tr>
              <a:tr h="489204">
                <a:tc>
                  <a:txBody>
                    <a:bodyPr/>
                    <a:lstStyle/>
                    <a:p>
                      <a:pPr algn="ctr"/>
                      <a:r>
                        <a:rPr lang="en-US" sz="3400" b="1" u="sng" dirty="0">
                          <a:solidFill>
                            <a:schemeClr val="accent5">
                              <a:lumMod val="20000"/>
                              <a:lumOff val="80000"/>
                            </a:schemeClr>
                          </a:solidFill>
                          <a:latin typeface="Century Gothic" panose="020B0502020202020204" pitchFamily="34" charset="0"/>
                        </a:rPr>
                        <a:t>R</a:t>
                      </a:r>
                      <a:r>
                        <a:rPr lang="en-US" sz="3400" b="0" dirty="0">
                          <a:solidFill>
                            <a:schemeClr val="accent5">
                              <a:lumMod val="20000"/>
                              <a:lumOff val="80000"/>
                            </a:schemeClr>
                          </a:solidFill>
                          <a:latin typeface="Century Gothic" panose="020B0502020202020204" pitchFamily="34" charset="0"/>
                        </a:rPr>
                        <a:t>IVERSIDE</a:t>
                      </a:r>
                    </a:p>
                  </a:txBody>
                  <a:tcPr marL="101258" marR="101258">
                    <a:solidFill>
                      <a:srgbClr val="7030A0"/>
                    </a:solidFill>
                  </a:tcPr>
                </a:tc>
                <a:tc>
                  <a:txBody>
                    <a:bodyPr/>
                    <a:lstStyle/>
                    <a:p>
                      <a:pPr algn="ctr"/>
                      <a:r>
                        <a:rPr lang="en-US" sz="3400" b="1" u="sng" dirty="0">
                          <a:solidFill>
                            <a:schemeClr val="accent5">
                              <a:lumMod val="20000"/>
                              <a:lumOff val="80000"/>
                            </a:schemeClr>
                          </a:solidFill>
                          <a:latin typeface="Century Gothic" panose="020B0502020202020204" pitchFamily="34" charset="0"/>
                        </a:rPr>
                        <a:t>S</a:t>
                      </a:r>
                      <a:r>
                        <a:rPr lang="en-US" sz="3400" b="0" dirty="0">
                          <a:solidFill>
                            <a:schemeClr val="accent5">
                              <a:lumMod val="20000"/>
                              <a:lumOff val="80000"/>
                            </a:schemeClr>
                          </a:solidFill>
                          <a:latin typeface="Century Gothic" panose="020B0502020202020204" pitchFamily="34" charset="0"/>
                        </a:rPr>
                        <a:t>AN DIEGO</a:t>
                      </a:r>
                    </a:p>
                  </a:txBody>
                  <a:tcPr marL="101258" marR="101258">
                    <a:solidFill>
                      <a:srgbClr val="7030A0"/>
                    </a:solidFill>
                  </a:tcPr>
                </a:tc>
                <a:extLst>
                  <a:ext uri="{0D108BD9-81ED-4DB2-BD59-A6C34878D82A}">
                    <a16:rowId xmlns:a16="http://schemas.microsoft.com/office/drawing/2014/main" val="10002"/>
                  </a:ext>
                </a:extLst>
              </a:tr>
              <a:tr h="489204">
                <a:tc>
                  <a:txBody>
                    <a:bodyPr/>
                    <a:lstStyle/>
                    <a:p>
                      <a:pPr algn="ctr"/>
                      <a:r>
                        <a:rPr lang="en-US" sz="3400" b="1" u="sng" dirty="0">
                          <a:solidFill>
                            <a:schemeClr val="accent5">
                              <a:lumMod val="20000"/>
                              <a:lumOff val="80000"/>
                            </a:schemeClr>
                          </a:solidFill>
                          <a:latin typeface="Century Gothic" panose="020B0502020202020204" pitchFamily="34" charset="0"/>
                        </a:rPr>
                        <a:t>B</a:t>
                      </a:r>
                      <a:r>
                        <a:rPr lang="en-US" sz="3400" b="0" dirty="0">
                          <a:solidFill>
                            <a:schemeClr val="accent5">
                              <a:lumMod val="20000"/>
                              <a:lumOff val="80000"/>
                            </a:schemeClr>
                          </a:solidFill>
                          <a:latin typeface="Century Gothic" panose="020B0502020202020204" pitchFamily="34" charset="0"/>
                        </a:rPr>
                        <a:t>ALDWIN PARK</a:t>
                      </a:r>
                    </a:p>
                  </a:txBody>
                  <a:tcPr marL="101258" marR="101258">
                    <a:solidFill>
                      <a:srgbClr val="7030A0"/>
                    </a:solidFill>
                  </a:tcPr>
                </a:tc>
                <a:tc>
                  <a:txBody>
                    <a:bodyPr/>
                    <a:lstStyle/>
                    <a:p>
                      <a:pPr algn="ctr"/>
                      <a:r>
                        <a:rPr lang="en-US" sz="3400" b="1" u="sng" dirty="0">
                          <a:solidFill>
                            <a:schemeClr val="accent5">
                              <a:lumMod val="20000"/>
                              <a:lumOff val="80000"/>
                            </a:schemeClr>
                          </a:solidFill>
                          <a:latin typeface="Century Gothic" panose="020B0502020202020204" pitchFamily="34" charset="0"/>
                        </a:rPr>
                        <a:t>A</a:t>
                      </a:r>
                      <a:r>
                        <a:rPr lang="en-US" sz="3400" b="0" dirty="0">
                          <a:solidFill>
                            <a:schemeClr val="accent5">
                              <a:lumMod val="20000"/>
                              <a:lumOff val="80000"/>
                            </a:schemeClr>
                          </a:solidFill>
                          <a:latin typeface="Century Gothic" panose="020B0502020202020204" pitchFamily="34" charset="0"/>
                        </a:rPr>
                        <a:t>NAHEIM</a:t>
                      </a:r>
                    </a:p>
                  </a:txBody>
                  <a:tcPr marL="101258" marR="101258">
                    <a:solidFill>
                      <a:srgbClr val="7030A0"/>
                    </a:solidFill>
                  </a:tcPr>
                </a:tc>
                <a:extLst>
                  <a:ext uri="{0D108BD9-81ED-4DB2-BD59-A6C34878D82A}">
                    <a16:rowId xmlns:a16="http://schemas.microsoft.com/office/drawing/2014/main" val="10003"/>
                  </a:ext>
                </a:extLst>
              </a:tr>
              <a:tr h="489204">
                <a:tc gridSpan="2">
                  <a:txBody>
                    <a:bodyPr/>
                    <a:lstStyle/>
                    <a:p>
                      <a:pPr algn="ctr"/>
                      <a:r>
                        <a:rPr lang="en-US" sz="3400" b="1" u="sng" dirty="0">
                          <a:solidFill>
                            <a:schemeClr val="accent5">
                              <a:lumMod val="20000"/>
                              <a:lumOff val="80000"/>
                            </a:schemeClr>
                          </a:solidFill>
                          <a:latin typeface="Century Gothic" panose="020B0502020202020204" pitchFamily="34" charset="0"/>
                        </a:rPr>
                        <a:t>M</a:t>
                      </a:r>
                      <a:r>
                        <a:rPr lang="en-US" sz="3400" b="0" dirty="0">
                          <a:solidFill>
                            <a:schemeClr val="accent5">
                              <a:lumMod val="20000"/>
                              <a:lumOff val="80000"/>
                            </a:schemeClr>
                          </a:solidFill>
                          <a:latin typeface="Century Gothic" panose="020B0502020202020204" pitchFamily="34" charset="0"/>
                        </a:rPr>
                        <a:t>ORENO VALLEY</a:t>
                      </a:r>
                    </a:p>
                  </a:txBody>
                  <a:tcPr marL="101258" marR="101258">
                    <a:solidFill>
                      <a:srgbClr val="7030A0"/>
                    </a:solidFill>
                  </a:tcPr>
                </a:tc>
                <a:tc hMerge="1">
                  <a:txBody>
                    <a:bodyPr/>
                    <a:lstStyle/>
                    <a:p>
                      <a:pPr algn="ctr"/>
                      <a:endParaRPr lang="en-US" sz="2800" b="1" dirty="0">
                        <a:solidFill>
                          <a:schemeClr val="bg1"/>
                        </a:solidFill>
                      </a:endParaRPr>
                    </a:p>
                  </a:txBody>
                  <a:tcPr marL="101258" marR="101258">
                    <a:solidFill>
                      <a:srgbClr val="7030A0"/>
                    </a:solidFill>
                  </a:tcPr>
                </a:tc>
                <a:extLst>
                  <a:ext uri="{0D108BD9-81ED-4DB2-BD59-A6C34878D82A}">
                    <a16:rowId xmlns:a16="http://schemas.microsoft.com/office/drawing/2014/main" val="10004"/>
                  </a:ext>
                </a:extLst>
              </a:tr>
            </a:tbl>
          </a:graphicData>
        </a:graphic>
      </p:graphicFrame>
      <p:pic>
        <p:nvPicPr>
          <p:cNvPr id="3" name="Picture 2"/>
          <p:cNvPicPr>
            <a:picLocks noChangeAspect="1"/>
          </p:cNvPicPr>
          <p:nvPr/>
        </p:nvPicPr>
        <p:blipFill>
          <a:blip r:embed="rId3"/>
          <a:stretch>
            <a:fillRect/>
          </a:stretch>
        </p:blipFill>
        <p:spPr>
          <a:xfrm>
            <a:off x="3264031" y="822960"/>
            <a:ext cx="5657907" cy="2915920"/>
          </a:xfrm>
          <a:prstGeom prst="rect">
            <a:avLst/>
          </a:prstGeom>
          <a:ln w="38100">
            <a:solidFill>
              <a:schemeClr val="tx1"/>
            </a:solidFill>
          </a:ln>
        </p:spPr>
      </p:pic>
    </p:spTree>
    <p:custDataLst>
      <p:tags r:id="rId1"/>
    </p:custDataLst>
    <p:extLst>
      <p:ext uri="{BB962C8B-B14F-4D97-AF65-F5344CB8AC3E}">
        <p14:creationId xmlns:p14="http://schemas.microsoft.com/office/powerpoint/2010/main" val="2679406041"/>
      </p:ext>
    </p:extLst>
  </p:cSld>
  <p:clrMapOvr>
    <a:masterClrMapping/>
  </p:clrMapOvr>
  <mc:AlternateContent xmlns:mc="http://schemas.openxmlformats.org/markup-compatibility/2006" xmlns:p14="http://schemas.microsoft.com/office/powerpoint/2010/main">
    <mc:Choice Requires="p14">
      <p:transition spd="med" p14:dur="700" advTm="7627">
        <p:fade/>
      </p:transition>
    </mc:Choice>
    <mc:Fallback xmlns="">
      <p:transition spd="med" advTm="7627">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8E8E591-1F15-4FBA-B1C8-78BE96A922B1}"/>
              </a:ext>
            </a:extLst>
          </p:cNvPr>
          <p:cNvSpPr txBox="1">
            <a:spLocks/>
          </p:cNvSpPr>
          <p:nvPr/>
        </p:nvSpPr>
        <p:spPr>
          <a:xfrm>
            <a:off x="215956" y="986087"/>
            <a:ext cx="5961323" cy="1391349"/>
          </a:xfrm>
          <a:prstGeom prst="rect">
            <a:avLst/>
          </a:prstGeom>
          <a:solidFill>
            <a:schemeClr val="bg2">
              <a:lumMod val="90000"/>
            </a:schemeClr>
          </a:solidFill>
          <a:ln w="12700">
            <a:solidFill>
              <a:schemeClr val="bg2"/>
            </a:solidFill>
          </a:ln>
        </p:spPr>
        <p:txBody>
          <a:bodyP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endParaRPr lang="en-US" sz="900" dirty="0">
              <a:ln>
                <a:solidFill>
                  <a:schemeClr val="bg1"/>
                </a:solidFill>
              </a:ln>
              <a:latin typeface="Century Gothic" panose="020B0502020202020204" pitchFamily="34" charset="0"/>
            </a:endParaRPr>
          </a:p>
          <a:p>
            <a:r>
              <a:rPr lang="en-US" sz="2400" b="1" dirty="0">
                <a:ln>
                  <a:solidFill>
                    <a:schemeClr val="bg1"/>
                  </a:solidFill>
                </a:ln>
                <a:solidFill>
                  <a:schemeClr val="tx1"/>
                </a:solidFill>
                <a:latin typeface="Century Gothic" panose="020B0502020202020204" pitchFamily="34" charset="0"/>
              </a:rPr>
              <a:t>UNSPUN SPECIMENS CAN LEAD TO</a:t>
            </a:r>
          </a:p>
          <a:p>
            <a:r>
              <a:rPr lang="en-US" sz="2400" b="1" dirty="0">
                <a:ln>
                  <a:solidFill>
                    <a:schemeClr val="bg1"/>
                  </a:solidFill>
                </a:ln>
                <a:solidFill>
                  <a:schemeClr val="tx1"/>
                </a:solidFill>
                <a:latin typeface="Century Gothic" panose="020B0502020202020204" pitchFamily="34" charset="0"/>
              </a:rPr>
              <a:t>DELAYED TAT &amp; TEST CANCELLATIONS</a:t>
            </a:r>
          </a:p>
          <a:p>
            <a:pPr algn="ctr"/>
            <a:endParaRPr lang="en-US" sz="2400" b="1" dirty="0">
              <a:ln>
                <a:solidFill>
                  <a:schemeClr val="bg1"/>
                </a:solidFill>
              </a:ln>
              <a:solidFill>
                <a:srgbClr val="FF0000"/>
              </a:solidFill>
              <a:latin typeface="Century Gothic" panose="020B0502020202020204" pitchFamily="34" charset="0"/>
            </a:endParaRPr>
          </a:p>
          <a:p>
            <a:pPr algn="ctr"/>
            <a:endParaRPr lang="en-US" sz="2400" dirty="0">
              <a:ln>
                <a:solidFill>
                  <a:schemeClr val="bg1"/>
                </a:solidFill>
              </a:ln>
              <a:solidFill>
                <a:schemeClr val="tx1"/>
              </a:solidFill>
              <a:latin typeface="Century Gothic" panose="020B0502020202020204" pitchFamily="34" charset="0"/>
            </a:endParaRPr>
          </a:p>
          <a:p>
            <a:pPr algn="ctr"/>
            <a:endParaRPr lang="en-US" sz="2400" dirty="0">
              <a:ln>
                <a:solidFill>
                  <a:schemeClr val="bg1"/>
                </a:solidFill>
              </a:ln>
              <a:latin typeface="Century Gothic" panose="020B0502020202020204" pitchFamily="34" charset="0"/>
            </a:endParaRPr>
          </a:p>
          <a:p>
            <a:pPr algn="ctr"/>
            <a:endParaRPr lang="en-US" sz="24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kumimoji="0" lang="en-US" sz="100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pic>
        <p:nvPicPr>
          <p:cNvPr id="10" name="Picture 47" descr="image001">
            <a:extLst>
              <a:ext uri="{FF2B5EF4-FFF2-40B4-BE49-F238E27FC236}">
                <a16:creationId xmlns:a16="http://schemas.microsoft.com/office/drawing/2014/main" id="{BFA33E0F-B81D-4B8F-94F3-301C4BC77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56" y="2377436"/>
            <a:ext cx="5961324" cy="427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BD18D1C9-59C4-46CC-A9BB-EBCA2F8FC120}"/>
              </a:ext>
            </a:extLst>
          </p:cNvPr>
          <p:cNvSpPr txBox="1">
            <a:spLocks/>
          </p:cNvSpPr>
          <p:nvPr/>
        </p:nvSpPr>
        <p:spPr>
          <a:xfrm>
            <a:off x="2391628" y="25858"/>
            <a:ext cx="7571301" cy="711766"/>
          </a:xfrm>
          <a:prstGeom prst="rect">
            <a:avLst/>
          </a:prstGeom>
          <a:solidFill>
            <a:schemeClr val="bg2">
              <a:lumMod val="90000"/>
            </a:schemeClr>
          </a:solidFill>
          <a:ln w="12700">
            <a:solidFill>
              <a:schemeClr val="bg2"/>
            </a:solidFill>
          </a:ln>
        </p:spPr>
        <p:txBody>
          <a:bodyPr>
            <a:normAutofit fontScale="250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r>
              <a:rPr lang="en-US" sz="16000" b="1" dirty="0">
                <a:ln>
                  <a:solidFill>
                    <a:schemeClr val="bg1"/>
                  </a:solidFill>
                </a:ln>
                <a:latin typeface="Century Gothic" panose="020B0502020202020204" pitchFamily="34" charset="0"/>
              </a:rPr>
              <a:t>UNSPUN SAMPLES</a:t>
            </a:r>
            <a:br>
              <a:rPr kumimoji="0" lang="en-US" sz="10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br>
            <a:endParaRPr kumimoji="0" lang="en-US" sz="100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pic>
        <p:nvPicPr>
          <p:cNvPr id="9" name="Picture 8" descr="image001">
            <a:extLst>
              <a:ext uri="{FF2B5EF4-FFF2-40B4-BE49-F238E27FC236}">
                <a16:creationId xmlns:a16="http://schemas.microsoft.com/office/drawing/2014/main" id="{BFA33E0F-B81D-4B8F-94F3-301C4BC77EC8}"/>
              </a:ext>
            </a:extLst>
          </p:cNvPr>
          <p:cNvPicPr/>
          <p:nvPr/>
        </p:nvPicPr>
        <p:blipFill rotWithShape="1">
          <a:blip r:embed="rId2">
            <a:extLst>
              <a:ext uri="{28A0092B-C50C-407E-A947-70E740481C1C}">
                <a14:useLocalDpi xmlns:a14="http://schemas.microsoft.com/office/drawing/2010/main" val="0"/>
              </a:ext>
            </a:extLst>
          </a:blip>
          <a:srcRect l="11539" t="18394" r="62499" b="6805"/>
          <a:stretch/>
        </p:blipFill>
        <p:spPr bwMode="auto">
          <a:xfrm>
            <a:off x="284084" y="3119121"/>
            <a:ext cx="2906155" cy="3464559"/>
          </a:xfrm>
          <a:prstGeom prst="rect">
            <a:avLst/>
          </a:prstGeom>
          <a:noFill/>
          <a:ln>
            <a:noFill/>
          </a:ln>
          <a:extLst>
            <a:ext uri="{53640926-AAD7-44D8-BBD7-CCE9431645EC}">
              <a14:shadowObscured xmlns:a14="http://schemas.microsoft.com/office/drawing/2010/main"/>
            </a:ext>
          </a:extLst>
        </p:spPr>
      </p:pic>
      <p:pic>
        <p:nvPicPr>
          <p:cNvPr id="12" name="Picture 11" descr="image001">
            <a:extLst>
              <a:ext uri="{FF2B5EF4-FFF2-40B4-BE49-F238E27FC236}">
                <a16:creationId xmlns:a16="http://schemas.microsoft.com/office/drawing/2014/main" id="{BFA33E0F-B81D-4B8F-94F3-301C4BC77EC8}"/>
              </a:ext>
            </a:extLst>
          </p:cNvPr>
          <p:cNvPicPr/>
          <p:nvPr/>
        </p:nvPicPr>
        <p:blipFill rotWithShape="1">
          <a:blip r:embed="rId2">
            <a:extLst>
              <a:ext uri="{28A0092B-C50C-407E-A947-70E740481C1C}">
                <a14:useLocalDpi xmlns:a14="http://schemas.microsoft.com/office/drawing/2010/main" val="0"/>
              </a:ext>
            </a:extLst>
          </a:blip>
          <a:srcRect l="64531" t="18394" r="13032" b="6805"/>
          <a:stretch/>
        </p:blipFill>
        <p:spPr bwMode="auto">
          <a:xfrm>
            <a:off x="3408575" y="3119121"/>
            <a:ext cx="2687426" cy="3464560"/>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DB6ACA0B-8D31-476B-83B6-0F0B41959CE6}"/>
              </a:ext>
            </a:extLst>
          </p:cNvPr>
          <p:cNvPicPr/>
          <p:nvPr/>
        </p:nvPicPr>
        <p:blipFill rotWithShape="1">
          <a:blip r:embed="rId3" cstate="print">
            <a:extLst>
              <a:ext uri="{28A0092B-C50C-407E-A947-70E740481C1C}">
                <a14:useLocalDpi xmlns:a14="http://schemas.microsoft.com/office/drawing/2010/main" val="0"/>
              </a:ext>
            </a:extLst>
          </a:blip>
          <a:srcRect t="20309" b="22277"/>
          <a:stretch/>
        </p:blipFill>
        <p:spPr bwMode="auto">
          <a:xfrm>
            <a:off x="6481866" y="2377436"/>
            <a:ext cx="5613292" cy="4278788"/>
          </a:xfrm>
          <a:prstGeom prst="rect">
            <a:avLst/>
          </a:prstGeom>
          <a:noFill/>
          <a:ln>
            <a:noFill/>
          </a:ln>
          <a:extLst>
            <a:ext uri="{53640926-AAD7-44D8-BBD7-CCE9431645EC}">
              <a14:shadowObscured xmlns:a14="http://schemas.microsoft.com/office/drawing/2010/main"/>
            </a:ext>
          </a:extLst>
        </p:spPr>
      </p:pic>
      <p:sp>
        <p:nvSpPr>
          <p:cNvPr id="16" name="Title 1">
            <a:extLst>
              <a:ext uri="{FF2B5EF4-FFF2-40B4-BE49-F238E27FC236}">
                <a16:creationId xmlns:a16="http://schemas.microsoft.com/office/drawing/2014/main" id="{ECA643D7-ABEE-4687-8969-123A390760A5}"/>
              </a:ext>
            </a:extLst>
          </p:cNvPr>
          <p:cNvSpPr txBox="1">
            <a:spLocks/>
          </p:cNvSpPr>
          <p:nvPr/>
        </p:nvSpPr>
        <p:spPr>
          <a:xfrm>
            <a:off x="6481866" y="986087"/>
            <a:ext cx="5613292" cy="1391352"/>
          </a:xfrm>
          <a:prstGeom prst="rect">
            <a:avLst/>
          </a:prstGeom>
          <a:solidFill>
            <a:schemeClr val="bg2">
              <a:lumMod val="90000"/>
            </a:schemeClr>
          </a:solidFill>
          <a:ln w="12700">
            <a:solidFill>
              <a:schemeClr val="bg2"/>
            </a:solidFill>
          </a:ln>
        </p:spPr>
        <p:txBody>
          <a:bodyPr>
            <a:normAutofit fontScale="850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2800" b="1" u="sng" dirty="0">
                <a:ln>
                  <a:solidFill>
                    <a:schemeClr val="bg1"/>
                  </a:solidFill>
                </a:ln>
                <a:solidFill>
                  <a:schemeClr val="tx1"/>
                </a:solidFill>
                <a:latin typeface="Century Gothic" panose="020B0502020202020204" pitchFamily="34" charset="0"/>
              </a:rPr>
              <a:t>REMEMBER TO:</a:t>
            </a:r>
            <a:r>
              <a:rPr lang="en-US" sz="2400" b="1" u="sng" dirty="0">
                <a:ln>
                  <a:solidFill>
                    <a:schemeClr val="bg1"/>
                  </a:solidFill>
                </a:ln>
                <a:solidFill>
                  <a:schemeClr val="tx1"/>
                </a:solidFill>
                <a:latin typeface="Century Gothic" panose="020B0502020202020204" pitchFamily="34" charset="0"/>
              </a:rPr>
              <a:t> </a:t>
            </a:r>
          </a:p>
          <a:p>
            <a:pPr algn="ctr"/>
            <a:r>
              <a:rPr lang="en-US" sz="2400" b="1" dirty="0">
                <a:ln>
                  <a:solidFill>
                    <a:schemeClr val="bg1"/>
                  </a:solidFill>
                </a:ln>
                <a:solidFill>
                  <a:schemeClr val="tx1"/>
                </a:solidFill>
                <a:latin typeface="Century Gothic" panose="020B0502020202020204" pitchFamily="34" charset="0"/>
              </a:rPr>
              <a:t>	</a:t>
            </a:r>
          </a:p>
          <a:p>
            <a:r>
              <a:rPr lang="en-US" sz="2800" b="1" dirty="0">
                <a:ln>
                  <a:solidFill>
                    <a:schemeClr val="bg1"/>
                  </a:solidFill>
                </a:ln>
                <a:solidFill>
                  <a:schemeClr val="tx1"/>
                </a:solidFill>
                <a:latin typeface="Century Gothic" panose="020B0502020202020204" pitchFamily="34" charset="0"/>
              </a:rPr>
              <a:t>               </a:t>
            </a:r>
            <a:r>
              <a:rPr lang="en-US" sz="2600" b="1" dirty="0">
                <a:ln>
                  <a:solidFill>
                    <a:schemeClr val="bg1"/>
                  </a:solidFill>
                </a:ln>
                <a:solidFill>
                  <a:schemeClr val="tx1"/>
                </a:solidFill>
                <a:latin typeface="Century Gothic" panose="020B0502020202020204" pitchFamily="34" charset="0"/>
              </a:rPr>
              <a:t>1.  INVERT   5x</a:t>
            </a:r>
          </a:p>
          <a:p>
            <a:r>
              <a:rPr lang="en-US" sz="2600" b="1" dirty="0">
                <a:ln>
                  <a:solidFill>
                    <a:schemeClr val="bg1"/>
                  </a:solidFill>
                </a:ln>
                <a:solidFill>
                  <a:schemeClr val="tx1"/>
                </a:solidFill>
                <a:latin typeface="Century Gothic" panose="020B0502020202020204" pitchFamily="34" charset="0"/>
              </a:rPr>
              <a:t>                 2.  CLOT     30 min.</a:t>
            </a:r>
          </a:p>
          <a:p>
            <a:r>
              <a:rPr lang="en-US" sz="2600" b="1" dirty="0">
                <a:ln>
                  <a:solidFill>
                    <a:schemeClr val="bg1"/>
                  </a:solidFill>
                </a:ln>
                <a:solidFill>
                  <a:schemeClr val="tx1"/>
                </a:solidFill>
                <a:latin typeface="Century Gothic" panose="020B0502020202020204" pitchFamily="34" charset="0"/>
              </a:rPr>
              <a:t>                 3.  SPIN      10 min.</a:t>
            </a:r>
            <a:endParaRPr lang="en-US" sz="2600" b="1" dirty="0">
              <a:ln>
                <a:solidFill>
                  <a:schemeClr val="bg1"/>
                </a:solidFill>
              </a:ln>
              <a:solidFill>
                <a:srgbClr val="FF0000"/>
              </a:solidFill>
              <a:latin typeface="Century Gothic" panose="020B0502020202020204" pitchFamily="34" charset="0"/>
            </a:endParaRPr>
          </a:p>
          <a:p>
            <a:pPr algn="ctr"/>
            <a:endParaRPr lang="en-US" sz="2400" dirty="0">
              <a:ln>
                <a:solidFill>
                  <a:schemeClr val="bg1"/>
                </a:solidFill>
              </a:ln>
              <a:solidFill>
                <a:schemeClr val="tx1"/>
              </a:solidFill>
              <a:latin typeface="Century Gothic" panose="020B0502020202020204" pitchFamily="34" charset="0"/>
            </a:endParaRPr>
          </a:p>
          <a:p>
            <a:pPr algn="ctr"/>
            <a:endParaRPr lang="en-US" sz="2400" dirty="0">
              <a:ln>
                <a:solidFill>
                  <a:schemeClr val="bg1"/>
                </a:solidFill>
              </a:ln>
              <a:latin typeface="Century Gothic" panose="020B0502020202020204" pitchFamily="34" charset="0"/>
            </a:endParaRPr>
          </a:p>
          <a:p>
            <a:pPr algn="ctr"/>
            <a:endParaRPr lang="en-US" sz="24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lang="en-US" sz="900" dirty="0">
              <a:ln>
                <a:solidFill>
                  <a:schemeClr val="bg1"/>
                </a:solidFill>
              </a:ln>
              <a:latin typeface="Century Gothic" panose="020B0502020202020204" pitchFamily="34" charset="0"/>
            </a:endParaRPr>
          </a:p>
          <a:p>
            <a:pPr algn="ctr"/>
            <a:endParaRPr kumimoji="0" lang="en-US" sz="100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401390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8E7A1F-3E4D-422F-9941-0370DAFBAC32}"/>
              </a:ext>
            </a:extLst>
          </p:cNvPr>
          <p:cNvSpPr txBox="1">
            <a:spLocks/>
          </p:cNvSpPr>
          <p:nvPr/>
        </p:nvSpPr>
        <p:spPr>
          <a:xfrm>
            <a:off x="50799" y="5124927"/>
            <a:ext cx="12090400" cy="150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457200" indent="-457200">
              <a:buFont typeface="Arial" panose="020B0604020202020204" pitchFamily="34" charset="0"/>
              <a:buChar char="•"/>
            </a:pPr>
            <a:endParaRPr lang="en-US" sz="2800" dirty="0">
              <a:solidFill>
                <a:schemeClr val="tx1"/>
              </a:solidFill>
            </a:endParaRPr>
          </a:p>
        </p:txBody>
      </p:sp>
      <p:sp>
        <p:nvSpPr>
          <p:cNvPr id="5" name="Title 1">
            <a:extLst>
              <a:ext uri="{FF2B5EF4-FFF2-40B4-BE49-F238E27FC236}">
                <a16:creationId xmlns:a16="http://schemas.microsoft.com/office/drawing/2014/main" id="{6DE6352C-8057-47BF-BDD9-DD6D5EE45265}"/>
              </a:ext>
            </a:extLst>
          </p:cNvPr>
          <p:cNvSpPr txBox="1">
            <a:spLocks/>
          </p:cNvSpPr>
          <p:nvPr/>
        </p:nvSpPr>
        <p:spPr>
          <a:xfrm>
            <a:off x="6248768" y="1412240"/>
            <a:ext cx="5626638" cy="5215037"/>
          </a:xfrm>
          <a:prstGeom prst="rect">
            <a:avLst/>
          </a:prstGeom>
          <a:solidFill>
            <a:schemeClr val="bg2">
              <a:lumMod val="90000"/>
            </a:schemeClr>
          </a:solidFill>
          <a:ln w="12700">
            <a:solidFill>
              <a:schemeClr val="tx1"/>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endParaRPr lang="en-US" sz="2800" b="1" dirty="0">
              <a:ln>
                <a:solidFill>
                  <a:schemeClr val="bg1"/>
                </a:solidFill>
              </a:ln>
              <a:solidFill>
                <a:srgbClr val="FF0000"/>
              </a:solidFill>
              <a:latin typeface="Century Gothic" panose="020B0502020202020204" pitchFamily="34" charset="0"/>
            </a:endParaRPr>
          </a:p>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
        <p:nvSpPr>
          <p:cNvPr id="7" name="Title 1">
            <a:extLst>
              <a:ext uri="{FF2B5EF4-FFF2-40B4-BE49-F238E27FC236}">
                <a16:creationId xmlns:a16="http://schemas.microsoft.com/office/drawing/2014/main" id="{2FB47613-49D3-40A9-AA18-0CFBA3CFA3D0}"/>
              </a:ext>
            </a:extLst>
          </p:cNvPr>
          <p:cNvSpPr txBox="1">
            <a:spLocks/>
          </p:cNvSpPr>
          <p:nvPr/>
        </p:nvSpPr>
        <p:spPr>
          <a:xfrm>
            <a:off x="294638" y="230723"/>
            <a:ext cx="11580767" cy="788883"/>
          </a:xfrm>
          <a:prstGeom prst="rect">
            <a:avLst/>
          </a:prstGeom>
          <a:solidFill>
            <a:schemeClr val="bg2">
              <a:lumMod val="90000"/>
            </a:schemeClr>
          </a:solidFill>
          <a:ln w="12700">
            <a:solidFill>
              <a:schemeClr val="tx1"/>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4000" b="1" dirty="0">
                <a:solidFill>
                  <a:schemeClr val="tx1"/>
                </a:solidFill>
              </a:rPr>
              <a:t>WRITING ON ACESSION LABELS</a:t>
            </a:r>
            <a:endParaRPr lang="en-US" sz="4000" b="1"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
        <p:nvSpPr>
          <p:cNvPr id="9" name="Title 1">
            <a:extLst>
              <a:ext uri="{FF2B5EF4-FFF2-40B4-BE49-F238E27FC236}">
                <a16:creationId xmlns:a16="http://schemas.microsoft.com/office/drawing/2014/main" id="{9DAEFA20-5558-448D-A31A-DA1824CF6C18}"/>
              </a:ext>
            </a:extLst>
          </p:cNvPr>
          <p:cNvSpPr txBox="1">
            <a:spLocks/>
          </p:cNvSpPr>
          <p:nvPr/>
        </p:nvSpPr>
        <p:spPr>
          <a:xfrm>
            <a:off x="294639" y="1412240"/>
            <a:ext cx="5626637" cy="5215037"/>
          </a:xfrm>
          <a:prstGeom prst="rect">
            <a:avLst/>
          </a:prstGeom>
          <a:solidFill>
            <a:schemeClr val="bg2">
              <a:lumMod val="90000"/>
            </a:schemeClr>
          </a:solidFill>
          <a:ln w="12700">
            <a:solidFill>
              <a:schemeClr val="tx1"/>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endParaRPr lang="en-US" sz="2800" b="1" dirty="0">
              <a:ln>
                <a:solidFill>
                  <a:schemeClr val="bg1"/>
                </a:solidFill>
              </a:ln>
              <a:solidFill>
                <a:srgbClr val="FF0000"/>
              </a:solidFill>
              <a:latin typeface="Century Gothic" panose="020B0502020202020204" pitchFamily="34" charset="0"/>
            </a:endParaRPr>
          </a:p>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pic>
        <p:nvPicPr>
          <p:cNvPr id="10" name="Picture 9">
            <a:extLst>
              <a:ext uri="{FF2B5EF4-FFF2-40B4-BE49-F238E27FC236}">
                <a16:creationId xmlns:a16="http://schemas.microsoft.com/office/drawing/2014/main" id="{6F045878-CBB1-467B-82D7-68CA698ECEF8}"/>
              </a:ext>
            </a:extLst>
          </p:cNvPr>
          <p:cNvPicPr>
            <a:picLocks noChangeAspect="1"/>
          </p:cNvPicPr>
          <p:nvPr/>
        </p:nvPicPr>
        <p:blipFill>
          <a:blip r:embed="rId2"/>
          <a:stretch>
            <a:fillRect/>
          </a:stretch>
        </p:blipFill>
        <p:spPr>
          <a:xfrm>
            <a:off x="617646" y="2422687"/>
            <a:ext cx="3140312" cy="1872440"/>
          </a:xfrm>
          <a:prstGeom prst="rect">
            <a:avLst/>
          </a:prstGeom>
          <a:ln w="12700">
            <a:solidFill>
              <a:schemeClr val="tx1"/>
            </a:solidFill>
          </a:ln>
        </p:spPr>
      </p:pic>
      <p:sp>
        <p:nvSpPr>
          <p:cNvPr id="11" name="Rectangle 10">
            <a:extLst>
              <a:ext uri="{FF2B5EF4-FFF2-40B4-BE49-F238E27FC236}">
                <a16:creationId xmlns:a16="http://schemas.microsoft.com/office/drawing/2014/main" id="{C33A563D-51B2-4589-8661-C5E9E4E2CF2B}"/>
              </a:ext>
            </a:extLst>
          </p:cNvPr>
          <p:cNvSpPr/>
          <p:nvPr/>
        </p:nvSpPr>
        <p:spPr>
          <a:xfrm>
            <a:off x="1140223" y="1417564"/>
            <a:ext cx="3700052" cy="769441"/>
          </a:xfrm>
          <a:prstGeom prst="rect">
            <a:avLst/>
          </a:prstGeom>
          <a:noFill/>
        </p:spPr>
        <p:txBody>
          <a:bodyPr wrap="none" lIns="91440" tIns="45720" rIns="91440" bIns="45720">
            <a:spAutoFit/>
          </a:bodyPr>
          <a:lstStyle/>
          <a:p>
            <a:pPr algn="ctr"/>
            <a:r>
              <a:rPr lang="en-US" sz="4400" b="1" u="sng" dirty="0">
                <a:ln w="22225">
                  <a:solidFill>
                    <a:schemeClr val="tx1"/>
                  </a:solidFill>
                  <a:prstDash val="solid"/>
                </a:ln>
                <a:solidFill>
                  <a:srgbClr val="009900"/>
                </a:solidFill>
                <a:latin typeface="Century Gothic" panose="020B0502020202020204" pitchFamily="34" charset="0"/>
              </a:rPr>
              <a:t>ACCEPTABLE</a:t>
            </a:r>
            <a:endParaRPr lang="en-US" sz="4400" b="1" u="sng" cap="none" spc="0" dirty="0">
              <a:ln w="22225">
                <a:solidFill>
                  <a:schemeClr val="tx1"/>
                </a:solidFill>
                <a:prstDash val="solid"/>
              </a:ln>
              <a:solidFill>
                <a:srgbClr val="009900"/>
              </a:solidFill>
              <a:effectLst/>
              <a:latin typeface="Century Gothic" panose="020B0502020202020204" pitchFamily="34" charset="0"/>
            </a:endParaRPr>
          </a:p>
        </p:txBody>
      </p:sp>
      <p:sp>
        <p:nvSpPr>
          <p:cNvPr id="12" name="TextBox 11">
            <a:extLst>
              <a:ext uri="{FF2B5EF4-FFF2-40B4-BE49-F238E27FC236}">
                <a16:creationId xmlns:a16="http://schemas.microsoft.com/office/drawing/2014/main" id="{0C406697-29E9-4097-ADFA-87E8B7A6D9B4}"/>
              </a:ext>
            </a:extLst>
          </p:cNvPr>
          <p:cNvSpPr txBox="1"/>
          <p:nvPr/>
        </p:nvSpPr>
        <p:spPr>
          <a:xfrm>
            <a:off x="3732208" y="5034009"/>
            <a:ext cx="2145694" cy="1200329"/>
          </a:xfrm>
          <a:prstGeom prst="rect">
            <a:avLst/>
          </a:prstGeom>
          <a:noFill/>
        </p:spPr>
        <p:txBody>
          <a:bodyPr wrap="square" rtlCol="0">
            <a:spAutoFit/>
          </a:bodyPr>
          <a:lstStyle/>
          <a:p>
            <a:pPr algn="ctr"/>
            <a:r>
              <a:rPr lang="en-US" b="1" dirty="0">
                <a:solidFill>
                  <a:srgbClr val="00B050"/>
                </a:solidFill>
                <a:sym typeface="Wingdings" panose="05000000000000000000" pitchFamily="2" charset="2"/>
              </a:rPr>
              <a:t> OK TO WRITE DIRECTLY BELOW ACCESSION NUMBER</a:t>
            </a:r>
            <a:endParaRPr lang="en-US" b="1" dirty="0">
              <a:solidFill>
                <a:srgbClr val="00B050"/>
              </a:solidFill>
            </a:endParaRPr>
          </a:p>
        </p:txBody>
      </p:sp>
      <p:sp>
        <p:nvSpPr>
          <p:cNvPr id="13" name="TextBox 12">
            <a:extLst>
              <a:ext uri="{FF2B5EF4-FFF2-40B4-BE49-F238E27FC236}">
                <a16:creationId xmlns:a16="http://schemas.microsoft.com/office/drawing/2014/main" id="{D581F785-C7B0-4BB3-B509-B841837C5B24}"/>
              </a:ext>
            </a:extLst>
          </p:cNvPr>
          <p:cNvSpPr txBox="1"/>
          <p:nvPr/>
        </p:nvSpPr>
        <p:spPr>
          <a:xfrm>
            <a:off x="3767428" y="3157674"/>
            <a:ext cx="2145694" cy="646331"/>
          </a:xfrm>
          <a:prstGeom prst="rect">
            <a:avLst/>
          </a:prstGeom>
          <a:noFill/>
        </p:spPr>
        <p:txBody>
          <a:bodyPr wrap="square" rtlCol="0">
            <a:spAutoFit/>
          </a:bodyPr>
          <a:lstStyle/>
          <a:p>
            <a:pPr algn="ctr"/>
            <a:r>
              <a:rPr lang="en-US" b="1" dirty="0">
                <a:solidFill>
                  <a:srgbClr val="00B050"/>
                </a:solidFill>
                <a:sym typeface="Wingdings" panose="05000000000000000000" pitchFamily="2" charset="2"/>
              </a:rPr>
              <a:t> NO MARKS OF ANY KIND</a:t>
            </a:r>
            <a:endParaRPr lang="en-US" b="1" dirty="0">
              <a:solidFill>
                <a:srgbClr val="00B050"/>
              </a:solidFill>
            </a:endParaRPr>
          </a:p>
        </p:txBody>
      </p:sp>
      <p:pic>
        <p:nvPicPr>
          <p:cNvPr id="14" name="Picture 13">
            <a:extLst>
              <a:ext uri="{FF2B5EF4-FFF2-40B4-BE49-F238E27FC236}">
                <a16:creationId xmlns:a16="http://schemas.microsoft.com/office/drawing/2014/main" id="{5D1DCE3A-42FF-404B-99DF-D94CF432A178}"/>
              </a:ext>
            </a:extLst>
          </p:cNvPr>
          <p:cNvPicPr>
            <a:picLocks noChangeAspect="1"/>
          </p:cNvPicPr>
          <p:nvPr/>
        </p:nvPicPr>
        <p:blipFill>
          <a:blip r:embed="rId3"/>
          <a:stretch>
            <a:fillRect/>
          </a:stretch>
        </p:blipFill>
        <p:spPr>
          <a:xfrm>
            <a:off x="617645" y="4597580"/>
            <a:ext cx="3140314" cy="1872440"/>
          </a:xfrm>
          <a:prstGeom prst="rect">
            <a:avLst/>
          </a:prstGeom>
          <a:ln w="12700">
            <a:solidFill>
              <a:schemeClr val="tx1"/>
            </a:solidFill>
          </a:ln>
        </p:spPr>
      </p:pic>
      <p:pic>
        <p:nvPicPr>
          <p:cNvPr id="15" name="Picture 14">
            <a:extLst>
              <a:ext uri="{FF2B5EF4-FFF2-40B4-BE49-F238E27FC236}">
                <a16:creationId xmlns:a16="http://schemas.microsoft.com/office/drawing/2014/main" id="{B0FFF70D-E973-483A-9CA7-C47D9AB38D27}"/>
              </a:ext>
            </a:extLst>
          </p:cNvPr>
          <p:cNvPicPr>
            <a:picLocks noChangeAspect="1"/>
          </p:cNvPicPr>
          <p:nvPr/>
        </p:nvPicPr>
        <p:blipFill>
          <a:blip r:embed="rId4"/>
          <a:stretch>
            <a:fillRect/>
          </a:stretch>
        </p:blipFill>
        <p:spPr>
          <a:xfrm>
            <a:off x="6835989" y="5054464"/>
            <a:ext cx="2664958" cy="1401242"/>
          </a:xfrm>
          <a:prstGeom prst="rect">
            <a:avLst/>
          </a:prstGeom>
          <a:ln w="12700">
            <a:solidFill>
              <a:schemeClr val="tx1"/>
            </a:solidFill>
          </a:ln>
        </p:spPr>
      </p:pic>
      <p:pic>
        <p:nvPicPr>
          <p:cNvPr id="16" name="Picture 15">
            <a:extLst>
              <a:ext uri="{FF2B5EF4-FFF2-40B4-BE49-F238E27FC236}">
                <a16:creationId xmlns:a16="http://schemas.microsoft.com/office/drawing/2014/main" id="{6C42499A-20E9-4BF2-A863-DFB1177B5723}"/>
              </a:ext>
            </a:extLst>
          </p:cNvPr>
          <p:cNvPicPr>
            <a:picLocks noChangeAspect="1"/>
          </p:cNvPicPr>
          <p:nvPr/>
        </p:nvPicPr>
        <p:blipFill>
          <a:blip r:embed="rId5"/>
          <a:stretch>
            <a:fillRect/>
          </a:stretch>
        </p:blipFill>
        <p:spPr>
          <a:xfrm>
            <a:off x="6835989" y="2348497"/>
            <a:ext cx="2664958" cy="2608692"/>
          </a:xfrm>
          <a:prstGeom prst="rect">
            <a:avLst/>
          </a:prstGeom>
        </p:spPr>
      </p:pic>
      <p:pic>
        <p:nvPicPr>
          <p:cNvPr id="17" name="Picture 16">
            <a:extLst>
              <a:ext uri="{FF2B5EF4-FFF2-40B4-BE49-F238E27FC236}">
                <a16:creationId xmlns:a16="http://schemas.microsoft.com/office/drawing/2014/main" id="{D035C263-F5DA-482A-BA6C-CB48A3F248F6}"/>
              </a:ext>
            </a:extLst>
          </p:cNvPr>
          <p:cNvPicPr>
            <a:picLocks noChangeAspect="1"/>
          </p:cNvPicPr>
          <p:nvPr/>
        </p:nvPicPr>
        <p:blipFill>
          <a:blip r:embed="rId6"/>
          <a:stretch>
            <a:fillRect/>
          </a:stretch>
        </p:blipFill>
        <p:spPr>
          <a:xfrm rot="5400000">
            <a:off x="9344819" y="3340225"/>
            <a:ext cx="2587809" cy="592495"/>
          </a:xfrm>
          <a:prstGeom prst="rect">
            <a:avLst/>
          </a:prstGeom>
        </p:spPr>
      </p:pic>
      <p:sp>
        <p:nvSpPr>
          <p:cNvPr id="18" name="Rectangle 17">
            <a:extLst>
              <a:ext uri="{FF2B5EF4-FFF2-40B4-BE49-F238E27FC236}">
                <a16:creationId xmlns:a16="http://schemas.microsoft.com/office/drawing/2014/main" id="{074EDA20-DDF6-4C27-8550-2388E18CE2A5}"/>
              </a:ext>
            </a:extLst>
          </p:cNvPr>
          <p:cNvSpPr/>
          <p:nvPr/>
        </p:nvSpPr>
        <p:spPr>
          <a:xfrm>
            <a:off x="6689354" y="1449983"/>
            <a:ext cx="4897496" cy="769441"/>
          </a:xfrm>
          <a:prstGeom prst="rect">
            <a:avLst/>
          </a:prstGeom>
          <a:noFill/>
        </p:spPr>
        <p:txBody>
          <a:bodyPr wrap="none" lIns="91440" tIns="45720" rIns="91440" bIns="45720">
            <a:spAutoFit/>
          </a:bodyPr>
          <a:lstStyle/>
          <a:p>
            <a:pPr algn="ctr"/>
            <a:r>
              <a:rPr lang="en-US" sz="4400" b="1" u="sng" dirty="0">
                <a:ln w="22225">
                  <a:solidFill>
                    <a:schemeClr val="tx1"/>
                  </a:solidFill>
                  <a:prstDash val="solid"/>
                </a:ln>
                <a:solidFill>
                  <a:srgbClr val="FF0000"/>
                </a:solidFill>
                <a:latin typeface="Century Gothic" panose="020B0502020202020204" pitchFamily="34" charset="0"/>
              </a:rPr>
              <a:t>NOT ACCEPTABLE</a:t>
            </a:r>
            <a:endParaRPr lang="en-US" sz="4400" b="1" u="sng" cap="none" spc="0" dirty="0">
              <a:ln w="22225">
                <a:solidFill>
                  <a:schemeClr val="tx1"/>
                </a:solidFill>
                <a:prstDash val="solid"/>
              </a:ln>
              <a:solidFill>
                <a:srgbClr val="FF0000"/>
              </a:solidFill>
              <a:effectLst/>
              <a:latin typeface="Century Gothic" panose="020B0502020202020204" pitchFamily="34" charset="0"/>
            </a:endParaRPr>
          </a:p>
        </p:txBody>
      </p:sp>
      <p:sp>
        <p:nvSpPr>
          <p:cNvPr id="19" name="Oval 18">
            <a:extLst>
              <a:ext uri="{FF2B5EF4-FFF2-40B4-BE49-F238E27FC236}">
                <a16:creationId xmlns:a16="http://schemas.microsoft.com/office/drawing/2014/main" id="{17C15567-243A-41CB-BA41-30131954051B}"/>
              </a:ext>
            </a:extLst>
          </p:cNvPr>
          <p:cNvSpPr/>
          <p:nvPr/>
        </p:nvSpPr>
        <p:spPr>
          <a:xfrm>
            <a:off x="8441727" y="5371215"/>
            <a:ext cx="922984" cy="108449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ECB9744-038B-4798-B6F9-DBDA7E102C51}"/>
              </a:ext>
            </a:extLst>
          </p:cNvPr>
          <p:cNvSpPr txBox="1"/>
          <p:nvPr/>
        </p:nvSpPr>
        <p:spPr>
          <a:xfrm>
            <a:off x="9776731" y="5154920"/>
            <a:ext cx="2120630" cy="1200329"/>
          </a:xfrm>
          <a:prstGeom prst="rect">
            <a:avLst/>
          </a:prstGeom>
          <a:noFill/>
        </p:spPr>
        <p:txBody>
          <a:bodyPr wrap="square" rtlCol="0">
            <a:spAutoFit/>
          </a:bodyPr>
          <a:lstStyle/>
          <a:p>
            <a:pPr algn="ctr"/>
            <a:r>
              <a:rPr lang="en-US" b="1" u="sng" dirty="0">
                <a:ln w="12700">
                  <a:solidFill>
                    <a:srgbClr val="FF0000"/>
                  </a:solidFill>
                </a:ln>
              </a:rPr>
              <a:t>* NO WRITING, MARKS, OR STAMPS IN AREAS SHOWN</a:t>
            </a:r>
          </a:p>
        </p:txBody>
      </p:sp>
      <p:sp>
        <p:nvSpPr>
          <p:cNvPr id="2" name="Rectangle 1">
            <a:extLst>
              <a:ext uri="{FF2B5EF4-FFF2-40B4-BE49-F238E27FC236}">
                <a16:creationId xmlns:a16="http://schemas.microsoft.com/office/drawing/2014/main" id="{DE5B05E1-6AF0-416A-8ABA-B934B55644EB}"/>
              </a:ext>
            </a:extLst>
          </p:cNvPr>
          <p:cNvSpPr/>
          <p:nvPr/>
        </p:nvSpPr>
        <p:spPr>
          <a:xfrm>
            <a:off x="6924021" y="4007266"/>
            <a:ext cx="2478019" cy="914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0C8DFB9-9929-49CC-96B5-A97E5CDD7F01}"/>
              </a:ext>
            </a:extLst>
          </p:cNvPr>
          <p:cNvSpPr/>
          <p:nvPr/>
        </p:nvSpPr>
        <p:spPr>
          <a:xfrm>
            <a:off x="10342476" y="4512124"/>
            <a:ext cx="514914" cy="297653"/>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1312115-FDB0-40C2-8719-58872538C728}"/>
              </a:ext>
            </a:extLst>
          </p:cNvPr>
          <p:cNvSpPr/>
          <p:nvPr/>
        </p:nvSpPr>
        <p:spPr>
          <a:xfrm>
            <a:off x="629938" y="6040560"/>
            <a:ext cx="3137490" cy="407639"/>
          </a:xfrm>
          <a:prstGeom prst="rect">
            <a:avLst/>
          </a:prstGeom>
          <a:noFill/>
          <a:ln w="762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812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animBg="1"/>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D6504C-1B1E-4204-B01A-91ABC96B2E05}"/>
              </a:ext>
            </a:extLst>
          </p:cNvPr>
          <p:cNvPicPr/>
          <p:nvPr/>
        </p:nvPicPr>
        <p:blipFill rotWithShape="1">
          <a:blip r:embed="rId2" cstate="print">
            <a:extLst>
              <a:ext uri="{28A0092B-C50C-407E-A947-70E740481C1C}">
                <a14:useLocalDpi xmlns:a14="http://schemas.microsoft.com/office/drawing/2010/main" val="0"/>
              </a:ext>
            </a:extLst>
          </a:blip>
          <a:srcRect l="22970" r="29808"/>
          <a:stretch/>
        </p:blipFill>
        <p:spPr bwMode="auto">
          <a:xfrm rot="5400000">
            <a:off x="4107454" y="717590"/>
            <a:ext cx="3945307" cy="4703960"/>
          </a:xfrm>
          <a:prstGeom prst="rect">
            <a:avLst/>
          </a:prstGeom>
          <a:noFill/>
          <a:ln>
            <a:noFill/>
          </a:ln>
          <a:extLs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688E7A1F-3E4D-422F-9941-0370DAFBAC32}"/>
              </a:ext>
            </a:extLst>
          </p:cNvPr>
          <p:cNvSpPr txBox="1">
            <a:spLocks/>
          </p:cNvSpPr>
          <p:nvPr/>
        </p:nvSpPr>
        <p:spPr>
          <a:xfrm>
            <a:off x="50799" y="5124927"/>
            <a:ext cx="12090400" cy="15023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457200" indent="-457200">
              <a:buFont typeface="Arial" panose="020B0604020202020204" pitchFamily="34" charset="0"/>
              <a:buChar char="•"/>
            </a:pPr>
            <a:endParaRPr lang="en-US" sz="2800" dirty="0">
              <a:solidFill>
                <a:schemeClr val="tx1"/>
              </a:solidFill>
            </a:endParaRPr>
          </a:p>
        </p:txBody>
      </p:sp>
      <p:sp>
        <p:nvSpPr>
          <p:cNvPr id="5" name="Title 1">
            <a:extLst>
              <a:ext uri="{FF2B5EF4-FFF2-40B4-BE49-F238E27FC236}">
                <a16:creationId xmlns:a16="http://schemas.microsoft.com/office/drawing/2014/main" id="{6DE6352C-8057-47BF-BDD9-DD6D5EE45265}"/>
              </a:ext>
            </a:extLst>
          </p:cNvPr>
          <p:cNvSpPr txBox="1">
            <a:spLocks/>
          </p:cNvSpPr>
          <p:nvPr/>
        </p:nvSpPr>
        <p:spPr>
          <a:xfrm>
            <a:off x="9508" y="5290334"/>
            <a:ext cx="12141201" cy="1391349"/>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457200" indent="-457200">
              <a:buFont typeface="Arial" panose="020B0604020202020204" pitchFamily="34" charset="0"/>
              <a:buChar char="•"/>
            </a:pPr>
            <a:r>
              <a:rPr lang="en-US" sz="2800" b="1" u="sng" dirty="0">
                <a:ln w="19050">
                  <a:solidFill>
                    <a:srgbClr val="FF0000"/>
                  </a:solidFill>
                </a:ln>
                <a:solidFill>
                  <a:schemeClr val="tx1"/>
                </a:solidFill>
              </a:rPr>
              <a:t>INVESTIGATE</a:t>
            </a:r>
            <a:r>
              <a:rPr lang="en-US" sz="2800" b="1" dirty="0">
                <a:ln w="19050">
                  <a:solidFill>
                    <a:srgbClr val="FF0000"/>
                  </a:solidFill>
                </a:ln>
                <a:solidFill>
                  <a:schemeClr val="tx1"/>
                </a:solidFill>
              </a:rPr>
              <a:t> - </a:t>
            </a:r>
            <a:r>
              <a:rPr lang="en-US" sz="2800" dirty="0">
                <a:solidFill>
                  <a:schemeClr val="tx1"/>
                </a:solidFill>
              </a:rPr>
              <a:t>Regional Labs, Medical Centers, Couriers</a:t>
            </a:r>
          </a:p>
          <a:p>
            <a:pPr marL="457200" indent="-457200">
              <a:buFont typeface="Arial" panose="020B0604020202020204" pitchFamily="34" charset="0"/>
              <a:buChar char="•"/>
            </a:pPr>
            <a:r>
              <a:rPr lang="en-US" sz="2800" b="1" u="sng" dirty="0">
                <a:ln w="19050">
                  <a:solidFill>
                    <a:srgbClr val="FF0000"/>
                  </a:solidFill>
                </a:ln>
                <a:solidFill>
                  <a:schemeClr val="tx1"/>
                </a:solidFill>
              </a:rPr>
              <a:t>EMAIL</a:t>
            </a:r>
            <a:r>
              <a:rPr lang="en-US" sz="2800" b="1" dirty="0">
                <a:ln w="19050">
                  <a:solidFill>
                    <a:srgbClr val="FF0000"/>
                  </a:solidFill>
                </a:ln>
                <a:solidFill>
                  <a:schemeClr val="tx1"/>
                </a:solidFill>
              </a:rPr>
              <a:t> - </a:t>
            </a:r>
            <a:r>
              <a:rPr lang="en-US" sz="2800" dirty="0">
                <a:solidFill>
                  <a:schemeClr val="tx1"/>
                </a:solidFill>
              </a:rPr>
              <a:t>Information to Medical Centers/Couriers</a:t>
            </a:r>
          </a:p>
          <a:p>
            <a:pPr marL="457200" indent="-457200">
              <a:buFont typeface="Arial" panose="020B0604020202020204" pitchFamily="34" charset="0"/>
              <a:buChar char="•"/>
            </a:pPr>
            <a:r>
              <a:rPr lang="en-US" sz="2800" b="1" u="sng" dirty="0">
                <a:ln w="19050">
                  <a:solidFill>
                    <a:srgbClr val="FF0000"/>
                  </a:solidFill>
                </a:ln>
                <a:solidFill>
                  <a:schemeClr val="tx1"/>
                </a:solidFill>
              </a:rPr>
              <a:t>RETURN</a:t>
            </a:r>
            <a:r>
              <a:rPr lang="en-US" sz="2800" b="1" dirty="0">
                <a:ln w="19050">
                  <a:solidFill>
                    <a:srgbClr val="FF0000"/>
                  </a:solidFill>
                </a:ln>
                <a:solidFill>
                  <a:schemeClr val="tx1"/>
                </a:solidFill>
              </a:rPr>
              <a:t> - </a:t>
            </a:r>
            <a:r>
              <a:rPr lang="en-US" sz="2800" dirty="0">
                <a:solidFill>
                  <a:schemeClr val="tx1"/>
                </a:solidFill>
              </a:rPr>
              <a:t>Specimen back to Med. Ctr. in Styrofoam w/big red label</a:t>
            </a:r>
          </a:p>
          <a:p>
            <a:endParaRPr lang="en-US" sz="2800" b="1" dirty="0">
              <a:ln>
                <a:solidFill>
                  <a:schemeClr val="bg1"/>
                </a:solidFill>
              </a:ln>
              <a:solidFill>
                <a:srgbClr val="FF0000"/>
              </a:solidFill>
              <a:latin typeface="Century Gothic" panose="020B0502020202020204" pitchFamily="34" charset="0"/>
            </a:endParaRPr>
          </a:p>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
        <p:nvSpPr>
          <p:cNvPr id="7" name="Title 1">
            <a:extLst>
              <a:ext uri="{FF2B5EF4-FFF2-40B4-BE49-F238E27FC236}">
                <a16:creationId xmlns:a16="http://schemas.microsoft.com/office/drawing/2014/main" id="{2FB47613-49D3-40A9-AA18-0CFBA3CFA3D0}"/>
              </a:ext>
            </a:extLst>
          </p:cNvPr>
          <p:cNvSpPr txBox="1">
            <a:spLocks/>
          </p:cNvSpPr>
          <p:nvPr/>
        </p:nvSpPr>
        <p:spPr>
          <a:xfrm>
            <a:off x="2519678" y="176317"/>
            <a:ext cx="7120863" cy="735807"/>
          </a:xfrm>
          <a:prstGeom prst="rect">
            <a:avLst/>
          </a:prstGeom>
          <a:solidFill>
            <a:schemeClr val="bg2">
              <a:lumMod val="90000"/>
            </a:schemeClr>
          </a:solidFill>
          <a:ln w="381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4000" b="1" dirty="0">
                <a:ln w="38100">
                  <a:solidFill>
                    <a:srgbClr val="FF0000"/>
                  </a:solidFill>
                </a:ln>
                <a:solidFill>
                  <a:schemeClr val="tx1"/>
                </a:solidFill>
              </a:rPr>
              <a:t>MISDIRECTED SPECIMENS</a:t>
            </a:r>
            <a:endParaRPr lang="en-US" sz="4000" b="1" dirty="0">
              <a:ln w="38100">
                <a:solidFill>
                  <a:srgbClr val="FF0000"/>
                </a:solidFill>
              </a:ln>
              <a:solidFill>
                <a:schemeClr val="tx1"/>
              </a:solidFill>
              <a:latin typeface="Century Gothic" panose="020B0502020202020204" pitchFamily="34" charset="0"/>
            </a:endParaRPr>
          </a:p>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2069078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39D1C97-4E6B-494C-899F-5C363A012129}"/>
              </a:ext>
            </a:extLst>
          </p:cNvPr>
          <p:cNvSpPr txBox="1">
            <a:spLocks/>
          </p:cNvSpPr>
          <p:nvPr/>
        </p:nvSpPr>
        <p:spPr>
          <a:xfrm>
            <a:off x="1796414" y="897576"/>
            <a:ext cx="8599169" cy="1175146"/>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pic>
        <p:nvPicPr>
          <p:cNvPr id="3" name="Picture 2">
            <a:extLst>
              <a:ext uri="{FF2B5EF4-FFF2-40B4-BE49-F238E27FC236}">
                <a16:creationId xmlns:a16="http://schemas.microsoft.com/office/drawing/2014/main" id="{BE15EF74-169D-4D86-BBF2-FFC9FCADDFD9}"/>
              </a:ext>
            </a:extLst>
          </p:cNvPr>
          <p:cNvPicPr/>
          <p:nvPr/>
        </p:nvPicPr>
        <p:blipFill rotWithShape="1">
          <a:blip r:embed="rId2"/>
          <a:srcRect l="34081" t="26842" r="34829" b="27507"/>
          <a:stretch/>
        </p:blipFill>
        <p:spPr bwMode="auto">
          <a:xfrm>
            <a:off x="1796414" y="2325862"/>
            <a:ext cx="8599170" cy="4277360"/>
          </a:xfrm>
          <a:prstGeom prst="rect">
            <a:avLst/>
          </a:prstGeom>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AB70E567-EFDD-4E2A-BD0F-2C7046EF0542}"/>
              </a:ext>
            </a:extLst>
          </p:cNvPr>
          <p:cNvSpPr txBox="1">
            <a:spLocks/>
          </p:cNvSpPr>
          <p:nvPr/>
        </p:nvSpPr>
        <p:spPr>
          <a:xfrm>
            <a:off x="3293616" y="897576"/>
            <a:ext cx="5829855" cy="1021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marL="342900" indent="-342900">
              <a:buFont typeface="Arial" panose="020B0604020202020204" pitchFamily="34" charset="0"/>
              <a:buChar char="•"/>
            </a:pPr>
            <a:r>
              <a:rPr lang="en-US" sz="2400" b="1" u="sng" dirty="0">
                <a:solidFill>
                  <a:schemeClr val="tx1"/>
                </a:solidFill>
              </a:rPr>
              <a:t>ONE</a:t>
            </a:r>
            <a:r>
              <a:rPr lang="en-US" sz="2400" b="1" dirty="0">
                <a:solidFill>
                  <a:schemeClr val="tx1"/>
                </a:solidFill>
              </a:rPr>
              <a:t> PACTRAC - per one container</a:t>
            </a:r>
          </a:p>
          <a:p>
            <a:pPr marL="342900" indent="-342900">
              <a:buFont typeface="Arial" panose="020B0604020202020204" pitchFamily="34" charset="0"/>
              <a:buChar char="•"/>
            </a:pPr>
            <a:r>
              <a:rPr lang="en-US" sz="2400" b="1" u="sng" dirty="0">
                <a:solidFill>
                  <a:schemeClr val="tx1"/>
                </a:solidFill>
              </a:rPr>
              <a:t>DO NOT</a:t>
            </a:r>
            <a:r>
              <a:rPr lang="en-US" sz="2400" b="1" dirty="0">
                <a:solidFill>
                  <a:schemeClr val="tx1"/>
                </a:solidFill>
              </a:rPr>
              <a:t> - copy or duplicate</a:t>
            </a:r>
          </a:p>
          <a:p>
            <a:pPr marL="342900" indent="-342900">
              <a:buFont typeface="Arial" panose="020B0604020202020204" pitchFamily="34" charset="0"/>
              <a:buChar char="•"/>
            </a:pPr>
            <a:r>
              <a:rPr lang="en-US" sz="2400" b="1" u="sng" dirty="0">
                <a:solidFill>
                  <a:schemeClr val="tx1"/>
                </a:solidFill>
              </a:rPr>
              <a:t>DO NOT</a:t>
            </a:r>
            <a:r>
              <a:rPr lang="en-US" sz="2400" b="1" dirty="0">
                <a:solidFill>
                  <a:schemeClr val="tx1"/>
                </a:solidFill>
              </a:rPr>
              <a:t> - re-use</a:t>
            </a:r>
          </a:p>
        </p:txBody>
      </p:sp>
      <p:sp>
        <p:nvSpPr>
          <p:cNvPr id="5" name="Title 1">
            <a:extLst>
              <a:ext uri="{FF2B5EF4-FFF2-40B4-BE49-F238E27FC236}">
                <a16:creationId xmlns:a16="http://schemas.microsoft.com/office/drawing/2014/main" id="{4D3377D8-3782-43F9-89DB-16D633A0EF01}"/>
              </a:ext>
            </a:extLst>
          </p:cNvPr>
          <p:cNvSpPr txBox="1">
            <a:spLocks/>
          </p:cNvSpPr>
          <p:nvPr/>
        </p:nvSpPr>
        <p:spPr>
          <a:xfrm>
            <a:off x="1796415" y="0"/>
            <a:ext cx="8599169" cy="735807"/>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4000" b="1" dirty="0">
                <a:ln>
                  <a:solidFill>
                    <a:schemeClr val="bg1"/>
                  </a:solidFill>
                </a:ln>
                <a:solidFill>
                  <a:schemeClr val="tx1"/>
                </a:solidFill>
                <a:latin typeface="Century Gothic" panose="020B0502020202020204" pitchFamily="34" charset="0"/>
              </a:rPr>
              <a:t>PACTRAC</a:t>
            </a:r>
          </a:p>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288021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D4C7A05-C90B-4398-9632-E772F972215D}"/>
              </a:ext>
            </a:extLst>
          </p:cNvPr>
          <p:cNvSpPr txBox="1">
            <a:spLocks/>
          </p:cNvSpPr>
          <p:nvPr/>
        </p:nvSpPr>
        <p:spPr>
          <a:xfrm>
            <a:off x="0" y="1037826"/>
            <a:ext cx="12192000" cy="735807"/>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
        <p:nvSpPr>
          <p:cNvPr id="4" name="Title 1">
            <a:extLst>
              <a:ext uri="{FF2B5EF4-FFF2-40B4-BE49-F238E27FC236}">
                <a16:creationId xmlns:a16="http://schemas.microsoft.com/office/drawing/2014/main" id="{472BE577-BF76-4DBF-A9C5-906E3A3F4419}"/>
              </a:ext>
            </a:extLst>
          </p:cNvPr>
          <p:cNvSpPr txBox="1">
            <a:spLocks/>
          </p:cNvSpPr>
          <p:nvPr/>
        </p:nvSpPr>
        <p:spPr>
          <a:xfrm>
            <a:off x="0" y="1033459"/>
            <a:ext cx="12293600" cy="59920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2200" b="1" dirty="0">
                <a:solidFill>
                  <a:srgbClr val="92D050"/>
                </a:solidFill>
                <a:latin typeface="Century Gothic" panose="020B0502020202020204" pitchFamily="34" charset="0"/>
                <a:hlinkClick r:id="rId2">
                  <a:extLst>
                    <a:ext uri="{A12FA001-AC4F-418D-AE19-62706E023703}">
                      <ahyp:hlinkClr xmlns:ahyp="http://schemas.microsoft.com/office/drawing/2018/hyperlinkcolor" val="tx"/>
                    </a:ext>
                  </a:extLst>
                </a:hlinkClick>
              </a:rPr>
              <a:t>https://sites.sp.kp.org/teams/labsc/loc/rrl/csc/Lists/SupplyRequestForm/Item/newifs.aspx</a:t>
            </a:r>
            <a:endParaRPr lang="en-US" sz="2200" b="1" dirty="0">
              <a:solidFill>
                <a:srgbClr val="92D050"/>
              </a:solidFill>
              <a:latin typeface="Century Gothic" panose="020B0502020202020204" pitchFamily="34" charset="0"/>
            </a:endParaRPr>
          </a:p>
        </p:txBody>
      </p:sp>
      <p:pic>
        <p:nvPicPr>
          <p:cNvPr id="5" name="Picture 4">
            <a:extLst>
              <a:ext uri="{FF2B5EF4-FFF2-40B4-BE49-F238E27FC236}">
                <a16:creationId xmlns:a16="http://schemas.microsoft.com/office/drawing/2014/main" id="{9C85330E-F799-46E9-A703-165A97A32A1E}"/>
              </a:ext>
            </a:extLst>
          </p:cNvPr>
          <p:cNvPicPr/>
          <p:nvPr/>
        </p:nvPicPr>
        <p:blipFill rotWithShape="1">
          <a:blip r:embed="rId3"/>
          <a:srcRect l="25615" t="45879" r="50316" b="14452"/>
          <a:stretch/>
        </p:blipFill>
        <p:spPr bwMode="auto">
          <a:xfrm>
            <a:off x="2468561" y="1978817"/>
            <a:ext cx="7204075" cy="4756786"/>
          </a:xfrm>
          <a:prstGeom prst="rect">
            <a:avLst/>
          </a:prstGeom>
          <a:ln>
            <a:noFill/>
          </a:ln>
          <a:extLst>
            <a:ext uri="{53640926-AAD7-44D8-BBD7-CCE9431645EC}">
              <a14:shadowObscured xmlns:a14="http://schemas.microsoft.com/office/drawing/2010/main"/>
            </a:ext>
          </a:extLst>
        </p:spPr>
      </p:pic>
      <p:sp>
        <p:nvSpPr>
          <p:cNvPr id="6" name="Title 1">
            <a:extLst>
              <a:ext uri="{FF2B5EF4-FFF2-40B4-BE49-F238E27FC236}">
                <a16:creationId xmlns:a16="http://schemas.microsoft.com/office/drawing/2014/main" id="{91AF1F1B-26FF-4ADC-A77D-38A3CAD91D84}"/>
              </a:ext>
            </a:extLst>
          </p:cNvPr>
          <p:cNvSpPr txBox="1">
            <a:spLocks/>
          </p:cNvSpPr>
          <p:nvPr/>
        </p:nvSpPr>
        <p:spPr>
          <a:xfrm>
            <a:off x="314960" y="176053"/>
            <a:ext cx="11511279" cy="735807"/>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4000" b="1" dirty="0">
                <a:ln>
                  <a:solidFill>
                    <a:schemeClr val="bg1"/>
                  </a:solidFill>
                </a:ln>
                <a:solidFill>
                  <a:schemeClr val="tx1"/>
                </a:solidFill>
                <a:latin typeface="Century Gothic" panose="020B0502020202020204" pitchFamily="34" charset="0"/>
              </a:rPr>
              <a:t>SUPPLY REQUEST FORM</a:t>
            </a:r>
          </a:p>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270838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929754-FCCD-46F3-851A-BF6DECB1F4E2}"/>
              </a:ext>
            </a:extLst>
          </p:cNvPr>
          <p:cNvPicPr>
            <a:picLocks noChangeAspect="1"/>
          </p:cNvPicPr>
          <p:nvPr/>
        </p:nvPicPr>
        <p:blipFill>
          <a:blip r:embed="rId2"/>
          <a:stretch>
            <a:fillRect/>
          </a:stretch>
        </p:blipFill>
        <p:spPr>
          <a:xfrm>
            <a:off x="287019" y="1940559"/>
            <a:ext cx="4843781" cy="4735691"/>
          </a:xfrm>
          <a:prstGeom prst="rect">
            <a:avLst/>
          </a:prstGeom>
        </p:spPr>
      </p:pic>
      <p:sp>
        <p:nvSpPr>
          <p:cNvPr id="13" name="Title 1">
            <a:extLst>
              <a:ext uri="{FF2B5EF4-FFF2-40B4-BE49-F238E27FC236}">
                <a16:creationId xmlns:a16="http://schemas.microsoft.com/office/drawing/2014/main" id="{B3F4A7D1-4AF9-48FF-8D01-2A0D127D02BD}"/>
              </a:ext>
            </a:extLst>
          </p:cNvPr>
          <p:cNvSpPr txBox="1">
            <a:spLocks/>
          </p:cNvSpPr>
          <p:nvPr/>
        </p:nvSpPr>
        <p:spPr>
          <a:xfrm>
            <a:off x="5341542" y="1940559"/>
            <a:ext cx="6725995" cy="4684721"/>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endParaRPr lang="en-US" sz="40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
        <p:nvSpPr>
          <p:cNvPr id="3" name="Title 1">
            <a:extLst>
              <a:ext uri="{FF2B5EF4-FFF2-40B4-BE49-F238E27FC236}">
                <a16:creationId xmlns:a16="http://schemas.microsoft.com/office/drawing/2014/main" id="{72099BE1-778F-4553-BD49-44F68F05F691}"/>
              </a:ext>
            </a:extLst>
          </p:cNvPr>
          <p:cNvSpPr txBox="1">
            <a:spLocks/>
          </p:cNvSpPr>
          <p:nvPr/>
        </p:nvSpPr>
        <p:spPr>
          <a:xfrm>
            <a:off x="287019" y="197328"/>
            <a:ext cx="11780519" cy="843280"/>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4000" b="1" dirty="0">
                <a:ln>
                  <a:solidFill>
                    <a:schemeClr val="bg1"/>
                  </a:solidFill>
                </a:ln>
                <a:solidFill>
                  <a:schemeClr val="tx1"/>
                </a:solidFill>
                <a:latin typeface="Century Gothic" panose="020B0502020202020204" pitchFamily="34" charset="0"/>
              </a:rPr>
              <a:t>LABNET</a:t>
            </a:r>
          </a:p>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
        <p:nvSpPr>
          <p:cNvPr id="4" name="Title 1">
            <a:extLst>
              <a:ext uri="{FF2B5EF4-FFF2-40B4-BE49-F238E27FC236}">
                <a16:creationId xmlns:a16="http://schemas.microsoft.com/office/drawing/2014/main" id="{C1E0677B-2D8E-46AF-BAAE-93D1A2055E5E}"/>
              </a:ext>
            </a:extLst>
          </p:cNvPr>
          <p:cNvSpPr txBox="1">
            <a:spLocks/>
          </p:cNvSpPr>
          <p:nvPr/>
        </p:nvSpPr>
        <p:spPr>
          <a:xfrm>
            <a:off x="287019" y="1122680"/>
            <a:ext cx="11780520" cy="735807"/>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3200" b="1" dirty="0">
                <a:ln>
                  <a:solidFill>
                    <a:schemeClr val="bg1"/>
                  </a:solidFill>
                </a:ln>
                <a:solidFill>
                  <a:srgbClr val="00B0F0"/>
                </a:solidFill>
                <a:latin typeface="Century Gothic" panose="020B0502020202020204" pitchFamily="34" charset="0"/>
              </a:rPr>
              <a:t>http://kpnet.kp.org:81/california/scpmg/labnet/index.htm</a:t>
            </a:r>
            <a:endParaRPr lang="en-US" sz="3200" dirty="0">
              <a:ln>
                <a:solidFill>
                  <a:schemeClr val="bg1"/>
                </a:solidFill>
              </a:ln>
              <a:solidFill>
                <a:srgbClr val="00B0F0"/>
              </a:solidFill>
              <a:latin typeface="Century Gothic" panose="020B0502020202020204" pitchFamily="34" charset="0"/>
            </a:endParaRPr>
          </a:p>
          <a:p>
            <a:pPr algn="ctr"/>
            <a:endParaRPr lang="en-US" sz="3200" dirty="0">
              <a:ln>
                <a:solidFill>
                  <a:schemeClr val="bg1"/>
                </a:solidFill>
              </a:ln>
              <a:latin typeface="Century Gothic" panose="020B0502020202020204" pitchFamily="34" charset="0"/>
            </a:endParaRPr>
          </a:p>
          <a:p>
            <a:pPr algn="ctr"/>
            <a:endParaRPr lang="en-US" sz="3200" dirty="0">
              <a:ln>
                <a:solidFill>
                  <a:schemeClr val="bg1"/>
                </a:solidFill>
              </a:ln>
              <a:latin typeface="Century Gothic" panose="020B0502020202020204" pitchFamily="34" charset="0"/>
            </a:endParaRPr>
          </a:p>
          <a:p>
            <a:pPr algn="ctr"/>
            <a:endParaRPr lang="en-US" sz="3200" dirty="0">
              <a:ln>
                <a:solidFill>
                  <a:schemeClr val="bg1"/>
                </a:solidFill>
              </a:ln>
              <a:latin typeface="Century Gothic" panose="020B0502020202020204" pitchFamily="34" charset="0"/>
            </a:endParaRPr>
          </a:p>
          <a:p>
            <a:pPr algn="ctr"/>
            <a:endParaRPr lang="en-US" sz="3200" dirty="0">
              <a:ln>
                <a:solidFill>
                  <a:schemeClr val="bg1"/>
                </a:solidFill>
              </a:ln>
              <a:latin typeface="Century Gothic" panose="020B0502020202020204" pitchFamily="34" charset="0"/>
            </a:endParaRPr>
          </a:p>
          <a:p>
            <a:pPr algn="ctr"/>
            <a:endParaRPr lang="en-US" sz="3200" dirty="0">
              <a:ln>
                <a:solidFill>
                  <a:schemeClr val="bg1"/>
                </a:solidFill>
              </a:ln>
              <a:latin typeface="Century Gothic" panose="020B0502020202020204" pitchFamily="34" charset="0"/>
            </a:endParaRPr>
          </a:p>
          <a:p>
            <a:pPr algn="ctr"/>
            <a:endParaRPr kumimoji="0" lang="en-US" sz="32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
        <p:nvSpPr>
          <p:cNvPr id="8" name="Oval 7">
            <a:extLst>
              <a:ext uri="{FF2B5EF4-FFF2-40B4-BE49-F238E27FC236}">
                <a16:creationId xmlns:a16="http://schemas.microsoft.com/office/drawing/2014/main" id="{0EC90032-B152-4857-B10A-969354494783}"/>
              </a:ext>
            </a:extLst>
          </p:cNvPr>
          <p:cNvSpPr/>
          <p:nvPr/>
        </p:nvSpPr>
        <p:spPr>
          <a:xfrm>
            <a:off x="11527" y="2937393"/>
            <a:ext cx="1798456" cy="68932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F1441C-3895-4F61-BE2B-205C308ADEBA}"/>
              </a:ext>
            </a:extLst>
          </p:cNvPr>
          <p:cNvSpPr/>
          <p:nvPr/>
        </p:nvSpPr>
        <p:spPr>
          <a:xfrm>
            <a:off x="0" y="5171440"/>
            <a:ext cx="1753294" cy="7315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D002341F-0443-4254-8641-D4865BBF9A47}"/>
              </a:ext>
            </a:extLst>
          </p:cNvPr>
          <p:cNvCxnSpPr>
            <a:cxnSpLocks/>
            <a:endCxn id="8" idx="6"/>
          </p:cNvCxnSpPr>
          <p:nvPr/>
        </p:nvCxnSpPr>
        <p:spPr>
          <a:xfrm flipH="1">
            <a:off x="1809983" y="2616568"/>
            <a:ext cx="3685612" cy="6654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C9CA621-5279-4E35-8394-46966364B230}"/>
              </a:ext>
            </a:extLst>
          </p:cNvPr>
          <p:cNvCxnSpPr>
            <a:cxnSpLocks/>
            <a:endCxn id="9" idx="6"/>
          </p:cNvCxnSpPr>
          <p:nvPr/>
        </p:nvCxnSpPr>
        <p:spPr>
          <a:xfrm flipH="1">
            <a:off x="1753294" y="5293360"/>
            <a:ext cx="3742301" cy="24384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5A735B9-3BF8-46B7-9FD4-2519D2C6826C}"/>
              </a:ext>
            </a:extLst>
          </p:cNvPr>
          <p:cNvSpPr txBox="1"/>
          <p:nvPr/>
        </p:nvSpPr>
        <p:spPr>
          <a:xfrm>
            <a:off x="5393920" y="2323245"/>
            <a:ext cx="6725995" cy="3785652"/>
          </a:xfrm>
          <a:prstGeom prst="rect">
            <a:avLst/>
          </a:prstGeom>
          <a:noFill/>
        </p:spPr>
        <p:txBody>
          <a:bodyPr wrap="square" rtlCol="0">
            <a:spAutoFit/>
          </a:bodyPr>
          <a:lstStyle/>
          <a:p>
            <a:pPr marL="571500" indent="-571500">
              <a:buFont typeface="Arial" panose="020B0604020202020204" pitchFamily="34" charset="0"/>
              <a:buChar char="•"/>
            </a:pPr>
            <a:r>
              <a:rPr lang="en-US" sz="3200" b="1" u="sng" dirty="0">
                <a:solidFill>
                  <a:srgbClr val="00B0F0"/>
                </a:solidFill>
              </a:rPr>
              <a:t>Search for Test Information</a:t>
            </a:r>
          </a:p>
          <a:p>
            <a:pPr marL="914400" lvl="1" indent="-457200">
              <a:buFont typeface="Courier New" panose="02070309020205020404" pitchFamily="49" charset="0"/>
              <a:buChar char="o"/>
            </a:pPr>
            <a:r>
              <a:rPr lang="en-US" sz="2800" dirty="0">
                <a:solidFill>
                  <a:srgbClr val="00B0F0"/>
                </a:solidFill>
              </a:rPr>
              <a:t>Temperature Stability</a:t>
            </a:r>
          </a:p>
          <a:p>
            <a:pPr marL="914400" lvl="1" indent="-457200">
              <a:buFont typeface="Courier New" panose="02070309020205020404" pitchFamily="49" charset="0"/>
              <a:buChar char="o"/>
            </a:pPr>
            <a:r>
              <a:rPr lang="en-US" sz="2800" dirty="0">
                <a:solidFill>
                  <a:srgbClr val="00B0F0"/>
                </a:solidFill>
              </a:rPr>
              <a:t>Processing Instructions</a:t>
            </a:r>
          </a:p>
          <a:p>
            <a:pPr marL="914400" lvl="1" indent="-457200">
              <a:buFont typeface="Courier New" panose="02070309020205020404" pitchFamily="49" charset="0"/>
              <a:buChar char="o"/>
            </a:pPr>
            <a:r>
              <a:rPr lang="en-US" sz="2800" dirty="0">
                <a:solidFill>
                  <a:srgbClr val="00B0F0"/>
                </a:solidFill>
              </a:rPr>
              <a:t>Collection Container</a:t>
            </a:r>
          </a:p>
          <a:p>
            <a:pPr marL="914400" lvl="1" indent="-457200">
              <a:buFont typeface="Courier New" panose="02070309020205020404" pitchFamily="49" charset="0"/>
              <a:buChar char="o"/>
            </a:pPr>
            <a:r>
              <a:rPr lang="en-US" sz="2800" dirty="0">
                <a:solidFill>
                  <a:srgbClr val="00B0F0"/>
                </a:solidFill>
              </a:rPr>
              <a:t>Technical Bulletins</a:t>
            </a:r>
          </a:p>
          <a:p>
            <a:pPr lvl="1"/>
            <a:endParaRPr lang="en-US" sz="3000" dirty="0">
              <a:solidFill>
                <a:srgbClr val="00B0F0"/>
              </a:solidFill>
            </a:endParaRPr>
          </a:p>
          <a:p>
            <a:pPr marL="571500" indent="-571500">
              <a:buFont typeface="Arial" panose="020B0604020202020204" pitchFamily="34" charset="0"/>
              <a:buChar char="•"/>
            </a:pPr>
            <a:r>
              <a:rPr lang="en-US" sz="3200" b="1" u="sng" dirty="0">
                <a:solidFill>
                  <a:srgbClr val="00B0F0"/>
                </a:solidFill>
              </a:rPr>
              <a:t>Courier Schedules</a:t>
            </a:r>
          </a:p>
          <a:p>
            <a:pPr marL="1028700" lvl="1" indent="-571500">
              <a:buFont typeface="Courier New" panose="02070309020205020404" pitchFamily="49" charset="0"/>
              <a:buChar char="o"/>
            </a:pPr>
            <a:r>
              <a:rPr lang="en-US" sz="2800" dirty="0">
                <a:solidFill>
                  <a:srgbClr val="00B0F0"/>
                </a:solidFill>
              </a:rPr>
              <a:t>Create </a:t>
            </a:r>
            <a:r>
              <a:rPr lang="en-US" sz="2800" dirty="0" err="1">
                <a:solidFill>
                  <a:srgbClr val="00B0F0"/>
                </a:solidFill>
              </a:rPr>
              <a:t>PacTrac</a:t>
            </a:r>
            <a:endParaRPr lang="en-US" sz="2800" dirty="0">
              <a:solidFill>
                <a:srgbClr val="00B0F0"/>
              </a:solidFill>
            </a:endParaRPr>
          </a:p>
        </p:txBody>
      </p:sp>
    </p:spTree>
    <p:extLst>
      <p:ext uri="{BB962C8B-B14F-4D97-AF65-F5344CB8AC3E}">
        <p14:creationId xmlns:p14="http://schemas.microsoft.com/office/powerpoint/2010/main" val="82047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2BE3A36-D4C1-4382-B877-4F31BEE31334}"/>
              </a:ext>
            </a:extLst>
          </p:cNvPr>
          <p:cNvSpPr txBox="1">
            <a:spLocks/>
          </p:cNvSpPr>
          <p:nvPr/>
        </p:nvSpPr>
        <p:spPr>
          <a:xfrm>
            <a:off x="363984" y="2347245"/>
            <a:ext cx="11496583" cy="4526983"/>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endParaRPr lang="en-US" sz="1400" b="1" i="1" dirty="0">
              <a:solidFill>
                <a:schemeClr val="accent5"/>
              </a:solidFill>
              <a:latin typeface="+mn-lt"/>
              <a:ea typeface="Calibri" panose="020F0502020204030204" pitchFamily="34" charset="0"/>
            </a:endParaRPr>
          </a:p>
          <a:p>
            <a:pPr algn="ctr"/>
            <a:endParaRPr lang="en-US" sz="4000" dirty="0">
              <a:ln>
                <a:solidFill>
                  <a:schemeClr val="bg1"/>
                </a:solidFill>
              </a:ln>
              <a:solidFill>
                <a:schemeClr val="tx1"/>
              </a:solidFill>
              <a:latin typeface="+mn-lt"/>
            </a:endParaRPr>
          </a:p>
          <a:p>
            <a:pPr algn="ctr"/>
            <a:endParaRPr lang="en-US" sz="4000" dirty="0">
              <a:ln>
                <a:solidFill>
                  <a:schemeClr val="bg1"/>
                </a:solidFill>
              </a:ln>
              <a:latin typeface="+mn-lt"/>
            </a:endParaRPr>
          </a:p>
          <a:p>
            <a:pPr algn="ctr"/>
            <a:endParaRPr lang="en-US" sz="4000" dirty="0">
              <a:ln>
                <a:solidFill>
                  <a:schemeClr val="bg1"/>
                </a:solidFill>
              </a:ln>
              <a:latin typeface="+mn-lt"/>
            </a:endParaRPr>
          </a:p>
          <a:p>
            <a:pPr algn="ctr"/>
            <a:endParaRPr lang="en-US" sz="4000" dirty="0">
              <a:ln>
                <a:solidFill>
                  <a:schemeClr val="bg1"/>
                </a:solidFill>
              </a:ln>
              <a:latin typeface="+mn-lt"/>
            </a:endParaRPr>
          </a:p>
          <a:p>
            <a:pPr algn="ctr"/>
            <a:endParaRPr lang="en-US" sz="4000" dirty="0">
              <a:ln>
                <a:solidFill>
                  <a:schemeClr val="bg1"/>
                </a:solidFill>
              </a:ln>
              <a:latin typeface="+mn-lt"/>
            </a:endParaRPr>
          </a:p>
          <a:p>
            <a:pPr algn="ctr"/>
            <a:endParaRPr lang="en-US" sz="4000" dirty="0">
              <a:ln>
                <a:solidFill>
                  <a:schemeClr val="bg1"/>
                </a:solidFill>
              </a:ln>
              <a:latin typeface="+mn-lt"/>
            </a:endParaRPr>
          </a:p>
          <a:p>
            <a:pPr algn="ctr"/>
            <a:endParaRPr kumimoji="0" lang="en-US" sz="40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mn-lt"/>
              <a:ea typeface="+mn-ea"/>
              <a:cs typeface="+mn-cs"/>
            </a:endParaRPr>
          </a:p>
        </p:txBody>
      </p:sp>
      <p:sp>
        <p:nvSpPr>
          <p:cNvPr id="5" name="Title 1">
            <a:extLst>
              <a:ext uri="{FF2B5EF4-FFF2-40B4-BE49-F238E27FC236}">
                <a16:creationId xmlns:a16="http://schemas.microsoft.com/office/drawing/2014/main" id="{0D9B6517-339C-4316-ACA2-A9FDFDDC7F1E}"/>
              </a:ext>
            </a:extLst>
          </p:cNvPr>
          <p:cNvSpPr txBox="1">
            <a:spLocks/>
          </p:cNvSpPr>
          <p:nvPr/>
        </p:nvSpPr>
        <p:spPr>
          <a:xfrm>
            <a:off x="899160" y="2231743"/>
            <a:ext cx="9875520" cy="8331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endParaRPr lang="en-US" sz="3600" i="1" dirty="0">
              <a:latin typeface="Calibri" panose="020F0502020204030204" pitchFamily="34" charset="0"/>
              <a:ea typeface="Calibri" panose="020F0502020204030204" pitchFamily="34" charset="0"/>
            </a:endParaRPr>
          </a:p>
        </p:txBody>
      </p:sp>
      <p:sp>
        <p:nvSpPr>
          <p:cNvPr id="8" name="Title 1">
            <a:extLst>
              <a:ext uri="{FF2B5EF4-FFF2-40B4-BE49-F238E27FC236}">
                <a16:creationId xmlns:a16="http://schemas.microsoft.com/office/drawing/2014/main" id="{05B3217B-B8DA-4512-ADC7-91FDCDDC3C10}"/>
              </a:ext>
            </a:extLst>
          </p:cNvPr>
          <p:cNvSpPr txBox="1">
            <a:spLocks/>
          </p:cNvSpPr>
          <p:nvPr/>
        </p:nvSpPr>
        <p:spPr>
          <a:xfrm>
            <a:off x="205740" y="142323"/>
            <a:ext cx="11780519" cy="843280"/>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4000" b="1" dirty="0">
                <a:ln>
                  <a:solidFill>
                    <a:schemeClr val="bg1"/>
                  </a:solidFill>
                </a:ln>
                <a:solidFill>
                  <a:schemeClr val="tx1"/>
                </a:solidFill>
                <a:latin typeface="Century Gothic" panose="020B0502020202020204" pitchFamily="34" charset="0"/>
              </a:rPr>
              <a:t>GROUP MAILBOX</a:t>
            </a:r>
          </a:p>
          <a:p>
            <a:pPr algn="ctr"/>
            <a:endParaRPr lang="en-US" sz="2800" dirty="0">
              <a:ln>
                <a:solidFill>
                  <a:schemeClr val="bg1"/>
                </a:solidFill>
              </a:ln>
              <a:solidFill>
                <a:schemeClr val="tx1"/>
              </a:solidFill>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lang="en-US" sz="2800" dirty="0">
              <a:ln>
                <a:solidFill>
                  <a:schemeClr val="bg1"/>
                </a:solidFill>
              </a:ln>
              <a:latin typeface="Century Gothic" panose="020B0502020202020204" pitchFamily="34" charset="0"/>
            </a:endParaRPr>
          </a:p>
          <a:p>
            <a:pPr algn="ctr"/>
            <a:endParaRPr kumimoji="0" lang="en-US" sz="28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sp>
        <p:nvSpPr>
          <p:cNvPr id="9" name="Title 1">
            <a:extLst>
              <a:ext uri="{FF2B5EF4-FFF2-40B4-BE49-F238E27FC236}">
                <a16:creationId xmlns:a16="http://schemas.microsoft.com/office/drawing/2014/main" id="{9B9C46BF-C34D-483D-BCCA-A6FCD4D05E45}"/>
              </a:ext>
            </a:extLst>
          </p:cNvPr>
          <p:cNvSpPr txBox="1">
            <a:spLocks/>
          </p:cNvSpPr>
          <p:nvPr/>
        </p:nvSpPr>
        <p:spPr>
          <a:xfrm>
            <a:off x="205740" y="1170630"/>
            <a:ext cx="11780519" cy="833120"/>
          </a:xfrm>
          <a:prstGeom prst="rect">
            <a:avLst/>
          </a:prstGeom>
          <a:solidFill>
            <a:schemeClr val="bg2">
              <a:lumMod val="90000"/>
            </a:schemeClr>
          </a:solidFill>
          <a:ln w="12700">
            <a:solidFill>
              <a:schemeClr val="bg2"/>
            </a:solidFill>
          </a:ln>
        </p:spPr>
        <p:txBody>
          <a:bodyP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endParaRPr lang="en-US" sz="1400" b="1" i="1" dirty="0">
              <a:solidFill>
                <a:schemeClr val="accent5"/>
              </a:solidFill>
              <a:latin typeface="+mn-lt"/>
              <a:ea typeface="Calibri" panose="020F0502020204030204" pitchFamily="34" charset="0"/>
            </a:endParaRPr>
          </a:p>
          <a:p>
            <a:pPr algn="ctr"/>
            <a:r>
              <a:rPr lang="en-US" sz="4000" b="1" i="1" dirty="0">
                <a:solidFill>
                  <a:schemeClr val="accent5"/>
                </a:solidFill>
                <a:latin typeface="+mn-lt"/>
                <a:ea typeface="Calibri" panose="020F0502020204030204" pitchFamily="34" charset="0"/>
              </a:rPr>
              <a:t>SCAL-RRL-Ancillary-ITS-Support@kp.org</a:t>
            </a:r>
            <a:endParaRPr lang="en-US" sz="4000" i="1" dirty="0">
              <a:solidFill>
                <a:schemeClr val="accent5"/>
              </a:solidFill>
              <a:latin typeface="+mn-lt"/>
              <a:ea typeface="Calibri" panose="020F0502020204030204" pitchFamily="34" charset="0"/>
            </a:endParaRPr>
          </a:p>
          <a:p>
            <a:pPr algn="ctr"/>
            <a:endParaRPr lang="en-US" sz="4000" dirty="0">
              <a:ln>
                <a:solidFill>
                  <a:schemeClr val="bg1"/>
                </a:solidFill>
              </a:ln>
              <a:solidFill>
                <a:schemeClr val="tx1"/>
              </a:solidFill>
              <a:latin typeface="+mn-lt"/>
            </a:endParaRPr>
          </a:p>
          <a:p>
            <a:pPr algn="ctr"/>
            <a:endParaRPr lang="en-US" sz="4000" dirty="0">
              <a:ln>
                <a:solidFill>
                  <a:schemeClr val="bg1"/>
                </a:solidFill>
              </a:ln>
              <a:latin typeface="+mn-lt"/>
            </a:endParaRPr>
          </a:p>
          <a:p>
            <a:pPr algn="ctr"/>
            <a:endParaRPr lang="en-US" sz="4000" dirty="0">
              <a:ln>
                <a:solidFill>
                  <a:schemeClr val="bg1"/>
                </a:solidFill>
              </a:ln>
              <a:latin typeface="+mn-lt"/>
            </a:endParaRPr>
          </a:p>
          <a:p>
            <a:pPr algn="ctr"/>
            <a:endParaRPr lang="en-US" sz="4000" dirty="0">
              <a:ln>
                <a:solidFill>
                  <a:schemeClr val="bg1"/>
                </a:solidFill>
              </a:ln>
              <a:latin typeface="+mn-lt"/>
            </a:endParaRPr>
          </a:p>
          <a:p>
            <a:pPr algn="ctr"/>
            <a:endParaRPr lang="en-US" sz="4000" dirty="0">
              <a:ln>
                <a:solidFill>
                  <a:schemeClr val="bg1"/>
                </a:solidFill>
              </a:ln>
              <a:latin typeface="+mn-lt"/>
            </a:endParaRPr>
          </a:p>
          <a:p>
            <a:pPr algn="ctr"/>
            <a:endParaRPr lang="en-US" sz="4000" dirty="0">
              <a:ln>
                <a:solidFill>
                  <a:schemeClr val="bg1"/>
                </a:solidFill>
              </a:ln>
              <a:latin typeface="+mn-lt"/>
            </a:endParaRPr>
          </a:p>
          <a:p>
            <a:pPr algn="ctr"/>
            <a:endParaRPr kumimoji="0" lang="en-US" sz="4000" b="1" i="0" u="none" strike="noStrike" kern="1200" cap="none" spc="0" normalizeH="0" baseline="0" noProof="0" dirty="0">
              <a:ln w="0"/>
              <a:solidFill>
                <a:srgbClr val="44546A"/>
              </a:solidFill>
              <a:effectLst>
                <a:outerShdw blurRad="38100" dist="19050" dir="2700000" algn="tl" rotWithShape="0">
                  <a:prstClr val="black">
                    <a:alpha val="40000"/>
                  </a:prstClr>
                </a:outerShdw>
              </a:effectLst>
              <a:uLnTx/>
              <a:uFillTx/>
              <a:latin typeface="+mn-lt"/>
              <a:ea typeface="+mn-ea"/>
              <a:cs typeface="+mn-cs"/>
            </a:endParaRPr>
          </a:p>
        </p:txBody>
      </p:sp>
      <p:sp>
        <p:nvSpPr>
          <p:cNvPr id="6" name="Rectangle 5">
            <a:extLst>
              <a:ext uri="{FF2B5EF4-FFF2-40B4-BE49-F238E27FC236}">
                <a16:creationId xmlns:a16="http://schemas.microsoft.com/office/drawing/2014/main" id="{A37AA708-D960-4DF8-B42D-80664A54A04C}"/>
              </a:ext>
            </a:extLst>
          </p:cNvPr>
          <p:cNvSpPr/>
          <p:nvPr/>
        </p:nvSpPr>
        <p:spPr>
          <a:xfrm>
            <a:off x="437174" y="2533244"/>
            <a:ext cx="11423393" cy="4154984"/>
          </a:xfrm>
          <a:prstGeom prst="rect">
            <a:avLst/>
          </a:prstGeom>
        </p:spPr>
        <p:txBody>
          <a:bodyPr wrap="square">
            <a:spAutoFit/>
          </a:bodyPr>
          <a:lstStyle/>
          <a:p>
            <a:r>
              <a:rPr lang="en-US" sz="2800" b="1" dirty="0">
                <a:solidFill>
                  <a:srgbClr val="C55A11"/>
                </a:solidFill>
                <a:latin typeface="+mj-lt"/>
                <a:ea typeface="Calibri" panose="020F0502020204030204" pitchFamily="34" charset="0"/>
                <a:cs typeface="Calibri" panose="020F0502020204030204" pitchFamily="34" charset="0"/>
              </a:rPr>
              <a:t>									</a:t>
            </a:r>
            <a:r>
              <a:rPr lang="en-US" sz="2800" b="1" u="sng" dirty="0">
                <a:solidFill>
                  <a:schemeClr val="accent5"/>
                </a:solidFill>
                <a:latin typeface="+mj-lt"/>
                <a:ea typeface="Calibri" panose="020F0502020204030204" pitchFamily="34" charset="0"/>
                <a:cs typeface="Calibri" panose="020F0502020204030204" pitchFamily="34" charset="0"/>
              </a:rPr>
              <a:t>PURPOSE</a:t>
            </a:r>
          </a:p>
          <a:p>
            <a:pPr algn="ctr"/>
            <a:r>
              <a:rPr lang="en-US" sz="2200" b="1" dirty="0">
                <a:latin typeface="+mj-lt"/>
                <a:ea typeface="Calibri" panose="020F0502020204030204" pitchFamily="34" charset="0"/>
                <a:cs typeface="Calibri" panose="020F0502020204030204" pitchFamily="34" charset="0"/>
              </a:rPr>
              <a:t>Provide direct communication in reporting and addressing all Courier related...</a:t>
            </a:r>
          </a:p>
          <a:p>
            <a:pPr marL="4000500" lvl="8" indent="-342900">
              <a:buFont typeface="Arial" panose="020B0604020202020204" pitchFamily="34" charset="0"/>
              <a:buChar char="•"/>
            </a:pPr>
            <a:r>
              <a:rPr lang="en-US" sz="2200" b="1" dirty="0">
                <a:latin typeface="+mj-lt"/>
                <a:ea typeface="Calibri" panose="020F0502020204030204" pitchFamily="34" charset="0"/>
                <a:cs typeface="Calibri" panose="020F0502020204030204" pitchFamily="34" charset="0"/>
              </a:rPr>
              <a:t>Issues</a:t>
            </a:r>
          </a:p>
          <a:p>
            <a:pPr marL="4000500" lvl="8" indent="-342900">
              <a:buFont typeface="Arial" panose="020B0604020202020204" pitchFamily="34" charset="0"/>
              <a:buChar char="•"/>
            </a:pPr>
            <a:r>
              <a:rPr lang="en-US" sz="2200" b="1" dirty="0">
                <a:latin typeface="+mj-lt"/>
                <a:ea typeface="Calibri" panose="020F0502020204030204" pitchFamily="34" charset="0"/>
                <a:cs typeface="Calibri" panose="020F0502020204030204" pitchFamily="34" charset="0"/>
              </a:rPr>
              <a:t>Questions</a:t>
            </a:r>
          </a:p>
          <a:p>
            <a:pPr marL="4000500" lvl="8" indent="-342900">
              <a:buFont typeface="Arial" panose="020B0604020202020204" pitchFamily="34" charset="0"/>
              <a:buChar char="•"/>
            </a:pPr>
            <a:r>
              <a:rPr lang="en-US" sz="2200" b="1" dirty="0">
                <a:latin typeface="+mj-lt"/>
                <a:ea typeface="Calibri" panose="020F0502020204030204" pitchFamily="34" charset="0"/>
                <a:cs typeface="Calibri" panose="020F0502020204030204" pitchFamily="34" charset="0"/>
              </a:rPr>
              <a:t>Comments </a:t>
            </a:r>
          </a:p>
          <a:p>
            <a:pPr marL="4000500" lvl="8" indent="-342900">
              <a:buFont typeface="Arial" panose="020B0604020202020204" pitchFamily="34" charset="0"/>
              <a:buChar char="•"/>
            </a:pPr>
            <a:r>
              <a:rPr lang="en-US" sz="2200" b="1" dirty="0">
                <a:latin typeface="+mj-lt"/>
                <a:ea typeface="Calibri" panose="020F0502020204030204" pitchFamily="34" charset="0"/>
                <a:cs typeface="Calibri" panose="020F0502020204030204" pitchFamily="34" charset="0"/>
              </a:rPr>
              <a:t>Suggestions</a:t>
            </a:r>
          </a:p>
          <a:p>
            <a:pPr marL="4000500" lvl="8" indent="-342900">
              <a:buFont typeface="Arial" panose="020B0604020202020204" pitchFamily="34" charset="0"/>
              <a:buChar char="•"/>
            </a:pPr>
            <a:r>
              <a:rPr lang="en-US" sz="2200" b="1" dirty="0">
                <a:latin typeface="+mj-lt"/>
                <a:ea typeface="Calibri" panose="020F0502020204030204" pitchFamily="34" charset="0"/>
                <a:cs typeface="Calibri" panose="020F0502020204030204" pitchFamily="34" charset="0"/>
              </a:rPr>
              <a:t>Concern</a:t>
            </a:r>
          </a:p>
          <a:p>
            <a:pPr lvl="8"/>
            <a:endParaRPr lang="en-US" sz="1000" b="1" dirty="0">
              <a:solidFill>
                <a:schemeClr val="accent5"/>
              </a:solidFill>
              <a:latin typeface="+mj-lt"/>
              <a:cs typeface="Calibri" panose="020F0502020204030204" pitchFamily="34" charset="0"/>
            </a:endParaRPr>
          </a:p>
          <a:p>
            <a:pPr lvl="8"/>
            <a:r>
              <a:rPr lang="en-US" sz="2800" b="1" u="sng" dirty="0">
                <a:solidFill>
                  <a:schemeClr val="accent5"/>
                </a:solidFill>
                <a:latin typeface="+mj-lt"/>
                <a:cs typeface="Calibri" panose="020F0502020204030204" pitchFamily="34" charset="0"/>
              </a:rPr>
              <a:t>SUPPORTED BY</a:t>
            </a:r>
          </a:p>
          <a:p>
            <a:pPr marL="2171700" lvl="4" indent="-342900">
              <a:buFont typeface="Arial" panose="020B0604020202020204" pitchFamily="34" charset="0"/>
              <a:buChar char="•"/>
            </a:pPr>
            <a:r>
              <a:rPr lang="en-US" sz="2200" b="1" dirty="0">
                <a:latin typeface="+mj-lt"/>
                <a:cs typeface="Calibri" panose="020F0502020204030204" pitchFamily="34" charset="0"/>
              </a:rPr>
              <a:t>Integrated Transportation System (ITS)/Regional Couriers</a:t>
            </a:r>
          </a:p>
          <a:p>
            <a:pPr marL="2171700" lvl="4" indent="-342900">
              <a:buFont typeface="Arial" panose="020B0604020202020204" pitchFamily="34" charset="0"/>
              <a:buChar char="•"/>
            </a:pPr>
            <a:r>
              <a:rPr lang="en-US" sz="2200" b="1" dirty="0">
                <a:latin typeface="+mj-lt"/>
                <a:cs typeface="Calibri" panose="020F0502020204030204" pitchFamily="34" charset="0"/>
              </a:rPr>
              <a:t>RRL-NH, Ancillary Services Team (aka: Specimen Processing Dept.)</a:t>
            </a:r>
          </a:p>
          <a:p>
            <a:pPr marL="2114550" lvl="4" indent="-285750">
              <a:buFont typeface="Arial" panose="020B0604020202020204" pitchFamily="34" charset="0"/>
              <a:buChar char="•"/>
            </a:pPr>
            <a:r>
              <a:rPr lang="en-US" sz="2200" b="1" dirty="0">
                <a:latin typeface="+mj-lt"/>
                <a:cs typeface="Calibri" panose="020F0502020204030204" pitchFamily="34" charset="0"/>
              </a:rPr>
              <a:t> RRL-CH, Ancillary Services Team</a:t>
            </a:r>
          </a:p>
        </p:txBody>
      </p:sp>
    </p:spTree>
    <p:extLst>
      <p:ext uri="{BB962C8B-B14F-4D97-AF65-F5344CB8AC3E}">
        <p14:creationId xmlns:p14="http://schemas.microsoft.com/office/powerpoint/2010/main" val="423796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97000" y="1463675"/>
            <a:ext cx="10795000" cy="2522538"/>
          </a:xfrm>
          <a:solidFill>
            <a:schemeClr val="tx1"/>
          </a:solidFill>
          <a:effectLst>
            <a:glow rad="228600">
              <a:schemeClr val="tx1">
                <a:alpha val="40000"/>
              </a:schemeClr>
            </a:glow>
          </a:effectLst>
          <a:scene3d>
            <a:camera prst="perspectiveHeroicExtremeRightFacing"/>
            <a:lightRig rig="threePt" dir="t"/>
          </a:scene3d>
        </p:spPr>
        <p:txBody>
          <a:bodyPr>
            <a:normAutofit/>
          </a:bodyPr>
          <a:lstStyle/>
          <a:p>
            <a:pPr algn="ctr"/>
            <a:r>
              <a:rPr lang="en-US" sz="9600" dirty="0">
                <a:solidFill>
                  <a:schemeClr val="bg1"/>
                </a:solidFill>
              </a:rPr>
              <a:t>Thank you!</a:t>
            </a:r>
          </a:p>
        </p:txBody>
      </p:sp>
      <p:sp>
        <p:nvSpPr>
          <p:cNvPr id="3" name="Title 1"/>
          <p:cNvSpPr txBox="1">
            <a:spLocks/>
          </p:cNvSpPr>
          <p:nvPr/>
        </p:nvSpPr>
        <p:spPr>
          <a:xfrm>
            <a:off x="2501984" y="346228"/>
            <a:ext cx="7388650" cy="1438184"/>
          </a:xfrm>
          <a:prstGeom prst="rect">
            <a:avLst/>
          </a:prstGeom>
          <a:solidFill>
            <a:srgbClr val="B686DA"/>
          </a:solidFill>
          <a:effectLst>
            <a:glow rad="228600">
              <a:schemeClr val="tx1">
                <a:alpha val="40000"/>
              </a:schemeClr>
            </a:glow>
          </a:effectLst>
          <a:scene3d>
            <a:camera prst="perspectiveHeroicExtremeRightFacing"/>
            <a:lightRig rig="threePt" dir="t"/>
          </a:scene3d>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11000" dirty="0">
              <a:solidFill>
                <a:schemeClr val="bg1"/>
              </a:solidFill>
            </a:endParaRPr>
          </a:p>
          <a:p>
            <a:pPr algn="ctr"/>
            <a:endParaRPr lang="en-US" sz="12300" dirty="0">
              <a:solidFill>
                <a:schemeClr val="bg1"/>
              </a:solidFill>
            </a:endParaRPr>
          </a:p>
          <a:p>
            <a:pPr algn="ctr"/>
            <a:r>
              <a:rPr lang="en-US" sz="21600" dirty="0">
                <a:solidFill>
                  <a:schemeClr val="bg1"/>
                </a:solidFill>
              </a:rPr>
              <a:t>Life is Good</a:t>
            </a:r>
          </a:p>
          <a:p>
            <a:pPr algn="ctr"/>
            <a:r>
              <a:rPr lang="en-US" sz="14400" dirty="0">
                <a:solidFill>
                  <a:schemeClr val="bg1"/>
                </a:solidFill>
              </a:rPr>
              <a:t>at Chino Hills</a:t>
            </a:r>
          </a:p>
          <a:p>
            <a:pPr algn="ctr"/>
            <a:endParaRPr lang="en-US" sz="12300" dirty="0">
              <a:solidFill>
                <a:schemeClr val="bg1"/>
              </a:solidFill>
            </a:endParaRPr>
          </a:p>
          <a:p>
            <a:pPr algn="ctr"/>
            <a:endParaRPr lang="en-US" sz="12300" dirty="0">
              <a:solidFill>
                <a:schemeClr val="bg1"/>
              </a:solidFill>
            </a:endParaRPr>
          </a:p>
        </p:txBody>
      </p:sp>
      <p:sp>
        <p:nvSpPr>
          <p:cNvPr id="5" name="Title 1"/>
          <p:cNvSpPr txBox="1">
            <a:spLocks/>
          </p:cNvSpPr>
          <p:nvPr/>
        </p:nvSpPr>
        <p:spPr>
          <a:xfrm>
            <a:off x="2945335" y="4481802"/>
            <a:ext cx="7388650" cy="1447064"/>
          </a:xfrm>
          <a:prstGeom prst="rect">
            <a:avLst/>
          </a:prstGeom>
          <a:solidFill>
            <a:schemeClr val="tx1">
              <a:lumMod val="50000"/>
            </a:schemeClr>
          </a:solidFill>
          <a:effectLst>
            <a:glow rad="228600">
              <a:schemeClr val="tx1">
                <a:alpha val="40000"/>
              </a:schemeClr>
            </a:glow>
          </a:effectLst>
          <a:scene3d>
            <a:camera prst="perspectiveHeroicExtremeRightFacing"/>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rPr>
              <a:t>It’s a Great Day </a:t>
            </a:r>
          </a:p>
          <a:p>
            <a:pPr algn="ctr"/>
            <a:r>
              <a:rPr lang="en-US" sz="3600" dirty="0">
                <a:solidFill>
                  <a:schemeClr val="bg1"/>
                </a:solidFill>
              </a:rPr>
              <a:t>at Sherman Way </a:t>
            </a:r>
          </a:p>
        </p:txBody>
      </p:sp>
    </p:spTree>
    <p:extLst>
      <p:ext uri="{BB962C8B-B14F-4D97-AF65-F5344CB8AC3E}">
        <p14:creationId xmlns:p14="http://schemas.microsoft.com/office/powerpoint/2010/main" val="27704726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11191" y="257126"/>
            <a:ext cx="6969618" cy="744693"/>
          </a:xfrm>
          <a:solidFill>
            <a:schemeClr val="bg1"/>
          </a:solidFill>
          <a:ln>
            <a:gradFill>
              <a:gsLst>
                <a:gs pos="0">
                  <a:schemeClr val="accent1">
                    <a:lumMod val="5000"/>
                    <a:lumOff val="95000"/>
                  </a:schemeClr>
                </a:gs>
                <a:gs pos="23000">
                  <a:schemeClr val="tx1">
                    <a:lumMod val="95000"/>
                  </a:schemeClr>
                </a:gs>
                <a:gs pos="52000">
                  <a:schemeClr val="tx1">
                    <a:lumMod val="85000"/>
                  </a:schemeClr>
                </a:gs>
                <a:gs pos="100000">
                  <a:schemeClr val="accent1">
                    <a:lumMod val="30000"/>
                    <a:lumOff val="70000"/>
                  </a:schemeClr>
                </a:gs>
              </a:gsLst>
              <a:lin ang="5400000" scaled="1"/>
            </a:gradFill>
          </a:ln>
        </p:spPr>
        <p:txBody>
          <a:bodyPr>
            <a:normAutofit/>
          </a:bodyPr>
          <a:lstStyle/>
          <a:p>
            <a:pPr algn="ctr"/>
            <a:r>
              <a:rPr lang="en-US" sz="4000" b="1" dirty="0">
                <a:ln>
                  <a:solidFill>
                    <a:schemeClr val="bg1"/>
                  </a:solidFill>
                </a:ln>
                <a:solidFill>
                  <a:schemeClr val="tx1"/>
                </a:solidFill>
                <a:latin typeface="Century Gothic" panose="020B0502020202020204" pitchFamily="34" charset="0"/>
              </a:rPr>
              <a:t>SPECIMEN FLOW FOR SCAL</a:t>
            </a:r>
          </a:p>
        </p:txBody>
      </p:sp>
      <p:graphicFrame>
        <p:nvGraphicFramePr>
          <p:cNvPr id="5" name="Content Placeholder 5"/>
          <p:cNvGraphicFramePr>
            <a:graphicFrameLocks noGrp="1"/>
          </p:cNvGraphicFramePr>
          <p:nvPr>
            <p:ph sz="half" idx="1"/>
            <p:extLst>
              <p:ext uri="{D42A27DB-BD31-4B8C-83A1-F6EECF244321}">
                <p14:modId xmlns:p14="http://schemas.microsoft.com/office/powerpoint/2010/main" val="1414676157"/>
              </p:ext>
            </p:extLst>
          </p:nvPr>
        </p:nvGraphicFramePr>
        <p:xfrm>
          <a:off x="342732" y="1950130"/>
          <a:ext cx="4313237" cy="3778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2921879972"/>
              </p:ext>
            </p:extLst>
          </p:nvPr>
        </p:nvGraphicFramePr>
        <p:xfrm>
          <a:off x="7610120" y="1950130"/>
          <a:ext cx="4313238" cy="377825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31" name="Group 30"/>
          <p:cNvGrpSpPr/>
          <p:nvPr/>
        </p:nvGrpSpPr>
        <p:grpSpPr>
          <a:xfrm>
            <a:off x="5646867" y="4096754"/>
            <a:ext cx="1121438" cy="1065580"/>
            <a:chOff x="20083472" y="1666524"/>
            <a:chExt cx="1719399" cy="1705864"/>
          </a:xfrm>
          <a:solidFill>
            <a:srgbClr val="000000"/>
          </a:solidFill>
        </p:grpSpPr>
        <p:sp>
          <p:nvSpPr>
            <p:cNvPr id="32" name="Oval 31"/>
            <p:cNvSpPr/>
            <p:nvPr/>
          </p:nvSpPr>
          <p:spPr>
            <a:xfrm>
              <a:off x="20104976" y="1666524"/>
              <a:ext cx="1676396" cy="1705864"/>
            </a:xfrm>
            <a:prstGeom prst="ellipse">
              <a:avLst/>
            </a:prstGeom>
            <a:grpFill/>
            <a:ln>
              <a:solidFill>
                <a:schemeClr val="tx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sp>
        <p:sp>
          <p:nvSpPr>
            <p:cNvPr id="33" name="Oval 4"/>
            <p:cNvSpPr/>
            <p:nvPr/>
          </p:nvSpPr>
          <p:spPr>
            <a:xfrm>
              <a:off x="20083472" y="1947108"/>
              <a:ext cx="1719399" cy="1317646"/>
            </a:xfrm>
            <a:prstGeom prst="rect">
              <a:avLst/>
            </a:prstGeom>
            <a:noFill/>
            <a:ln>
              <a:noFill/>
            </a:ln>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1700" dirty="0">
                  <a:solidFill>
                    <a:schemeClr val="tx1"/>
                  </a:solidFill>
                  <a:latin typeface="Arial Narrow" panose="020B0606020202030204" pitchFamily="34" charset="0"/>
                </a:rPr>
                <a:t>GENETICS</a:t>
              </a:r>
            </a:p>
            <a:p>
              <a:pPr lvl="0" algn="ctr" defTabSz="1422400">
                <a:lnSpc>
                  <a:spcPct val="90000"/>
                </a:lnSpc>
                <a:spcBef>
                  <a:spcPct val="0"/>
                </a:spcBef>
                <a:spcAft>
                  <a:spcPct val="35000"/>
                </a:spcAft>
              </a:pPr>
              <a:r>
                <a:rPr lang="en-US" sz="1200" kern="1200" dirty="0">
                  <a:solidFill>
                    <a:schemeClr val="tx1"/>
                  </a:solidFill>
                  <a:latin typeface="Arial Narrow" panose="020B0606020202030204" pitchFamily="34" charset="0"/>
                </a:rPr>
                <a:t>[Electronics Pl]</a:t>
              </a:r>
            </a:p>
          </p:txBody>
        </p:sp>
      </p:grpSp>
      <p:sp>
        <p:nvSpPr>
          <p:cNvPr id="34" name="Oval 33"/>
          <p:cNvSpPr/>
          <p:nvPr/>
        </p:nvSpPr>
        <p:spPr>
          <a:xfrm>
            <a:off x="5674916" y="2594595"/>
            <a:ext cx="1093389" cy="1081445"/>
          </a:xfrm>
          <a:prstGeom prst="ellipse">
            <a:avLst/>
          </a:prstGeom>
          <a:solidFill>
            <a:srgbClr val="000000"/>
          </a:solidFill>
          <a:ln>
            <a:solidFill>
              <a:schemeClr val="tx1"/>
            </a:solidFill>
          </a:ln>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pPr algn="ctr"/>
            <a:endParaRPr lang="en-US" sz="1100" dirty="0">
              <a:latin typeface="Arial Narrow" panose="020B0606020202030204" pitchFamily="34" charset="0"/>
            </a:endParaRPr>
          </a:p>
        </p:txBody>
      </p:sp>
      <p:sp>
        <p:nvSpPr>
          <p:cNvPr id="35" name="Oval 4"/>
          <p:cNvSpPr/>
          <p:nvPr/>
        </p:nvSpPr>
        <p:spPr>
          <a:xfrm>
            <a:off x="5605911" y="2778513"/>
            <a:ext cx="1270521" cy="611983"/>
          </a:xfrm>
          <a:prstGeom prst="rect">
            <a:avLst/>
          </a:prstGeom>
          <a:solidFill>
            <a:schemeClr val="accent2">
              <a:lumMod val="75000"/>
              <a:alpha val="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1700" dirty="0">
                <a:solidFill>
                  <a:schemeClr val="tx1"/>
                </a:solidFill>
                <a:latin typeface="Arial Narrow" panose="020B0606020202030204" pitchFamily="34" charset="0"/>
              </a:rPr>
              <a:t>FLOW CYTOMETRY </a:t>
            </a:r>
            <a:r>
              <a:rPr lang="en-US" sz="1200" dirty="0">
                <a:solidFill>
                  <a:schemeClr val="tx1"/>
                </a:solidFill>
                <a:latin typeface="Arial Narrow" panose="020B0606020202030204" pitchFamily="34" charset="0"/>
              </a:rPr>
              <a:t>[LAMC]</a:t>
            </a:r>
            <a:endParaRPr lang="en-US" sz="1200" kern="1200" dirty="0">
              <a:solidFill>
                <a:schemeClr val="tx1"/>
              </a:solidFill>
              <a:latin typeface="Arial Narrow" panose="020B0606020202030204" pitchFamily="34" charset="0"/>
            </a:endParaRPr>
          </a:p>
        </p:txBody>
      </p:sp>
      <p:sp>
        <p:nvSpPr>
          <p:cNvPr id="7" name="Rectangle 6"/>
          <p:cNvSpPr/>
          <p:nvPr/>
        </p:nvSpPr>
        <p:spPr>
          <a:xfrm>
            <a:off x="5296641" y="1290111"/>
            <a:ext cx="2002856" cy="707886"/>
          </a:xfrm>
          <a:prstGeom prst="rect">
            <a:avLst/>
          </a:prstGeom>
          <a:solidFill>
            <a:schemeClr val="bg1"/>
          </a:solidFill>
        </p:spPr>
        <p:txBody>
          <a:bodyPr wrap="none" lIns="91440" tIns="45720" rIns="91440" bIns="45720">
            <a:spAutoFit/>
          </a:bodyP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rPr>
              <a:t>RELAYS</a:t>
            </a:r>
            <a:endPar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Century Gothic" panose="020B0502020202020204" pitchFamily="34" charset="0"/>
            </a:endParaRPr>
          </a:p>
        </p:txBody>
      </p:sp>
      <p:sp>
        <p:nvSpPr>
          <p:cNvPr id="4" name="Arrow: Left 3">
            <a:extLst>
              <a:ext uri="{FF2B5EF4-FFF2-40B4-BE49-F238E27FC236}">
                <a16:creationId xmlns:a16="http://schemas.microsoft.com/office/drawing/2014/main" id="{04299E6A-D23F-47DF-9257-A6FE6C781288}"/>
              </a:ext>
            </a:extLst>
          </p:cNvPr>
          <p:cNvSpPr/>
          <p:nvPr/>
        </p:nvSpPr>
        <p:spPr>
          <a:xfrm>
            <a:off x="6837310" y="2857386"/>
            <a:ext cx="978408" cy="533109"/>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Direct Route</a:t>
            </a:r>
          </a:p>
        </p:txBody>
      </p:sp>
      <p:sp>
        <p:nvSpPr>
          <p:cNvPr id="25" name="Arrow: Right 24">
            <a:extLst>
              <a:ext uri="{FF2B5EF4-FFF2-40B4-BE49-F238E27FC236}">
                <a16:creationId xmlns:a16="http://schemas.microsoft.com/office/drawing/2014/main" id="{6FB49D8C-C36C-4886-B783-A63220FF0F1F}"/>
              </a:ext>
            </a:extLst>
          </p:cNvPr>
          <p:cNvSpPr/>
          <p:nvPr/>
        </p:nvSpPr>
        <p:spPr>
          <a:xfrm>
            <a:off x="4543582" y="4880680"/>
            <a:ext cx="978408" cy="542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000" b="1" dirty="0">
                <a:solidFill>
                  <a:prstClr val="white"/>
                </a:solidFill>
              </a:rPr>
              <a:t>Direct Route</a:t>
            </a:r>
          </a:p>
        </p:txBody>
      </p:sp>
      <p:sp>
        <p:nvSpPr>
          <p:cNvPr id="22" name="Arrow: Right 21">
            <a:extLst>
              <a:ext uri="{FF2B5EF4-FFF2-40B4-BE49-F238E27FC236}">
                <a16:creationId xmlns:a16="http://schemas.microsoft.com/office/drawing/2014/main" id="{217952D3-C9EB-42C7-AB00-9740F0A12153}"/>
              </a:ext>
            </a:extLst>
          </p:cNvPr>
          <p:cNvSpPr/>
          <p:nvPr/>
        </p:nvSpPr>
        <p:spPr>
          <a:xfrm>
            <a:off x="6847966" y="3321902"/>
            <a:ext cx="978408" cy="5331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00" dirty="0">
              <a:solidFill>
                <a:prstClr val="white"/>
              </a:solidFill>
            </a:endParaRPr>
          </a:p>
        </p:txBody>
      </p:sp>
      <p:sp>
        <p:nvSpPr>
          <p:cNvPr id="26" name="Arrow: Right 25">
            <a:extLst>
              <a:ext uri="{FF2B5EF4-FFF2-40B4-BE49-F238E27FC236}">
                <a16:creationId xmlns:a16="http://schemas.microsoft.com/office/drawing/2014/main" id="{9A1F525B-6DCB-44A4-A22C-CB8B58896AA1}"/>
              </a:ext>
            </a:extLst>
          </p:cNvPr>
          <p:cNvSpPr/>
          <p:nvPr/>
        </p:nvSpPr>
        <p:spPr>
          <a:xfrm>
            <a:off x="6876432" y="4849901"/>
            <a:ext cx="978408" cy="533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00" dirty="0">
              <a:solidFill>
                <a:prstClr val="white"/>
              </a:solidFill>
            </a:endParaRPr>
          </a:p>
        </p:txBody>
      </p:sp>
      <p:sp>
        <p:nvSpPr>
          <p:cNvPr id="27" name="Arrow: Right 26">
            <a:extLst>
              <a:ext uri="{FF2B5EF4-FFF2-40B4-BE49-F238E27FC236}">
                <a16:creationId xmlns:a16="http://schemas.microsoft.com/office/drawing/2014/main" id="{50A27BB6-6ED7-4966-8ABB-A2497C85B1A0}"/>
              </a:ext>
            </a:extLst>
          </p:cNvPr>
          <p:cNvSpPr/>
          <p:nvPr/>
        </p:nvSpPr>
        <p:spPr>
          <a:xfrm>
            <a:off x="4573440" y="3333791"/>
            <a:ext cx="978408" cy="5423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000" b="1" dirty="0">
                <a:solidFill>
                  <a:prstClr val="white"/>
                </a:solidFill>
              </a:rPr>
              <a:t>Direct Route</a:t>
            </a:r>
          </a:p>
        </p:txBody>
      </p:sp>
      <p:sp>
        <p:nvSpPr>
          <p:cNvPr id="28" name="Arrow: Left 27">
            <a:extLst>
              <a:ext uri="{FF2B5EF4-FFF2-40B4-BE49-F238E27FC236}">
                <a16:creationId xmlns:a16="http://schemas.microsoft.com/office/drawing/2014/main" id="{B5AF6D04-87B5-42BC-883A-532884119D49}"/>
              </a:ext>
            </a:extLst>
          </p:cNvPr>
          <p:cNvSpPr/>
          <p:nvPr/>
        </p:nvSpPr>
        <p:spPr>
          <a:xfrm>
            <a:off x="6810293" y="4389723"/>
            <a:ext cx="978408" cy="560866"/>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t>Direct Route</a:t>
            </a:r>
          </a:p>
        </p:txBody>
      </p:sp>
      <p:sp>
        <p:nvSpPr>
          <p:cNvPr id="29" name="Arrow: Left 28">
            <a:extLst>
              <a:ext uri="{FF2B5EF4-FFF2-40B4-BE49-F238E27FC236}">
                <a16:creationId xmlns:a16="http://schemas.microsoft.com/office/drawing/2014/main" id="{ADE9378A-2273-43DF-8845-A0B98F8B2FA1}"/>
              </a:ext>
            </a:extLst>
          </p:cNvPr>
          <p:cNvSpPr/>
          <p:nvPr/>
        </p:nvSpPr>
        <p:spPr>
          <a:xfrm>
            <a:off x="4543582" y="2860874"/>
            <a:ext cx="978408" cy="529621"/>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30" name="Arrow: Left 29">
            <a:extLst>
              <a:ext uri="{FF2B5EF4-FFF2-40B4-BE49-F238E27FC236}">
                <a16:creationId xmlns:a16="http://schemas.microsoft.com/office/drawing/2014/main" id="{CA7755B4-B5FC-4950-8010-00CCA8187F8C}"/>
              </a:ext>
            </a:extLst>
          </p:cNvPr>
          <p:cNvSpPr/>
          <p:nvPr/>
        </p:nvSpPr>
        <p:spPr>
          <a:xfrm>
            <a:off x="4515133" y="4416966"/>
            <a:ext cx="978408" cy="529621"/>
          </a:xfrm>
          <a:prstGeom prst="lef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Tree>
    <p:custDataLst>
      <p:tags r:id="rId1"/>
    </p:custDataLst>
    <p:extLst>
      <p:ext uri="{BB962C8B-B14F-4D97-AF65-F5344CB8AC3E}">
        <p14:creationId xmlns:p14="http://schemas.microsoft.com/office/powerpoint/2010/main" val="957666114"/>
      </p:ext>
    </p:extLst>
  </p:cSld>
  <p:clrMapOvr>
    <a:masterClrMapping/>
  </p:clrMapOvr>
  <mc:AlternateContent xmlns:mc="http://schemas.openxmlformats.org/markup-compatibility/2006" xmlns:p14="http://schemas.microsoft.com/office/powerpoint/2010/main">
    <mc:Choice Requires="p14">
      <p:transition spd="med" p14:dur="700" advTm="12641">
        <p:fade/>
      </p:transition>
    </mc:Choice>
    <mc:Fallback xmlns="">
      <p:transition spd="med" advTm="126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6"/>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5"/>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randombar(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randombar(horizont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randombar(horizontal)">
                                      <p:cBhvr>
                                        <p:cTn id="31" dur="500"/>
                                        <p:tgtEl>
                                          <p:spTgt spid="27"/>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randombar(horizontal)">
                                      <p:cBhvr>
                                        <p:cTn id="40" dur="500"/>
                                        <p:tgtEl>
                                          <p:spTgt spid="22"/>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randombar(horizont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P spid="25" grpId="0" animBg="1"/>
      <p:bldP spid="22" grpId="0" animBg="1"/>
      <p:bldP spid="26" grpId="0" animBg="1"/>
      <p:bldP spid="27" grpId="0" animBg="1"/>
      <p:bldP spid="29" grpId="0" animBg="1"/>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txBox="1">
            <a:spLocks/>
          </p:cNvSpPr>
          <p:nvPr/>
        </p:nvSpPr>
        <p:spPr>
          <a:xfrm>
            <a:off x="375980" y="1162975"/>
            <a:ext cx="2223593"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Title 1"/>
          <p:cNvSpPr txBox="1">
            <a:spLocks/>
          </p:cNvSpPr>
          <p:nvPr/>
        </p:nvSpPr>
        <p:spPr>
          <a:xfrm>
            <a:off x="478165" y="1220876"/>
            <a:ext cx="2019217" cy="936397"/>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2200" b="1" dirty="0">
                <a:ln w="19050">
                  <a:solidFill>
                    <a:srgbClr val="FF0000"/>
                  </a:solidFill>
                </a:ln>
                <a:solidFill>
                  <a:schemeClr val="tx1"/>
                </a:solidFill>
              </a:rPr>
              <a:t>RED</a:t>
            </a:r>
            <a:r>
              <a:rPr lang="en-US" sz="2200" b="1" dirty="0">
                <a:ln>
                  <a:solidFill>
                    <a:schemeClr val="tx1"/>
                  </a:solidFill>
                </a:ln>
                <a:solidFill>
                  <a:srgbClr val="FF0000"/>
                </a:solidFill>
              </a:rPr>
              <a:t> </a:t>
            </a:r>
          </a:p>
          <a:p>
            <a:pPr lvl="0" algn="ctr">
              <a:defRPr/>
            </a:pPr>
            <a:r>
              <a:rPr lang="en-US" sz="1400" b="1" dirty="0">
                <a:ln w="12700">
                  <a:solidFill>
                    <a:srgbClr val="FF0000"/>
                  </a:solidFill>
                </a:ln>
                <a:solidFill>
                  <a:schemeClr val="tx1"/>
                </a:solidFill>
              </a:rPr>
              <a:t>LABEL</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entury Gothic" panose="020B0502020202020204"/>
                <a:ea typeface="+mn-ea"/>
                <a:cs typeface="+mn-cs"/>
              </a:rPr>
              <a:t>TOTE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5" name="Title 3"/>
          <p:cNvSpPr txBox="1">
            <a:spLocks/>
          </p:cNvSpPr>
          <p:nvPr/>
        </p:nvSpPr>
        <p:spPr>
          <a:xfrm>
            <a:off x="2750155" y="1162976"/>
            <a:ext cx="2166097" cy="5388746"/>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3" name="Title 3"/>
          <p:cNvSpPr txBox="1">
            <a:spLocks/>
          </p:cNvSpPr>
          <p:nvPr/>
        </p:nvSpPr>
        <p:spPr>
          <a:xfrm>
            <a:off x="2815847" y="1230605"/>
            <a:ext cx="2034712" cy="926668"/>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defRPr/>
            </a:pPr>
            <a:r>
              <a:rPr lang="en-US" sz="2000" b="1" dirty="0">
                <a:solidFill>
                  <a:prstClr val="black"/>
                </a:solidFill>
              </a:rPr>
              <a:t>NO LABEL</a:t>
            </a:r>
            <a:r>
              <a:rPr lang="en-US" sz="2000" dirty="0">
                <a:solidFill>
                  <a:prstClr val="black"/>
                </a:solidFill>
              </a:rPr>
              <a:t> </a:t>
            </a:r>
          </a:p>
          <a:p>
            <a:pPr lvl="0" algn="ctr">
              <a:defRPr/>
            </a:pPr>
            <a:r>
              <a:rPr lang="en-US" sz="1400" dirty="0">
                <a:solidFill>
                  <a:schemeClr val="tx1"/>
                </a:solidFill>
              </a:rPr>
              <a:t>TOTE</a:t>
            </a:r>
            <a:endPar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6" name="Title 3"/>
          <p:cNvSpPr txBox="1">
            <a:spLocks/>
          </p:cNvSpPr>
          <p:nvPr/>
        </p:nvSpPr>
        <p:spPr>
          <a:xfrm>
            <a:off x="5063184" y="1162976"/>
            <a:ext cx="2166097" cy="5388746"/>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7" name="Title 3"/>
          <p:cNvSpPr txBox="1">
            <a:spLocks/>
          </p:cNvSpPr>
          <p:nvPr/>
        </p:nvSpPr>
        <p:spPr>
          <a:xfrm>
            <a:off x="7349762" y="1162975"/>
            <a:ext cx="2166097"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Title 3"/>
          <p:cNvSpPr>
            <a:spLocks noGrp="1"/>
          </p:cNvSpPr>
          <p:nvPr>
            <p:ph type="title" idx="4294967295"/>
          </p:nvPr>
        </p:nvSpPr>
        <p:spPr>
          <a:xfrm>
            <a:off x="5156382" y="1230606"/>
            <a:ext cx="1979700" cy="926667"/>
          </a:xfrm>
          <a:solidFill>
            <a:schemeClr val="bg2">
              <a:lumMod val="90000"/>
            </a:schemeClr>
          </a:solidFill>
        </p:spPr>
        <p:txBody>
          <a:bodyPr anchor="t" anchorCtr="0">
            <a:noAutofit/>
          </a:bodyPr>
          <a:lstStyle/>
          <a:p>
            <a:pPr algn="ctr"/>
            <a:r>
              <a:rPr lang="en-US" sz="2000" b="1" dirty="0">
                <a:solidFill>
                  <a:srgbClr val="0070C0"/>
                </a:solidFill>
              </a:rPr>
              <a:t>BLUE </a:t>
            </a:r>
            <a:br>
              <a:rPr lang="en-US" sz="2000" b="1" dirty="0">
                <a:solidFill>
                  <a:srgbClr val="0070C0"/>
                </a:solidFill>
              </a:rPr>
            </a:br>
            <a:r>
              <a:rPr lang="en-US" sz="1400" dirty="0">
                <a:solidFill>
                  <a:srgbClr val="0070C0"/>
                </a:solidFill>
              </a:rPr>
              <a:t>LABEL </a:t>
            </a:r>
            <a:br>
              <a:rPr lang="en-US" sz="1400" dirty="0">
                <a:solidFill>
                  <a:srgbClr val="0070C0"/>
                </a:solidFill>
              </a:rPr>
            </a:br>
            <a:r>
              <a:rPr lang="en-US" sz="1400" dirty="0">
                <a:solidFill>
                  <a:srgbClr val="0070C0"/>
                </a:solidFill>
              </a:rPr>
              <a:t>TOTE </a:t>
            </a:r>
            <a:br>
              <a:rPr lang="en-US" sz="1400" dirty="0">
                <a:solidFill>
                  <a:srgbClr val="0070C0"/>
                </a:solidFill>
              </a:rPr>
            </a:br>
            <a:br>
              <a:rPr lang="en-US" sz="1400" dirty="0">
                <a:solidFill>
                  <a:srgbClr val="0070C0"/>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dirty="0">
                <a:solidFill>
                  <a:schemeClr val="tx1"/>
                </a:solidFill>
              </a:rPr>
            </a:br>
            <a:endParaRPr lang="en-US" sz="1400" dirty="0">
              <a:solidFill>
                <a:schemeClr val="tx1"/>
              </a:solidFill>
            </a:endParaRPr>
          </a:p>
        </p:txBody>
      </p:sp>
      <p:sp>
        <p:nvSpPr>
          <p:cNvPr id="19" name="Title 3"/>
          <p:cNvSpPr txBox="1">
            <a:spLocks/>
          </p:cNvSpPr>
          <p:nvPr/>
        </p:nvSpPr>
        <p:spPr>
          <a:xfrm>
            <a:off x="7397972" y="1219340"/>
            <a:ext cx="2069675" cy="1501746"/>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2000" b="1" dirty="0">
                <a:solidFill>
                  <a:srgbClr val="006600"/>
                </a:solidFill>
              </a:rPr>
              <a:t>GREEN</a:t>
            </a:r>
          </a:p>
          <a:p>
            <a:pPr lvl="0" algn="ctr">
              <a:defRPr/>
            </a:pPr>
            <a:r>
              <a:rPr lang="en-US" sz="1400" dirty="0">
                <a:solidFill>
                  <a:srgbClr val="006600"/>
                </a:solidFill>
              </a:rPr>
              <a:t>LABEL</a:t>
            </a:r>
            <a:endParaRPr lang="en-US" sz="1400" dirty="0">
              <a:solidFill>
                <a:prstClr val="black"/>
              </a:solidFill>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prstClr val="black"/>
                </a:solidFill>
                <a:latin typeface="Century Gothic" panose="020B0502020202020204"/>
              </a:rPr>
              <a:t>BT/</a:t>
            </a: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FLOW CYTOMETRY </a:t>
            </a:r>
            <a:r>
              <a:rPr lang="en-US" sz="1400" dirty="0">
                <a:solidFill>
                  <a:prstClr val="black"/>
                </a:solidFill>
              </a:rPr>
              <a:t>TOTE</a:t>
            </a:r>
            <a:r>
              <a:rPr lang="en-US" sz="2000" b="1" dirty="0">
                <a:solidFill>
                  <a:prstClr val="black"/>
                </a:solidFill>
              </a:rPr>
              <a:t> </a:t>
            </a:r>
          </a:p>
          <a:p>
            <a:pPr lvl="0" algn="ctr">
              <a:defRPr/>
            </a:pPr>
            <a:endParaRPr lang="en-US" sz="1400" dirty="0">
              <a:solidFill>
                <a:prstClr val="black"/>
              </a:solidFill>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12564" t="6889" r="5278"/>
          <a:stretch/>
        </p:blipFill>
        <p:spPr>
          <a:xfrm>
            <a:off x="402864" y="4992276"/>
            <a:ext cx="2169822" cy="1253077"/>
          </a:xfrm>
          <a:prstGeom prst="rect">
            <a:avLst/>
          </a:prstGeom>
          <a:ln w="12700">
            <a:solidFill>
              <a:schemeClr val="tx1"/>
            </a:solidFill>
          </a:ln>
        </p:spPr>
      </p:pic>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8559" t="2470" r="7510" b="1504"/>
          <a:stretch/>
        </p:blipFill>
        <p:spPr>
          <a:xfrm>
            <a:off x="410716" y="5323265"/>
            <a:ext cx="652483" cy="707959"/>
          </a:xfrm>
          <a:prstGeom prst="rect">
            <a:avLst/>
          </a:prstGeom>
          <a:ln w="12700">
            <a:solidFill>
              <a:schemeClr val="tx1"/>
            </a:solidFill>
          </a:ln>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11733" t="7989" r="13701" b="4506"/>
          <a:stretch/>
        </p:blipFill>
        <p:spPr>
          <a:xfrm>
            <a:off x="2767264" y="4992276"/>
            <a:ext cx="2083296" cy="1252243"/>
          </a:xfrm>
          <a:prstGeom prst="rect">
            <a:avLst/>
          </a:prstGeom>
          <a:ln w="12700">
            <a:solidFill>
              <a:schemeClr val="tx1"/>
            </a:solidFill>
          </a:ln>
        </p:spPr>
      </p:pic>
      <p:pic>
        <p:nvPicPr>
          <p:cNvPr id="26" name="Picture 25"/>
          <p:cNvPicPr/>
          <p:nvPr/>
        </p:nvPicPr>
        <p:blipFill rotWithShape="1">
          <a:blip r:embed="rId5" cstate="print">
            <a:extLst>
              <a:ext uri="{28A0092B-C50C-407E-A947-70E740481C1C}">
                <a14:useLocalDpi xmlns:a14="http://schemas.microsoft.com/office/drawing/2010/main" val="0"/>
              </a:ext>
            </a:extLst>
          </a:blip>
          <a:srcRect l="4506" t="21699" r="51307" b="38715"/>
          <a:stretch/>
        </p:blipFill>
        <p:spPr bwMode="auto">
          <a:xfrm>
            <a:off x="402863" y="3452547"/>
            <a:ext cx="2169822" cy="1320333"/>
          </a:xfrm>
          <a:prstGeom prst="rect">
            <a:avLst/>
          </a:prstGeom>
          <a:noFill/>
          <a:ln w="12700"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8559" t="2470" r="7510" b="1504"/>
          <a:stretch/>
        </p:blipFill>
        <p:spPr>
          <a:xfrm>
            <a:off x="667454" y="5531989"/>
            <a:ext cx="652483" cy="707959"/>
          </a:xfrm>
          <a:prstGeom prst="rect">
            <a:avLst/>
          </a:prstGeom>
          <a:ln w="12700">
            <a:solidFill>
              <a:schemeClr val="tx1"/>
            </a:solidFill>
          </a:ln>
        </p:spPr>
      </p:pic>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t="31315" r="5941" b="21356"/>
          <a:stretch/>
        </p:blipFill>
        <p:spPr>
          <a:xfrm>
            <a:off x="5220738" y="4667945"/>
            <a:ext cx="1763394" cy="1577405"/>
          </a:xfrm>
          <a:prstGeom prst="rect">
            <a:avLst/>
          </a:prstGeom>
          <a:ln w="12700">
            <a:solidFill>
              <a:schemeClr val="tx1"/>
            </a:solidFill>
          </a:ln>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l="17626" t="4187" r="11556" b="6614"/>
          <a:stretch/>
        </p:blipFill>
        <p:spPr>
          <a:xfrm>
            <a:off x="5243002" y="5523060"/>
            <a:ext cx="523312" cy="716888"/>
          </a:xfrm>
          <a:prstGeom prst="rect">
            <a:avLst/>
          </a:prstGeom>
          <a:ln w="12700">
            <a:solidFill>
              <a:schemeClr val="tx1"/>
            </a:solidFill>
          </a:ln>
        </p:spPr>
      </p:pic>
      <p:sp>
        <p:nvSpPr>
          <p:cNvPr id="33" name="Title 3"/>
          <p:cNvSpPr txBox="1">
            <a:spLocks/>
          </p:cNvSpPr>
          <p:nvPr/>
        </p:nvSpPr>
        <p:spPr>
          <a:xfrm>
            <a:off x="9636341" y="1162976"/>
            <a:ext cx="2192548" cy="5388744"/>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1600" b="1">
                <a:solidFill>
                  <a:prstClr val="black"/>
                </a:solidFill>
              </a:rPr>
              <a:t>AMBIENT</a:t>
            </a: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4" name="Title 3"/>
          <p:cNvSpPr txBox="1">
            <a:spLocks/>
          </p:cNvSpPr>
          <p:nvPr/>
        </p:nvSpPr>
        <p:spPr>
          <a:xfrm>
            <a:off x="9697773" y="1219339"/>
            <a:ext cx="2069675" cy="1168754"/>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2000" b="1" dirty="0">
                <a:ln>
                  <a:solidFill>
                    <a:sysClr val="windowText" lastClr="000000"/>
                  </a:solidFill>
                </a:ln>
                <a:solidFill>
                  <a:srgbClr val="FFC000"/>
                </a:solidFill>
              </a:rPr>
              <a:t>YELLOW</a:t>
            </a:r>
          </a:p>
          <a:p>
            <a:pPr lvl="0" algn="ctr">
              <a:defRPr/>
            </a:pPr>
            <a:r>
              <a:rPr lang="en-US" sz="1400" dirty="0">
                <a:ln>
                  <a:solidFill>
                    <a:schemeClr val="tx1"/>
                  </a:solidFill>
                </a:ln>
                <a:solidFill>
                  <a:srgbClr val="FFC000"/>
                </a:solidFill>
              </a:rPr>
              <a:t>LABEL</a:t>
            </a:r>
          </a:p>
          <a:p>
            <a:pPr lvl="0" algn="ctr">
              <a:defRPr/>
            </a:pPr>
            <a:endParaRPr lang="en-US" sz="1400" dirty="0">
              <a:ln>
                <a:solidFill>
                  <a:schemeClr val="tx1"/>
                </a:solidFill>
              </a:ln>
              <a:solidFill>
                <a:srgbClr val="FFC000"/>
              </a:solidFill>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GENETICS</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400" dirty="0">
                <a:solidFill>
                  <a:prstClr val="black"/>
                </a:solidFill>
                <a:latin typeface="Century Gothic" panose="020B0502020202020204"/>
              </a:rPr>
              <a:t>TOTE</a:t>
            </a:r>
            <a:endParaRPr kumimoji="0" lang="en-US" sz="140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pic>
        <p:nvPicPr>
          <p:cNvPr id="35" name="Picture 34"/>
          <p:cNvPicPr>
            <a:picLocks noChangeAspect="1"/>
          </p:cNvPicPr>
          <p:nvPr/>
        </p:nvPicPr>
        <p:blipFill rotWithShape="1">
          <a:blip r:embed="rId8" cstate="print">
            <a:extLst>
              <a:ext uri="{28A0092B-C50C-407E-A947-70E740481C1C}">
                <a14:useLocalDpi xmlns:a14="http://schemas.microsoft.com/office/drawing/2010/main" val="0"/>
              </a:ext>
            </a:extLst>
          </a:blip>
          <a:srcRect l="1" t="27526" r="1923" b="24520"/>
          <a:stretch/>
        </p:blipFill>
        <p:spPr>
          <a:xfrm>
            <a:off x="7517452" y="4742773"/>
            <a:ext cx="1776945" cy="1501746"/>
          </a:xfrm>
          <a:prstGeom prst="rect">
            <a:avLst/>
          </a:prstGeom>
          <a:ln w="12700">
            <a:solidFill>
              <a:schemeClr val="tx1"/>
            </a:solidFill>
          </a:ln>
        </p:spPr>
      </p:pic>
      <p:pic>
        <p:nvPicPr>
          <p:cNvPr id="36" name="Picture 35" descr="C:\Users\k134522\Pictures\RELAY TOTES\20161205_211201.jpg"/>
          <p:cNvPicPr/>
          <p:nvPr/>
        </p:nvPicPr>
        <p:blipFill rotWithShape="1">
          <a:blip r:embed="rId9" cstate="print">
            <a:extLst>
              <a:ext uri="{28A0092B-C50C-407E-A947-70E740481C1C}">
                <a14:useLocalDpi xmlns:a14="http://schemas.microsoft.com/office/drawing/2010/main" val="0"/>
              </a:ext>
            </a:extLst>
          </a:blip>
          <a:srcRect t="27176" b="23905"/>
          <a:stretch/>
        </p:blipFill>
        <p:spPr bwMode="auto">
          <a:xfrm>
            <a:off x="9854706" y="4701079"/>
            <a:ext cx="1755811" cy="1585134"/>
          </a:xfrm>
          <a:prstGeom prst="rect">
            <a:avLst/>
          </a:prstGeom>
          <a:noFill/>
          <a:ln w="12700">
            <a:solidFill>
              <a:schemeClr val="tx1"/>
            </a:solidFill>
          </a:ln>
          <a:extLst>
            <a:ext uri="{53640926-AAD7-44D8-BBD7-CCE9431645EC}">
              <a14:shadowObscured xmlns:a14="http://schemas.microsoft.com/office/drawing/2010/main"/>
            </a:ext>
          </a:extLst>
        </p:spPr>
      </p:pic>
      <p:sp>
        <p:nvSpPr>
          <p:cNvPr id="37" name="Title 1"/>
          <p:cNvSpPr txBox="1">
            <a:spLocks/>
          </p:cNvSpPr>
          <p:nvPr/>
        </p:nvSpPr>
        <p:spPr>
          <a:xfrm>
            <a:off x="375981" y="223520"/>
            <a:ext cx="11452908" cy="906890"/>
          </a:xfrm>
          <a:prstGeom prst="rect">
            <a:avLst/>
          </a:prstGeom>
          <a:solidFill>
            <a:schemeClr val="bg2">
              <a:lumMod val="90000"/>
            </a:schemeClr>
          </a:solidFill>
          <a:ln w="12700">
            <a:solidFill>
              <a:schemeClr val="bg2"/>
            </a:solidFill>
          </a:ln>
        </p:spPr>
        <p:txBody>
          <a:bodyPr>
            <a:normAutofit fontScale="90000"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 </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CHINO  HILLS</a:t>
            </a:r>
            <a:b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br>
            <a:r>
              <a:rPr kumimoji="0" lang="en-US" sz="2200" b="1" i="0" u="none" strike="noStrike" kern="1200" cap="none" spc="0" normalizeH="0" baseline="0" noProof="0" dirty="0">
                <a:ln w="0"/>
                <a:solidFill>
                  <a:srgbClr val="7030A0"/>
                </a:solidFill>
                <a:effectLst>
                  <a:outerShdw blurRad="38100" dist="19050" dir="2700000" algn="tl" rotWithShape="0">
                    <a:prstClr val="black">
                      <a:alpha val="40000"/>
                    </a:prstClr>
                  </a:outerShdw>
                </a:effectLst>
                <a:uLnTx/>
                <a:uFillTx/>
                <a:latin typeface="Century Gothic" panose="020B0502020202020204"/>
                <a:ea typeface="+mn-ea"/>
                <a:cs typeface="+mn-cs"/>
              </a:rPr>
              <a:t>PURPLE TOTES</a:t>
            </a:r>
          </a:p>
        </p:txBody>
      </p:sp>
      <p:pic>
        <p:nvPicPr>
          <p:cNvPr id="28" name="Picture 27">
            <a:extLst>
              <a:ext uri="{FF2B5EF4-FFF2-40B4-BE49-F238E27FC236}">
                <a16:creationId xmlns:a16="http://schemas.microsoft.com/office/drawing/2014/main" id="{DF43F54F-3FC0-4C8F-BC2A-A9EC7F00C76B}"/>
              </a:ext>
            </a:extLst>
          </p:cNvPr>
          <p:cNvPicPr/>
          <p:nvPr/>
        </p:nvPicPr>
        <p:blipFill rotWithShape="1">
          <a:blip r:embed="rId10" cstate="print">
            <a:extLst>
              <a:ext uri="{28A0092B-C50C-407E-A947-70E740481C1C}">
                <a14:useLocalDpi xmlns:a14="http://schemas.microsoft.com/office/drawing/2010/main" val="0"/>
              </a:ext>
            </a:extLst>
          </a:blip>
          <a:srcRect l="5129" r="23226" b="4003"/>
          <a:stretch/>
        </p:blipFill>
        <p:spPr bwMode="auto">
          <a:xfrm>
            <a:off x="2803712" y="3452547"/>
            <a:ext cx="2081534" cy="1320333"/>
          </a:xfrm>
          <a:prstGeom prst="rect">
            <a:avLst/>
          </a:prstGeom>
          <a:noFill/>
          <a:ln>
            <a:noFill/>
          </a:ln>
          <a:extLst>
            <a:ext uri="{53640926-AAD7-44D8-BBD7-CCE9431645EC}">
              <a14:shadowObscured xmlns:a14="http://schemas.microsoft.com/office/drawing/2010/main"/>
            </a:ext>
          </a:extLst>
        </p:spPr>
      </p:pic>
      <p:pic>
        <p:nvPicPr>
          <p:cNvPr id="31" name="Picture 30" descr="C:\Users\k134522\Pictures\RELAY TOTES\20161205_211201.jpg">
            <a:extLst>
              <a:ext uri="{FF2B5EF4-FFF2-40B4-BE49-F238E27FC236}">
                <a16:creationId xmlns:a16="http://schemas.microsoft.com/office/drawing/2014/main" id="{60380511-355F-48C9-B68E-B2D7C0F9A194}"/>
              </a:ext>
            </a:extLst>
          </p:cNvPr>
          <p:cNvPicPr/>
          <p:nvPr/>
        </p:nvPicPr>
        <p:blipFill rotWithShape="1">
          <a:blip r:embed="rId9" cstate="print">
            <a:extLst>
              <a:ext uri="{28A0092B-C50C-407E-A947-70E740481C1C}">
                <a14:useLocalDpi xmlns:a14="http://schemas.microsoft.com/office/drawing/2010/main" val="0"/>
              </a:ext>
            </a:extLst>
          </a:blip>
          <a:srcRect t="27176" b="23905"/>
          <a:stretch/>
        </p:blipFill>
        <p:spPr bwMode="auto">
          <a:xfrm>
            <a:off x="9819722" y="2527579"/>
            <a:ext cx="1755811" cy="1585134"/>
          </a:xfrm>
          <a:prstGeom prst="rect">
            <a:avLst/>
          </a:prstGeom>
          <a:noFill/>
          <a:ln w="12700">
            <a:solidFill>
              <a:schemeClr val="tx1"/>
            </a:solidFill>
          </a:ln>
          <a:extLst>
            <a:ext uri="{53640926-AAD7-44D8-BBD7-CCE9431645EC}">
              <a14:shadowObscured xmlns:a14="http://schemas.microsoft.com/office/drawing/2010/main"/>
            </a:ext>
          </a:extLst>
        </p:spPr>
      </p:pic>
      <p:sp>
        <p:nvSpPr>
          <p:cNvPr id="32" name="Title 3">
            <a:extLst>
              <a:ext uri="{FF2B5EF4-FFF2-40B4-BE49-F238E27FC236}">
                <a16:creationId xmlns:a16="http://schemas.microsoft.com/office/drawing/2014/main" id="{50B72B0A-D40E-41F3-9C50-433904312081}"/>
              </a:ext>
            </a:extLst>
          </p:cNvPr>
          <p:cNvSpPr txBox="1">
            <a:spLocks/>
          </p:cNvSpPr>
          <p:nvPr/>
        </p:nvSpPr>
        <p:spPr>
          <a:xfrm>
            <a:off x="10191804" y="4132036"/>
            <a:ext cx="1081611"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1600" b="1" dirty="0">
                <a:solidFill>
                  <a:prstClr val="black"/>
                </a:solidFill>
              </a:rPr>
              <a:t>AMBIENT</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pic>
        <p:nvPicPr>
          <p:cNvPr id="39" name="Picture 38">
            <a:extLst>
              <a:ext uri="{FF2B5EF4-FFF2-40B4-BE49-F238E27FC236}">
                <a16:creationId xmlns:a16="http://schemas.microsoft.com/office/drawing/2014/main" id="{E6EADAC2-64AD-4221-9C61-BE00F1E7760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8559" t="2470" r="7510" b="1504"/>
          <a:stretch/>
        </p:blipFill>
        <p:spPr>
          <a:xfrm>
            <a:off x="9878587" y="5523060"/>
            <a:ext cx="539736" cy="751656"/>
          </a:xfrm>
          <a:prstGeom prst="rect">
            <a:avLst/>
          </a:prstGeom>
          <a:ln w="12700">
            <a:solidFill>
              <a:schemeClr val="tx1"/>
            </a:solidFill>
          </a:ln>
        </p:spPr>
      </p:pic>
      <p:sp>
        <p:nvSpPr>
          <p:cNvPr id="40" name="Title 3">
            <a:extLst>
              <a:ext uri="{FF2B5EF4-FFF2-40B4-BE49-F238E27FC236}">
                <a16:creationId xmlns:a16="http://schemas.microsoft.com/office/drawing/2014/main" id="{827C5AE3-5E87-4737-96F4-3426E771EB44}"/>
              </a:ext>
            </a:extLst>
          </p:cNvPr>
          <p:cNvSpPr txBox="1">
            <a:spLocks/>
          </p:cNvSpPr>
          <p:nvPr/>
        </p:nvSpPr>
        <p:spPr>
          <a:xfrm>
            <a:off x="7865118" y="6272794"/>
            <a:ext cx="1081611"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1600" b="1" dirty="0">
                <a:solidFill>
                  <a:prstClr val="black"/>
                </a:solidFill>
              </a:rPr>
              <a:t>AMBIENT</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
        <p:nvSpPr>
          <p:cNvPr id="41" name="Title 3">
            <a:extLst>
              <a:ext uri="{FF2B5EF4-FFF2-40B4-BE49-F238E27FC236}">
                <a16:creationId xmlns:a16="http://schemas.microsoft.com/office/drawing/2014/main" id="{21262FA9-D3D4-43BA-AB7F-B1BB902B69F1}"/>
              </a:ext>
            </a:extLst>
          </p:cNvPr>
          <p:cNvSpPr txBox="1">
            <a:spLocks/>
          </p:cNvSpPr>
          <p:nvPr/>
        </p:nvSpPr>
        <p:spPr>
          <a:xfrm>
            <a:off x="9964906" y="6298646"/>
            <a:ext cx="1610627"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kumimoji="0" lang="en-US" sz="1600" b="1" i="0" u="none" strike="noStrike" kern="1200" cap="none" spc="0" normalizeH="0" baseline="0" noProof="0" dirty="0">
                <a:ln>
                  <a:solidFill>
                    <a:sysClr val="windowText" lastClr="000000"/>
                  </a:solidFill>
                </a:ln>
                <a:solidFill>
                  <a:prstClr val="black"/>
                </a:solidFill>
                <a:effectLst/>
                <a:uLnTx/>
                <a:uFillTx/>
                <a:latin typeface="Century Gothic" panose="020B0502020202020204"/>
                <a:ea typeface="+mn-ea"/>
                <a:cs typeface="+mn-cs"/>
              </a:rPr>
              <a:t>REFRIGERATED</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
        <p:nvSpPr>
          <p:cNvPr id="42" name="Title 3">
            <a:extLst>
              <a:ext uri="{FF2B5EF4-FFF2-40B4-BE49-F238E27FC236}">
                <a16:creationId xmlns:a16="http://schemas.microsoft.com/office/drawing/2014/main" id="{4808B0A5-9345-49FA-8A7B-2F0612A4B35B}"/>
              </a:ext>
            </a:extLst>
          </p:cNvPr>
          <p:cNvSpPr txBox="1">
            <a:spLocks/>
          </p:cNvSpPr>
          <p:nvPr/>
        </p:nvSpPr>
        <p:spPr>
          <a:xfrm>
            <a:off x="3425956" y="6286213"/>
            <a:ext cx="1081611"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1600" b="1" dirty="0">
                <a:solidFill>
                  <a:prstClr val="black"/>
                </a:solidFill>
              </a:rPr>
              <a:t>AMBIENT</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
        <p:nvSpPr>
          <p:cNvPr id="43" name="Title 3">
            <a:extLst>
              <a:ext uri="{FF2B5EF4-FFF2-40B4-BE49-F238E27FC236}">
                <a16:creationId xmlns:a16="http://schemas.microsoft.com/office/drawing/2014/main" id="{8F6233E7-CF7D-4403-BB0A-66C4E8746348}"/>
              </a:ext>
            </a:extLst>
          </p:cNvPr>
          <p:cNvSpPr txBox="1">
            <a:spLocks/>
          </p:cNvSpPr>
          <p:nvPr/>
        </p:nvSpPr>
        <p:spPr>
          <a:xfrm>
            <a:off x="681111" y="6277125"/>
            <a:ext cx="1610627"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kumimoji="0" lang="en-US" sz="1600" b="1" i="0" u="none" strike="noStrike" kern="1200" cap="none" spc="0" normalizeH="0" baseline="0" noProof="0" dirty="0">
                <a:ln>
                  <a:solidFill>
                    <a:sysClr val="windowText" lastClr="000000"/>
                  </a:solidFill>
                </a:ln>
                <a:solidFill>
                  <a:prstClr val="black"/>
                </a:solidFill>
                <a:effectLst/>
                <a:uLnTx/>
                <a:uFillTx/>
                <a:latin typeface="Century Gothic" panose="020B0502020202020204"/>
                <a:ea typeface="+mn-ea"/>
                <a:cs typeface="+mn-cs"/>
              </a:rPr>
              <a:t>REFRIGERATED</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
        <p:nvSpPr>
          <p:cNvPr id="44" name="Title 3">
            <a:extLst>
              <a:ext uri="{FF2B5EF4-FFF2-40B4-BE49-F238E27FC236}">
                <a16:creationId xmlns:a16="http://schemas.microsoft.com/office/drawing/2014/main" id="{5741B5A4-6E07-483C-8BC5-79F629BBC236}"/>
              </a:ext>
            </a:extLst>
          </p:cNvPr>
          <p:cNvSpPr txBox="1">
            <a:spLocks/>
          </p:cNvSpPr>
          <p:nvPr/>
        </p:nvSpPr>
        <p:spPr>
          <a:xfrm>
            <a:off x="5616762" y="6255335"/>
            <a:ext cx="1081611"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1600" b="1" dirty="0">
                <a:ln>
                  <a:solidFill>
                    <a:sysClr val="windowText" lastClr="000000"/>
                  </a:solidFill>
                </a:ln>
                <a:solidFill>
                  <a:prstClr val="black"/>
                </a:solidFill>
                <a:latin typeface="Century Gothic" panose="020B0502020202020204"/>
              </a:rPr>
              <a:t>FROZEN</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Tree>
    <p:extLst>
      <p:ext uri="{BB962C8B-B14F-4D97-AF65-F5344CB8AC3E}">
        <p14:creationId xmlns:p14="http://schemas.microsoft.com/office/powerpoint/2010/main" val="3544617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3"/>
          <p:cNvSpPr txBox="1">
            <a:spLocks/>
          </p:cNvSpPr>
          <p:nvPr/>
        </p:nvSpPr>
        <p:spPr>
          <a:xfrm>
            <a:off x="375980" y="1162975"/>
            <a:ext cx="2223593"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2" name="Title 1"/>
          <p:cNvSpPr txBox="1">
            <a:spLocks/>
          </p:cNvSpPr>
          <p:nvPr/>
        </p:nvSpPr>
        <p:spPr>
          <a:xfrm>
            <a:off x="478165" y="1220877"/>
            <a:ext cx="2019217" cy="764648"/>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2200" b="1" dirty="0">
                <a:ln w="19050">
                  <a:solidFill>
                    <a:srgbClr val="FF0000"/>
                  </a:solidFill>
                </a:ln>
                <a:solidFill>
                  <a:schemeClr val="tx1"/>
                </a:solidFill>
              </a:rPr>
              <a:t>RED</a:t>
            </a:r>
            <a:r>
              <a:rPr lang="en-US" sz="2200" b="1" dirty="0">
                <a:ln w="19050">
                  <a:solidFill>
                    <a:schemeClr val="tx1"/>
                  </a:solidFill>
                </a:ln>
                <a:solidFill>
                  <a:srgbClr val="FF0000"/>
                </a:solidFill>
              </a:rPr>
              <a:t> </a:t>
            </a:r>
          </a:p>
          <a:p>
            <a:pPr lvl="0" algn="ctr">
              <a:defRPr/>
            </a:pPr>
            <a:r>
              <a:rPr lang="en-US" sz="1400" b="1" dirty="0">
                <a:ln w="12700">
                  <a:solidFill>
                    <a:srgbClr val="FF0000"/>
                  </a:solidFill>
                </a:ln>
                <a:solidFill>
                  <a:schemeClr val="tx1"/>
                </a:solidFill>
              </a:rPr>
              <a:t>LABEL</a:t>
            </a:r>
          </a:p>
          <a:p>
            <a:pPr lvl="0" algn="ctr">
              <a:defRPr/>
            </a:pPr>
            <a:r>
              <a:rPr lang="en-US" sz="1400" dirty="0">
                <a:solidFill>
                  <a:prstClr val="black"/>
                </a:solidFill>
              </a:rPr>
              <a:t>TOTE</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5" name="Title 3"/>
          <p:cNvSpPr txBox="1">
            <a:spLocks/>
          </p:cNvSpPr>
          <p:nvPr/>
        </p:nvSpPr>
        <p:spPr>
          <a:xfrm>
            <a:off x="2750155" y="1162976"/>
            <a:ext cx="2166097" cy="5388746"/>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3" name="Title 3"/>
          <p:cNvSpPr txBox="1">
            <a:spLocks/>
          </p:cNvSpPr>
          <p:nvPr/>
        </p:nvSpPr>
        <p:spPr>
          <a:xfrm>
            <a:off x="2815847" y="1230605"/>
            <a:ext cx="2034712" cy="75492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defRPr/>
            </a:pPr>
            <a:r>
              <a:rPr lang="en-US" sz="2000" b="1" dirty="0">
                <a:solidFill>
                  <a:prstClr val="black"/>
                </a:solidFill>
              </a:rPr>
              <a:t>NO LABEL</a:t>
            </a:r>
            <a:r>
              <a:rPr lang="en-US" sz="2000" dirty="0">
                <a:solidFill>
                  <a:prstClr val="black"/>
                </a:solidFill>
              </a:rPr>
              <a:t> </a:t>
            </a:r>
          </a:p>
          <a:p>
            <a:pPr lvl="0" algn="ctr">
              <a:defRPr/>
            </a:pPr>
            <a:r>
              <a:rPr lang="en-US" sz="1400" dirty="0">
                <a:solidFill>
                  <a:schemeClr val="tx1"/>
                </a:solidFill>
              </a:rPr>
              <a:t>TOTE</a:t>
            </a:r>
            <a:endPar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6" name="Title 3"/>
          <p:cNvSpPr txBox="1">
            <a:spLocks/>
          </p:cNvSpPr>
          <p:nvPr/>
        </p:nvSpPr>
        <p:spPr>
          <a:xfrm>
            <a:off x="5063184" y="1162976"/>
            <a:ext cx="2166097" cy="5388746"/>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7" name="Title 3"/>
          <p:cNvSpPr txBox="1">
            <a:spLocks/>
          </p:cNvSpPr>
          <p:nvPr/>
        </p:nvSpPr>
        <p:spPr>
          <a:xfrm>
            <a:off x="7349762" y="1162975"/>
            <a:ext cx="2166097" cy="5388745"/>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6" name="Title 3"/>
          <p:cNvSpPr>
            <a:spLocks noGrp="1"/>
          </p:cNvSpPr>
          <p:nvPr>
            <p:ph type="title" idx="4294967295"/>
          </p:nvPr>
        </p:nvSpPr>
        <p:spPr>
          <a:xfrm>
            <a:off x="5156382" y="1230606"/>
            <a:ext cx="1979700" cy="754919"/>
          </a:xfrm>
          <a:solidFill>
            <a:schemeClr val="bg2">
              <a:lumMod val="90000"/>
            </a:schemeClr>
          </a:solidFill>
        </p:spPr>
        <p:txBody>
          <a:bodyPr anchor="t" anchorCtr="0">
            <a:noAutofit/>
          </a:bodyPr>
          <a:lstStyle/>
          <a:p>
            <a:pPr algn="ctr"/>
            <a:r>
              <a:rPr lang="en-US" sz="2000" b="1" dirty="0">
                <a:solidFill>
                  <a:srgbClr val="0070C0"/>
                </a:solidFill>
              </a:rPr>
              <a:t>BLUE </a:t>
            </a:r>
            <a:br>
              <a:rPr lang="en-US" sz="2000" b="1" dirty="0">
                <a:solidFill>
                  <a:srgbClr val="0070C0"/>
                </a:solidFill>
              </a:rPr>
            </a:br>
            <a:r>
              <a:rPr lang="en-US" sz="1400" dirty="0">
                <a:solidFill>
                  <a:srgbClr val="0070C0"/>
                </a:solidFill>
              </a:rPr>
              <a:t>LABEL </a:t>
            </a:r>
            <a:br>
              <a:rPr lang="en-US" sz="1400" dirty="0">
                <a:solidFill>
                  <a:srgbClr val="0070C0"/>
                </a:solidFill>
              </a:rPr>
            </a:br>
            <a:r>
              <a:rPr lang="en-US" sz="1400" dirty="0">
                <a:solidFill>
                  <a:srgbClr val="0070C0"/>
                </a:solidFill>
              </a:rPr>
              <a:t>TOTE </a:t>
            </a:r>
            <a:br>
              <a:rPr lang="en-US" sz="1400" dirty="0">
                <a:solidFill>
                  <a:srgbClr val="0070C0"/>
                </a:solidFill>
              </a:rPr>
            </a:br>
            <a:br>
              <a:rPr lang="en-US" sz="1400" dirty="0">
                <a:solidFill>
                  <a:srgbClr val="0070C0"/>
                </a:solidFill>
              </a:rPr>
            </a:br>
            <a:br>
              <a:rPr lang="en-US" sz="2000" b="1" dirty="0">
                <a:solidFill>
                  <a:schemeClr val="tx1"/>
                </a:solidFill>
              </a:rPr>
            </a:br>
            <a:br>
              <a:rPr lang="en-US" sz="2000" b="1" dirty="0">
                <a:solidFill>
                  <a:schemeClr val="tx1"/>
                </a:solidFill>
              </a:rPr>
            </a:br>
            <a:br>
              <a:rPr lang="en-US" sz="2000" b="1" dirty="0">
                <a:solidFill>
                  <a:schemeClr val="tx1"/>
                </a:solidFill>
              </a:rPr>
            </a:br>
            <a:br>
              <a:rPr lang="en-US" sz="2000" dirty="0">
                <a:solidFill>
                  <a:schemeClr val="tx1"/>
                </a:solidFill>
              </a:rPr>
            </a:br>
            <a:endParaRPr lang="en-US" sz="1400" dirty="0">
              <a:solidFill>
                <a:schemeClr val="tx1"/>
              </a:solidFill>
            </a:endParaRPr>
          </a:p>
        </p:txBody>
      </p:sp>
      <p:sp>
        <p:nvSpPr>
          <p:cNvPr id="19" name="Title 3"/>
          <p:cNvSpPr txBox="1">
            <a:spLocks/>
          </p:cNvSpPr>
          <p:nvPr/>
        </p:nvSpPr>
        <p:spPr>
          <a:xfrm>
            <a:off x="7397972" y="1219340"/>
            <a:ext cx="2069675" cy="1501746"/>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2000" b="1" dirty="0">
                <a:solidFill>
                  <a:srgbClr val="006600"/>
                </a:solidFill>
              </a:rPr>
              <a:t>GREEN</a:t>
            </a:r>
          </a:p>
          <a:p>
            <a:pPr lvl="0" algn="ctr">
              <a:defRPr/>
            </a:pPr>
            <a:r>
              <a:rPr lang="en-US" sz="1400" dirty="0">
                <a:solidFill>
                  <a:srgbClr val="006600"/>
                </a:solidFill>
              </a:rPr>
              <a:t>LABEL</a:t>
            </a:r>
            <a:endParaRPr lang="en-US" sz="1400" dirty="0">
              <a:solidFill>
                <a:prstClr val="black"/>
              </a:solidFill>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000" b="1" dirty="0">
                <a:solidFill>
                  <a:prstClr val="black"/>
                </a:solidFill>
                <a:latin typeface="Century Gothic" panose="020B0502020202020204"/>
              </a:rPr>
              <a:t>BT/</a:t>
            </a: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FLOW CYTOMETRY </a:t>
            </a:r>
            <a:r>
              <a:rPr lang="en-US" sz="1400" dirty="0">
                <a:solidFill>
                  <a:prstClr val="black"/>
                </a:solidFill>
              </a:rPr>
              <a:t>TOTE</a:t>
            </a:r>
            <a:r>
              <a:rPr lang="en-US" sz="2000" b="1" dirty="0">
                <a:solidFill>
                  <a:prstClr val="black"/>
                </a:solidFill>
              </a:rPr>
              <a:t> </a:t>
            </a:r>
          </a:p>
          <a:p>
            <a:pPr lvl="0" algn="ctr">
              <a:defRPr/>
            </a:pPr>
            <a:endParaRPr lang="en-US" sz="1400" dirty="0">
              <a:solidFill>
                <a:prstClr val="black"/>
              </a:solidFill>
            </a:endParaRPr>
          </a:p>
        </p:txBody>
      </p:sp>
      <p:pic>
        <p:nvPicPr>
          <p:cNvPr id="26" name="Picture 25"/>
          <p:cNvPicPr/>
          <p:nvPr/>
        </p:nvPicPr>
        <p:blipFill rotWithShape="1">
          <a:blip r:embed="rId2" cstate="print">
            <a:extLst>
              <a:ext uri="{28A0092B-C50C-407E-A947-70E740481C1C}">
                <a14:useLocalDpi xmlns:a14="http://schemas.microsoft.com/office/drawing/2010/main" val="0"/>
              </a:ext>
            </a:extLst>
          </a:blip>
          <a:srcRect l="4506" t="21699" r="51307" b="38715"/>
          <a:stretch/>
        </p:blipFill>
        <p:spPr bwMode="auto">
          <a:xfrm>
            <a:off x="402863" y="3452547"/>
            <a:ext cx="2169822" cy="1320333"/>
          </a:xfrm>
          <a:prstGeom prst="rect">
            <a:avLst/>
          </a:prstGeom>
          <a:noFill/>
          <a:ln w="12700"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sp>
        <p:nvSpPr>
          <p:cNvPr id="33" name="Title 3"/>
          <p:cNvSpPr txBox="1">
            <a:spLocks/>
          </p:cNvSpPr>
          <p:nvPr/>
        </p:nvSpPr>
        <p:spPr>
          <a:xfrm>
            <a:off x="9636341" y="1162976"/>
            <a:ext cx="2192548" cy="5388744"/>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34" name="Title 3"/>
          <p:cNvSpPr txBox="1">
            <a:spLocks/>
          </p:cNvSpPr>
          <p:nvPr/>
        </p:nvSpPr>
        <p:spPr>
          <a:xfrm>
            <a:off x="9697773" y="1219339"/>
            <a:ext cx="2069675" cy="1163592"/>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2000" b="1" dirty="0">
                <a:ln>
                  <a:solidFill>
                    <a:sysClr val="windowText" lastClr="000000"/>
                  </a:solidFill>
                </a:ln>
                <a:solidFill>
                  <a:srgbClr val="FFC000"/>
                </a:solidFill>
              </a:rPr>
              <a:t>YELLOW</a:t>
            </a:r>
          </a:p>
          <a:p>
            <a:pPr lvl="0" algn="ctr">
              <a:defRPr/>
            </a:pPr>
            <a:r>
              <a:rPr lang="en-US" sz="1400" dirty="0">
                <a:ln>
                  <a:solidFill>
                    <a:schemeClr val="tx1"/>
                  </a:solidFill>
                </a:ln>
                <a:solidFill>
                  <a:srgbClr val="FFC000"/>
                </a:solidFill>
              </a:rPr>
              <a:t>LABEL</a:t>
            </a:r>
          </a:p>
          <a:p>
            <a:pPr lvl="0" algn="ctr">
              <a:defRPr/>
            </a:pPr>
            <a:endParaRPr lang="en-US" sz="1400" dirty="0">
              <a:ln>
                <a:solidFill>
                  <a:schemeClr val="tx1"/>
                </a:solidFill>
              </a:ln>
              <a:solidFill>
                <a:srgbClr val="FFC000"/>
              </a:solidFill>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GENETICS</a:t>
            </a:r>
          </a:p>
          <a:p>
            <a:pPr marL="0" marR="0" lvl="0" indent="0" algn="ctr" defTabSz="914400" rtl="0" eaLnBrk="1" fontAlgn="auto" latinLnBrk="0" hangingPunct="1">
              <a:lnSpc>
                <a:spcPct val="90000"/>
              </a:lnSpc>
              <a:spcBef>
                <a:spcPct val="0"/>
              </a:spcBef>
              <a:spcAft>
                <a:spcPts val="0"/>
              </a:spcAft>
              <a:buClrTx/>
              <a:buSzTx/>
              <a:buFontTx/>
              <a:buNone/>
              <a:tabLst/>
              <a:defRPr/>
            </a:pPr>
            <a:r>
              <a:rPr lang="en-US" sz="1400" dirty="0">
                <a:solidFill>
                  <a:prstClr val="black"/>
                </a:solidFill>
                <a:latin typeface="Century Gothic" panose="020B0502020202020204"/>
              </a:rPr>
              <a:t>TOTE</a:t>
            </a:r>
            <a:endParaRPr kumimoji="0" lang="en-US" sz="140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
        <p:nvSpPr>
          <p:cNvPr id="32" name="Title 3">
            <a:extLst>
              <a:ext uri="{FF2B5EF4-FFF2-40B4-BE49-F238E27FC236}">
                <a16:creationId xmlns:a16="http://schemas.microsoft.com/office/drawing/2014/main" id="{50B72B0A-D40E-41F3-9C50-433904312081}"/>
              </a:ext>
            </a:extLst>
          </p:cNvPr>
          <p:cNvSpPr txBox="1">
            <a:spLocks/>
          </p:cNvSpPr>
          <p:nvPr/>
        </p:nvSpPr>
        <p:spPr>
          <a:xfrm>
            <a:off x="10191804" y="4132036"/>
            <a:ext cx="1081611"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1600" b="1" dirty="0">
                <a:solidFill>
                  <a:prstClr val="black"/>
                </a:solidFill>
              </a:rPr>
              <a:t>AMBIENT</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
        <p:nvSpPr>
          <p:cNvPr id="40" name="Title 3">
            <a:extLst>
              <a:ext uri="{FF2B5EF4-FFF2-40B4-BE49-F238E27FC236}">
                <a16:creationId xmlns:a16="http://schemas.microsoft.com/office/drawing/2014/main" id="{827C5AE3-5E87-4737-96F4-3426E771EB44}"/>
              </a:ext>
            </a:extLst>
          </p:cNvPr>
          <p:cNvSpPr txBox="1">
            <a:spLocks/>
          </p:cNvSpPr>
          <p:nvPr/>
        </p:nvSpPr>
        <p:spPr>
          <a:xfrm>
            <a:off x="7865118" y="6272794"/>
            <a:ext cx="1081611"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1600" b="1" dirty="0">
                <a:solidFill>
                  <a:prstClr val="black"/>
                </a:solidFill>
              </a:rPr>
              <a:t>AMBIENT</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
        <p:nvSpPr>
          <p:cNvPr id="41" name="Title 3">
            <a:extLst>
              <a:ext uri="{FF2B5EF4-FFF2-40B4-BE49-F238E27FC236}">
                <a16:creationId xmlns:a16="http://schemas.microsoft.com/office/drawing/2014/main" id="{21262FA9-D3D4-43BA-AB7F-B1BB902B69F1}"/>
              </a:ext>
            </a:extLst>
          </p:cNvPr>
          <p:cNvSpPr txBox="1">
            <a:spLocks/>
          </p:cNvSpPr>
          <p:nvPr/>
        </p:nvSpPr>
        <p:spPr>
          <a:xfrm>
            <a:off x="9964906" y="6298646"/>
            <a:ext cx="1610627"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kumimoji="0" lang="en-US" sz="1600" b="1" i="0" u="none" strike="noStrike" kern="1200" cap="none" spc="0" normalizeH="0" baseline="0" noProof="0" dirty="0">
                <a:ln>
                  <a:solidFill>
                    <a:sysClr val="windowText" lastClr="000000"/>
                  </a:solidFill>
                </a:ln>
                <a:solidFill>
                  <a:prstClr val="black"/>
                </a:solidFill>
                <a:effectLst/>
                <a:uLnTx/>
                <a:uFillTx/>
                <a:latin typeface="Century Gothic" panose="020B0502020202020204"/>
                <a:ea typeface="+mn-ea"/>
                <a:cs typeface="+mn-cs"/>
              </a:rPr>
              <a:t>REFRIGERATED</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
        <p:nvSpPr>
          <p:cNvPr id="42" name="Title 3">
            <a:extLst>
              <a:ext uri="{FF2B5EF4-FFF2-40B4-BE49-F238E27FC236}">
                <a16:creationId xmlns:a16="http://schemas.microsoft.com/office/drawing/2014/main" id="{4808B0A5-9345-49FA-8A7B-2F0612A4B35B}"/>
              </a:ext>
            </a:extLst>
          </p:cNvPr>
          <p:cNvSpPr txBox="1">
            <a:spLocks/>
          </p:cNvSpPr>
          <p:nvPr/>
        </p:nvSpPr>
        <p:spPr>
          <a:xfrm>
            <a:off x="3425956" y="6286213"/>
            <a:ext cx="1081611"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1600" b="1" dirty="0">
                <a:solidFill>
                  <a:prstClr val="black"/>
                </a:solidFill>
              </a:rPr>
              <a:t>AMBIENT</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
        <p:nvSpPr>
          <p:cNvPr id="43" name="Title 3">
            <a:extLst>
              <a:ext uri="{FF2B5EF4-FFF2-40B4-BE49-F238E27FC236}">
                <a16:creationId xmlns:a16="http://schemas.microsoft.com/office/drawing/2014/main" id="{8F6233E7-CF7D-4403-BB0A-66C4E8746348}"/>
              </a:ext>
            </a:extLst>
          </p:cNvPr>
          <p:cNvSpPr txBox="1">
            <a:spLocks/>
          </p:cNvSpPr>
          <p:nvPr/>
        </p:nvSpPr>
        <p:spPr>
          <a:xfrm>
            <a:off x="681111" y="6277125"/>
            <a:ext cx="1610627"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kumimoji="0" lang="en-US" sz="1600" b="1" i="0" u="none" strike="noStrike" kern="1200" cap="none" spc="0" normalizeH="0" baseline="0" noProof="0" dirty="0">
                <a:ln>
                  <a:solidFill>
                    <a:sysClr val="windowText" lastClr="000000"/>
                  </a:solidFill>
                </a:ln>
                <a:solidFill>
                  <a:prstClr val="black"/>
                </a:solidFill>
                <a:effectLst/>
                <a:uLnTx/>
                <a:uFillTx/>
                <a:latin typeface="Century Gothic" panose="020B0502020202020204"/>
                <a:ea typeface="+mn-ea"/>
                <a:cs typeface="+mn-cs"/>
              </a:rPr>
              <a:t>REFRIGERATED</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
        <p:nvSpPr>
          <p:cNvPr id="44" name="Title 3">
            <a:extLst>
              <a:ext uri="{FF2B5EF4-FFF2-40B4-BE49-F238E27FC236}">
                <a16:creationId xmlns:a16="http://schemas.microsoft.com/office/drawing/2014/main" id="{5741B5A4-6E07-483C-8BC5-79F629BBC236}"/>
              </a:ext>
            </a:extLst>
          </p:cNvPr>
          <p:cNvSpPr txBox="1">
            <a:spLocks/>
          </p:cNvSpPr>
          <p:nvPr/>
        </p:nvSpPr>
        <p:spPr>
          <a:xfrm>
            <a:off x="5616762" y="6255335"/>
            <a:ext cx="1081611" cy="250650"/>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lvl="0" algn="ctr">
              <a:defRPr/>
            </a:pPr>
            <a:r>
              <a:rPr lang="en-US" sz="1600" b="1" dirty="0">
                <a:ln>
                  <a:solidFill>
                    <a:sysClr val="windowText" lastClr="000000"/>
                  </a:solidFill>
                </a:ln>
                <a:solidFill>
                  <a:prstClr val="black"/>
                </a:solidFill>
                <a:latin typeface="Century Gothic" panose="020B0502020202020204"/>
              </a:rPr>
              <a:t>FROZEN</a:t>
            </a:r>
            <a:endParaRPr kumimoji="0" lang="en-US" sz="1600" i="0" u="none" strike="noStrike" kern="1200" cap="none" spc="0" normalizeH="0" baseline="0" noProof="0" dirty="0">
              <a:ln>
                <a:solidFill>
                  <a:sysClr val="windowText" lastClr="000000"/>
                </a:solidFill>
              </a:ln>
              <a:solidFill>
                <a:srgbClr val="FFC000"/>
              </a:solidFill>
              <a:effectLst/>
              <a:uLnTx/>
              <a:uFillTx/>
              <a:latin typeface="Century Gothic" panose="020B0502020202020204"/>
              <a:ea typeface="+mn-ea"/>
              <a:cs typeface="+mn-cs"/>
            </a:endParaRPr>
          </a:p>
          <a:p>
            <a:pPr lvl="0" algn="ctr">
              <a:defRPr/>
            </a:pPr>
            <a:endParaRPr lang="en-US" sz="1400" b="1" dirty="0">
              <a:solidFill>
                <a:prstClr val="black"/>
              </a:solidFill>
            </a:endParaRPr>
          </a:p>
        </p:txBody>
      </p:sp>
      <p:sp>
        <p:nvSpPr>
          <p:cNvPr id="38" name="Title 1">
            <a:extLst>
              <a:ext uri="{FF2B5EF4-FFF2-40B4-BE49-F238E27FC236}">
                <a16:creationId xmlns:a16="http://schemas.microsoft.com/office/drawing/2014/main" id="{948F68E8-9913-436A-8F12-1D14381B463C}"/>
              </a:ext>
            </a:extLst>
          </p:cNvPr>
          <p:cNvSpPr txBox="1">
            <a:spLocks/>
          </p:cNvSpPr>
          <p:nvPr/>
        </p:nvSpPr>
        <p:spPr>
          <a:xfrm>
            <a:off x="291456" y="194784"/>
            <a:ext cx="11547104" cy="914225"/>
          </a:xfrm>
          <a:prstGeom prst="rect">
            <a:avLst/>
          </a:prstGeom>
          <a:solidFill>
            <a:schemeClr val="bg2">
              <a:lumMod val="90000"/>
            </a:schemeClr>
          </a:solidFill>
          <a:ln w="12700">
            <a:solidFill>
              <a:schemeClr val="bg2"/>
            </a:solidFill>
          </a:ln>
        </p:spPr>
        <p:txBody>
          <a:bodyPr>
            <a:normAutofit fontScale="90000" lnSpcReduction="1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 </a:t>
            </a:r>
            <a:r>
              <a:rPr kumimoji="0" lang="en-US" sz="4400" b="0" i="0" u="none" strike="noStrike" kern="1200" cap="none" spc="0" normalizeH="0" baseline="0" noProof="0" dirty="0">
                <a:ln w="0"/>
                <a:solidFill>
                  <a:prstClr val="black"/>
                </a:solidFill>
                <a:uLnTx/>
                <a:uFillTx/>
                <a:latin typeface="Century Gothic" panose="020B0502020202020204"/>
                <a:ea typeface="+mn-ea"/>
                <a:cs typeface="+mn-cs"/>
              </a:rPr>
              <a:t>SHERMAN WAY</a:t>
            </a:r>
            <a:b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br>
            <a:r>
              <a:rPr kumimoji="0" lang="en-US" sz="2200" b="1" i="0" u="none" strike="noStrike" kern="1200" cap="none" spc="0" normalizeH="0" baseline="0" noProof="0" dirty="0">
                <a:ln w="0">
                  <a:solidFill>
                    <a:schemeClr val="tx1"/>
                  </a:solidFill>
                </a:ln>
                <a:solidFill>
                  <a:prstClr val="black">
                    <a:lumMod val="50000"/>
                    <a:lumOff val="50000"/>
                  </a:prstClr>
                </a:solidFill>
                <a:effectLst>
                  <a:outerShdw blurRad="38100" dist="19050" dir="2700000" algn="tl" rotWithShape="0">
                    <a:prstClr val="black">
                      <a:alpha val="40000"/>
                    </a:prstClr>
                  </a:outerShdw>
                </a:effectLst>
                <a:uLnTx/>
                <a:uFillTx/>
                <a:latin typeface="Century Gothic" panose="020B0502020202020204"/>
                <a:ea typeface="+mn-ea"/>
                <a:cs typeface="+mn-cs"/>
              </a:rPr>
              <a:t>GREY TOTES</a:t>
            </a:r>
          </a:p>
        </p:txBody>
      </p:sp>
      <p:pic>
        <p:nvPicPr>
          <p:cNvPr id="45" name="Picture 44">
            <a:extLst>
              <a:ext uri="{FF2B5EF4-FFF2-40B4-BE49-F238E27FC236}">
                <a16:creationId xmlns:a16="http://schemas.microsoft.com/office/drawing/2014/main" id="{E52C543A-3597-4215-A484-A4CC47A0BC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706" y="2500352"/>
            <a:ext cx="1755811" cy="1585134"/>
          </a:xfrm>
          <a:prstGeom prst="rect">
            <a:avLst/>
          </a:prstGeom>
          <a:ln w="12700">
            <a:solidFill>
              <a:schemeClr val="tx1"/>
            </a:solidFill>
          </a:ln>
        </p:spPr>
      </p:pic>
      <p:pic>
        <p:nvPicPr>
          <p:cNvPr id="46" name="Picture 45">
            <a:extLst>
              <a:ext uri="{FF2B5EF4-FFF2-40B4-BE49-F238E27FC236}">
                <a16:creationId xmlns:a16="http://schemas.microsoft.com/office/drawing/2014/main" id="{997BA469-7D73-4D53-8C29-0214CEB500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4706" y="4664080"/>
            <a:ext cx="1755811" cy="1585134"/>
          </a:xfrm>
          <a:prstGeom prst="rect">
            <a:avLst/>
          </a:prstGeom>
          <a:ln w="12700">
            <a:solidFill>
              <a:schemeClr val="tx1"/>
            </a:solidFill>
          </a:ln>
        </p:spPr>
      </p:pic>
      <p:pic>
        <p:nvPicPr>
          <p:cNvPr id="39" name="Picture 38">
            <a:extLst>
              <a:ext uri="{FF2B5EF4-FFF2-40B4-BE49-F238E27FC236}">
                <a16:creationId xmlns:a16="http://schemas.microsoft.com/office/drawing/2014/main" id="{E6EADAC2-64AD-4221-9C61-BE00F1E776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59" t="2470" r="7510" b="1504"/>
          <a:stretch/>
        </p:blipFill>
        <p:spPr>
          <a:xfrm>
            <a:off x="9878587" y="5523060"/>
            <a:ext cx="539736" cy="751656"/>
          </a:xfrm>
          <a:prstGeom prst="rect">
            <a:avLst/>
          </a:prstGeom>
          <a:ln w="12700">
            <a:solidFill>
              <a:schemeClr val="tx1"/>
            </a:solidFill>
          </a:ln>
        </p:spPr>
      </p:pic>
      <p:pic>
        <p:nvPicPr>
          <p:cNvPr id="47" name="Picture 46">
            <a:extLst>
              <a:ext uri="{FF2B5EF4-FFF2-40B4-BE49-F238E27FC236}">
                <a16:creationId xmlns:a16="http://schemas.microsoft.com/office/drawing/2014/main" id="{83AFD497-AFB8-4B01-8263-B02F02E8D5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2469"/>
          <a:stretch/>
        </p:blipFill>
        <p:spPr>
          <a:xfrm>
            <a:off x="7617949" y="4660717"/>
            <a:ext cx="1735462" cy="1572723"/>
          </a:xfrm>
          <a:prstGeom prst="rect">
            <a:avLst/>
          </a:prstGeom>
          <a:ln w="12700">
            <a:solidFill>
              <a:schemeClr val="tx1"/>
            </a:solidFill>
          </a:ln>
        </p:spPr>
      </p:pic>
      <p:pic>
        <p:nvPicPr>
          <p:cNvPr id="48" name="Picture 47">
            <a:extLst>
              <a:ext uri="{FF2B5EF4-FFF2-40B4-BE49-F238E27FC236}">
                <a16:creationId xmlns:a16="http://schemas.microsoft.com/office/drawing/2014/main" id="{5DA3F4AA-7C05-479A-8306-D6C0E3F10D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9836" y="4656335"/>
            <a:ext cx="1735462" cy="1553263"/>
          </a:xfrm>
          <a:prstGeom prst="rect">
            <a:avLst/>
          </a:prstGeom>
          <a:ln w="12700">
            <a:solidFill>
              <a:schemeClr val="tx1"/>
            </a:solidFill>
          </a:ln>
        </p:spPr>
      </p:pic>
      <p:pic>
        <p:nvPicPr>
          <p:cNvPr id="30" name="Picture 29"/>
          <p:cNvPicPr>
            <a:picLocks noChangeAspect="1"/>
          </p:cNvPicPr>
          <p:nvPr/>
        </p:nvPicPr>
        <p:blipFill rotWithShape="1">
          <a:blip r:embed="rId7" cstate="print">
            <a:extLst>
              <a:ext uri="{28A0092B-C50C-407E-A947-70E740481C1C}">
                <a14:useLocalDpi xmlns:a14="http://schemas.microsoft.com/office/drawing/2010/main" val="0"/>
              </a:ext>
            </a:extLst>
          </a:blip>
          <a:srcRect l="17626" t="4187" r="11556" b="6614"/>
          <a:stretch/>
        </p:blipFill>
        <p:spPr>
          <a:xfrm>
            <a:off x="5243002" y="5523060"/>
            <a:ext cx="523312" cy="716888"/>
          </a:xfrm>
          <a:prstGeom prst="rect">
            <a:avLst/>
          </a:prstGeom>
          <a:ln w="12700">
            <a:solidFill>
              <a:schemeClr val="tx1"/>
            </a:solidFill>
          </a:ln>
        </p:spPr>
      </p:pic>
      <p:pic>
        <p:nvPicPr>
          <p:cNvPr id="49" name="Picture 48">
            <a:extLst>
              <a:ext uri="{FF2B5EF4-FFF2-40B4-BE49-F238E27FC236}">
                <a16:creationId xmlns:a16="http://schemas.microsoft.com/office/drawing/2014/main" id="{3374F6FA-4F07-4C68-A60F-024FCE6166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872" t="33905" r="3717" b="5134"/>
          <a:stretch/>
        </p:blipFill>
        <p:spPr>
          <a:xfrm>
            <a:off x="2799338" y="4938205"/>
            <a:ext cx="2058350" cy="1311334"/>
          </a:xfrm>
          <a:prstGeom prst="rect">
            <a:avLst/>
          </a:prstGeom>
          <a:ln>
            <a:solidFill>
              <a:schemeClr val="tx1"/>
            </a:solidFill>
          </a:ln>
        </p:spPr>
      </p:pic>
      <p:pic>
        <p:nvPicPr>
          <p:cNvPr id="50" name="Picture 49">
            <a:extLst>
              <a:ext uri="{FF2B5EF4-FFF2-40B4-BE49-F238E27FC236}">
                <a16:creationId xmlns:a16="http://schemas.microsoft.com/office/drawing/2014/main" id="{F779F8FA-CF2A-41ED-96EE-7E0CD056550A}"/>
              </a:ext>
            </a:extLst>
          </p:cNvPr>
          <p:cNvPicPr/>
          <p:nvPr/>
        </p:nvPicPr>
        <p:blipFill rotWithShape="1">
          <a:blip r:embed="rId9" cstate="print">
            <a:extLst>
              <a:ext uri="{28A0092B-C50C-407E-A947-70E740481C1C}">
                <a14:useLocalDpi xmlns:a14="http://schemas.microsoft.com/office/drawing/2010/main" val="0"/>
              </a:ext>
            </a:extLst>
          </a:blip>
          <a:srcRect l="7213" r="16969" b="1342"/>
          <a:stretch/>
        </p:blipFill>
        <p:spPr bwMode="auto">
          <a:xfrm>
            <a:off x="2791050" y="3429000"/>
            <a:ext cx="2053762" cy="1343879"/>
          </a:xfrm>
          <a:prstGeom prst="rect">
            <a:avLst/>
          </a:prstGeom>
          <a:noFill/>
          <a:ln>
            <a:noFill/>
          </a:ln>
          <a:extLst>
            <a:ext uri="{53640926-AAD7-44D8-BBD7-CCE9431645EC}">
              <a14:shadowObscured xmlns:a14="http://schemas.microsoft.com/office/drawing/2010/main"/>
            </a:ext>
          </a:extLst>
        </p:spPr>
      </p:pic>
      <p:pic>
        <p:nvPicPr>
          <p:cNvPr id="51" name="Picture 50">
            <a:extLst>
              <a:ext uri="{FF2B5EF4-FFF2-40B4-BE49-F238E27FC236}">
                <a16:creationId xmlns:a16="http://schemas.microsoft.com/office/drawing/2014/main" id="{53355CBF-7059-4E5E-BD83-89B2436736B4}"/>
              </a:ext>
            </a:extLst>
          </p:cNvPr>
          <p:cNvPicPr>
            <a:picLocks noChangeAspect="1"/>
          </p:cNvPicPr>
          <p:nvPr/>
        </p:nvPicPr>
        <p:blipFill rotWithShape="1">
          <a:blip r:embed="rId10">
            <a:extLst>
              <a:ext uri="{28A0092B-C50C-407E-A947-70E740481C1C}">
                <a14:useLocalDpi xmlns:a14="http://schemas.microsoft.com/office/drawing/2010/main" val="0"/>
              </a:ext>
            </a:extLst>
          </a:blip>
          <a:srcRect l="12245" t="740" r="13811" b="34163"/>
          <a:stretch/>
        </p:blipFill>
        <p:spPr>
          <a:xfrm>
            <a:off x="449522" y="4938204"/>
            <a:ext cx="2073027" cy="1320333"/>
          </a:xfrm>
          <a:prstGeom prst="rect">
            <a:avLst/>
          </a:prstGeom>
          <a:ln w="12700">
            <a:solidFill>
              <a:schemeClr val="tx1"/>
            </a:solidFill>
          </a:ln>
        </p:spPr>
      </p:pic>
      <p:pic>
        <p:nvPicPr>
          <p:cNvPr id="22" name="Picture 21"/>
          <p:cNvPicPr>
            <a:picLocks noChangeAspect="1"/>
          </p:cNvPicPr>
          <p:nvPr/>
        </p:nvPicPr>
        <p:blipFill rotWithShape="1">
          <a:blip r:embed="rId11" cstate="print">
            <a:extLst>
              <a:ext uri="{28A0092B-C50C-407E-A947-70E740481C1C}">
                <a14:useLocalDpi xmlns:a14="http://schemas.microsoft.com/office/drawing/2010/main" val="0"/>
              </a:ext>
            </a:extLst>
          </a:blip>
          <a:srcRect l="8559" t="2470" r="7510" b="1504"/>
          <a:stretch/>
        </p:blipFill>
        <p:spPr>
          <a:xfrm>
            <a:off x="410716" y="5323265"/>
            <a:ext cx="652483" cy="707959"/>
          </a:xfrm>
          <a:prstGeom prst="rect">
            <a:avLst/>
          </a:prstGeom>
          <a:ln w="12700">
            <a:solidFill>
              <a:schemeClr val="tx1"/>
            </a:solidFill>
          </a:ln>
        </p:spPr>
      </p:pic>
      <p:pic>
        <p:nvPicPr>
          <p:cNvPr id="27" name="Picture 26"/>
          <p:cNvPicPr>
            <a:picLocks noChangeAspect="1"/>
          </p:cNvPicPr>
          <p:nvPr/>
        </p:nvPicPr>
        <p:blipFill rotWithShape="1">
          <a:blip r:embed="rId11" cstate="print">
            <a:extLst>
              <a:ext uri="{28A0092B-C50C-407E-A947-70E740481C1C}">
                <a14:useLocalDpi xmlns:a14="http://schemas.microsoft.com/office/drawing/2010/main" val="0"/>
              </a:ext>
            </a:extLst>
          </a:blip>
          <a:srcRect l="8559" t="2470" r="7510" b="1504"/>
          <a:stretch/>
        </p:blipFill>
        <p:spPr>
          <a:xfrm>
            <a:off x="667454" y="5531989"/>
            <a:ext cx="652483" cy="707959"/>
          </a:xfrm>
          <a:prstGeom prst="rect">
            <a:avLst/>
          </a:prstGeom>
          <a:ln w="12700">
            <a:solidFill>
              <a:schemeClr val="tx1"/>
            </a:solidFill>
          </a:ln>
        </p:spPr>
      </p:pic>
    </p:spTree>
    <p:extLst>
      <p:ext uri="{BB962C8B-B14F-4D97-AF65-F5344CB8AC3E}">
        <p14:creationId xmlns:p14="http://schemas.microsoft.com/office/powerpoint/2010/main" val="305862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txBox="1">
            <a:spLocks/>
          </p:cNvSpPr>
          <p:nvPr/>
        </p:nvSpPr>
        <p:spPr>
          <a:xfrm>
            <a:off x="9072101" y="1358282"/>
            <a:ext cx="2673056" cy="5165109"/>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6" name="Title 3"/>
          <p:cNvSpPr txBox="1">
            <a:spLocks/>
          </p:cNvSpPr>
          <p:nvPr/>
        </p:nvSpPr>
        <p:spPr>
          <a:xfrm>
            <a:off x="6161347" y="1358282"/>
            <a:ext cx="2770437" cy="5165109"/>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4" name="Title 3"/>
          <p:cNvSpPr txBox="1">
            <a:spLocks/>
          </p:cNvSpPr>
          <p:nvPr/>
        </p:nvSpPr>
        <p:spPr>
          <a:xfrm>
            <a:off x="401221" y="1358281"/>
            <a:ext cx="2741474" cy="5165109"/>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3099" b="7521"/>
          <a:stretch/>
        </p:blipFill>
        <p:spPr>
          <a:xfrm>
            <a:off x="527225" y="2455591"/>
            <a:ext cx="2529601" cy="1808356"/>
          </a:xfrm>
          <a:prstGeom prst="rect">
            <a:avLst/>
          </a:prstGeom>
        </p:spPr>
      </p:pic>
      <p:sp>
        <p:nvSpPr>
          <p:cNvPr id="12" name="Title 1"/>
          <p:cNvSpPr txBox="1">
            <a:spLocks/>
          </p:cNvSpPr>
          <p:nvPr/>
        </p:nvSpPr>
        <p:spPr>
          <a:xfrm>
            <a:off x="446843" y="1408024"/>
            <a:ext cx="2609984" cy="997825"/>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MEDICAL CENTER INTERNAL TOTES</a:t>
            </a:r>
          </a:p>
          <a:p>
            <a:pPr marL="0" marR="0" lvl="0" indent="0" defTabSz="914400" rtl="0" eaLnBrk="1" fontAlgn="auto" latinLnBrk="0" hangingPunct="1">
              <a:lnSpc>
                <a:spcPct val="90000"/>
              </a:lnSpc>
              <a:spcBef>
                <a:spcPct val="0"/>
              </a:spcBef>
              <a:spcAft>
                <a:spcPts val="0"/>
              </a:spcAft>
              <a:buClrTx/>
              <a:buSzTx/>
              <a:buFontTx/>
              <a:buNone/>
              <a:tabLst/>
              <a:defRPr/>
            </a:pPr>
            <a:br>
              <a:rPr kumimoji="0" lang="en-US" sz="8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en-US" sz="1800" b="1" i="0" u="sng" strike="noStrike" kern="1200" cap="none" spc="0" normalizeH="0" baseline="0" noProof="0" dirty="0">
                <a:ln w="12700">
                  <a:solidFill>
                    <a:srgbClr val="FF0000"/>
                  </a:solidFill>
                </a:ln>
                <a:solidFill>
                  <a:schemeClr val="tx1"/>
                </a:solidFill>
                <a:effectLst/>
                <a:uLnTx/>
                <a:uFillTx/>
                <a:latin typeface="Century Gothic" panose="020B0502020202020204"/>
              </a:rPr>
              <a:t>NEVER DELIVER TO RRL</a:t>
            </a:r>
          </a:p>
        </p:txBody>
      </p:sp>
      <p:sp>
        <p:nvSpPr>
          <p:cNvPr id="15" name="Title 3"/>
          <p:cNvSpPr txBox="1">
            <a:spLocks/>
          </p:cNvSpPr>
          <p:nvPr/>
        </p:nvSpPr>
        <p:spPr>
          <a:xfrm>
            <a:off x="3319810" y="1358281"/>
            <a:ext cx="2709140" cy="5165109"/>
          </a:xfrm>
          <a:prstGeom prst="rect">
            <a:avLst/>
          </a:prstGeom>
          <a:solidFill>
            <a:schemeClr val="bg2"/>
          </a:solidFill>
          <a:ln w="19050">
            <a:solidFill>
              <a:schemeClr val="tx1"/>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3" name="Title 3"/>
          <p:cNvSpPr txBox="1">
            <a:spLocks/>
          </p:cNvSpPr>
          <p:nvPr/>
        </p:nvSpPr>
        <p:spPr>
          <a:xfrm>
            <a:off x="6206065" y="1408024"/>
            <a:ext cx="2655833" cy="839065"/>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CYTOLOGY</a:t>
            </a:r>
            <a:r>
              <a:rPr kumimoji="0" lang="en-US" sz="2000" b="0" i="0" u="none" strike="noStrike" kern="1200" cap="none" spc="0" normalizeH="0" baseline="0" noProof="0" dirty="0">
                <a:ln>
                  <a:noFill/>
                </a:ln>
                <a:solidFill>
                  <a:prstClr val="black"/>
                </a:solidFill>
                <a:effectLst/>
                <a:uLnTx/>
                <a:uFillTx/>
                <a:latin typeface="Century Gothic" panose="020B0502020202020204"/>
                <a:ea typeface="+mn-ea"/>
                <a:cs typeface="+mn-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solidFill>
                  <a:schemeClr val="tx1"/>
                </a:solidFill>
                <a:effectLst/>
                <a:uLnTx/>
                <a:uFillTx/>
                <a:latin typeface="Century Gothic" panose="020B0502020202020204"/>
                <a:ea typeface="+mn-ea"/>
                <a:cs typeface="+mn-cs"/>
              </a:rPr>
              <a:t>CLEAR WHITE BINS</a:t>
            </a:r>
          </a:p>
        </p:txBody>
      </p:sp>
      <p:pic>
        <p:nvPicPr>
          <p:cNvPr id="5" name="Picture 4"/>
          <p:cNvPicPr/>
          <p:nvPr/>
        </p:nvPicPr>
        <p:blipFill rotWithShape="1">
          <a:blip r:embed="rId3"/>
          <a:srcRect l="21154" t="45584" r="59616" b="20038"/>
          <a:stretch/>
        </p:blipFill>
        <p:spPr bwMode="auto">
          <a:xfrm>
            <a:off x="6206065" y="3929974"/>
            <a:ext cx="2651120" cy="2317766"/>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3"/>
          <a:srcRect l="21154" t="45584" r="59616" b="20038"/>
          <a:stretch/>
        </p:blipFill>
        <p:spPr bwMode="auto">
          <a:xfrm>
            <a:off x="6221005" y="2247089"/>
            <a:ext cx="2651120" cy="1388159"/>
          </a:xfrm>
          <a:prstGeom prst="rect">
            <a:avLst/>
          </a:prstGeom>
          <a:ln>
            <a:noFill/>
          </a:ln>
          <a:extLst>
            <a:ext uri="{53640926-AAD7-44D8-BBD7-CCE9431645EC}">
              <a14:shadowObscured xmlns:a14="http://schemas.microsoft.com/office/drawing/2010/main"/>
            </a:ext>
          </a:extLst>
        </p:spPr>
      </p:pic>
      <p:sp>
        <p:nvSpPr>
          <p:cNvPr id="6" name="Title 3"/>
          <p:cNvSpPr>
            <a:spLocks noGrp="1"/>
          </p:cNvSpPr>
          <p:nvPr>
            <p:ph type="title" idx="4294967295"/>
          </p:nvPr>
        </p:nvSpPr>
        <p:spPr>
          <a:xfrm>
            <a:off x="9102837" y="1408024"/>
            <a:ext cx="2561938" cy="839065"/>
          </a:xfrm>
          <a:solidFill>
            <a:schemeClr val="bg2">
              <a:lumMod val="90000"/>
            </a:schemeClr>
          </a:solidFill>
        </p:spPr>
        <p:txBody>
          <a:bodyPr anchor="t" anchorCtr="0">
            <a:noAutofit/>
          </a:bodyPr>
          <a:lstStyle/>
          <a:p>
            <a:pPr algn="ctr"/>
            <a:r>
              <a:rPr lang="en-US" sz="2000" b="1" dirty="0">
                <a:solidFill>
                  <a:schemeClr val="tx1"/>
                </a:solidFill>
              </a:rPr>
              <a:t>METHOTREXATE</a:t>
            </a:r>
            <a:br>
              <a:rPr lang="en-US" sz="2000" dirty="0">
                <a:solidFill>
                  <a:schemeClr val="tx1"/>
                </a:solidFill>
              </a:rPr>
            </a:br>
            <a:r>
              <a:rPr lang="en-US" sz="2000" dirty="0">
                <a:solidFill>
                  <a:schemeClr val="tx1"/>
                </a:solidFill>
              </a:rPr>
              <a:t>STYROFOAM BOX</a:t>
            </a:r>
            <a:br>
              <a:rPr lang="en-US" sz="2000" dirty="0">
                <a:solidFill>
                  <a:schemeClr val="tx1"/>
                </a:solidFill>
              </a:rPr>
            </a:br>
            <a:r>
              <a:rPr lang="en-US" sz="1600" b="1" u="sng" dirty="0">
                <a:ln>
                  <a:solidFill>
                    <a:srgbClr val="FF0000"/>
                  </a:solidFill>
                </a:ln>
                <a:solidFill>
                  <a:schemeClr val="tx1"/>
                </a:solidFill>
              </a:rPr>
              <a:t>STAT</a:t>
            </a:r>
            <a:r>
              <a:rPr lang="en-US" sz="1600" dirty="0">
                <a:ln>
                  <a:solidFill>
                    <a:srgbClr val="FF0000"/>
                  </a:solidFill>
                </a:ln>
                <a:solidFill>
                  <a:schemeClr val="tx1"/>
                </a:solidFill>
              </a:rPr>
              <a:t> </a:t>
            </a:r>
          </a:p>
        </p:txBody>
      </p:sp>
      <p:sp>
        <p:nvSpPr>
          <p:cNvPr id="19" name="Title 3"/>
          <p:cNvSpPr txBox="1">
            <a:spLocks/>
          </p:cNvSpPr>
          <p:nvPr/>
        </p:nvSpPr>
        <p:spPr>
          <a:xfrm>
            <a:off x="3384954" y="1408024"/>
            <a:ext cx="2558632" cy="839065"/>
          </a:xfrm>
          <a:prstGeom prst="rect">
            <a:avLst/>
          </a:prstGeom>
          <a:solidFill>
            <a:schemeClr val="bg2">
              <a:lumMod val="90000"/>
            </a:schemeClr>
          </a:solidFill>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a:ea typeface="+mn-ea"/>
                <a:cs typeface="+mn-cs"/>
              </a:rPr>
              <a:t>INCUBATOR CARRIER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solidFill>
                  <a:prstClr val="black"/>
                </a:solidFill>
                <a:effectLst/>
                <a:uLnTx/>
                <a:uFillTx/>
                <a:latin typeface="Century Gothic" panose="020B0502020202020204"/>
                <a:ea typeface="+mn-ea"/>
                <a:cs typeface="+mn-cs"/>
              </a:rPr>
              <a:t>TOTE</a:t>
            </a:r>
          </a:p>
        </p:txBody>
      </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9614" t="5468" r="24420" b="9177"/>
          <a:stretch/>
        </p:blipFill>
        <p:spPr>
          <a:xfrm>
            <a:off x="3335420" y="4139943"/>
            <a:ext cx="2608703" cy="2107797"/>
          </a:xfrm>
          <a:prstGeom prst="rect">
            <a:avLst/>
          </a:prstGeom>
          <a:ln w="12700">
            <a:solidFill>
              <a:schemeClr val="tx1"/>
            </a:solidFill>
          </a:ln>
        </p:spPr>
      </p:pic>
      <p:sp>
        <p:nvSpPr>
          <p:cNvPr id="21" name="Title 1"/>
          <p:cNvSpPr txBox="1">
            <a:spLocks/>
          </p:cNvSpPr>
          <p:nvPr/>
        </p:nvSpPr>
        <p:spPr>
          <a:xfrm>
            <a:off x="401220" y="254351"/>
            <a:ext cx="11354183" cy="975962"/>
          </a:xfrm>
          <a:prstGeom prst="rect">
            <a:avLst/>
          </a:prstGeom>
          <a:solidFill>
            <a:schemeClr val="bg2">
              <a:lumMod val="90000"/>
            </a:schemeClr>
          </a:solidFill>
          <a:ln w="12700">
            <a:solidFill>
              <a:schemeClr val="bg2"/>
            </a:solidFill>
          </a:ln>
        </p:spPr>
        <p:txBody>
          <a:bodyPr>
            <a:normAutofit fontScale="30000" lnSpcReduction="20000"/>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3300" b="1" i="0" u="none" strike="noStrike" kern="1200" cap="none" spc="0" normalizeH="0" baseline="0" noProof="0" dirty="0">
                <a:ln w="0"/>
                <a:solidFill>
                  <a:prstClr val="black"/>
                </a:solidFill>
                <a:uLnTx/>
                <a:uFillTx/>
                <a:latin typeface="Century Gothic" panose="020B0502020202020204"/>
                <a:ea typeface="+mn-ea"/>
                <a:cs typeface="+mn-cs"/>
              </a:rPr>
              <a:t>COMMON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t>TOTES/BINS/CONTAINERS</a:t>
            </a:r>
            <a:b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panose="020B0502020202020204"/>
                <a:ea typeface="+mn-ea"/>
                <a:cs typeface="+mn-cs"/>
              </a:rPr>
            </a:br>
            <a:endParaRPr kumimoji="0" lang="en-US" sz="2200" b="1" i="0" u="none" strike="noStrike" kern="1200" cap="none" spc="0" normalizeH="0" baseline="0" noProof="0" dirty="0">
              <a:ln w="0"/>
              <a:solidFill>
                <a:prstClr val="black">
                  <a:lumMod val="50000"/>
                  <a:lumOff val="50000"/>
                </a:prstClr>
              </a:solidFill>
              <a:effectLst>
                <a:outerShdw blurRad="38100" dist="19050" dir="2700000" algn="tl" rotWithShape="0">
                  <a:prstClr val="black">
                    <a:alpha val="40000"/>
                  </a:prstClr>
                </a:outerShdw>
              </a:effectLst>
              <a:uLnTx/>
              <a:uFillTx/>
              <a:latin typeface="Century Gothic" panose="020B0502020202020204"/>
              <a:ea typeface="+mn-ea"/>
              <a:cs typeface="+mn-cs"/>
            </a:endParaRPr>
          </a:p>
        </p:txBody>
      </p:sp>
      <p:pic>
        <p:nvPicPr>
          <p:cNvPr id="18" name="Picture 17">
            <a:extLst>
              <a:ext uri="{FF2B5EF4-FFF2-40B4-BE49-F238E27FC236}">
                <a16:creationId xmlns:a16="http://schemas.microsoft.com/office/drawing/2014/main" id="{222C4263-3ECB-4D12-8E4E-0A07C50E136A}"/>
              </a:ext>
            </a:extLst>
          </p:cNvPr>
          <p:cNvPicPr/>
          <p:nvPr/>
        </p:nvPicPr>
        <p:blipFill rotWithShape="1">
          <a:blip r:embed="rId5"/>
          <a:srcRect l="1940" t="35147" r="73852" b="20996"/>
          <a:stretch/>
        </p:blipFill>
        <p:spPr bwMode="auto">
          <a:xfrm>
            <a:off x="9386483" y="2296831"/>
            <a:ext cx="1994637" cy="1658014"/>
          </a:xfrm>
          <a:prstGeom prst="rect">
            <a:avLst/>
          </a:prstGeom>
          <a:solidFill>
            <a:srgbClr val="FFFFFF">
              <a:shade val="85000"/>
            </a:srgbClr>
          </a:solidFill>
          <a:ln w="3175"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a:extLst>
            <a:ext uri="{53640926-AAD7-44D8-BBD7-CCE9431645EC}">
              <a14:shadowObscured xmlns:a14="http://schemas.microsoft.com/office/drawing/2010/main"/>
            </a:ext>
          </a:extLst>
        </p:spPr>
      </p:pic>
      <p:pic>
        <p:nvPicPr>
          <p:cNvPr id="22" name="Picture 21">
            <a:extLst>
              <a:ext uri="{FF2B5EF4-FFF2-40B4-BE49-F238E27FC236}">
                <a16:creationId xmlns:a16="http://schemas.microsoft.com/office/drawing/2014/main" id="{340496E2-4DCC-434B-96EF-C6037A1E7A58}"/>
              </a:ext>
            </a:extLst>
          </p:cNvPr>
          <p:cNvPicPr/>
          <p:nvPr/>
        </p:nvPicPr>
        <p:blipFill rotWithShape="1">
          <a:blip r:embed="rId6"/>
          <a:srcRect l="23692" t="31015" r="48393" b="22298"/>
          <a:stretch/>
        </p:blipFill>
        <p:spPr bwMode="auto">
          <a:xfrm>
            <a:off x="527224" y="4285739"/>
            <a:ext cx="2473059" cy="2088423"/>
          </a:xfrm>
          <a:prstGeom prst="rect">
            <a:avLst/>
          </a:prstGeom>
          <a:ln>
            <a:noFill/>
          </a:ln>
          <a:extLst>
            <a:ext uri="{53640926-AAD7-44D8-BBD7-CCE9431645EC}">
              <a14:shadowObscured xmlns:a14="http://schemas.microsoft.com/office/drawing/2010/main"/>
            </a:ext>
          </a:extLst>
        </p:spPr>
      </p:pic>
      <p:sp>
        <p:nvSpPr>
          <p:cNvPr id="24" name="Flowchart: Connector 23">
            <a:extLst>
              <a:ext uri="{FF2B5EF4-FFF2-40B4-BE49-F238E27FC236}">
                <a16:creationId xmlns:a16="http://schemas.microsoft.com/office/drawing/2014/main" id="{11FC2A90-204C-4EEA-B18D-ED31E6C4D69E}"/>
              </a:ext>
            </a:extLst>
          </p:cNvPr>
          <p:cNvSpPr/>
          <p:nvPr/>
        </p:nvSpPr>
        <p:spPr>
          <a:xfrm>
            <a:off x="276659" y="2727233"/>
            <a:ext cx="1292750" cy="307672"/>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lnSpc>
                <a:spcPct val="90000"/>
              </a:lnSpc>
              <a:spcBef>
                <a:spcPct val="0"/>
              </a:spcBef>
              <a:defRPr/>
            </a:pPr>
            <a:r>
              <a:rPr lang="en-US" sz="2000" b="1" dirty="0">
                <a:ln>
                  <a:solidFill>
                    <a:schemeClr val="bg1"/>
                  </a:solidFill>
                </a:ln>
                <a:solidFill>
                  <a:schemeClr val="bg1"/>
                </a:solidFill>
              </a:rPr>
              <a:t>RED TOTES</a:t>
            </a:r>
          </a:p>
        </p:txBody>
      </p:sp>
      <p:pic>
        <p:nvPicPr>
          <p:cNvPr id="25" name="Picture 24" descr="C:\Users\k134522\Desktop\IMG_1299.JPG">
            <a:extLst>
              <a:ext uri="{FF2B5EF4-FFF2-40B4-BE49-F238E27FC236}">
                <a16:creationId xmlns:a16="http://schemas.microsoft.com/office/drawing/2014/main" id="{A41CD1D5-5874-4510-9F78-06F8BD3B62E5}"/>
              </a:ext>
            </a:extLst>
          </p:cNvPr>
          <p:cNvPicPr/>
          <p:nvPr/>
        </p:nvPicPr>
        <p:blipFill rotWithShape="1">
          <a:blip r:embed="rId7" cstate="print">
            <a:extLst>
              <a:ext uri="{28A0092B-C50C-407E-A947-70E740481C1C}">
                <a14:useLocalDpi xmlns:a14="http://schemas.microsoft.com/office/drawing/2010/main" val="0"/>
              </a:ext>
            </a:extLst>
          </a:blip>
          <a:srcRect l="5971" t="9054" r="10256" b="4568"/>
          <a:stretch/>
        </p:blipFill>
        <p:spPr bwMode="auto">
          <a:xfrm>
            <a:off x="9302646" y="4004587"/>
            <a:ext cx="2211965" cy="2469062"/>
          </a:xfrm>
          <a:prstGeom prst="rect">
            <a:avLst/>
          </a:prstGeom>
          <a:noFill/>
          <a:ln>
            <a:noFill/>
          </a:ln>
          <a:extLst>
            <a:ext uri="{53640926-AAD7-44D8-BBD7-CCE9431645EC}">
              <a14:shadowObscured xmlns:a14="http://schemas.microsoft.com/office/drawing/2010/main"/>
            </a:ext>
          </a:extLst>
        </p:spPr>
      </p:pic>
      <p:sp>
        <p:nvSpPr>
          <p:cNvPr id="26" name="Title 3">
            <a:extLst>
              <a:ext uri="{FF2B5EF4-FFF2-40B4-BE49-F238E27FC236}">
                <a16:creationId xmlns:a16="http://schemas.microsoft.com/office/drawing/2014/main" id="{41AF276B-11E0-45C4-967F-C8F0A2B5FDBA}"/>
              </a:ext>
            </a:extLst>
          </p:cNvPr>
          <p:cNvSpPr txBox="1">
            <a:spLocks/>
          </p:cNvSpPr>
          <p:nvPr/>
        </p:nvSpPr>
        <p:spPr>
          <a:xfrm>
            <a:off x="9498253" y="4141587"/>
            <a:ext cx="1771095" cy="112693"/>
          </a:xfrm>
          <a:prstGeom prst="rect">
            <a:avLst/>
          </a:prstGeom>
          <a:solidFill>
            <a:schemeClr val="bg2">
              <a:lumMod val="9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algn="ctr"/>
            <a:r>
              <a:rPr lang="en-US" sz="2000" b="1" dirty="0">
                <a:solidFill>
                  <a:schemeClr val="tx1"/>
                </a:solidFill>
              </a:rPr>
              <a:t>YELLOW BAG</a:t>
            </a:r>
            <a:endParaRPr lang="en-US" sz="1400" dirty="0">
              <a:solidFill>
                <a:schemeClr val="tx1"/>
              </a:solidFill>
            </a:endParaRPr>
          </a:p>
        </p:txBody>
      </p:sp>
      <p:pic>
        <p:nvPicPr>
          <p:cNvPr id="27" name="Picture 26">
            <a:extLst>
              <a:ext uri="{FF2B5EF4-FFF2-40B4-BE49-F238E27FC236}">
                <a16:creationId xmlns:a16="http://schemas.microsoft.com/office/drawing/2014/main" id="{3E0D6FD9-9E97-44D6-9522-14EC684CC052}"/>
              </a:ext>
            </a:extLst>
          </p:cNvPr>
          <p:cNvPicPr/>
          <p:nvPr/>
        </p:nvPicPr>
        <p:blipFill rotWithShape="1">
          <a:blip r:embed="rId8"/>
          <a:srcRect l="14508" t="23833" r="33792" b="12504"/>
          <a:stretch/>
        </p:blipFill>
        <p:spPr bwMode="auto">
          <a:xfrm>
            <a:off x="1311183" y="4418543"/>
            <a:ext cx="1150933" cy="670314"/>
          </a:xfrm>
          <a:prstGeom prst="rect">
            <a:avLst/>
          </a:prstGeom>
          <a:ln>
            <a:noFill/>
          </a:ln>
          <a:extLst>
            <a:ext uri="{53640926-AAD7-44D8-BBD7-CCE9431645EC}">
              <a14:shadowObscured xmlns:a14="http://schemas.microsoft.com/office/drawing/2010/main"/>
            </a:ext>
          </a:extLst>
        </p:spPr>
      </p:pic>
      <p:sp>
        <p:nvSpPr>
          <p:cNvPr id="28" name="Flowchart: Connector 27">
            <a:extLst>
              <a:ext uri="{FF2B5EF4-FFF2-40B4-BE49-F238E27FC236}">
                <a16:creationId xmlns:a16="http://schemas.microsoft.com/office/drawing/2014/main" id="{D9B17932-7D62-446A-980A-6DD74F895CAC}"/>
              </a:ext>
            </a:extLst>
          </p:cNvPr>
          <p:cNvSpPr/>
          <p:nvPr/>
        </p:nvSpPr>
        <p:spPr>
          <a:xfrm>
            <a:off x="442397" y="5003569"/>
            <a:ext cx="1171926" cy="307672"/>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lnSpc>
                <a:spcPct val="90000"/>
              </a:lnSpc>
              <a:spcBef>
                <a:spcPct val="0"/>
              </a:spcBef>
              <a:defRPr/>
            </a:pPr>
            <a:r>
              <a:rPr lang="en-US" sz="2000" b="1" dirty="0">
                <a:ln>
                  <a:solidFill>
                    <a:schemeClr val="bg1"/>
                  </a:solidFill>
                </a:ln>
                <a:solidFill>
                  <a:schemeClr val="bg1"/>
                </a:solidFill>
              </a:rPr>
              <a:t>RED BINS</a:t>
            </a:r>
          </a:p>
        </p:txBody>
      </p:sp>
      <p:sp>
        <p:nvSpPr>
          <p:cNvPr id="29" name="Flowchart: Connector 28">
            <a:extLst>
              <a:ext uri="{FF2B5EF4-FFF2-40B4-BE49-F238E27FC236}">
                <a16:creationId xmlns:a16="http://schemas.microsoft.com/office/drawing/2014/main" id="{CF99A6F7-DDA4-4A7F-BA02-7BAA23D816B9}"/>
              </a:ext>
            </a:extLst>
          </p:cNvPr>
          <p:cNvSpPr/>
          <p:nvPr/>
        </p:nvSpPr>
        <p:spPr>
          <a:xfrm>
            <a:off x="2381313" y="2933160"/>
            <a:ext cx="819542" cy="307672"/>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lnSpc>
                <a:spcPct val="90000"/>
              </a:lnSpc>
              <a:spcBef>
                <a:spcPct val="0"/>
              </a:spcBef>
              <a:defRPr/>
            </a:pPr>
            <a:r>
              <a:rPr lang="en-US" sz="2000" b="1" dirty="0">
                <a:ln>
                  <a:solidFill>
                    <a:schemeClr val="bg1"/>
                  </a:solidFill>
                </a:ln>
                <a:solidFill>
                  <a:schemeClr val="bg1"/>
                </a:solidFill>
              </a:rPr>
              <a:t>CP</a:t>
            </a:r>
          </a:p>
        </p:txBody>
      </p:sp>
      <p:sp>
        <p:nvSpPr>
          <p:cNvPr id="30" name="Flowchart: Connector 29">
            <a:extLst>
              <a:ext uri="{FF2B5EF4-FFF2-40B4-BE49-F238E27FC236}">
                <a16:creationId xmlns:a16="http://schemas.microsoft.com/office/drawing/2014/main" id="{64BB8D56-5D65-4BBD-9F8F-175B42579A3A}"/>
              </a:ext>
            </a:extLst>
          </p:cNvPr>
          <p:cNvSpPr/>
          <p:nvPr/>
        </p:nvSpPr>
        <p:spPr>
          <a:xfrm>
            <a:off x="2328681" y="5142304"/>
            <a:ext cx="728145" cy="307672"/>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400">
              <a:lnSpc>
                <a:spcPct val="90000"/>
              </a:lnSpc>
              <a:spcBef>
                <a:spcPct val="0"/>
              </a:spcBef>
              <a:defRPr/>
            </a:pPr>
            <a:r>
              <a:rPr lang="en-US" sz="2000" b="1" dirty="0">
                <a:ln>
                  <a:solidFill>
                    <a:schemeClr val="bg1"/>
                  </a:solidFill>
                </a:ln>
                <a:solidFill>
                  <a:schemeClr val="bg1"/>
                </a:solidFill>
              </a:rPr>
              <a:t>AP</a:t>
            </a:r>
          </a:p>
        </p:txBody>
      </p:sp>
    </p:spTree>
    <p:extLst>
      <p:ext uri="{BB962C8B-B14F-4D97-AF65-F5344CB8AC3E}">
        <p14:creationId xmlns:p14="http://schemas.microsoft.com/office/powerpoint/2010/main" val="150259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46F4D-5D8A-4306-A252-35255EBAF31F}"/>
              </a:ext>
            </a:extLst>
          </p:cNvPr>
          <p:cNvSpPr>
            <a:spLocks noGrp="1"/>
          </p:cNvSpPr>
          <p:nvPr>
            <p:ph type="title"/>
          </p:nvPr>
        </p:nvSpPr>
        <p:spPr>
          <a:xfrm>
            <a:off x="3078460" y="65952"/>
            <a:ext cx="6035077" cy="591828"/>
          </a:xfrm>
        </p:spPr>
        <p:txBody>
          <a:bodyPr>
            <a:normAutofit fontScale="90000"/>
          </a:bodyPr>
          <a:lstStyle/>
          <a:p>
            <a:r>
              <a:rPr lang="en-US" sz="4000" b="1" dirty="0">
                <a:solidFill>
                  <a:schemeClr val="tx1"/>
                </a:solidFill>
              </a:rPr>
              <a:t>Incubator carrier tote</a:t>
            </a:r>
          </a:p>
        </p:txBody>
      </p:sp>
      <p:sp>
        <p:nvSpPr>
          <p:cNvPr id="5" name="Title 3">
            <a:extLst>
              <a:ext uri="{FF2B5EF4-FFF2-40B4-BE49-F238E27FC236}">
                <a16:creationId xmlns:a16="http://schemas.microsoft.com/office/drawing/2014/main" id="{5E6A30B4-1C9E-405B-99B0-D7B42923CED1}"/>
              </a:ext>
            </a:extLst>
          </p:cNvPr>
          <p:cNvSpPr txBox="1">
            <a:spLocks/>
          </p:cNvSpPr>
          <p:nvPr/>
        </p:nvSpPr>
        <p:spPr>
          <a:xfrm>
            <a:off x="136562" y="3204188"/>
            <a:ext cx="4417832" cy="3542842"/>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r>
              <a:rPr kumimoji="0" lang="en-US" sz="2000" b="1" i="0" u="sng" strike="noStrike" kern="1200" cap="none" spc="0" normalizeH="0" baseline="0" noProof="0" dirty="0">
                <a:ln>
                  <a:noFill/>
                </a:ln>
                <a:solidFill>
                  <a:schemeClr val="tx1"/>
                </a:solidFill>
                <a:effectLst/>
                <a:uLnTx/>
                <a:uFillTx/>
                <a:latin typeface="Century Gothic" panose="020B0502020202020204"/>
                <a:ea typeface="+mn-ea"/>
                <a:cs typeface="+mn-cs"/>
              </a:rPr>
              <a:t>PURPOSE</a:t>
            </a:r>
          </a:p>
          <a:p>
            <a:pPr marR="0" lvl="0" defTabSz="914400" rtl="0" eaLnBrk="1" fontAlgn="auto" latinLnBrk="0" hangingPunct="1">
              <a:lnSpc>
                <a:spcPct val="90000"/>
              </a:lnSpc>
              <a:spcBef>
                <a:spcPct val="0"/>
              </a:spcBef>
              <a:spcAft>
                <a:spcPts val="0"/>
              </a:spcAft>
              <a:buClrTx/>
              <a:buSzTx/>
              <a:tabLst/>
              <a:defRPr/>
            </a:pPr>
            <a:endParaRPr lang="en-US" sz="1000" dirty="0">
              <a:solidFill>
                <a:schemeClr val="tx1"/>
              </a:solidFill>
              <a:latin typeface="Century Gothic" panose="020B0502020202020204"/>
            </a:endParaRPr>
          </a:p>
          <a:p>
            <a:pPr lvl="0">
              <a:defRPr/>
            </a:pPr>
            <a:r>
              <a:rPr lang="en-US" sz="2000" dirty="0">
                <a:solidFill>
                  <a:schemeClr val="tx1"/>
                </a:solidFill>
                <a:latin typeface="Century Gothic" panose="020B0502020202020204"/>
              </a:rPr>
              <a:t>To provide a controlled temperature environment </a:t>
            </a:r>
          </a:p>
          <a:p>
            <a:pPr lvl="0">
              <a:defRPr/>
            </a:pPr>
            <a:r>
              <a:rPr lang="en-US" sz="2000" dirty="0">
                <a:solidFill>
                  <a:schemeClr val="tx1"/>
                </a:solidFill>
                <a:latin typeface="Century Gothic" panose="020B0502020202020204"/>
              </a:rPr>
              <a:t>(33-37</a:t>
            </a:r>
            <a:r>
              <a:rPr lang="en-US" sz="2000" dirty="0">
                <a:solidFill>
                  <a:schemeClr val="tx1"/>
                </a:solidFill>
              </a:rPr>
              <a:t>º C) for optimal growth of fastidious organisms on </a:t>
            </a:r>
            <a:r>
              <a:rPr lang="en-US" sz="2000" b="1" u="sng" dirty="0">
                <a:solidFill>
                  <a:schemeClr val="tx1"/>
                </a:solidFill>
              </a:rPr>
              <a:t>plated</a:t>
            </a:r>
            <a:r>
              <a:rPr lang="en-US" sz="2000" dirty="0">
                <a:solidFill>
                  <a:schemeClr val="tx1"/>
                </a:solidFill>
              </a:rPr>
              <a:t>…</a:t>
            </a:r>
          </a:p>
          <a:p>
            <a:pPr lvl="0">
              <a:defRPr/>
            </a:pPr>
            <a:endParaRPr lang="en-US" sz="2000" b="1" u="sng" dirty="0">
              <a:solidFill>
                <a:schemeClr val="tx1"/>
              </a:solidFill>
            </a:endParaRPr>
          </a:p>
          <a:p>
            <a:pPr marL="457200" lvl="0" indent="-457200">
              <a:buFont typeface="Arial" panose="020B0604020202020204" pitchFamily="34" charset="0"/>
              <a:buChar char="•"/>
              <a:defRPr/>
            </a:pPr>
            <a:r>
              <a:rPr kumimoji="0" lang="en-US" sz="2000" i="0" strike="noStrike" kern="1200" cap="none" spc="0" normalizeH="0" baseline="0" noProof="0" dirty="0">
                <a:ln>
                  <a:noFill/>
                </a:ln>
                <a:solidFill>
                  <a:schemeClr val="tx1"/>
                </a:solidFill>
                <a:effectLst/>
                <a:uLnTx/>
                <a:uFillTx/>
                <a:latin typeface="Century Gothic" panose="020B0502020202020204"/>
              </a:rPr>
              <a:t>Respiratory Cultures</a:t>
            </a:r>
          </a:p>
          <a:p>
            <a:pPr marL="457200" lvl="0" indent="-457200">
              <a:buFont typeface="Arial" panose="020B0604020202020204" pitchFamily="34" charset="0"/>
              <a:buChar char="•"/>
              <a:defRPr/>
            </a:pPr>
            <a:r>
              <a:rPr lang="en-US" sz="2000" dirty="0">
                <a:solidFill>
                  <a:schemeClr val="tx1"/>
                </a:solidFill>
                <a:latin typeface="Century Gothic" panose="020B0502020202020204"/>
              </a:rPr>
              <a:t>Sterile Site Cultures</a:t>
            </a:r>
          </a:p>
          <a:p>
            <a:pPr marL="457200" lvl="0" indent="-457200">
              <a:buFont typeface="Arial" panose="020B0604020202020204" pitchFamily="34" charset="0"/>
              <a:buChar char="•"/>
              <a:defRPr/>
            </a:pPr>
            <a:r>
              <a:rPr kumimoji="0" lang="en-US" sz="2000" i="0" strike="noStrike" kern="1200" cap="none" spc="0" normalizeH="0" baseline="0" noProof="0" dirty="0">
                <a:ln>
                  <a:noFill/>
                </a:ln>
                <a:solidFill>
                  <a:schemeClr val="tx1"/>
                </a:solidFill>
                <a:effectLst/>
                <a:uLnTx/>
                <a:uFillTx/>
                <a:latin typeface="Century Gothic" panose="020B0502020202020204"/>
              </a:rPr>
              <a:t>Low Volume Urine Cultures</a:t>
            </a:r>
          </a:p>
        </p:txBody>
      </p:sp>
      <p:sp>
        <p:nvSpPr>
          <p:cNvPr id="6" name="Title 3">
            <a:extLst>
              <a:ext uri="{FF2B5EF4-FFF2-40B4-BE49-F238E27FC236}">
                <a16:creationId xmlns:a16="http://schemas.microsoft.com/office/drawing/2014/main" id="{8F48BD92-943D-482C-B61A-251314B59C48}"/>
              </a:ext>
            </a:extLst>
          </p:cNvPr>
          <p:cNvSpPr txBox="1">
            <a:spLocks/>
          </p:cNvSpPr>
          <p:nvPr/>
        </p:nvSpPr>
        <p:spPr>
          <a:xfrm>
            <a:off x="4319796" y="754599"/>
            <a:ext cx="3410362" cy="2219599"/>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defTabSz="914400" rtl="0" eaLnBrk="1" fontAlgn="auto" latinLnBrk="0" hangingPunct="1">
              <a:lnSpc>
                <a:spcPct val="90000"/>
              </a:lnSpc>
              <a:spcBef>
                <a:spcPct val="0"/>
              </a:spcBef>
              <a:spcAft>
                <a:spcPts val="0"/>
              </a:spcAft>
              <a:buClrTx/>
              <a:buSzTx/>
              <a:tabLst/>
              <a:defRPr/>
            </a:pPr>
            <a:endParaRPr kumimoji="0" lang="en-US" sz="2000" i="0" u="none" strike="noStrike" kern="1200" cap="none" spc="0" normalizeH="0" baseline="0" noProof="0" dirty="0">
              <a:ln>
                <a:noFill/>
              </a:ln>
              <a:solidFill>
                <a:srgbClr val="FFFF00"/>
              </a:solidFill>
              <a:effectLst/>
              <a:uLnTx/>
              <a:uFillTx/>
              <a:latin typeface="Century Gothic" panose="020B0502020202020204"/>
              <a:ea typeface="+mn-ea"/>
              <a:cs typeface="+mn-cs"/>
            </a:endParaRPr>
          </a:p>
        </p:txBody>
      </p:sp>
      <p:pic>
        <p:nvPicPr>
          <p:cNvPr id="8" name="Picture 7">
            <a:extLst>
              <a:ext uri="{FF2B5EF4-FFF2-40B4-BE49-F238E27FC236}">
                <a16:creationId xmlns:a16="http://schemas.microsoft.com/office/drawing/2014/main" id="{849C3462-4895-45D8-B81C-18B63693D295}"/>
              </a:ext>
            </a:extLst>
          </p:cNvPr>
          <p:cNvPicPr>
            <a:picLocks noChangeAspect="1"/>
          </p:cNvPicPr>
          <p:nvPr/>
        </p:nvPicPr>
        <p:blipFill rotWithShape="1">
          <a:blip r:embed="rId2">
            <a:extLst>
              <a:ext uri="{28A0092B-C50C-407E-A947-70E740481C1C}">
                <a14:useLocalDpi xmlns:a14="http://schemas.microsoft.com/office/drawing/2010/main" val="0"/>
              </a:ext>
            </a:extLst>
          </a:blip>
          <a:srcRect l="19614" t="5468" r="24420" b="9177"/>
          <a:stretch/>
        </p:blipFill>
        <p:spPr>
          <a:xfrm>
            <a:off x="4524799" y="913377"/>
            <a:ext cx="2994485" cy="1902041"/>
          </a:xfrm>
          <a:prstGeom prst="rect">
            <a:avLst/>
          </a:prstGeom>
          <a:ln w="38100">
            <a:solidFill>
              <a:schemeClr val="tx1"/>
            </a:solidFill>
          </a:ln>
        </p:spPr>
      </p:pic>
      <p:sp>
        <p:nvSpPr>
          <p:cNvPr id="11" name="Title 3">
            <a:extLst>
              <a:ext uri="{FF2B5EF4-FFF2-40B4-BE49-F238E27FC236}">
                <a16:creationId xmlns:a16="http://schemas.microsoft.com/office/drawing/2014/main" id="{80FE997C-E130-400D-90A9-D797C429272B}"/>
              </a:ext>
            </a:extLst>
          </p:cNvPr>
          <p:cNvSpPr txBox="1">
            <a:spLocks/>
          </p:cNvSpPr>
          <p:nvPr/>
        </p:nvSpPr>
        <p:spPr>
          <a:xfrm>
            <a:off x="4767308" y="3194656"/>
            <a:ext cx="7288130" cy="3542843"/>
          </a:xfrm>
          <a:prstGeom prst="rect">
            <a:avLst/>
          </a:prstGeom>
          <a:solidFill>
            <a:schemeClr val="bg2"/>
          </a:solidFill>
          <a:ln w="19050">
            <a:solidFill>
              <a:schemeClr val="tx1"/>
            </a:solidFill>
          </a:ln>
        </p:spPr>
        <p:txBody>
          <a:bodyPr vert="horz" lIns="91440" tIns="45720" rIns="91440" bIns="45720" rtlCol="0" anchor="t" anchorCtr="0">
            <a:no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R="0" lvl="0" algn="ctr" defTabSz="914400" rtl="0" eaLnBrk="1" fontAlgn="auto" latinLnBrk="0" hangingPunct="1">
              <a:lnSpc>
                <a:spcPct val="90000"/>
              </a:lnSpc>
              <a:spcBef>
                <a:spcPct val="0"/>
              </a:spcBef>
              <a:spcAft>
                <a:spcPts val="0"/>
              </a:spcAft>
              <a:buClrTx/>
              <a:buSzTx/>
              <a:tabLst/>
              <a:defRPr/>
            </a:pPr>
            <a:r>
              <a:rPr lang="en-US" sz="2000" b="1" u="sng" dirty="0">
                <a:solidFill>
                  <a:schemeClr val="tx1"/>
                </a:solidFill>
                <a:latin typeface="Century Gothic" panose="020B0502020202020204"/>
              </a:rPr>
              <a:t>REPAIRS</a:t>
            </a:r>
          </a:p>
          <a:p>
            <a:pPr marR="0" lvl="0" algn="ctr" defTabSz="914400" rtl="0" eaLnBrk="1" fontAlgn="auto" latinLnBrk="0" hangingPunct="1">
              <a:lnSpc>
                <a:spcPct val="90000"/>
              </a:lnSpc>
              <a:spcBef>
                <a:spcPct val="0"/>
              </a:spcBef>
              <a:spcAft>
                <a:spcPts val="0"/>
              </a:spcAft>
              <a:buClrTx/>
              <a:buSzTx/>
              <a:tabLst/>
              <a:defRPr/>
            </a:pPr>
            <a:endParaRPr lang="en-US" sz="1000" b="1" dirty="0">
              <a:solidFill>
                <a:schemeClr val="tx1"/>
              </a:solidFill>
              <a:latin typeface="Century Gothic" panose="020B0502020202020204"/>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000" dirty="0">
                <a:solidFill>
                  <a:schemeClr val="tx1"/>
                </a:solidFill>
                <a:latin typeface="Century Gothic" panose="020B0502020202020204"/>
              </a:rPr>
              <a:t>Send to </a:t>
            </a:r>
            <a:r>
              <a:rPr lang="en-US" sz="2000" u="sng" dirty="0">
                <a:solidFill>
                  <a:schemeClr val="tx1"/>
                </a:solidFill>
                <a:latin typeface="Century Gothic" panose="020B0502020202020204"/>
              </a:rPr>
              <a:t>RRL-SW/Lab Technology Services (LTS)</a:t>
            </a:r>
          </a:p>
          <a:p>
            <a:pPr marR="0" lvl="0" defTabSz="914400" rtl="0" eaLnBrk="1" fontAlgn="auto" latinLnBrk="0" hangingPunct="1">
              <a:lnSpc>
                <a:spcPct val="90000"/>
              </a:lnSpc>
              <a:spcBef>
                <a:spcPct val="0"/>
              </a:spcBef>
              <a:spcAft>
                <a:spcPts val="0"/>
              </a:spcAft>
              <a:buClrTx/>
              <a:buSzTx/>
              <a:tabLst/>
              <a:defRPr/>
            </a:pPr>
            <a:endParaRPr lang="en-US" sz="1200" u="sng" dirty="0">
              <a:solidFill>
                <a:schemeClr val="tx1"/>
              </a:solidFill>
              <a:latin typeface="Century Gothic" panose="020B0502020202020204"/>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000" dirty="0">
                <a:solidFill>
                  <a:schemeClr val="tx1"/>
                </a:solidFill>
                <a:latin typeface="Century Gothic" panose="020B0502020202020204"/>
              </a:rPr>
              <a:t>Label “TO” and “FROM”</a:t>
            </a:r>
          </a:p>
          <a:p>
            <a:pPr marR="0" lvl="0" defTabSz="914400" rtl="0" eaLnBrk="1" fontAlgn="auto" latinLnBrk="0" hangingPunct="1">
              <a:lnSpc>
                <a:spcPct val="90000"/>
              </a:lnSpc>
              <a:spcBef>
                <a:spcPct val="0"/>
              </a:spcBef>
              <a:spcAft>
                <a:spcPts val="0"/>
              </a:spcAft>
              <a:buClrTx/>
              <a:buSzTx/>
              <a:tabLst/>
              <a:defRPr/>
            </a:pPr>
            <a:endParaRPr lang="en-US" sz="1200" dirty="0">
              <a:solidFill>
                <a:schemeClr val="tx1"/>
              </a:solidFill>
              <a:latin typeface="Century Gothic" panose="020B0502020202020204"/>
            </a:endParaRPr>
          </a:p>
          <a:p>
            <a:pPr marL="342900" marR="0" lvl="0" indent="-3429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2000" dirty="0">
                <a:solidFill>
                  <a:schemeClr val="tx1"/>
                </a:solidFill>
                <a:latin typeface="Century Gothic" panose="020B0502020202020204"/>
              </a:rPr>
              <a:t>Indicate if it’s for… </a:t>
            </a:r>
          </a:p>
          <a:p>
            <a:pPr marR="0" lvl="0" defTabSz="914400" rtl="0" eaLnBrk="1" fontAlgn="auto" latinLnBrk="0" hangingPunct="1">
              <a:lnSpc>
                <a:spcPct val="90000"/>
              </a:lnSpc>
              <a:spcBef>
                <a:spcPct val="0"/>
              </a:spcBef>
              <a:spcAft>
                <a:spcPts val="0"/>
              </a:spcAft>
              <a:buClrTx/>
              <a:buSzTx/>
              <a:tabLst/>
              <a:defRPr/>
            </a:pPr>
            <a:r>
              <a:rPr lang="en-US" sz="2000" dirty="0">
                <a:solidFill>
                  <a:schemeClr val="tx1"/>
                </a:solidFill>
                <a:latin typeface="Century Gothic" panose="020B0502020202020204"/>
              </a:rPr>
              <a:t>          - Repair</a:t>
            </a:r>
          </a:p>
          <a:p>
            <a:pPr marR="0" lvl="0" defTabSz="914400" rtl="0" eaLnBrk="1" fontAlgn="auto" latinLnBrk="0" hangingPunct="1">
              <a:lnSpc>
                <a:spcPct val="90000"/>
              </a:lnSpc>
              <a:spcBef>
                <a:spcPct val="0"/>
              </a:spcBef>
              <a:spcAft>
                <a:spcPts val="0"/>
              </a:spcAft>
              <a:buClrTx/>
              <a:buSzTx/>
              <a:tabLst/>
              <a:defRPr/>
            </a:pPr>
            <a:r>
              <a:rPr lang="en-US" sz="2000" dirty="0">
                <a:solidFill>
                  <a:schemeClr val="tx1"/>
                </a:solidFill>
                <a:latin typeface="Century Gothic" panose="020B0502020202020204"/>
              </a:rPr>
              <a:t>          - Replacement</a:t>
            </a:r>
          </a:p>
          <a:p>
            <a:pPr marR="0" lvl="0" defTabSz="914400" rtl="0" eaLnBrk="1" fontAlgn="auto" latinLnBrk="0" hangingPunct="1">
              <a:lnSpc>
                <a:spcPct val="90000"/>
              </a:lnSpc>
              <a:spcBef>
                <a:spcPct val="0"/>
              </a:spcBef>
              <a:spcAft>
                <a:spcPts val="0"/>
              </a:spcAft>
              <a:buClrTx/>
              <a:buSzTx/>
              <a:tabLst/>
              <a:defRPr/>
            </a:pPr>
            <a:r>
              <a:rPr lang="en-US" sz="2000" dirty="0">
                <a:solidFill>
                  <a:schemeClr val="tx1"/>
                </a:solidFill>
                <a:latin typeface="Century Gothic" panose="020B0502020202020204"/>
              </a:rPr>
              <a:t>          - Additional Chargers</a:t>
            </a:r>
          </a:p>
          <a:p>
            <a:pPr marR="0" lvl="0" defTabSz="914400" rtl="0" eaLnBrk="1" fontAlgn="auto" latinLnBrk="0" hangingPunct="1">
              <a:lnSpc>
                <a:spcPct val="90000"/>
              </a:lnSpc>
              <a:spcBef>
                <a:spcPct val="0"/>
              </a:spcBef>
              <a:spcAft>
                <a:spcPts val="0"/>
              </a:spcAft>
              <a:buClrTx/>
              <a:buSzTx/>
              <a:tabLst/>
              <a:defRPr/>
            </a:pPr>
            <a:r>
              <a:rPr lang="en-US" sz="2000" dirty="0">
                <a:solidFill>
                  <a:schemeClr val="tx1"/>
                </a:solidFill>
                <a:latin typeface="Century Gothic" panose="020B0502020202020204"/>
              </a:rPr>
              <a:t>          - Additional  Power supplies</a:t>
            </a:r>
          </a:p>
          <a:p>
            <a:pPr marR="0" lvl="0" defTabSz="914400" rtl="0" eaLnBrk="1" fontAlgn="auto" latinLnBrk="0" hangingPunct="1">
              <a:lnSpc>
                <a:spcPct val="90000"/>
              </a:lnSpc>
              <a:spcBef>
                <a:spcPct val="0"/>
              </a:spcBef>
              <a:spcAft>
                <a:spcPts val="0"/>
              </a:spcAft>
              <a:buClrTx/>
              <a:buSzTx/>
              <a:tabLst/>
              <a:defRPr/>
            </a:pPr>
            <a:r>
              <a:rPr lang="en-US" sz="2000" dirty="0">
                <a:solidFill>
                  <a:schemeClr val="tx1"/>
                </a:solidFill>
                <a:latin typeface="Century Gothic" panose="020B0502020202020204"/>
              </a:rPr>
              <a:t>          - Additional Incubator Carrier Totes</a:t>
            </a:r>
          </a:p>
          <a:p>
            <a:pPr marR="0" lvl="0" defTabSz="914400" rtl="0" eaLnBrk="1" fontAlgn="auto" latinLnBrk="0" hangingPunct="1">
              <a:lnSpc>
                <a:spcPct val="90000"/>
              </a:lnSpc>
              <a:spcBef>
                <a:spcPct val="0"/>
              </a:spcBef>
              <a:spcAft>
                <a:spcPts val="0"/>
              </a:spcAft>
              <a:buClrTx/>
              <a:buSzTx/>
              <a:tabLst/>
              <a:defRPr/>
            </a:pPr>
            <a:endParaRPr lang="en-US" sz="1200" dirty="0">
              <a:solidFill>
                <a:schemeClr val="tx1"/>
              </a:solidFill>
              <a:latin typeface="Century Gothic" panose="020B0502020202020204"/>
            </a:endParaRPr>
          </a:p>
          <a:p>
            <a:pPr marL="342900" lvl="0" indent="-342900">
              <a:buFont typeface="Arial" panose="020B0604020202020204" pitchFamily="34" charset="0"/>
              <a:buChar char="•"/>
              <a:defRPr/>
            </a:pPr>
            <a:r>
              <a:rPr lang="en-US" sz="2000" dirty="0">
                <a:solidFill>
                  <a:schemeClr val="tx1"/>
                </a:solidFill>
                <a:latin typeface="Century Gothic" panose="020B0502020202020204"/>
              </a:rPr>
              <a:t>Email requests </a:t>
            </a:r>
            <a:r>
              <a:rPr lang="en-US" sz="2000" dirty="0">
                <a:solidFill>
                  <a:schemeClr val="tx1"/>
                </a:solidFill>
              </a:rPr>
              <a:t>to Alan Dosa /Keith </a:t>
            </a:r>
            <a:r>
              <a:rPr lang="en-US" sz="2000" dirty="0">
                <a:solidFill>
                  <a:schemeClr val="tx1"/>
                </a:solidFill>
                <a:latin typeface="Century Gothic" panose="020B0502020202020204"/>
              </a:rPr>
              <a:t>Lawson for approval</a:t>
            </a:r>
          </a:p>
          <a:p>
            <a:pPr marR="0" lvl="0" defTabSz="914400" rtl="0" eaLnBrk="1" fontAlgn="auto" latinLnBrk="0" hangingPunct="1">
              <a:lnSpc>
                <a:spcPct val="90000"/>
              </a:lnSpc>
              <a:spcBef>
                <a:spcPct val="0"/>
              </a:spcBef>
              <a:spcAft>
                <a:spcPts val="0"/>
              </a:spcAft>
              <a:buClrTx/>
              <a:buSzTx/>
              <a:tabLst/>
              <a:defRPr/>
            </a:pPr>
            <a:endParaRPr lang="en-US" sz="800" dirty="0">
              <a:solidFill>
                <a:schemeClr val="tx1"/>
              </a:solidFill>
              <a:latin typeface="Century Gothic" panose="020B0502020202020204"/>
            </a:endParaRPr>
          </a:p>
          <a:p>
            <a:pPr marR="0" lvl="0" algn="ctr" defTabSz="914400" rtl="0" eaLnBrk="1" fontAlgn="auto" latinLnBrk="0" hangingPunct="1">
              <a:lnSpc>
                <a:spcPct val="90000"/>
              </a:lnSpc>
              <a:spcBef>
                <a:spcPct val="0"/>
              </a:spcBef>
              <a:spcAft>
                <a:spcPts val="0"/>
              </a:spcAft>
              <a:buClrTx/>
              <a:buSzTx/>
              <a:tabLst/>
              <a:defRPr/>
            </a:pPr>
            <a:endParaRPr kumimoji="0" lang="en-US" sz="2000" i="0" strike="noStrike" kern="1200" cap="none" spc="0" normalizeH="0" baseline="0" noProof="0" dirty="0">
              <a:ln>
                <a:noFill/>
              </a:ln>
              <a:solidFill>
                <a:schemeClr val="tx1"/>
              </a:solidFill>
              <a:effectLst/>
              <a:uLnTx/>
              <a:uFillTx/>
              <a:latin typeface="Century Gothic" panose="020B0502020202020204"/>
            </a:endParaRPr>
          </a:p>
        </p:txBody>
      </p:sp>
    </p:spTree>
    <p:extLst>
      <p:ext uri="{BB962C8B-B14F-4D97-AF65-F5344CB8AC3E}">
        <p14:creationId xmlns:p14="http://schemas.microsoft.com/office/powerpoint/2010/main" val="114864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926" y="244805"/>
            <a:ext cx="10981678" cy="1065320"/>
          </a:xfrm>
          <a:solidFill>
            <a:schemeClr val="bg2">
              <a:lumMod val="90000"/>
            </a:schemeClr>
          </a:solidFill>
        </p:spPr>
        <p:txBody>
          <a:bodyPr>
            <a:normAutofit/>
          </a:bodyPr>
          <a:lstStyle/>
          <a:p>
            <a:pPr algn="ctr"/>
            <a:r>
              <a:rPr lang="en-US" sz="4000" b="1" dirty="0">
                <a:solidFill>
                  <a:schemeClr val="tx1"/>
                </a:solidFill>
              </a:rPr>
              <a:t>PCM - Coolants</a:t>
            </a:r>
            <a:br>
              <a:rPr lang="en-US" sz="4000" dirty="0">
                <a:solidFill>
                  <a:schemeClr val="tx1"/>
                </a:solidFill>
              </a:rPr>
            </a:br>
            <a:r>
              <a:rPr lang="en-US" sz="2400" dirty="0">
                <a:solidFill>
                  <a:schemeClr val="tx1"/>
                </a:solidFill>
              </a:rPr>
              <a:t>(Phase Change Material)</a:t>
            </a:r>
          </a:p>
        </p:txBody>
      </p:sp>
      <p:pic>
        <p:nvPicPr>
          <p:cNvPr id="6"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5008" b="1551"/>
          <a:stretch/>
        </p:blipFill>
        <p:spPr>
          <a:xfrm>
            <a:off x="585926" y="1310125"/>
            <a:ext cx="10981678" cy="3612071"/>
          </a:xfrm>
          <a:ln w="19050">
            <a:solidFill>
              <a:schemeClr val="tx1"/>
            </a:solidFill>
          </a:ln>
        </p:spPr>
      </p:pic>
      <p:sp>
        <p:nvSpPr>
          <p:cNvPr id="11" name="Title 1"/>
          <p:cNvSpPr txBox="1">
            <a:spLocks/>
          </p:cNvSpPr>
          <p:nvPr/>
        </p:nvSpPr>
        <p:spPr>
          <a:xfrm>
            <a:off x="1598921" y="4933536"/>
            <a:ext cx="2476874" cy="1702339"/>
          </a:xfrm>
          <a:prstGeom prst="rect">
            <a:avLst/>
          </a:prstGeom>
          <a:solidFill>
            <a:schemeClr val="accent2"/>
          </a:solidFill>
          <a:effectLst>
            <a:softEdge rad="635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entury Gothic" panose="020B0502020202020204"/>
                <a:ea typeface="+mn-ea"/>
                <a:cs typeface="+mn-cs"/>
              </a:rPr>
              <a:t>FROZEN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Century Gothic" panose="020B0502020202020204"/>
                <a:ea typeface="+mn-ea"/>
                <a:cs typeface="+mn-cs"/>
              </a:rPr>
              <a:t>BLUE LABEL</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lvl="0" algn="ctr">
              <a:defRPr/>
            </a:pPr>
            <a:r>
              <a:rPr lang="en-US" sz="2000" dirty="0">
                <a:solidFill>
                  <a:prstClr val="white"/>
                </a:solidFill>
              </a:rPr>
              <a:t>0</a:t>
            </a:r>
            <a:r>
              <a:rPr lang="en-US" sz="2000" dirty="0">
                <a:solidFill>
                  <a:schemeClr val="bg1"/>
                </a:solidFill>
              </a:rPr>
              <a:t>º to </a:t>
            </a:r>
            <a:r>
              <a:rPr lang="en-US" sz="2000" dirty="0">
                <a:solidFill>
                  <a:prstClr val="white"/>
                </a:solidFill>
                <a:latin typeface="Century Gothic" panose="020B0502020202020204"/>
              </a:rPr>
              <a:t>-7</a:t>
            </a:r>
            <a:r>
              <a:rPr lang="en-US" sz="2000" dirty="0">
                <a:solidFill>
                  <a:schemeClr val="bg1"/>
                </a:solidFill>
              </a:rPr>
              <a:t>º C</a:t>
            </a:r>
          </a:p>
          <a:p>
            <a:pPr lvl="0" algn="ctr">
              <a:defRPr/>
            </a:pPr>
            <a:r>
              <a:rPr lang="en-US" sz="2000" dirty="0">
                <a:solidFill>
                  <a:schemeClr val="bg1"/>
                </a:solidFill>
                <a:latin typeface="Century Gothic" panose="020B0502020202020204"/>
              </a:rPr>
              <a:t>24 hrs.</a:t>
            </a:r>
          </a:p>
        </p:txBody>
      </p:sp>
      <p:sp>
        <p:nvSpPr>
          <p:cNvPr id="12" name="Title 1"/>
          <p:cNvSpPr txBox="1">
            <a:spLocks/>
          </p:cNvSpPr>
          <p:nvPr/>
        </p:nvSpPr>
        <p:spPr>
          <a:xfrm>
            <a:off x="7490263" y="4933536"/>
            <a:ext cx="2476874" cy="1690999"/>
          </a:xfrm>
          <a:prstGeom prst="rect">
            <a:avLst/>
          </a:prstGeom>
          <a:solidFill>
            <a:srgbClr val="C00000"/>
          </a:solidFill>
          <a:effectLst>
            <a:softEdge rad="63500"/>
          </a:effectLst>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uLnTx/>
                <a:uFillTx/>
                <a:latin typeface="Century Gothic" panose="020B0502020202020204"/>
                <a:ea typeface="+mn-ea"/>
                <a:cs typeface="+mn-cs"/>
              </a:rPr>
              <a:t>REFRIGERATED</a:t>
            </a:r>
            <a:r>
              <a:rPr kumimoji="0" lang="en-US" sz="2000" b="1"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i="0" u="none" strike="noStrike" kern="1200" cap="none" spc="0" normalizeH="0" baseline="0" noProof="0" dirty="0">
                <a:ln>
                  <a:noFill/>
                </a:ln>
                <a:solidFill>
                  <a:prstClr val="white"/>
                </a:solidFill>
                <a:effectLst/>
                <a:uLnTx/>
                <a:uFillTx/>
                <a:latin typeface="Century Gothic" panose="020B0502020202020204"/>
                <a:ea typeface="+mn-ea"/>
                <a:cs typeface="+mn-cs"/>
              </a:rPr>
              <a:t>RED LABEL</a:t>
            </a:r>
            <a:br>
              <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rPr>
            </a:br>
            <a:endParaRPr kumimoji="0" lang="en-US" sz="16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lvl="0" algn="ctr">
              <a:defRPr/>
            </a:pPr>
            <a:r>
              <a:rPr lang="en-US" sz="2000" dirty="0">
                <a:solidFill>
                  <a:prstClr val="white"/>
                </a:solidFill>
              </a:rPr>
              <a:t>2-8</a:t>
            </a:r>
            <a:r>
              <a:rPr lang="en-US" sz="2000" dirty="0">
                <a:solidFill>
                  <a:schemeClr val="bg1"/>
                </a:solidFill>
              </a:rPr>
              <a:t>º C</a:t>
            </a:r>
          </a:p>
          <a:p>
            <a:pPr algn="ctr">
              <a:defRPr/>
            </a:pPr>
            <a:r>
              <a:rPr lang="en-US" sz="2000" dirty="0">
                <a:solidFill>
                  <a:schemeClr val="bg1"/>
                </a:solidFill>
              </a:rPr>
              <a:t>24 hrs.</a:t>
            </a:r>
          </a:p>
        </p:txBody>
      </p:sp>
    </p:spTree>
    <p:extLst>
      <p:ext uri="{BB962C8B-B14F-4D97-AF65-F5344CB8AC3E}">
        <p14:creationId xmlns:p14="http://schemas.microsoft.com/office/powerpoint/2010/main" val="151680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9|2.3|2.1|2.6|1.7|1.3|1.9"/>
</p:tagLst>
</file>

<file path=ppt/tags/tag2.xml><?xml version="1.0" encoding="utf-8"?>
<p:tagLst xmlns:a="http://schemas.openxmlformats.org/drawingml/2006/main" xmlns:r="http://schemas.openxmlformats.org/officeDocument/2006/relationships" xmlns:p="http://schemas.openxmlformats.org/presentationml/2006/main">
  <p:tag name="TIMING" val="|1.5|1.9"/>
</p:tagLst>
</file>

<file path=ppt/tags/tag3.xml><?xml version="1.0" encoding="utf-8"?>
<p:tagLst xmlns:a="http://schemas.openxmlformats.org/drawingml/2006/main" xmlns:r="http://schemas.openxmlformats.org/officeDocument/2006/relationships" xmlns:p="http://schemas.openxmlformats.org/presentationml/2006/main">
  <p:tag name="TIMING" val="|2.1|3.1"/>
</p:tagLst>
</file>

<file path=ppt/tags/tag4.xml><?xml version="1.0" encoding="utf-8"?>
<p:tagLst xmlns:a="http://schemas.openxmlformats.org/drawingml/2006/main" xmlns:r="http://schemas.openxmlformats.org/officeDocument/2006/relationships" xmlns:p="http://schemas.openxmlformats.org/presentationml/2006/main">
  <p:tag name="TIMING" val="|0.3|1.7|2.5|1.4|1.3|1.3|1.3"/>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3.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11944</TotalTime>
  <Words>1165</Words>
  <Application>Microsoft Office PowerPoint</Application>
  <PresentationFormat>Widescreen</PresentationFormat>
  <Paragraphs>640</Paragraphs>
  <Slides>37</Slides>
  <Notes>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37</vt:i4>
      </vt:variant>
    </vt:vector>
  </HeadingPairs>
  <TitlesOfParts>
    <vt:vector size="50" baseType="lpstr">
      <vt:lpstr>Arial</vt:lpstr>
      <vt:lpstr>Arial Narrow</vt:lpstr>
      <vt:lpstr>Calibri</vt:lpstr>
      <vt:lpstr>Calibri Light</vt:lpstr>
      <vt:lpstr>Century Gothic</vt:lpstr>
      <vt:lpstr>Courier New</vt:lpstr>
      <vt:lpstr>Garamond</vt:lpstr>
      <vt:lpstr>Papyrus</vt:lpstr>
      <vt:lpstr>Times New Roman</vt:lpstr>
      <vt:lpstr>Wingdings</vt:lpstr>
      <vt:lpstr>Custom Design</vt:lpstr>
      <vt:lpstr>Savon</vt:lpstr>
      <vt:lpstr>Mesh</vt:lpstr>
      <vt:lpstr>Regional  Pre-Analytical  Processes Inservice </vt:lpstr>
      <vt:lpstr>PowerPoint Presentation</vt:lpstr>
      <vt:lpstr>medical centers – chino hills rrl</vt:lpstr>
      <vt:lpstr>SPECIMEN FLOW FOR SCAL</vt:lpstr>
      <vt:lpstr>BLUE  LABEL  TOTE       </vt:lpstr>
      <vt:lpstr>BLUE  LABEL  TOTE       </vt:lpstr>
      <vt:lpstr>METHOTREXATE STYROFOAM BOX STAT </vt:lpstr>
      <vt:lpstr>Incubator carrier tote</vt:lpstr>
      <vt:lpstr>PCM - Coolants (Phase Change Material)</vt:lpstr>
      <vt:lpstr>PACKING - REFRIGERATED SAMPLES</vt:lpstr>
      <vt:lpstr>PowerPoint Presentation</vt:lpstr>
      <vt:lpstr>VISUAL SORTS</vt:lpstr>
      <vt:lpstr>PowerPoint Presentation</vt:lpstr>
      <vt:lpstr>Bacteriology  ambient</vt:lpstr>
      <vt:lpstr>PowerPoint Presentation</vt:lpstr>
      <vt:lpstr>PowerPoint Presentation</vt:lpstr>
      <vt:lpstr>RRL-CH </vt:lpstr>
      <vt:lpstr>BONE MARROW COLLECTION KIT </vt:lpstr>
      <vt:lpstr>CASSETTES </vt:lpstr>
      <vt:lpstr>PowerPoint Presentation</vt:lpstr>
      <vt:lpstr>ctgc</vt:lpstr>
      <vt:lpstr>Quantiferon  TB Gold Plus </vt:lpstr>
      <vt:lpstr>Boric acid  GREY TOP TUBE</vt:lpstr>
      <vt:lpstr>eswab</vt:lpstr>
      <vt:lpstr>PowerPoint Presentation</vt:lpstr>
      <vt:lpstr>IFOBT  Proper Labeling</vt:lpstr>
      <vt:lpstr>YELLOW BAG</vt:lpstr>
      <vt:lpstr>METHOTREXATE (MTX)  “STAT”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Kaiser Permanente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CHINO HILLS OPENING IN-SERVICE PLAN</dc:title>
  <dc:creator>Phillip X. Lansang</dc:creator>
  <cp:lastModifiedBy>Eleanor E Callasan</cp:lastModifiedBy>
  <cp:revision>1008</cp:revision>
  <cp:lastPrinted>2016-10-06T17:35:00Z</cp:lastPrinted>
  <dcterms:created xsi:type="dcterms:W3CDTF">2016-09-29T15:13:21Z</dcterms:created>
  <dcterms:modified xsi:type="dcterms:W3CDTF">2019-05-23T21:27:45Z</dcterms:modified>
</cp:coreProperties>
</file>