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4" r:id="rId3"/>
    <p:sldId id="257" r:id="rId4"/>
    <p:sldId id="265" r:id="rId5"/>
    <p:sldId id="292" r:id="rId6"/>
    <p:sldId id="262" r:id="rId7"/>
    <p:sldId id="267" r:id="rId8"/>
    <p:sldId id="288" r:id="rId9"/>
    <p:sldId id="276" r:id="rId10"/>
    <p:sldId id="277" r:id="rId11"/>
    <p:sldId id="278" r:id="rId12"/>
    <p:sldId id="290" r:id="rId13"/>
    <p:sldId id="281" r:id="rId14"/>
    <p:sldId id="289" r:id="rId15"/>
    <p:sldId id="283" r:id="rId16"/>
    <p:sldId id="287" r:id="rId17"/>
    <p:sldId id="284" r:id="rId18"/>
    <p:sldId id="286" r:id="rId19"/>
    <p:sldId id="285" r:id="rId20"/>
    <p:sldId id="305" r:id="rId21"/>
    <p:sldId id="309" r:id="rId22"/>
    <p:sldId id="298" r:id="rId23"/>
    <p:sldId id="299" r:id="rId24"/>
    <p:sldId id="300" r:id="rId25"/>
    <p:sldId id="26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5" autoAdjust="0"/>
  </p:normalViewPr>
  <p:slideViewPr>
    <p:cSldViewPr>
      <p:cViewPr>
        <p:scale>
          <a:sx n="77" d="100"/>
          <a:sy n="77" d="100"/>
        </p:scale>
        <p:origin x="-187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5/31/2013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 Anastasia augustine, 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  <a:latin typeface="+mn-lt"/>
              </a:rPr>
              <a:t>ascp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Rama kamasani, mlt (AMT)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28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APRIL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2013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2590800"/>
            <a:ext cx="4114800" cy="2895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64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Run only Negative and Positive-I toss out Positive-II in the biohazard container.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838200"/>
            <a:ext cx="4419600" cy="5867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*Moderate Complexity Test*</a:t>
            </a:r>
          </a:p>
          <a:p>
            <a:pPr algn="ctr"/>
            <a:r>
              <a:rPr lang="en-US" sz="5600" u="sng" dirty="0" smtClean="0">
                <a:latin typeface="+mj-lt"/>
              </a:rPr>
              <a:t>Liquid normal and abnormal controls are run (LQC)</a:t>
            </a: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Electronic controls (EQC) must be run every 8 hours.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latin typeface="+mj-lt"/>
              </a:rPr>
              <a:t>Temperature verification (TQC) must be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5600" dirty="0" smtClean="0">
                <a:solidFill>
                  <a:srgbClr val="FF0000"/>
                </a:solidFill>
                <a:latin typeface="+mj-lt"/>
              </a:rPr>
              <a:t>Once opened,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56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56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Placeholder 13" descr="Protime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48" r="11022" b="-1761"/>
          <a:stretch>
            <a:fillRect/>
          </a:stretch>
        </p:blipFill>
        <p:spPr>
          <a:xfrm>
            <a:off x="1143000" y="1219200"/>
            <a:ext cx="2819400" cy="228468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Protimeliquid.JPG"/>
          <p:cNvPicPr>
            <a:picLocks noChangeAspect="1"/>
          </p:cNvPicPr>
          <p:nvPr/>
        </p:nvPicPr>
        <p:blipFill>
          <a:blip r:embed="rId3" cstate="print"/>
          <a:srcRect l="29412" r="25490"/>
          <a:stretch>
            <a:fillRect/>
          </a:stretch>
        </p:blipFill>
        <p:spPr>
          <a:xfrm>
            <a:off x="1905000" y="40386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Time-Elite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Elite EQC-Abnorma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63" r="555" b="273"/>
          <a:stretch>
            <a:fillRect/>
          </a:stretch>
        </p:blipFill>
        <p:spPr>
          <a:xfrm>
            <a:off x="228600" y="3048000"/>
            <a:ext cx="1905000" cy="12065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normal and abnormal controls are run (LQC)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Prompted by the machine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Electronic controls (EQC) are run automatically every 8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Temperature verification (TQC) </a:t>
            </a:r>
            <a:r>
              <a:rPr lang="en-US" sz="1800" dirty="0" smtClean="0">
                <a:solidFill>
                  <a:srgbClr val="7C6316"/>
                </a:solidFill>
              </a:rPr>
              <a:t>is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 automatically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Unopened controls are stable at room temperature for 1 month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cuvettes expire in 3 months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MLT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Elite EQC-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48000"/>
            <a:ext cx="1981200" cy="1184835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rotime Elite T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495800"/>
            <a:ext cx="2166079" cy="12954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rotimeliquid.JPG"/>
          <p:cNvPicPr>
            <a:picLocks noChangeAspect="1"/>
          </p:cNvPicPr>
          <p:nvPr/>
        </p:nvPicPr>
        <p:blipFill>
          <a:blip r:embed="rId5" cstate="print"/>
          <a:srcRect l="29412" r="25490"/>
          <a:stretch>
            <a:fillRect/>
          </a:stretch>
        </p:blipFill>
        <p:spPr>
          <a:xfrm>
            <a:off x="1676400" y="838200"/>
            <a:ext cx="1340224" cy="1981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pic>
        <p:nvPicPr>
          <p:cNvPr id="6" name="Picture Placeholder 5" descr="tem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t="9591" r="949" b="895"/>
          <a:stretch>
            <a:fillRect/>
          </a:stretch>
        </p:blipFill>
        <p:spPr>
          <a:xfrm>
            <a:off x="838200" y="914400"/>
            <a:ext cx="2590800" cy="2133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(20-25°C.)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temp2.JPG"/>
          <p:cNvPicPr>
            <a:picLocks noChangeAspect="1"/>
          </p:cNvPicPr>
          <p:nvPr/>
        </p:nvPicPr>
        <p:blipFill>
          <a:blip r:embed="rId3" cstate="print"/>
          <a:srcRect t="6667" b="16667"/>
          <a:stretch>
            <a:fillRect/>
          </a:stretch>
        </p:blipFill>
        <p:spPr>
          <a:xfrm>
            <a:off x="609600" y="3352800"/>
            <a:ext cx="3048000" cy="17526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7782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 for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Protime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controls if they are different lot numbers and need to be validated.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116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Apply this label on all controls upon receipt with the exception of a new lot number of  </a:t>
                      </a:r>
                      <a:r>
                        <a:rPr lang="en-US" sz="1400" b="1" baseline="0" dirty="0" err="1" smtClean="0"/>
                        <a:t>Protime</a:t>
                      </a:r>
                      <a:r>
                        <a:rPr lang="en-US" sz="1400" baseline="0" dirty="0" smtClean="0"/>
                        <a:t> controls. The lot is checked to see if a validation has been done on them first. After that is confirmed or a validation is done then this label is applied.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360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 and validated (if needed).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3330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MLT or 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MLT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Hemoccult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Glucose-Advantage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Low</a:t>
            </a:r>
            <a:r>
              <a:rPr lang="en-US" sz="2000" u="sng" dirty="0" smtClean="0">
                <a:latin typeface="+mn-lt"/>
              </a:rPr>
              <a:t> and </a:t>
            </a:r>
            <a:r>
              <a:rPr lang="en-US" sz="2000" u="sng" dirty="0" smtClean="0"/>
              <a:t>High</a:t>
            </a:r>
            <a:r>
              <a:rPr lang="en-US" sz="2000" u="sng" dirty="0" smtClean="0">
                <a:latin typeface="+mn-lt"/>
              </a:rPr>
              <a:t>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Chek strip is run once each day of testing.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pic>
        <p:nvPicPr>
          <p:cNvPr id="11" name="Picture Placeholder 10" descr="glucos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9541" b="7217"/>
          <a:stretch>
            <a:fillRect/>
          </a:stretch>
        </p:blipFill>
        <p:spPr>
          <a:xfrm>
            <a:off x="533400" y="1295400"/>
            <a:ext cx="3810000" cy="408178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Glucose-aviva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Aviva glucose tes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9490" r="792"/>
          <a:stretch>
            <a:fillRect/>
          </a:stretch>
        </p:blipFill>
        <p:spPr>
          <a:xfrm>
            <a:off x="304800" y="2057400"/>
            <a:ext cx="4114800" cy="2743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/>
              <a:t>Low</a:t>
            </a:r>
            <a:r>
              <a:rPr lang="en-US" sz="2000" u="sng" dirty="0" smtClean="0">
                <a:latin typeface="+mn-lt"/>
              </a:rPr>
              <a:t> and </a:t>
            </a:r>
            <a:r>
              <a:rPr lang="en-US" sz="2000" u="sng" dirty="0" smtClean="0"/>
              <a:t>High</a:t>
            </a:r>
            <a:r>
              <a:rPr lang="en-US" sz="2000" u="sng" dirty="0" smtClean="0">
                <a:latin typeface="+mn-lt"/>
              </a:rPr>
              <a:t>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test strips are stable until the expiration date on the vial.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Hemoccult</a:t>
            </a:r>
            <a:endParaRPr lang="en-US" dirty="0">
              <a:latin typeface="+mj-lt"/>
            </a:endParaRPr>
          </a:p>
        </p:txBody>
      </p:sp>
      <p:pic>
        <p:nvPicPr>
          <p:cNvPr id="8" name="Picture Placeholder 7" descr="hemoccul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457200" y="1524000"/>
            <a:ext cx="3657600" cy="4524974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2438400"/>
            <a:ext cx="41148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85000" lnSpcReduction="10000"/>
          </a:bodyPr>
          <a:lstStyle/>
          <a:p>
            <a:pPr algn="ctr"/>
            <a:r>
              <a:rPr lang="en-US" sz="2000" u="sng" dirty="0" smtClean="0">
                <a:latin typeface="+mj-lt"/>
              </a:rPr>
              <a:t>Controls are run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The internal positive and negative controls must be done and the proper reaction seen on each patient card.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developer for expiration date.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Check test cards for expiration date  before running test.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38100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1803</TotalTime>
  <Words>1638</Words>
  <Application>Microsoft Office PowerPoint</Application>
  <PresentationFormat>On-screen Show (4:3)</PresentationFormat>
  <Paragraphs>298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Glucose-Advantage</vt:lpstr>
      <vt:lpstr>Glucose-aviva</vt:lpstr>
      <vt:lpstr>Hemoccult</vt:lpstr>
      <vt:lpstr>Hemoglobin</vt:lpstr>
      <vt:lpstr>Hemoglobin A1c</vt:lpstr>
      <vt:lpstr>KOH/Chlorazol black e stain </vt:lpstr>
      <vt:lpstr>mONO</vt:lpstr>
      <vt:lpstr>Pregnancy- Osom card</vt:lpstr>
      <vt:lpstr>Prothrombin Time</vt:lpstr>
      <vt:lpstr>Prothrombin Time-Elite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 Curre</cp:lastModifiedBy>
  <cp:revision>216</cp:revision>
  <cp:lastPrinted>2013-03-04T19:34:09Z</cp:lastPrinted>
  <dcterms:created xsi:type="dcterms:W3CDTF">2012-07-01T20:36:09Z</dcterms:created>
  <dcterms:modified xsi:type="dcterms:W3CDTF">2013-05-31T19:02:52Z</dcterms:modified>
</cp:coreProperties>
</file>