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57" r:id="rId4"/>
    <p:sldId id="265" r:id="rId5"/>
    <p:sldId id="292" r:id="rId6"/>
    <p:sldId id="262" r:id="rId7"/>
    <p:sldId id="267" r:id="rId8"/>
    <p:sldId id="276" r:id="rId9"/>
    <p:sldId id="277" r:id="rId10"/>
    <p:sldId id="278" r:id="rId11"/>
    <p:sldId id="311" r:id="rId12"/>
    <p:sldId id="290" r:id="rId13"/>
    <p:sldId id="281" r:id="rId14"/>
    <p:sldId id="289" r:id="rId15"/>
    <p:sldId id="283" r:id="rId16"/>
    <p:sldId id="284" r:id="rId17"/>
    <p:sldId id="286" r:id="rId18"/>
    <p:sldId id="285" r:id="rId19"/>
    <p:sldId id="305" r:id="rId20"/>
    <p:sldId id="309" r:id="rId21"/>
    <p:sldId id="298" r:id="rId22"/>
    <p:sldId id="299" r:id="rId23"/>
    <p:sldId id="300" r:id="rId24"/>
    <p:sldId id="263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6395" autoAdjust="0"/>
  </p:normalViewPr>
  <p:slideViewPr>
    <p:cSldViewPr>
      <p:cViewPr>
        <p:scale>
          <a:sx n="66" d="100"/>
          <a:sy n="66" d="100"/>
        </p:scale>
        <p:origin x="-3222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Rama kamasani, 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amt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28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February 2015  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G:\Lab\QC\QC LAB PI PROJECT 3.2012\20150124_11254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 bwMode="auto">
          <a:xfrm>
            <a:off x="609599" y="3359451"/>
            <a:ext cx="178181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Lab\QC\QC LAB PI PROJECT 3.2012\20150124_11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698021" cy="21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Lab\QC\QC LAB PI PROJECT 3.2012\20150124_112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5" y="3359452"/>
            <a:ext cx="18848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0" y="1143000"/>
            <a:ext cx="4114800" cy="4883453"/>
          </a:xfrm>
          <a:ln>
            <a:solidFill>
              <a:srgbClr val="7C6316"/>
            </a:solidFill>
          </a:ln>
        </p:spPr>
        <p:txBody>
          <a:bodyPr/>
          <a:lstStyle/>
          <a:p>
            <a:pPr algn="ctr"/>
            <a:r>
              <a:rPr lang="en-US" sz="2000" u="sng" dirty="0" smtClean="0">
                <a:solidFill>
                  <a:srgbClr val="7C6316"/>
                </a:solidFill>
                <a:latin typeface="+mn-lt"/>
              </a:rPr>
              <a:t>Positive and Negative controls are run</a:t>
            </a:r>
          </a:p>
          <a:p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7C6316"/>
                </a:solidFill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You must verify that the built-in procedural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control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passed for each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test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cassette.</a:t>
            </a: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endParaRPr lang="en-US" dirty="0" smtClean="0">
              <a:solidFill>
                <a:srgbClr val="7C631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Calibration check is run every 30 days of operation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25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1905000"/>
            <a:ext cx="41910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*Moderate Complexity Test*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72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72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72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72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72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72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7200" dirty="0" smtClean="0">
                <a:latin typeface="+mj-lt"/>
              </a:rPr>
              <a:t>Electronic 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smtClean="0">
                <a:latin typeface="+mj-lt"/>
              </a:rPr>
              <a:t>built-in quality control must be noted with every test strip  (QC √)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G:\Lab\QC\QC LAB PI PROJECT 3.2012\20150124_1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3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pic>
        <p:nvPicPr>
          <p:cNvPr id="6" name="Picture Placeholder 5" descr="tem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t="9591" r="949" b="895"/>
          <a:stretch>
            <a:fillRect/>
          </a:stretch>
        </p:blipFill>
        <p:spPr>
          <a:xfrm>
            <a:off x="838200" y="914400"/>
            <a:ext cx="2590800" cy="2133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(20-25°C.)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temp2.JPG"/>
          <p:cNvPicPr>
            <a:picLocks noChangeAspect="1"/>
          </p:cNvPicPr>
          <p:nvPr/>
        </p:nvPicPr>
        <p:blipFill>
          <a:blip r:embed="rId3" cstate="print"/>
          <a:srcRect t="6667" b="16667"/>
          <a:stretch>
            <a:fillRect/>
          </a:stretch>
        </p:blipFill>
        <p:spPr>
          <a:xfrm>
            <a:off x="609600" y="3352800"/>
            <a:ext cx="3048000" cy="1752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7782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 for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Protime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controls if they are different lot numbers and need to be validated.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2116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Apply this label on all controls upon receipt with the exception of a new lot number of  </a:t>
                      </a:r>
                      <a:r>
                        <a:rPr lang="en-US" sz="1400" b="1" baseline="0" dirty="0" err="1" smtClean="0"/>
                        <a:t>Protime</a:t>
                      </a:r>
                      <a:r>
                        <a:rPr lang="en-US" sz="1400" baseline="0" dirty="0" smtClean="0"/>
                        <a:t> controls. The lot is checked to see if a validation has been done on them first. After that is confirmed or a validation is done then this label is applied.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4360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 and validated (if needed).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3330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MLT or 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</a:t>
            </a:r>
            <a:r>
              <a:rPr lang="en-US" sz="2000" dirty="0" smtClean="0">
                <a:latin typeface="+mn-lt"/>
              </a:rPr>
              <a:t>CLT Lead</a:t>
            </a:r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Influenza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 marL="0" indent="0">
              <a:buNone/>
            </a:pPr>
            <a:endParaRPr lang="en-US" dirty="0" smtClean="0">
              <a:solidFill>
                <a:srgbClr val="7C6316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C6316"/>
                </a:solidFill>
              </a:rPr>
              <a:t>Prothrombin</a:t>
            </a:r>
            <a:r>
              <a:rPr lang="en-US" dirty="0" smtClean="0">
                <a:solidFill>
                  <a:srgbClr val="7C6316"/>
                </a:solidFill>
              </a:rPr>
              <a:t>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</a:t>
            </a:r>
            <a:r>
              <a:rPr lang="en-US" dirty="0" err="1" smtClean="0">
                <a:latin typeface="+mj-lt"/>
              </a:rPr>
              <a:t>performa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Level 1</a:t>
            </a:r>
            <a:r>
              <a:rPr lang="en-US" sz="2000" u="sng" dirty="0" smtClean="0">
                <a:latin typeface="+mn-lt"/>
              </a:rPr>
              <a:t> (Low) and </a:t>
            </a:r>
            <a:r>
              <a:rPr lang="en-US" sz="2000" u="sng" dirty="0" smtClean="0"/>
              <a:t>Level 2</a:t>
            </a:r>
            <a:r>
              <a:rPr lang="en-US" sz="2000" u="sng" dirty="0" smtClean="0">
                <a:latin typeface="+mn-lt"/>
              </a:rPr>
              <a:t> (High)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25639"/>
          <a:stretch>
            <a:fillRect/>
          </a:stretch>
        </p:blipFill>
        <p:spPr>
          <a:xfrm>
            <a:off x="304800" y="1295400"/>
            <a:ext cx="4343400" cy="472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Hemoccult</a:t>
            </a:r>
            <a:endParaRPr lang="en-US" dirty="0">
              <a:latin typeface="+mj-lt"/>
            </a:endParaRPr>
          </a:p>
        </p:txBody>
      </p:sp>
      <p:pic>
        <p:nvPicPr>
          <p:cNvPr id="8" name="Picture Placeholder 7" descr="hemoccul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457200" y="1524000"/>
            <a:ext cx="3657600" cy="4524974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905000"/>
            <a:ext cx="4114800" cy="4038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u="sng" dirty="0" smtClean="0">
                <a:latin typeface="+mj-lt"/>
              </a:rPr>
              <a:t>Controls are run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The internal positive and negative controls must be done and the proper reaction seen on each patient card.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developer for expiration date.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test cards for expiration date  before running test.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00200" y="38100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1902</TotalTime>
  <Words>1426</Words>
  <Application>Microsoft Office PowerPoint</Application>
  <PresentationFormat>On-screen Show (4:3)</PresentationFormat>
  <Paragraphs>271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Glucose-performa</vt:lpstr>
      <vt:lpstr>Hemoccult</vt:lpstr>
      <vt:lpstr>Hemoglobin</vt:lpstr>
      <vt:lpstr>Hemoglobin A1c</vt:lpstr>
      <vt:lpstr>Influenza a+B</vt:lpstr>
      <vt:lpstr>KOH/Chlorazol black e stain </vt:lpstr>
      <vt:lpstr>mONO</vt:lpstr>
      <vt:lpstr>Pregnancy- Osom card</vt:lpstr>
      <vt:lpstr>Prothrombin Time</vt:lpstr>
      <vt:lpstr>Rapid Strep</vt:lpstr>
      <vt:lpstr>Temperatures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corac</cp:lastModifiedBy>
  <cp:revision>227</cp:revision>
  <cp:lastPrinted>2015-02-05T03:35:11Z</cp:lastPrinted>
  <dcterms:created xsi:type="dcterms:W3CDTF">2012-07-01T20:36:09Z</dcterms:created>
  <dcterms:modified xsi:type="dcterms:W3CDTF">2015-02-05T03:46:23Z</dcterms:modified>
</cp:coreProperties>
</file>