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6" r:id="rId2"/>
    <p:sldId id="278" r:id="rId3"/>
    <p:sldId id="279" r:id="rId4"/>
    <p:sldId id="280" r:id="rId5"/>
    <p:sldId id="281" r:id="rId6"/>
    <p:sldId id="289" r:id="rId7"/>
    <p:sldId id="282" r:id="rId8"/>
    <p:sldId id="283" r:id="rId9"/>
    <p:sldId id="284" r:id="rId10"/>
    <p:sldId id="28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6316"/>
    <a:srgbClr val="030201"/>
    <a:srgbClr val="404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D86B5-205C-46D9-AAE1-F26EFCF4D1C1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B669A-6542-4372-A4A4-03D4FFBE6A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11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B669A-6542-4372-A4A4-03D4FFBE6A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61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752600"/>
            <a:ext cx="8229600" cy="1402055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4000"/>
              </a:lnSpc>
              <a:spcAft>
                <a:spcPts val="0"/>
              </a:spcAft>
              <a:defRPr sz="3200" b="1" cap="all" spc="25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TITLE HEADLINE GOES HERE. PREFERRABLY IN ALL CAPS AND NO MORE THAN THREE LINES.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2075" y="4267200"/>
            <a:ext cx="6400800" cy="634997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ts val="2500"/>
              </a:lnSpc>
              <a:spcBef>
                <a:spcPts val="0"/>
              </a:spcBef>
              <a:buNone/>
              <a:defRPr sz="2000" b="0" cap="all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 descr="UWMedicine_Logo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04800" y="6385405"/>
            <a:ext cx="1828800" cy="24399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00025" y="104775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UW MEDICINE    </a:t>
            </a:r>
            <a:r>
              <a:rPr lang="en-US" sz="1000" kern="120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oudy"/>
                <a:ea typeface="+mn-ea"/>
                <a:cs typeface="+mn-cs"/>
              </a:rPr>
              <a:t>│</a:t>
            </a:r>
            <a:r>
              <a:rPr lang="en-US" sz="1000" kern="120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lang="en-US" sz="1000" kern="1200" baseline="0" dirty="0" smtClean="0">
                <a:ln>
                  <a:noFill/>
                </a:ln>
                <a:solidFill>
                  <a:srgbClr val="D2232A"/>
                </a:solidFill>
                <a:effectLst/>
                <a:latin typeface="+mn-lt"/>
                <a:ea typeface="+mn-ea"/>
                <a:cs typeface="+mn-cs"/>
              </a:rPr>
              <a:t>PATIENTS ARE FIRST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962400" y="64928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492875"/>
            <a:ext cx="457200" cy="365125"/>
          </a:xfrm>
          <a:prstGeom prst="rect">
            <a:avLst/>
          </a:prstGeom>
        </p:spPr>
        <p:txBody>
          <a:bodyPr anchor="b"/>
          <a:lstStyle>
            <a:lvl1pPr algn="r">
              <a:defRPr sz="1200"/>
            </a:lvl1pPr>
          </a:lstStyle>
          <a:p>
            <a:fld id="{499623A8-EBC6-4F74-88B3-26EAE98D8F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Chart-onl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57200" y="152400"/>
            <a:ext cx="8229600" cy="57912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Chart-only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838200"/>
            <a:ext cx="9144000" cy="51054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3"/>
          </p:nvPr>
        </p:nvSpPr>
        <p:spPr>
          <a:xfrm>
            <a:off x="457200" y="1219200"/>
            <a:ext cx="8229600" cy="4419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38200"/>
          </a:xfrm>
        </p:spPr>
        <p:txBody>
          <a:bodyPr lIns="0" tIns="0" rIns="0" bIns="0" anchor="ctr">
            <a:normAutofit/>
          </a:bodyPr>
          <a:lstStyle>
            <a:lvl1pPr>
              <a:defRPr sz="320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Chart-and-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 flipV="1">
            <a:off x="0" y="0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1999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3"/>
          </p:nvPr>
        </p:nvSpPr>
        <p:spPr>
          <a:xfrm>
            <a:off x="457200" y="990600"/>
            <a:ext cx="5334000" cy="2895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791200" y="1143000"/>
            <a:ext cx="2895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57200" y="3886200"/>
            <a:ext cx="53340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Chart-and-text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0" y="0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1999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7200" y="914400"/>
            <a:ext cx="4648200" cy="5105400"/>
          </a:xfrm>
        </p:spPr>
        <p:txBody>
          <a:bodyPr anchor="t"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0" y="4800600"/>
            <a:ext cx="3352800" cy="1295400"/>
          </a:xfrm>
        </p:spPr>
        <p:txBody>
          <a:bodyPr anchor="ctr">
            <a:normAutofit/>
          </a:bodyPr>
          <a:lstStyle>
            <a:lvl1pPr marL="342900" marR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/>
            </a:lvl1pPr>
          </a:lstStyle>
          <a:p>
            <a:pPr lvl="0"/>
            <a:r>
              <a:rPr lang="en-US" dirty="0" smtClean="0"/>
              <a:t>Caption text in black.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Caption text in gold. </a:t>
            </a:r>
          </a:p>
          <a:p>
            <a:pPr lvl="0"/>
            <a:endParaRPr lang="en-US" dirty="0"/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3"/>
          </p:nvPr>
        </p:nvSpPr>
        <p:spPr>
          <a:xfrm>
            <a:off x="5334000" y="762000"/>
            <a:ext cx="3352800" cy="4038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Chart-and-text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 flipV="1">
            <a:off x="0" y="0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1999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3"/>
          </p:nvPr>
        </p:nvSpPr>
        <p:spPr>
          <a:xfrm>
            <a:off x="457200" y="990600"/>
            <a:ext cx="4114800" cy="3657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57200" y="4648200"/>
            <a:ext cx="8229600" cy="137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hart Placeholder 9"/>
          <p:cNvSpPr>
            <a:spLocks noGrp="1"/>
          </p:cNvSpPr>
          <p:nvPr>
            <p:ph type="chart" sz="quarter" idx="16"/>
          </p:nvPr>
        </p:nvSpPr>
        <p:spPr>
          <a:xfrm>
            <a:off x="4572000" y="990600"/>
            <a:ext cx="4114800" cy="3657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Chart-and-text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 flipV="1">
            <a:off x="0" y="0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1999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3"/>
          </p:nvPr>
        </p:nvSpPr>
        <p:spPr>
          <a:xfrm>
            <a:off x="457200" y="990600"/>
            <a:ext cx="8229600" cy="3581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57200" y="4572000"/>
            <a:ext cx="8229600" cy="144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3020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14800" y="6629400"/>
            <a:ext cx="2133600" cy="228600"/>
          </a:xfrm>
          <a:prstGeom prst="rect">
            <a:avLst/>
          </a:prstGeom>
        </p:spPr>
        <p:txBody>
          <a:bodyPr anchor="b"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92875"/>
            <a:ext cx="457200" cy="365125"/>
          </a:xfrm>
          <a:prstGeom prst="rect">
            <a:avLst/>
          </a:prstGeom>
        </p:spPr>
        <p:txBody>
          <a:bodyPr anchor="b"/>
          <a:lstStyle>
            <a:lvl1pPr algn="r">
              <a:defRPr sz="1200"/>
            </a:lvl1pPr>
          </a:lstStyle>
          <a:p>
            <a:fld id="{499623A8-EBC6-4F74-88B3-26EAE98D8F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_Text-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1"/>
            <a:ext cx="7924800" cy="4876800"/>
          </a:xfrm>
        </p:spPr>
        <p:txBody>
          <a:bodyPr lIns="9144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200" spc="50">
                <a:solidFill>
                  <a:srgbClr val="000000"/>
                </a:solidFill>
              </a:defRPr>
            </a:lvl1pPr>
            <a:lvl2pPr marL="1143000" indent="-1095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 pitchFamily="34" charset="0"/>
              <a:buChar char="•"/>
              <a:defRPr sz="2800">
                <a:solidFill>
                  <a:srgbClr val="030201"/>
                </a:solidFill>
              </a:defRPr>
            </a:lvl2pPr>
            <a:lvl3pPr marL="1262063" indent="-1190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 pitchFamily="34" charset="0"/>
              <a:buChar char="•"/>
              <a:defRPr sz="2400">
                <a:solidFill>
                  <a:srgbClr val="030201"/>
                </a:solidFill>
              </a:defRPr>
            </a:lvl3pPr>
            <a:lvl4pPr marL="1371600" indent="-1095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 pitchFamily="34" charset="0"/>
              <a:buChar char="•"/>
              <a:defRPr sz="2000">
                <a:solidFill>
                  <a:srgbClr val="030201"/>
                </a:solidFill>
              </a:defRPr>
            </a:lvl4pPr>
            <a:lvl5pPr marL="1490663" indent="-1190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 pitchFamily="34" charset="0"/>
              <a:buChar char="•"/>
              <a:defRPr sz="2000">
                <a:solidFill>
                  <a:srgbClr val="03020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1 Imag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0" y="0"/>
            <a:ext cx="9144000" cy="749808"/>
          </a:xfrm>
          <a:prstGeom prst="rect">
            <a:avLst/>
          </a:prstGeom>
          <a:solidFill>
            <a:srgbClr val="7C6316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1999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740664"/>
            <a:ext cx="4572000" cy="527913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72000" y="914400"/>
            <a:ext cx="4114800" cy="5791200"/>
          </a:xfrm>
        </p:spPr>
        <p:txBody>
          <a:bodyPr anchor="ctr"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1 small Imag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0" y="0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1999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334000" y="740664"/>
            <a:ext cx="3352800" cy="405993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7200" y="914400"/>
            <a:ext cx="4648200" cy="5105400"/>
          </a:xfrm>
        </p:spPr>
        <p:txBody>
          <a:bodyPr anchor="t"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0" y="4800600"/>
            <a:ext cx="3352800" cy="1371600"/>
          </a:xfrm>
        </p:spPr>
        <p:txBody>
          <a:bodyPr>
            <a:normAutofit/>
          </a:bodyPr>
          <a:lstStyle>
            <a:lvl1pPr marL="342900" marR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/>
            </a:lvl1pPr>
          </a:lstStyle>
          <a:p>
            <a:pPr lvl="0"/>
            <a:r>
              <a:rPr lang="en-US" dirty="0" smtClean="0"/>
              <a:t>Caption text in black.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Caption text in gold. </a:t>
            </a:r>
          </a:p>
          <a:p>
            <a:pPr lvl="0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1 Imag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0" y="2599265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9267"/>
            <a:ext cx="8229600" cy="753534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81400"/>
            <a:ext cx="7611536" cy="2438400"/>
          </a:xfrm>
        </p:spPr>
        <p:txBody>
          <a:bodyPr lIns="9144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spc="50">
                <a:solidFill>
                  <a:srgbClr val="030201"/>
                </a:solidFill>
              </a:defRPr>
            </a:lvl1pPr>
            <a:lvl2pPr marL="457200" indent="-1143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/>
              <a:buChar char="•"/>
              <a:defRPr sz="2800">
                <a:solidFill>
                  <a:srgbClr val="030201"/>
                </a:solidFill>
              </a:defRPr>
            </a:lvl2pPr>
            <a:lvl3pPr marL="571500" indent="-1143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defRPr sz="2400">
                <a:solidFill>
                  <a:srgbClr val="030201"/>
                </a:solidFill>
              </a:defRPr>
            </a:lvl3pPr>
            <a:lvl4pPr marL="685800" indent="-1143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/>
              <a:buChar char="•"/>
              <a:defRPr sz="2000">
                <a:solidFill>
                  <a:srgbClr val="030201"/>
                </a:solidFill>
              </a:defRPr>
            </a:lvl4pPr>
            <a:lvl5pPr marL="800100" indent="-1143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/>
              <a:buChar char="•"/>
              <a:defRPr sz="2000">
                <a:solidFill>
                  <a:srgbClr val="03020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259873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Multipl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81463" cy="259556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081463" y="1433512"/>
            <a:ext cx="2938462" cy="11620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7019925" y="3704"/>
            <a:ext cx="2124075" cy="259556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2599265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9267"/>
            <a:ext cx="8229600" cy="753534"/>
          </a:xfrm>
        </p:spPr>
        <p:txBody>
          <a:bodyPr lIns="0" tIns="0" rIns="0" bIns="0" anchor="ctr">
            <a:normAutofit/>
          </a:bodyPr>
          <a:lstStyle>
            <a:lvl1pPr>
              <a:defRPr sz="3200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7600"/>
            <a:ext cx="7620000" cy="2362200"/>
          </a:xfrm>
        </p:spPr>
        <p:txBody>
          <a:bodyPr lIns="9144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 spc="50">
                <a:solidFill>
                  <a:srgbClr val="000000"/>
                </a:solidFill>
              </a:defRPr>
            </a:lvl1pPr>
            <a:lvl2pPr marL="1143000" indent="-1095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/>
              <a:buChar char="•"/>
              <a:defRPr sz="2600">
                <a:solidFill>
                  <a:srgbClr val="030201"/>
                </a:solidFill>
              </a:defRPr>
            </a:lvl2pPr>
            <a:lvl3pPr marL="1262063" indent="-1190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defRPr sz="2200">
                <a:solidFill>
                  <a:srgbClr val="030201"/>
                </a:solidFill>
              </a:defRPr>
            </a:lvl3pPr>
            <a:lvl4pPr marL="1371600" indent="-1095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/>
              <a:buChar char="•"/>
              <a:defRPr sz="1800">
                <a:solidFill>
                  <a:srgbClr val="030201"/>
                </a:solidFill>
              </a:defRPr>
            </a:lvl4pPr>
            <a:lvl5pPr marL="1490663" indent="-1190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/>
              <a:buChar char="•"/>
              <a:defRPr sz="1800">
                <a:solidFill>
                  <a:srgbClr val="03020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4081463" y="0"/>
            <a:ext cx="2938462" cy="14335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4953000"/>
            <a:ext cx="5486400" cy="457200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5443538"/>
            <a:ext cx="5105400" cy="80486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03020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33800" y="6553200"/>
            <a:ext cx="2133600" cy="304800"/>
          </a:xfrm>
          <a:prstGeom prst="rect">
            <a:avLst/>
          </a:prstGeom>
        </p:spPr>
        <p:txBody>
          <a:bodyPr anchor="b"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anchor="b"/>
          <a:lstStyle>
            <a:lvl1pPr algn="r">
              <a:defRPr sz="1200"/>
            </a:lvl1pPr>
          </a:lstStyle>
          <a:p>
            <a:fld id="{499623A8-EBC6-4F74-88B3-26EAE98D8F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Media Placeholder 9"/>
          <p:cNvSpPr>
            <a:spLocks noGrp="1"/>
          </p:cNvSpPr>
          <p:nvPr>
            <p:ph type="media" sz="quarter" idx="13"/>
          </p:nvPr>
        </p:nvSpPr>
        <p:spPr>
          <a:xfrm>
            <a:off x="1828800" y="228600"/>
            <a:ext cx="5486400" cy="4648200"/>
          </a:xfrm>
        </p:spPr>
        <p:txBody>
          <a:bodyPr/>
          <a:lstStyle>
            <a:lvl1pPr algn="l">
              <a:buNone/>
              <a:defRPr/>
            </a:lvl1pPr>
          </a:lstStyle>
          <a:p>
            <a:r>
              <a:rPr lang="en-US" smtClean="0"/>
              <a:t>Click icon to add media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Full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152400"/>
            <a:ext cx="82296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1"/>
            <a:ext cx="4038600" cy="4876800"/>
          </a:xfrm>
        </p:spPr>
        <p:txBody>
          <a:bodyPr/>
          <a:lstStyle>
            <a:lvl1pPr>
              <a:buNone/>
              <a:defRPr sz="2800">
                <a:solidFill>
                  <a:srgbClr val="030201"/>
                </a:solidFill>
              </a:defRPr>
            </a:lvl1pPr>
            <a:lvl2pPr>
              <a:defRPr sz="2400">
                <a:solidFill>
                  <a:srgbClr val="030201"/>
                </a:solidFill>
              </a:defRPr>
            </a:lvl2pPr>
            <a:lvl3pPr>
              <a:defRPr sz="2000">
                <a:solidFill>
                  <a:srgbClr val="030201"/>
                </a:solidFill>
              </a:defRPr>
            </a:lvl3pPr>
            <a:lvl4pPr>
              <a:defRPr sz="1800">
                <a:solidFill>
                  <a:srgbClr val="030201"/>
                </a:solidFill>
              </a:defRPr>
            </a:lvl4pPr>
            <a:lvl5pPr>
              <a:buFont typeface="Arial" pitchFamily="34" charset="0"/>
              <a:buChar char="•"/>
              <a:defRPr sz="1800">
                <a:solidFill>
                  <a:srgbClr val="03020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3163"/>
          </a:xfrm>
        </p:spPr>
        <p:txBody>
          <a:bodyPr/>
          <a:lstStyle>
            <a:lvl1pPr>
              <a:defRPr sz="2800">
                <a:solidFill>
                  <a:srgbClr val="030201"/>
                </a:solidFill>
              </a:defRPr>
            </a:lvl1pPr>
            <a:lvl2pPr>
              <a:defRPr sz="2400">
                <a:solidFill>
                  <a:srgbClr val="030201"/>
                </a:solidFill>
              </a:defRPr>
            </a:lvl2pPr>
            <a:lvl3pPr>
              <a:defRPr sz="2000">
                <a:solidFill>
                  <a:srgbClr val="030201"/>
                </a:solidFill>
              </a:defRPr>
            </a:lvl3pPr>
            <a:lvl4pPr>
              <a:defRPr sz="1800">
                <a:solidFill>
                  <a:srgbClr val="030201"/>
                </a:solidFill>
              </a:defRPr>
            </a:lvl4pPr>
            <a:lvl5pPr>
              <a:buFont typeface="Arial" pitchFamily="34" charset="0"/>
              <a:buChar char="•"/>
              <a:defRPr sz="1800">
                <a:solidFill>
                  <a:srgbClr val="03020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14800" y="64928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 anchor="b"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553200"/>
            <a:ext cx="533400" cy="304800"/>
          </a:xfrm>
          <a:prstGeom prst="rect">
            <a:avLst/>
          </a:prstGeom>
        </p:spPr>
        <p:txBody>
          <a:bodyPr anchor="b"/>
          <a:lstStyle>
            <a:lvl1pPr algn="r">
              <a:defRPr sz="1200"/>
            </a:lvl1pPr>
          </a:lstStyle>
          <a:p>
            <a:fld id="{499623A8-EBC6-4F74-88B3-26EAE98D8F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38200"/>
          </a:xfrm>
        </p:spPr>
        <p:txBody>
          <a:bodyPr lIns="0" tIns="0" rIns="0" bIns="0" anchor="ctr">
            <a:normAutofit/>
          </a:bodyPr>
          <a:lstStyle>
            <a:lvl1pPr>
              <a:defRPr sz="320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8229600" cy="480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5" name="Picture 4" descr="UWMedicine_Logo_RGB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04800" y="6385405"/>
            <a:ext cx="1828800" cy="24399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1" r:id="rId2"/>
    <p:sldLayoutId id="2147483668" r:id="rId3"/>
    <p:sldLayoutId id="2147483669" r:id="rId4"/>
    <p:sldLayoutId id="2147483662" r:id="rId5"/>
    <p:sldLayoutId id="2147483663" r:id="rId6"/>
    <p:sldLayoutId id="2147483657" r:id="rId7"/>
    <p:sldLayoutId id="2147483664" r:id="rId8"/>
    <p:sldLayoutId id="2147483666" r:id="rId9"/>
    <p:sldLayoutId id="2147483655" r:id="rId10"/>
    <p:sldLayoutId id="2147483670" r:id="rId11"/>
    <p:sldLayoutId id="2147483673" r:id="rId12"/>
    <p:sldLayoutId id="2147483672" r:id="rId13"/>
    <p:sldLayoutId id="2147483671" r:id="rId14"/>
    <p:sldLayoutId id="2147483674" r:id="rId15"/>
    <p:sldLayoutId id="2147483675" r:id="rId16"/>
    <p:sldLayoutId id="2147483667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200" b="1" kern="1200" cap="all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03020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03020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3020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03020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3020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8dgeOPGx6YI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400" spc="100" dirty="0" smtClean="0"/>
              <a:t>UWNC:  LIMITED Microscopy</a:t>
            </a:r>
            <a:br>
              <a:rPr lang="en-US" sz="3400" spc="100" dirty="0" smtClean="0"/>
            </a:br>
            <a:r>
              <a:rPr lang="en-US" sz="3400" spc="100" dirty="0" smtClean="0"/>
              <a:t>training program</a:t>
            </a:r>
            <a:endParaRPr lang="en-US" sz="3400" spc="100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1362075" y="4267200"/>
            <a:ext cx="6400800" cy="9144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endParaRPr lang="en-US" sz="8000" dirty="0" smtClean="0">
              <a:solidFill>
                <a:srgbClr val="030201"/>
              </a:solidFill>
            </a:endParaRPr>
          </a:p>
          <a:p>
            <a:pPr>
              <a:lnSpc>
                <a:spcPct val="120000"/>
              </a:lnSpc>
            </a:pPr>
            <a:endParaRPr lang="en-US" sz="8000" dirty="0" smtClean="0">
              <a:solidFill>
                <a:srgbClr val="030201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8000" dirty="0" smtClean="0">
                <a:solidFill>
                  <a:srgbClr val="030201"/>
                </a:solidFill>
              </a:rPr>
              <a:t>AUGUST 26, 2016</a:t>
            </a:r>
            <a:endParaRPr lang="en-US" sz="8000" dirty="0">
              <a:solidFill>
                <a:srgbClr val="03020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514600" y="3886200"/>
            <a:ext cx="411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5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44779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Program design by: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8077200" cy="38862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/>
              <a:t>   Cora Curre, UWNC Lab/Radiology Manager:  </a:t>
            </a:r>
            <a:r>
              <a:rPr lang="en-US" sz="1800" dirty="0" smtClean="0">
                <a:solidFill>
                  <a:srgbClr val="0070C0"/>
                </a:solidFill>
              </a:rPr>
              <a:t>currec@uwpn.org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Melissa Dofelmier, UWNC Laboratory Technical Coordinator:  </a:t>
            </a:r>
            <a:r>
              <a:rPr lang="en-US" sz="1800" dirty="0" smtClean="0">
                <a:solidFill>
                  <a:srgbClr val="0070C0"/>
                </a:solidFill>
              </a:rPr>
              <a:t>mdofelmier@uwpn.org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Gunnar Marks, UWNC CLT Lead Kent-DesMoines: </a:t>
            </a:r>
            <a:r>
              <a:rPr lang="en-US" sz="1800" dirty="0" smtClean="0">
                <a:solidFill>
                  <a:srgbClr val="0070C0"/>
                </a:solidFill>
              </a:rPr>
              <a:t>gunnarm@uwpn.org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Patricia Anderson, UW Lab Medicine Remote Site and POC Manager: </a:t>
            </a:r>
            <a:r>
              <a:rPr lang="en-US" sz="1800" dirty="0" err="1" smtClean="0">
                <a:solidFill>
                  <a:srgbClr val="0070C0"/>
                </a:solidFill>
              </a:rPr>
              <a:t>panderso@u.washington</a:t>
            </a:r>
            <a:r>
              <a:rPr lang="en-US" sz="1800" dirty="0" smtClean="0">
                <a:solidFill>
                  <a:srgbClr val="0070C0"/>
                </a:solidFill>
              </a:rPr>
              <a:t>. </a:t>
            </a:r>
            <a:r>
              <a:rPr lang="en-US" sz="1800" dirty="0" err="1" smtClean="0">
                <a:solidFill>
                  <a:srgbClr val="0070C0"/>
                </a:solidFill>
              </a:rPr>
              <a:t>edu</a:t>
            </a:r>
            <a:endParaRPr lang="en-US" sz="1800" dirty="0" smtClean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rgbClr val="030201"/>
                </a:solidFill>
                <a:latin typeface="Arial" pitchFamily="34" charset="0"/>
                <a:cs typeface="Arial" pitchFamily="34" charset="0"/>
              </a:rPr>
              <a:t>Please contact any of the above staff for questions. </a:t>
            </a:r>
            <a:endParaRPr lang="en-US" dirty="0">
              <a:solidFill>
                <a:srgbClr val="03020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9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Limited microscopy?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914400"/>
            <a:ext cx="7924800" cy="5105401"/>
          </a:xfrm>
        </p:spPr>
        <p:txBody>
          <a:bodyPr>
            <a:normAutofit fontScale="70000" lnSpcReduction="20000"/>
          </a:bodyPr>
          <a:lstStyle/>
          <a:p>
            <a:endParaRPr lang="en-US" b="1" dirty="0" smtClean="0"/>
          </a:p>
          <a:p>
            <a:r>
              <a:rPr lang="en-US" b="1" dirty="0" smtClean="0"/>
              <a:t>This is testing offered at UWNC clinics according to the type of lab license held by the clinic and performed using a microscope. </a:t>
            </a:r>
          </a:p>
          <a:p>
            <a:endParaRPr lang="en-US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 smtClean="0"/>
              <a:t>Microscopic tests are performed at UWNC clinics which have a moderate complexity license only.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 smtClean="0"/>
              <a:t>The tests are performed during the course of the office visit in order for the providers to make a diagnosis.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 smtClean="0"/>
              <a:t>The testing is limited in that UWNC will only offer those tests deemed necessary to be done onsite and not sent to the UWMC Reference laboratory.</a:t>
            </a:r>
            <a:endParaRPr lang="en-US" sz="31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 smtClean="0"/>
              <a:t>The type of elements reported as seen under the microscope will also be limited according to complexity of identification and by staff’s role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4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The five microscopic tests performed at UWNC clinics will help providers to make a diagnosis while the patient is in the clinic. Sending these types of specimens to UWMC lab with next day results may mean a delay in care for our patients.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 we do micros onsite?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7CE5-3225-8743-B368-1C50B11BFD7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3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Microscopic tests will be performed immediately after collection in UWNC clinics. 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Specimens will be delivered to the lab by support staff or providers.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Identification of specimens and orders will be verified prior to testing.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Test results will be documented on the appropriate microscopic reporting logs and manually resulted in the electronic medical record.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will testing be done?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7CE5-3225-8743-B368-1C50B11BFD7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00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Myriad Pro"/>
              </a:rPr>
              <a:t>Well-trained, skilled personnel are essential for quality testing and patient care. In addition to meeting the education requirements</a:t>
            </a:r>
            <a:r>
              <a:rPr lang="en-US" dirty="0" smtClean="0">
                <a:latin typeface="Myriad Pro"/>
              </a:rPr>
              <a:t>, lab </a:t>
            </a:r>
            <a:r>
              <a:rPr lang="en-US" dirty="0">
                <a:latin typeface="Myriad Pro"/>
              </a:rPr>
              <a:t>testing personnel should receive adequate training before they perform testing and report patient results. </a:t>
            </a:r>
            <a:r>
              <a:rPr lang="en-US" dirty="0" smtClean="0">
                <a:latin typeface="Myriad Pro"/>
              </a:rPr>
              <a:t>This is a regulatory requirement.</a:t>
            </a:r>
          </a:p>
          <a:p>
            <a:endParaRPr lang="en-US" dirty="0">
              <a:latin typeface="Myriad Pro"/>
            </a:endParaRPr>
          </a:p>
          <a:p>
            <a:r>
              <a:rPr lang="en-US" b="1" dirty="0">
                <a:latin typeface="Myriad Pro"/>
              </a:rPr>
              <a:t>A qualified person should have knowledge of: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Myriad Pro"/>
              </a:rPr>
              <a:t>microscope use and maintenance </a:t>
            </a:r>
            <a:endParaRPr lang="en-US" dirty="0" smtClean="0"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Myriad Pro"/>
              </a:rPr>
              <a:t>accurate </a:t>
            </a:r>
            <a:r>
              <a:rPr lang="en-US" dirty="0">
                <a:latin typeface="Myriad Pro"/>
              </a:rPr>
              <a:t>performance of the test(s)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Myriad Pro"/>
              </a:rPr>
              <a:t>good </a:t>
            </a:r>
            <a:r>
              <a:rPr lang="en-US" dirty="0">
                <a:latin typeface="Myriad Pro"/>
              </a:rPr>
              <a:t>laboratory </a:t>
            </a:r>
            <a:r>
              <a:rPr lang="en-US" dirty="0" smtClean="0">
                <a:latin typeface="Myriad Pro"/>
              </a:rPr>
              <a:t>practices</a:t>
            </a:r>
            <a:endParaRPr lang="en-US" dirty="0"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Myriad Pro"/>
              </a:rPr>
              <a:t>safety practices, such as: </a:t>
            </a:r>
            <a:r>
              <a:rPr lang="en-US" dirty="0" smtClean="0">
                <a:latin typeface="Myriad Pro"/>
              </a:rPr>
              <a:t>standard precautions and </a:t>
            </a:r>
          </a:p>
          <a:p>
            <a:r>
              <a:rPr lang="en-US" dirty="0">
                <a:latin typeface="Myriad Pro"/>
              </a:rPr>
              <a:t> </a:t>
            </a:r>
            <a:r>
              <a:rPr lang="en-US" dirty="0" smtClean="0">
                <a:latin typeface="Myriad Pro"/>
              </a:rPr>
              <a:t>    handling </a:t>
            </a:r>
            <a:r>
              <a:rPr lang="en-US" dirty="0">
                <a:latin typeface="Myriad Pro"/>
              </a:rPr>
              <a:t>hazardous </a:t>
            </a:r>
            <a:r>
              <a:rPr lang="en-US" dirty="0" smtClean="0">
                <a:latin typeface="Myriad Pro"/>
              </a:rPr>
              <a:t>waste</a:t>
            </a:r>
            <a:endParaRPr lang="en-US" dirty="0"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Myriad Pro"/>
              </a:rPr>
              <a:t>appropriate use of personal protective equipment (PPE). </a:t>
            </a:r>
          </a:p>
          <a:p>
            <a:endParaRPr lang="en-US" dirty="0">
              <a:latin typeface="Myriad Pro"/>
            </a:endParaRPr>
          </a:p>
          <a:p>
            <a:endParaRPr lang="en-US" dirty="0">
              <a:latin typeface="Myriad Pro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 we need a training program?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7CE5-3225-8743-B368-1C50B11BFD7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257800"/>
          </a:xfrm>
        </p:spPr>
        <p:txBody>
          <a:bodyPr>
            <a:normAutofit fontScale="25000" lnSpcReduction="20000"/>
          </a:bodyPr>
          <a:lstStyle/>
          <a:p>
            <a:r>
              <a:rPr lang="en-US" sz="4000" b="1" dirty="0" smtClean="0"/>
              <a:t>Code of Federal Regulations: Part 493</a:t>
            </a:r>
          </a:p>
          <a:p>
            <a:r>
              <a:rPr lang="en-US" sz="4000" b="1" dirty="0" smtClean="0"/>
              <a:t>Subpart M-Personnel for </a:t>
            </a:r>
            <a:r>
              <a:rPr lang="en-US" sz="4000" b="1" dirty="0" err="1" smtClean="0"/>
              <a:t>Nonwaived</a:t>
            </a:r>
            <a:r>
              <a:rPr lang="en-US" sz="4000" b="1" dirty="0" smtClean="0"/>
              <a:t> Testing</a:t>
            </a:r>
          </a:p>
          <a:p>
            <a:endParaRPr lang="en-US" dirty="0" smtClean="0"/>
          </a:p>
          <a:p>
            <a:r>
              <a:rPr lang="en-US" sz="4000" b="1" dirty="0"/>
              <a:t>§ 493.1423 Standard; Testing personnel qualifications. </a:t>
            </a:r>
            <a:endParaRPr lang="en-US" sz="4000" b="1" dirty="0" smtClean="0"/>
          </a:p>
          <a:p>
            <a:endParaRPr lang="en-US" dirty="0"/>
          </a:p>
          <a:p>
            <a:r>
              <a:rPr lang="en-US" sz="3600" b="1" dirty="0" smtClean="0"/>
              <a:t>Each </a:t>
            </a:r>
            <a:r>
              <a:rPr lang="en-US" sz="3600" b="1" dirty="0"/>
              <a:t>individual performing moderate complexity testing must</a:t>
            </a:r>
            <a:r>
              <a:rPr lang="en-US" sz="3600" b="1" dirty="0" smtClean="0"/>
              <a:t>—</a:t>
            </a:r>
          </a:p>
          <a:p>
            <a:r>
              <a:rPr lang="en-US" dirty="0" smtClean="0"/>
              <a:t>(a)  Possess </a:t>
            </a:r>
            <a:r>
              <a:rPr lang="en-US" dirty="0"/>
              <a:t>a current license issued by the State in which the laboratory is located, if such licensing is required; </a:t>
            </a:r>
            <a:r>
              <a:rPr lang="en-US" dirty="0" smtClean="0"/>
              <a:t>and</a:t>
            </a:r>
          </a:p>
          <a:p>
            <a:r>
              <a:rPr lang="en-US" dirty="0" smtClean="0"/>
              <a:t>(b</a:t>
            </a:r>
            <a:r>
              <a:rPr lang="en-US" dirty="0"/>
              <a:t>) Meet one of the following requirements</a:t>
            </a:r>
            <a:r>
              <a:rPr lang="en-US" dirty="0" smtClean="0"/>
              <a:t>:</a:t>
            </a:r>
          </a:p>
          <a:p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/>
              <a:t>1) Be a doctor of medicine or doctor of osteopathy licensed to practice medicine or osteopathy in the State in </a:t>
            </a:r>
            <a:r>
              <a:rPr lang="en-US" dirty="0" smtClean="0"/>
              <a:t>which </a:t>
            </a:r>
            <a:r>
              <a:rPr lang="en-US" dirty="0"/>
              <a:t>the laboratory is located or have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earned </a:t>
            </a:r>
            <a:r>
              <a:rPr lang="en-US" dirty="0"/>
              <a:t>a doctoral, master's, or bachelor's degree in a chemical, </a:t>
            </a:r>
            <a:r>
              <a:rPr lang="en-US" dirty="0" smtClean="0"/>
              <a:t>physical</a:t>
            </a:r>
            <a:r>
              <a:rPr lang="en-US" dirty="0"/>
              <a:t>, biological or clinical laboratory science, or medical technology from an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accredited institution ; or</a:t>
            </a:r>
          </a:p>
          <a:p>
            <a:r>
              <a:rPr lang="en-US" dirty="0" smtClean="0"/>
              <a:t>		(2) Have earned an associate degree in a chemical, physical or biological science or medical laboratory technology </a:t>
            </a:r>
            <a:r>
              <a:rPr lang="en-US" dirty="0"/>
              <a:t>from an accredited institution; </a:t>
            </a:r>
            <a:r>
              <a:rPr lang="en-US" dirty="0" smtClean="0"/>
              <a:t>or</a:t>
            </a:r>
          </a:p>
          <a:p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/>
              <a:t>3) Be a high school graduate or equivalent and have successfully completed an official military medical laboratory procedures course </a:t>
            </a:r>
            <a:r>
              <a:rPr lang="en-US" dirty="0" smtClean="0"/>
              <a:t>of at least 50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weeks </a:t>
            </a:r>
            <a:r>
              <a:rPr lang="en-US" dirty="0"/>
              <a:t>duration and have held the military enlisted occupational specialty of Medical Laboratory Specialist (</a:t>
            </a:r>
            <a:r>
              <a:rPr lang="en-US" dirty="0" smtClean="0"/>
              <a:t>Laboratory Technician): or</a:t>
            </a:r>
          </a:p>
          <a:p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/>
              <a:t>4)(</a:t>
            </a:r>
            <a:r>
              <a:rPr lang="en-US" dirty="0" err="1"/>
              <a:t>i</a:t>
            </a:r>
            <a:r>
              <a:rPr lang="en-US" dirty="0"/>
              <a:t>) Have earned a high school diploma or equivalent; and</a:t>
            </a:r>
          </a:p>
          <a:p>
            <a:r>
              <a:rPr lang="en-US" dirty="0"/>
              <a:t>	</a:t>
            </a:r>
            <a:r>
              <a:rPr lang="en-US" dirty="0" smtClean="0"/>
              <a:t>	     (ii</a:t>
            </a:r>
            <a:r>
              <a:rPr lang="en-US" dirty="0"/>
              <a:t>) Have documentation of training appropriate for the testing performed prior to analyzing patient specimens. Such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  training </a:t>
            </a:r>
            <a:r>
              <a:rPr lang="en-US" dirty="0"/>
              <a:t>must ensure that the individual has</a:t>
            </a:r>
            <a:r>
              <a:rPr lang="en-US" dirty="0" smtClean="0"/>
              <a:t>—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		(</a:t>
            </a:r>
            <a:r>
              <a:rPr lang="en-US" sz="3600" dirty="0"/>
              <a:t>A) The skills required for proper specimen collection, including patient preparation, if applicable, labeling, </a:t>
            </a:r>
            <a:r>
              <a:rPr lang="en-US" sz="3600" dirty="0" smtClean="0"/>
              <a:t>handling</a:t>
            </a:r>
            <a:r>
              <a:rPr lang="en-US" sz="3600" dirty="0"/>
              <a:t>, preservation </a:t>
            </a:r>
            <a:r>
              <a:rPr lang="en-US" sz="3600" dirty="0" smtClean="0"/>
              <a:t>		                  or </a:t>
            </a:r>
            <a:r>
              <a:rPr lang="en-US" sz="3600" dirty="0"/>
              <a:t>fixation, processing or </a:t>
            </a:r>
            <a:r>
              <a:rPr lang="en-US" sz="3600" dirty="0" smtClean="0"/>
              <a:t>preparation</a:t>
            </a:r>
            <a:r>
              <a:rPr lang="en-US" sz="3600" dirty="0"/>
              <a:t>, transportation and storage of specimens</a:t>
            </a:r>
            <a:r>
              <a:rPr lang="en-US" sz="3600" dirty="0" smtClean="0"/>
              <a:t>;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		(</a:t>
            </a:r>
            <a:r>
              <a:rPr lang="en-US" sz="3600" dirty="0"/>
              <a:t>B) The skills required for implementing all standard laboratory procedures</a:t>
            </a:r>
            <a:r>
              <a:rPr lang="en-US" sz="3600" dirty="0" smtClean="0"/>
              <a:t>;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		(</a:t>
            </a:r>
            <a:r>
              <a:rPr lang="en-US" sz="3600" dirty="0"/>
              <a:t>C) The skills required for performing each test method and for proper instrument use</a:t>
            </a:r>
            <a:r>
              <a:rPr lang="en-US" sz="3600" dirty="0" smtClean="0"/>
              <a:t>;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		(</a:t>
            </a:r>
            <a:r>
              <a:rPr lang="en-US" sz="3600" dirty="0"/>
              <a:t>D) The skills required for performing preventive maintenance, troubleshooting and calibration procedures related </a:t>
            </a:r>
            <a:r>
              <a:rPr lang="en-US" sz="3600" dirty="0" smtClean="0"/>
              <a:t>to each test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               performed;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		(</a:t>
            </a:r>
            <a:r>
              <a:rPr lang="en-US" sz="3600" dirty="0"/>
              <a:t>E) A working knowledge of reagent stability and storage</a:t>
            </a:r>
            <a:r>
              <a:rPr lang="en-US" sz="3600" dirty="0" smtClean="0"/>
              <a:t>;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		(</a:t>
            </a:r>
            <a:r>
              <a:rPr lang="en-US" sz="3600" dirty="0"/>
              <a:t>F) The skills required to implement the quality control policies and procedures of the laboratory</a:t>
            </a:r>
            <a:r>
              <a:rPr lang="en-US" sz="3600" dirty="0" smtClean="0"/>
              <a:t>;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		(</a:t>
            </a:r>
            <a:r>
              <a:rPr lang="en-US" sz="3600" dirty="0"/>
              <a:t>G) An awareness of the factors that influence test results; </a:t>
            </a:r>
            <a:r>
              <a:rPr lang="en-US" sz="3600" dirty="0" smtClean="0"/>
              <a:t>and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		(</a:t>
            </a:r>
            <a:r>
              <a:rPr lang="en-US" sz="3600" dirty="0"/>
              <a:t>H) The skills required to assess and verify the validity of patient test results through the evaluation of </a:t>
            </a:r>
            <a:r>
              <a:rPr lang="en-US" sz="3600" dirty="0" smtClean="0"/>
              <a:t>quality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               </a:t>
            </a:r>
            <a:r>
              <a:rPr lang="en-US" sz="3600" dirty="0"/>
              <a:t>control sample values prior to reporting patient test results.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7CE5-3225-8743-B368-1C50B11BFD7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75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micro tests will be done?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2800" b="1" dirty="0" smtClean="0"/>
              <a:t>Fern Tests:</a:t>
            </a:r>
            <a:r>
              <a:rPr lang="en-US" sz="2800" dirty="0" smtClean="0"/>
              <a:t> vaginal samples to r/o membrane rupture</a:t>
            </a:r>
          </a:p>
          <a:p>
            <a:pPr marL="514350" indent="-514350">
              <a:buAutoNum type="arabicPeriod" startAt="2"/>
            </a:pPr>
            <a:r>
              <a:rPr lang="en-US" sz="2800" b="1" dirty="0" smtClean="0"/>
              <a:t>KOH (Potassium Hydroxide) Skin  </a:t>
            </a:r>
          </a:p>
          <a:p>
            <a:r>
              <a:rPr lang="en-US" sz="2800" b="1" dirty="0" smtClean="0"/>
              <a:t>     Scrapings: </a:t>
            </a:r>
            <a:r>
              <a:rPr lang="en-US" sz="2800" dirty="0" smtClean="0"/>
              <a:t>for fungus</a:t>
            </a:r>
          </a:p>
          <a:p>
            <a:pPr marL="514350" indent="-514350">
              <a:buAutoNum type="arabicPeriod" startAt="3"/>
            </a:pPr>
            <a:r>
              <a:rPr lang="en-US" sz="2800" b="1" dirty="0" smtClean="0"/>
              <a:t>Semen Analysis (Post Vasectomy-qualitative): </a:t>
            </a:r>
            <a:r>
              <a:rPr lang="en-US" sz="2800" dirty="0" smtClean="0"/>
              <a:t>for presence/absence of sperm and motility only</a:t>
            </a:r>
          </a:p>
          <a:p>
            <a:pPr marL="514350" indent="-514350">
              <a:buAutoNum type="arabicPeriod" startAt="4"/>
            </a:pPr>
            <a:r>
              <a:rPr lang="en-US" sz="2800" b="1" dirty="0" smtClean="0"/>
              <a:t>Urine Sediment exams: </a:t>
            </a:r>
            <a:r>
              <a:rPr lang="en-US" sz="2800" dirty="0" smtClean="0"/>
              <a:t>for cellular elements  and bacteria</a:t>
            </a:r>
          </a:p>
          <a:p>
            <a:pPr marL="514350" indent="-514350">
              <a:buAutoNum type="arabicPeriod" startAt="5"/>
            </a:pPr>
            <a:r>
              <a:rPr lang="en-US" sz="2800" b="1" dirty="0" smtClean="0"/>
              <a:t>Wet Mount preparations: </a:t>
            </a:r>
            <a:r>
              <a:rPr lang="en-US" sz="2800" dirty="0" smtClean="0"/>
              <a:t>for clue </a:t>
            </a:r>
            <a:r>
              <a:rPr lang="en-US" sz="2800" dirty="0"/>
              <a:t>c</a:t>
            </a:r>
            <a:r>
              <a:rPr lang="en-US" sz="2800" dirty="0" smtClean="0"/>
              <a:t>ells,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yeast, trichomonas, and Scabies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5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half" idx="1"/>
          </p:nvPr>
        </p:nvSpPr>
        <p:spPr>
          <a:xfrm>
            <a:off x="990600" y="1143000"/>
            <a:ext cx="7315200" cy="487680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/>
              <a:t>MTS </a:t>
            </a:r>
            <a:r>
              <a:rPr lang="en-US" sz="1500" b="1" dirty="0" smtClean="0"/>
              <a:t>BASIC MICROSCOPIC TRAINING PROGRAM and TEST</a:t>
            </a:r>
          </a:p>
          <a:p>
            <a:pPr marL="0" indent="0"/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UWNC TEST PROCEDURES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500" dirty="0" smtClean="0"/>
              <a:t>Wet Mount Preparations</a:t>
            </a:r>
            <a:endParaRPr lang="en-US" sz="1500" dirty="0"/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500" dirty="0"/>
              <a:t>KOH Skin </a:t>
            </a:r>
            <a:r>
              <a:rPr lang="en-US" sz="1500" dirty="0" smtClean="0"/>
              <a:t>Scraping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500" dirty="0" smtClean="0"/>
              <a:t>Urine Sediment Exams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500" dirty="0" smtClean="0"/>
              <a:t>Fern Testing</a:t>
            </a:r>
            <a:endParaRPr lang="en-US" sz="1500" dirty="0"/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500" dirty="0"/>
              <a:t>Semen Analysis </a:t>
            </a:r>
            <a:r>
              <a:rPr lang="en-US" sz="1500" dirty="0" smtClean="0"/>
              <a:t>Qualitative-Post Vasectomy</a:t>
            </a:r>
            <a:endParaRPr lang="en-US" sz="1500" b="1" dirty="0" smtClean="0"/>
          </a:p>
          <a:p>
            <a:pPr marL="0" indent="0"/>
            <a:endParaRPr lang="en-US" sz="15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UWNC LAB TRAINING PROGRAM </a:t>
            </a:r>
            <a:endParaRPr lang="en-US" sz="1500" b="1" dirty="0"/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500" dirty="0" smtClean="0"/>
              <a:t>Hands-on Training with Microscope 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500" dirty="0" smtClean="0"/>
              <a:t>Patient Samples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500" dirty="0" smtClean="0"/>
              <a:t>Competency Checklists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500" dirty="0" smtClean="0"/>
              <a:t>Specific Test Procedures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500" dirty="0" smtClean="0"/>
              <a:t>AAFP Pictures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500" dirty="0" smtClean="0"/>
              <a:t>Wet Mount YouTube Video</a:t>
            </a:r>
          </a:p>
          <a:p>
            <a:pPr marL="0" indent="0"/>
            <a:endParaRPr lang="en-US" sz="15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MTS COMPETENCY EXAMS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ONGOING PARALLEL TESTING WITH CLT LEAD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 smtClean="0"/>
          </a:p>
          <a:p>
            <a:pPr marL="0" indent="0"/>
            <a:endParaRPr lang="en-US" sz="1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Training program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26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23A8-EBC6-4F74-88B3-26EAE98D8F5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WET MOUNT preps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0200" y="3373104"/>
            <a:ext cx="64008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Click this icon for full screen</a:t>
            </a:r>
          </a:p>
          <a:p>
            <a:endParaRPr lang="en-US" dirty="0" smtClean="0">
              <a:hlinkClick r:id="rId2"/>
            </a:endParaRPr>
          </a:p>
          <a:p>
            <a:r>
              <a:rPr lang="en-US" sz="1600" dirty="0" smtClean="0"/>
              <a:t>Once in full screen view, click </a:t>
            </a:r>
            <a:r>
              <a:rPr lang="en-US" sz="1600" dirty="0"/>
              <a:t>on link below to watch the </a:t>
            </a:r>
            <a:r>
              <a:rPr lang="en-US" sz="1600" dirty="0" smtClean="0"/>
              <a:t>video.</a:t>
            </a:r>
            <a:endParaRPr lang="en-US" sz="1600" dirty="0"/>
          </a:p>
          <a:p>
            <a:endParaRPr lang="en-US" u="sng" dirty="0">
              <a:hlinkClick r:id="rId2"/>
            </a:endParaRPr>
          </a:p>
          <a:p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://www.youtube.com/watch?v=8dgeOPGx6YI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sz="1600" dirty="0" smtClean="0"/>
              <a:t>Press the forward arrow key to go to the next slide, then Esc to exit.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817928"/>
            <a:ext cx="59436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For additional training on Wet Mount Preps, you are required to watch the video below. </a:t>
            </a:r>
          </a:p>
          <a:p>
            <a:endParaRPr lang="en-US" sz="1600" dirty="0"/>
          </a:p>
          <a:p>
            <a:r>
              <a:rPr lang="en-US" sz="1600" dirty="0" smtClean="0"/>
              <a:t>To view the video, click the “Reading View” icon at the bottom of your screen: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362200"/>
            <a:ext cx="6248400" cy="33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V="1">
            <a:off x="2971800" y="2709005"/>
            <a:ext cx="0" cy="643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44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light-background_3-21-12 (1)">
  <a:themeElements>
    <a:clrScheme name="UW Medicine">
      <a:dk1>
        <a:srgbClr val="7C6316"/>
      </a:dk1>
      <a:lt1>
        <a:srgbClr val="FFFFFF"/>
      </a:lt1>
      <a:dk2>
        <a:srgbClr val="000000"/>
      </a:dk2>
      <a:lt2>
        <a:srgbClr val="F9F7E7"/>
      </a:lt2>
      <a:accent1>
        <a:srgbClr val="7C6316"/>
      </a:accent1>
      <a:accent2>
        <a:srgbClr val="F2ECC2"/>
      </a:accent2>
      <a:accent3>
        <a:srgbClr val="F9F7E7"/>
      </a:accent3>
      <a:accent4>
        <a:srgbClr val="C0C0C0"/>
      </a:accent4>
      <a:accent5>
        <a:srgbClr val="C00000"/>
      </a:accent5>
      <a:accent6>
        <a:srgbClr val="808080"/>
      </a:accent6>
      <a:hlink>
        <a:srgbClr val="7C6316"/>
      </a:hlink>
      <a:folHlink>
        <a:srgbClr val="77787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Template_light-background_3-21-12 (1)</Template>
  <TotalTime>134</TotalTime>
  <Words>662</Words>
  <Application>Microsoft Office PowerPoint</Application>
  <PresentationFormat>On-screen Show (4:3)</PresentationFormat>
  <Paragraphs>113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Template_light-background_3-21-12 (1)</vt:lpstr>
      <vt:lpstr>UWNC:  LIMITED Microscopy training program</vt:lpstr>
      <vt:lpstr>What is Limited microscopy?</vt:lpstr>
      <vt:lpstr>Why do we do micros onsite?</vt:lpstr>
      <vt:lpstr>When will testing be done?</vt:lpstr>
      <vt:lpstr>Why do we need a training program?</vt:lpstr>
      <vt:lpstr>Regulatory Requirements</vt:lpstr>
      <vt:lpstr>What micro tests will be done?</vt:lpstr>
      <vt:lpstr>Training program basics</vt:lpstr>
      <vt:lpstr>WET MOUNT preps</vt:lpstr>
      <vt:lpstr>Program design by: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HEADLINE GOES HERE. PREFERRABLY IN ALL CAPS AND NO MORE THAN THREE LINES.</dc:title>
  <dc:creator>Lakin Soldate</dc:creator>
  <cp:lastModifiedBy>Cora Curre</cp:lastModifiedBy>
  <cp:revision>23</cp:revision>
  <dcterms:created xsi:type="dcterms:W3CDTF">2012-07-01T20:36:09Z</dcterms:created>
  <dcterms:modified xsi:type="dcterms:W3CDTF">2016-09-13T22:31:20Z</dcterms:modified>
</cp:coreProperties>
</file>