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4" r:id="rId3"/>
    <p:sldId id="257" r:id="rId4"/>
    <p:sldId id="265" r:id="rId5"/>
    <p:sldId id="292" r:id="rId6"/>
    <p:sldId id="262" r:id="rId7"/>
    <p:sldId id="267" r:id="rId8"/>
    <p:sldId id="277" r:id="rId9"/>
    <p:sldId id="278" r:id="rId10"/>
    <p:sldId id="311" r:id="rId11"/>
    <p:sldId id="290" r:id="rId12"/>
    <p:sldId id="281" r:id="rId13"/>
    <p:sldId id="289" r:id="rId14"/>
    <p:sldId id="283" r:id="rId15"/>
    <p:sldId id="312" r:id="rId16"/>
    <p:sldId id="284" r:id="rId17"/>
    <p:sldId id="286" r:id="rId18"/>
    <p:sldId id="285" r:id="rId19"/>
    <p:sldId id="305" r:id="rId20"/>
    <p:sldId id="309" r:id="rId21"/>
    <p:sldId id="298" r:id="rId22"/>
    <p:sldId id="299" r:id="rId23"/>
    <p:sldId id="300" r:id="rId24"/>
    <p:sldId id="263" r:id="rId2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6316"/>
    <a:srgbClr val="030201"/>
    <a:srgbClr val="404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1" autoAdjust="0"/>
    <p:restoredTop sz="86395" autoAdjust="0"/>
  </p:normalViewPr>
  <p:slideViewPr>
    <p:cSldViewPr>
      <p:cViewPr>
        <p:scale>
          <a:sx n="66" d="100"/>
          <a:sy n="66" d="100"/>
        </p:scale>
        <p:origin x="-322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F6D86B5-205C-46D9-AAE1-F26EFCF4D1C1}" type="datetimeFigureOut">
              <a:rPr lang="en-US" smtClean="0"/>
              <a:pPr/>
              <a:t>2/7/2017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DFB669A-6542-4372-A4A4-03D4FFBE6A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1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61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B669A-6542-4372-A4A4-03D4FFBE6AC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752600"/>
            <a:ext cx="8229600" cy="1402055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4000"/>
              </a:lnSpc>
              <a:spcAft>
                <a:spcPts val="0"/>
              </a:spcAft>
              <a:defRPr sz="3200" b="1" cap="all" spc="2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 HEADLINE GOES HERE. PREFERRABLY IN ALL CAPS AND NO MORE THAN THREE LINES.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075" y="4267200"/>
            <a:ext cx="6400800" cy="634997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500"/>
              </a:lnSpc>
              <a:spcBef>
                <a:spcPts val="0"/>
              </a:spcBef>
              <a:buNone/>
              <a:defRPr sz="2000" b="0" cap="all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UWMedicine_Logo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00025" y="10477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UW MEDICINE 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oudy"/>
                <a:ea typeface="+mn-ea"/>
                <a:cs typeface="+mn-cs"/>
              </a:rPr>
              <a:t>│</a:t>
            </a:r>
            <a:r>
              <a:rPr lang="en-US" sz="1000" kern="120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000" kern="1200" baseline="0" dirty="0" smtClean="0">
                <a:ln>
                  <a:noFill/>
                </a:ln>
                <a:solidFill>
                  <a:srgbClr val="D2232A"/>
                </a:solidFill>
                <a:effectLst/>
                <a:latin typeface="+mn-lt"/>
                <a:ea typeface="+mn-ea"/>
                <a:cs typeface="+mn-cs"/>
              </a:rPr>
              <a:t>PATIENTS ARE FIRST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24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57200" y="152400"/>
            <a:ext cx="8229600" cy="57912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only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38200"/>
            <a:ext cx="9144000" cy="510540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1219200"/>
            <a:ext cx="8229600" cy="4419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5334000" cy="2895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791200" y="1143000"/>
            <a:ext cx="2895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3886200"/>
            <a:ext cx="5334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295400"/>
          </a:xfrm>
        </p:spPr>
        <p:txBody>
          <a:bodyPr anchor="ctr"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5334000" y="762000"/>
            <a:ext cx="3352800" cy="4038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648200"/>
            <a:ext cx="8229600" cy="137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hart Placeholder 9"/>
          <p:cNvSpPr>
            <a:spLocks noGrp="1"/>
          </p:cNvSpPr>
          <p:nvPr>
            <p:ph type="chart" sz="quarter" idx="16"/>
          </p:nvPr>
        </p:nvSpPr>
        <p:spPr>
          <a:xfrm>
            <a:off x="4572000" y="990600"/>
            <a:ext cx="4114800" cy="3657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hart-and-tex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457200" y="990600"/>
            <a:ext cx="82296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4572000"/>
            <a:ext cx="82296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3020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629400"/>
            <a:ext cx="2133600" cy="2286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8768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8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4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 pitchFamily="34" charset="0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rgbClr val="7C6316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740664"/>
            <a:ext cx="4572000" cy="52791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791200"/>
          </a:xfrm>
        </p:spPr>
        <p:txBody>
          <a:bodyPr anchor="ctr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small Imag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0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1999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334000" y="740664"/>
            <a:ext cx="3352800" cy="405993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914400"/>
            <a:ext cx="4648200" cy="5105400"/>
          </a:xfrm>
        </p:spPr>
        <p:txBody>
          <a:bodyPr anchor="t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0" y="4800600"/>
            <a:ext cx="3352800" cy="1371600"/>
          </a:xfrm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cap="none" baseline="0"/>
            </a:lvl1pPr>
          </a:lstStyle>
          <a:p>
            <a:pPr lvl="0"/>
            <a:r>
              <a:rPr lang="en-US" dirty="0" smtClean="0"/>
              <a:t>Caption text in black.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Caption text in gold. </a:t>
            </a:r>
          </a:p>
          <a:p>
            <a:pPr lvl="0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1 Imag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81400"/>
            <a:ext cx="7611536" cy="24384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spc="50">
                <a:solidFill>
                  <a:srgbClr val="030201"/>
                </a:solidFill>
              </a:defRPr>
            </a:lvl1pPr>
            <a:lvl2pPr marL="4572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800">
                <a:solidFill>
                  <a:srgbClr val="030201"/>
                </a:solidFill>
              </a:defRPr>
            </a:lvl2pPr>
            <a:lvl3pPr marL="5715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400">
                <a:solidFill>
                  <a:srgbClr val="030201"/>
                </a:solidFill>
              </a:defRPr>
            </a:lvl3pPr>
            <a:lvl4pPr marL="6858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4pPr>
            <a:lvl5pPr marL="800100" indent="-1143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0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5987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81463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4081463" y="1433512"/>
            <a:ext cx="2938462" cy="11620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019925" y="3704"/>
            <a:ext cx="2124075" cy="259556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2599265"/>
            <a:ext cx="9144000" cy="7498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9267"/>
            <a:ext cx="8229600" cy="753534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7600"/>
            <a:ext cx="7620000" cy="2362200"/>
          </a:xfrm>
        </p:spPr>
        <p:txBody>
          <a:bodyPr lIns="9144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spc="50">
                <a:solidFill>
                  <a:srgbClr val="000000"/>
                </a:solidFill>
              </a:defRPr>
            </a:lvl1pPr>
            <a:lvl2pPr marL="11430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2600">
                <a:solidFill>
                  <a:srgbClr val="030201"/>
                </a:solidFill>
              </a:defRPr>
            </a:lvl2pPr>
            <a:lvl3pPr marL="12620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defRPr sz="2200">
                <a:solidFill>
                  <a:srgbClr val="030201"/>
                </a:solidFill>
              </a:defRPr>
            </a:lvl3pPr>
            <a:lvl4pPr marL="1371600" indent="-10953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4pPr>
            <a:lvl5pPr marL="1490663" indent="-119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595B5A"/>
              </a:buClr>
              <a:buFont typeface="Arial"/>
              <a:buChar char="•"/>
              <a:defRPr sz="1800">
                <a:solidFill>
                  <a:srgbClr val="03020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081463" y="0"/>
            <a:ext cx="2938462" cy="14335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953000"/>
            <a:ext cx="5486400" cy="45720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443538"/>
            <a:ext cx="5105400" cy="8048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3020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3800" y="6553200"/>
            <a:ext cx="2133600" cy="304800"/>
          </a:xfrm>
          <a:prstGeom prst="rect">
            <a:avLst/>
          </a:prstGeom>
        </p:spPr>
        <p:txBody>
          <a:bodyPr anchor="b"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1828800" y="228600"/>
            <a:ext cx="5486400" cy="4648200"/>
          </a:xfrm>
        </p:spPr>
        <p:txBody>
          <a:bodyPr/>
          <a:lstStyle>
            <a:lvl1pPr algn="l"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Full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524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76800"/>
          </a:xfrm>
        </p:spPr>
        <p:txBody>
          <a:bodyPr/>
          <a:lstStyle>
            <a:lvl1pPr>
              <a:buNone/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>
                <a:solidFill>
                  <a:srgbClr val="030201"/>
                </a:solidFill>
              </a:defRPr>
            </a:lvl1pPr>
            <a:lvl2pPr>
              <a:defRPr sz="2400">
                <a:solidFill>
                  <a:srgbClr val="030201"/>
                </a:solidFill>
              </a:defRPr>
            </a:lvl2pPr>
            <a:lvl3pPr>
              <a:defRPr sz="2000">
                <a:solidFill>
                  <a:srgbClr val="030201"/>
                </a:solidFill>
              </a:defRPr>
            </a:lvl3pPr>
            <a:lvl4pPr>
              <a:defRPr sz="1800">
                <a:solidFill>
                  <a:srgbClr val="030201"/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rgbClr val="03020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14800" y="6492875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65125"/>
          </a:xfrm>
          <a:prstGeom prst="rect">
            <a:avLst/>
          </a:prstGeom>
        </p:spPr>
        <p:txBody>
          <a:bodyPr anchor="b"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53200"/>
            <a:ext cx="533400" cy="304800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499623A8-EBC6-4F74-88B3-26EAE98D8F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 lIns="0" tIns="0" rIns="0" bIns="0" anchor="ctr">
            <a:normAutofit/>
          </a:bodyPr>
          <a:lstStyle>
            <a:lvl1pPr>
              <a:defRPr sz="320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80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 descr="UWMedicine_Logo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04800" y="6385405"/>
            <a:ext cx="1828800" cy="2439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629400"/>
            <a:ext cx="685800" cy="237067"/>
          </a:xfrm>
          <a:prstGeom prst="rect">
            <a:avLst/>
          </a:prstGeom>
        </p:spPr>
        <p:txBody>
          <a:bodyPr lIns="0" tIns="0" rIns="91440" bIns="4572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06C7CE5-3225-8743-B368-1C50B11BFD7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8" r:id="rId3"/>
    <p:sldLayoutId id="2147483669" r:id="rId4"/>
    <p:sldLayoutId id="2147483662" r:id="rId5"/>
    <p:sldLayoutId id="2147483663" r:id="rId6"/>
    <p:sldLayoutId id="2147483657" r:id="rId7"/>
    <p:sldLayoutId id="2147483664" r:id="rId8"/>
    <p:sldLayoutId id="2147483666" r:id="rId9"/>
    <p:sldLayoutId id="2147483655" r:id="rId10"/>
    <p:sldLayoutId id="2147483670" r:id="rId11"/>
    <p:sldLayoutId id="2147483673" r:id="rId12"/>
    <p:sldLayoutId id="2147483672" r:id="rId13"/>
    <p:sldLayoutId id="2147483671" r:id="rId14"/>
    <p:sldLayoutId id="2147483674" r:id="rId15"/>
    <p:sldLayoutId id="2147483675" r:id="rId16"/>
    <p:sldLayoutId id="214748366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3020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1" spc="100" dirty="0" smtClean="0">
                <a:latin typeface="+mn-lt"/>
              </a:rPr>
              <a:t>Quality control in the laboratory</a:t>
            </a:r>
            <a:endParaRPr lang="en-US" sz="4000" spc="100" dirty="0">
              <a:latin typeface="+mn-lt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219201" y="4343400"/>
            <a:ext cx="6553199" cy="990600"/>
          </a:xfrm>
          <a:solidFill>
            <a:srgbClr val="7C6316"/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bg2"/>
                </a:solidFill>
                <a:latin typeface="+mn-lt"/>
              </a:rPr>
              <a:t>by:  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Kathy miller, MLT (ASCP)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Rama kamasani, 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mlt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en-US" sz="3400" dirty="0" err="1" smtClean="0">
                <a:solidFill>
                  <a:schemeClr val="bg2"/>
                </a:solidFill>
                <a:latin typeface="+mn-lt"/>
              </a:rPr>
              <a:t>amt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Melissa Dofelmier,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 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 Technical coordinator</a:t>
            </a:r>
            <a:endParaRPr lang="en-US" sz="3400" baseline="30000" dirty="0" smtClean="0">
              <a:solidFill>
                <a:schemeClr val="bg2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Cora curre, MLT(ASCP)</a:t>
            </a:r>
            <a:r>
              <a:rPr lang="en-US" sz="3400" baseline="30000" dirty="0" smtClean="0">
                <a:solidFill>
                  <a:schemeClr val="bg2"/>
                </a:solidFill>
                <a:latin typeface="+mn-lt"/>
              </a:rPr>
              <a:t>CM</a:t>
            </a: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, Lab manager</a:t>
            </a:r>
          </a:p>
          <a:p>
            <a:pPr>
              <a:lnSpc>
                <a:spcPct val="120000"/>
              </a:lnSpc>
            </a:pPr>
            <a:r>
              <a:rPr lang="en-US" sz="3400" dirty="0" smtClean="0">
                <a:solidFill>
                  <a:schemeClr val="bg2"/>
                </a:solidFill>
                <a:latin typeface="+mn-lt"/>
              </a:rPr>
              <a:t>February 2017</a:t>
            </a:r>
            <a:endParaRPr lang="en-US" sz="3400" dirty="0" smtClean="0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514600" y="3886200"/>
            <a:ext cx="411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Influenza </a:t>
            </a:r>
            <a:r>
              <a:rPr lang="en-US" dirty="0" err="1" smtClean="0"/>
              <a:t>a+B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 descr="G:\Lab\QC\QC LAB PI PROJECT 3.2012\20150124_112549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 bwMode="auto">
          <a:xfrm>
            <a:off x="609599" y="3359451"/>
            <a:ext cx="1781812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G:\Lab\QC\QC LAB PI PROJECT 3.2012\20150124_112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43000"/>
            <a:ext cx="3698021" cy="21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Lab\QC\QC LAB PI PROJECT 3.2012\20150124_1125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55" y="3359452"/>
            <a:ext cx="1884851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0" y="1143000"/>
            <a:ext cx="4114800" cy="4883453"/>
          </a:xfrm>
          <a:ln>
            <a:solidFill>
              <a:srgbClr val="7C6316"/>
            </a:solidFill>
          </a:ln>
        </p:spPr>
        <p:txBody>
          <a:bodyPr/>
          <a:lstStyle/>
          <a:p>
            <a:pPr algn="ctr"/>
            <a:r>
              <a:rPr lang="en-US" sz="2000" u="sng" dirty="0" smtClean="0">
                <a:solidFill>
                  <a:srgbClr val="7C6316"/>
                </a:solidFill>
                <a:latin typeface="+mn-lt"/>
              </a:rPr>
              <a:t>Positive and Negative controls are run</a:t>
            </a:r>
          </a:p>
          <a:p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>
                <a:solidFill>
                  <a:srgbClr val="7C6316"/>
                </a:solidFill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You must verify that the built-in procedural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control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passed for each </a:t>
            </a:r>
            <a:r>
              <a:rPr lang="en-US" sz="2000" dirty="0">
                <a:solidFill>
                  <a:srgbClr val="7C6316"/>
                </a:solidFill>
                <a:latin typeface="+mn-lt"/>
              </a:rPr>
              <a:t>test </a:t>
            </a:r>
            <a:r>
              <a:rPr lang="en-US" sz="2000" dirty="0" smtClean="0">
                <a:solidFill>
                  <a:srgbClr val="7C6316"/>
                </a:solidFill>
                <a:latin typeface="+mn-lt"/>
              </a:rPr>
              <a:t>cassette.</a:t>
            </a:r>
            <a:endParaRPr lang="en-US" sz="2000" dirty="0">
              <a:solidFill>
                <a:srgbClr val="7C6316"/>
              </a:solidFill>
              <a:latin typeface="+mn-lt"/>
            </a:endParaRPr>
          </a:p>
          <a:p>
            <a:endParaRPr lang="en-US" dirty="0" smtClean="0">
              <a:solidFill>
                <a:srgbClr val="7C6316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Calibration check is run every 30 days of operation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25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KOH/Chlorazol black e stain </a:t>
            </a:r>
            <a:endParaRPr lang="en-US" dirty="0">
              <a:latin typeface="+mj-lt"/>
            </a:endParaRPr>
          </a:p>
        </p:txBody>
      </p:sp>
      <p:pic>
        <p:nvPicPr>
          <p:cNvPr id="6" name="Picture Placeholder 5" descr="stains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7519" r="17519"/>
          <a:stretch>
            <a:fillRect/>
          </a:stretch>
        </p:blipFill>
        <p:spPr>
          <a:xfrm>
            <a:off x="381000" y="1828800"/>
            <a:ext cx="3384125" cy="39075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43400" y="2362200"/>
            <a:ext cx="4114800" cy="2590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Check  the stains weekly for contamination. 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KOH expires 2 months after opening.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Chlorazol Black E expires as stated on the vial.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mONO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19600" y="1905000"/>
            <a:ext cx="4191000" cy="3581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en-US" sz="2000" u="sng" dirty="0" smtClean="0">
              <a:latin typeface="+mn-lt"/>
            </a:endParaRPr>
          </a:p>
          <a:p>
            <a:pPr algn="ctr"/>
            <a:endParaRPr lang="en-US" sz="2000" u="sng" dirty="0" smtClean="0"/>
          </a:p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</a:t>
            </a:r>
            <a:r>
              <a:rPr lang="en-US" sz="2000" dirty="0" smtClean="0"/>
              <a:t>on</a:t>
            </a:r>
            <a:r>
              <a:rPr lang="en-US" sz="2000" dirty="0" smtClean="0">
                <a:latin typeface="+mn-lt"/>
              </a:rPr>
              <a:t> each test strip.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>
              <a:buFont typeface="Wingdings" pitchFamily="2" charset="2"/>
              <a:buChar char="ü"/>
            </a:pPr>
            <a:endParaRPr lang="en-US" dirty="0">
              <a:solidFill>
                <a:srgbClr val="03020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 descr="mono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-2773" r="1210"/>
          <a:stretch>
            <a:fillRect/>
          </a:stretch>
        </p:blipFill>
        <p:spPr>
          <a:xfrm>
            <a:off x="228600" y="2209800"/>
            <a:ext cx="3886200" cy="2551582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19200" y="5715000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Internal Control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28" name="Picture 27" descr="MONOSTRIP3.JPG"/>
          <p:cNvPicPr>
            <a:picLocks noChangeAspect="1"/>
          </p:cNvPicPr>
          <p:nvPr/>
        </p:nvPicPr>
        <p:blipFill>
          <a:blip r:embed="rId3" cstate="print"/>
          <a:srcRect l="21667" t="26667" b="36667"/>
          <a:stretch>
            <a:fillRect/>
          </a:stretch>
        </p:blipFill>
        <p:spPr>
          <a:xfrm>
            <a:off x="533400" y="5105400"/>
            <a:ext cx="3383692" cy="8382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Oval 28"/>
          <p:cNvSpPr/>
          <p:nvPr/>
        </p:nvSpPr>
        <p:spPr>
          <a:xfrm>
            <a:off x="2209800" y="5105400"/>
            <a:ext cx="228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525780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NEG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52800" y="5410200"/>
            <a:ext cx="431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30201"/>
                </a:solidFill>
              </a:rPr>
              <a:t>POS</a:t>
            </a:r>
            <a:endParaRPr lang="en-US" sz="1000" dirty="0">
              <a:solidFill>
                <a:srgbClr val="03020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8800" y="5715000"/>
            <a:ext cx="110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Pregnancy- Osom card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914400"/>
            <a:ext cx="4114800" cy="5181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/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When a new kit is opened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You must observe the internal control on each test cartridge.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Controls are stable in the refrigerator until the expiration date on the bottle.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 descr="pregkit2ng.JPG"/>
          <p:cNvPicPr>
            <a:picLocks noChangeAspect="1"/>
          </p:cNvPicPr>
          <p:nvPr/>
        </p:nvPicPr>
        <p:blipFill>
          <a:blip r:embed="rId2" cstate="print"/>
          <a:srcRect t="10000" b="26667"/>
          <a:stretch>
            <a:fillRect/>
          </a:stretch>
        </p:blipFill>
        <p:spPr>
          <a:xfrm>
            <a:off x="381000" y="2209800"/>
            <a:ext cx="4010527" cy="2590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Time-XS PRO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r>
              <a:rPr lang="en-US" sz="8000" u="sng" dirty="0" smtClean="0">
                <a:latin typeface="+mj-lt"/>
              </a:rPr>
              <a:t>-</a:t>
            </a:r>
            <a:endParaRPr lang="en-US" sz="8000" b="1" dirty="0" smtClean="0"/>
          </a:p>
          <a:p>
            <a:pPr algn="ctr"/>
            <a:r>
              <a:rPr lang="en-US" sz="7200" b="1" dirty="0" smtClean="0"/>
              <a:t>*Moderate Complexity Test*</a:t>
            </a:r>
          </a:p>
          <a:p>
            <a:pPr algn="ctr"/>
            <a:r>
              <a:rPr lang="en-US" sz="7200" b="1" i="1" dirty="0" smtClean="0"/>
              <a:t>CoaguChek XS PRO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G:\Lab\QC\QC LAB PI PROJECT 3.2012\20150124_112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7338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Prothrombin Time-</a:t>
            </a:r>
            <a:r>
              <a:rPr lang="en-US" dirty="0" err="1" smtClean="0">
                <a:latin typeface="+mj-lt"/>
              </a:rPr>
              <a:t>xs</a:t>
            </a:r>
            <a:r>
              <a:rPr lang="en-US" dirty="0" smtClean="0">
                <a:latin typeface="+mj-lt"/>
              </a:rPr>
              <a:t> plus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0" y="762000"/>
            <a:ext cx="45720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5600" u="sng" dirty="0" smtClean="0">
              <a:latin typeface="+mj-lt"/>
            </a:endParaRPr>
          </a:p>
          <a:p>
            <a:pPr algn="ctr"/>
            <a:endParaRPr lang="en-US" sz="8000" u="sng" dirty="0" smtClean="0">
              <a:latin typeface="+mj-lt"/>
            </a:endParaRPr>
          </a:p>
          <a:p>
            <a:pPr algn="ctr"/>
            <a:r>
              <a:rPr lang="en-US" sz="8000" b="1" dirty="0" smtClean="0"/>
              <a:t>*</a:t>
            </a:r>
            <a:r>
              <a:rPr lang="en-US" sz="7200" b="1" dirty="0" smtClean="0"/>
              <a:t>Waived Test*</a:t>
            </a:r>
          </a:p>
          <a:p>
            <a:pPr algn="ctr"/>
            <a:r>
              <a:rPr lang="en-US" sz="7200" b="1" i="1" dirty="0" smtClean="0"/>
              <a:t>CoaguChek XS-PLUS</a:t>
            </a:r>
          </a:p>
          <a:p>
            <a:pPr algn="ctr"/>
            <a:endParaRPr lang="en-US" sz="8000" b="1" dirty="0" smtClean="0"/>
          </a:p>
          <a:p>
            <a:pPr algn="ctr"/>
            <a:r>
              <a:rPr lang="en-US" sz="6800" u="sng" dirty="0" smtClean="0">
                <a:latin typeface="+mj-lt"/>
              </a:rPr>
              <a:t>Level 1 (normal) and Level 2 (abnormal ) controls are run </a:t>
            </a:r>
          </a:p>
          <a:p>
            <a:pPr algn="ctr"/>
            <a:endParaRPr lang="en-US" sz="68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shipment is received</a:t>
            </a: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New lot # opened</a:t>
            </a:r>
          </a:p>
          <a:p>
            <a:pPr algn="ctr">
              <a:buFont typeface="Arial" pitchFamily="34" charset="0"/>
              <a:buChar char="•"/>
            </a:pPr>
            <a:endParaRPr lang="en-US" sz="68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800" dirty="0" smtClean="0">
                <a:latin typeface="+mj-lt"/>
              </a:rPr>
              <a:t>Electronic </a:t>
            </a:r>
            <a:r>
              <a:rPr lang="en-US" sz="6800" dirty="0">
                <a:latin typeface="+mj-lt"/>
              </a:rPr>
              <a:t> </a:t>
            </a:r>
            <a:r>
              <a:rPr lang="en-US" sz="6800" dirty="0" smtClean="0">
                <a:latin typeface="+mj-lt"/>
              </a:rPr>
              <a:t>built-in quality control must be noted with every test strip  (QC √)</a:t>
            </a:r>
          </a:p>
          <a:p>
            <a:pPr algn="ctr"/>
            <a:endParaRPr lang="en-US" sz="56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Controls are stable until the expiration date if refrigerated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controls are reconstituted, they are stable for 30 minutes.</a:t>
            </a:r>
          </a:p>
          <a:p>
            <a:pPr algn="ctr">
              <a:buFont typeface="Arial" pitchFamily="34" charset="0"/>
              <a:buChar char="•"/>
            </a:pPr>
            <a:r>
              <a:rPr lang="en-US" sz="6400" dirty="0" smtClean="0">
                <a:solidFill>
                  <a:srgbClr val="FF0000"/>
                </a:solidFill>
                <a:latin typeface="+mj-lt"/>
              </a:rPr>
              <a:t>Once opened, the vial of strips expire on the date noted on the vial.</a:t>
            </a:r>
          </a:p>
          <a:p>
            <a:pPr algn="ctr">
              <a:buFont typeface="Arial" pitchFamily="34" charset="0"/>
              <a:buChar char="•"/>
            </a:pPr>
            <a:endParaRPr lang="en-US" sz="64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6400" dirty="0" smtClean="0">
                <a:solidFill>
                  <a:srgbClr val="FF0000"/>
                </a:solidFill>
              </a:rPr>
              <a:t>Level 1 and level 2 controls are validated every time a new lot # is opened. </a:t>
            </a:r>
          </a:p>
          <a:p>
            <a:pPr algn="ctr">
              <a:buFont typeface="Wingdings" pitchFamily="2" charset="2"/>
              <a:buChar char="ü"/>
            </a:pPr>
            <a:r>
              <a:rPr lang="en-US" sz="6400" i="1" dirty="0" smtClean="0">
                <a:solidFill>
                  <a:srgbClr val="FF0000"/>
                </a:solidFill>
              </a:rPr>
              <a:t>Please consult with CLT Lead for this procedure</a:t>
            </a:r>
          </a:p>
          <a:p>
            <a:pPr algn="ctr">
              <a:buFont typeface="Arial" pitchFamily="34" charset="0"/>
              <a:buChar char="•"/>
            </a:pPr>
            <a:endParaRPr lang="en-US" sz="5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sz="2600" dirty="0" smtClean="0">
              <a:solidFill>
                <a:srgbClr val="FF000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G:\Lab\Lab Pictures\Coag-waiv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4" y="1143000"/>
            <a:ext cx="4119645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Rapid Strep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>
                <a:latin typeface="+mj-lt"/>
              </a:rPr>
              <a:t>Positive and Negative controls are run</a:t>
            </a:r>
          </a:p>
          <a:p>
            <a:pPr algn="ctr"/>
            <a:endParaRPr lang="en-US" sz="2000" u="sng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When a new bottle of test strips are opened and new reagents opened-twice per kit.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You must observe the internal control on each test strip.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Once the bottle of strips is opened they expire within 1 year or as stated on the outside of the kit whichever comes first.</a:t>
            </a:r>
          </a:p>
          <a:p>
            <a:pPr algn="ctr"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Placeholder 7" descr="strep2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1271" r="6686"/>
          <a:stretch>
            <a:fillRect/>
          </a:stretch>
        </p:blipFill>
        <p:spPr>
          <a:xfrm>
            <a:off x="304800" y="1905000"/>
            <a:ext cx="3886200" cy="281553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trepstrips.JPG"/>
          <p:cNvPicPr>
            <a:picLocks noChangeAspect="1"/>
          </p:cNvPicPr>
          <p:nvPr/>
        </p:nvPicPr>
        <p:blipFill>
          <a:blip r:embed="rId4" cstate="print"/>
          <a:srcRect l="2857" t="30476" b="31429"/>
          <a:stretch>
            <a:fillRect/>
          </a:stretch>
        </p:blipFill>
        <p:spPr>
          <a:xfrm>
            <a:off x="990600" y="5029200"/>
            <a:ext cx="2590800" cy="762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200400" y="54102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POS</a:t>
            </a:r>
            <a:endParaRPr lang="en-US" sz="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257800"/>
            <a:ext cx="685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NEG</a:t>
            </a:r>
            <a:endParaRPr lang="en-US" sz="8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5181600"/>
            <a:ext cx="228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5562600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Internal Control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Temperatures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1447800"/>
            <a:ext cx="4114800" cy="3276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Temperatures are recorded for the following areas in the lab daily: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Refrigerator (2-6°C.)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Freezer (-10 to -24°C.)</a:t>
            </a:r>
          </a:p>
          <a:p>
            <a:pPr algn="ctr"/>
            <a:r>
              <a:rPr lang="en-US" sz="2000" dirty="0" smtClean="0">
                <a:latin typeface="+mn-lt"/>
              </a:rPr>
              <a:t>(-10 to -30°C.) </a:t>
            </a:r>
            <a:r>
              <a:rPr lang="en-US" sz="2000" i="1" dirty="0" smtClean="0">
                <a:latin typeface="+mn-lt"/>
              </a:rPr>
              <a:t>Northgate,  Olympia, Issaquah</a:t>
            </a:r>
            <a:endParaRPr lang="en-US" sz="2000" i="1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Room Temperature (</a:t>
            </a:r>
            <a:r>
              <a:rPr lang="en-US" sz="2000" dirty="0" smtClean="0"/>
              <a:t>15</a:t>
            </a:r>
            <a:r>
              <a:rPr lang="en-US" sz="2000" dirty="0" smtClean="0">
                <a:latin typeface="+mn-lt"/>
              </a:rPr>
              <a:t>-25°C.)</a:t>
            </a:r>
          </a:p>
          <a:p>
            <a:pPr algn="ctr">
              <a:buFont typeface="Arial" pitchFamily="34" charset="0"/>
              <a:buChar char="•"/>
            </a:pPr>
            <a:endParaRPr lang="en-US" sz="1800" dirty="0" smtClean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G:\Lab\Lab Pictures\FRIGE THERMOME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7250"/>
            <a:ext cx="2920999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:\Lab\Lab Pictures\20151103_135631-resiz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667000"/>
            <a:ext cx="2920999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:\Lab\Lab Pictures\20151103_143756-resize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68527"/>
            <a:ext cx="2920999" cy="161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Urinalysis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648200" y="914400"/>
            <a:ext cx="41148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000" u="sng" dirty="0" smtClean="0">
                <a:latin typeface="+mn-lt"/>
              </a:rPr>
              <a:t>Positive and Negative controls are run</a:t>
            </a:r>
          </a:p>
          <a:p>
            <a:pPr algn="ctr"/>
            <a:endParaRPr lang="en-US" sz="1600" u="sng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vial of strips is opened</a:t>
            </a:r>
          </a:p>
          <a:p>
            <a:pPr algn="ctr"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When a new lot # of strips </a:t>
            </a:r>
            <a:r>
              <a:rPr lang="en-US" sz="1800" dirty="0" smtClean="0"/>
              <a:t>is</a:t>
            </a:r>
            <a:r>
              <a:rPr lang="en-US" sz="1800" dirty="0" smtClean="0">
                <a:latin typeface="+mn-lt"/>
              </a:rPr>
              <a:t> opened</a:t>
            </a:r>
          </a:p>
          <a:p>
            <a:pPr algn="ctr">
              <a:buFont typeface="Arial" pitchFamily="34" charset="0"/>
              <a:buChar char="•"/>
            </a:pPr>
            <a:endParaRPr lang="en-US" sz="1600" dirty="0" smtClean="0">
              <a:latin typeface="+mn-lt"/>
            </a:endParaRPr>
          </a:p>
          <a:p>
            <a:pPr algn="ctr"/>
            <a:endParaRPr lang="en-US" sz="1600" dirty="0" smtClean="0"/>
          </a:p>
          <a:p>
            <a:pPr algn="ctr">
              <a:buFont typeface="Arial" pitchFamily="34" charset="0"/>
              <a:buChar char="•"/>
            </a:pPr>
            <a:endParaRPr lang="en-US" sz="1600" u="sng" dirty="0" smtClean="0"/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Prepared controls are stable for 8 hours stored at room temp </a:t>
            </a:r>
            <a:r>
              <a:rPr lang="en-US" sz="1600" b="1" dirty="0" smtClean="0">
                <a:solidFill>
                  <a:srgbClr val="FF0000"/>
                </a:solidFill>
              </a:rPr>
              <a:t>except</a:t>
            </a:r>
            <a:r>
              <a:rPr lang="en-US" sz="1600" dirty="0" smtClean="0">
                <a:solidFill>
                  <a:srgbClr val="FF0000"/>
                </a:solidFill>
              </a:rPr>
              <a:t> bilirubin which is stable for 3 hours.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Placeholder 8" descr="UA6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685800" y="1752600"/>
            <a:ext cx="3299653" cy="38100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11285"/>
              </p:ext>
            </p:extLst>
          </p:nvPr>
        </p:nvGraphicFramePr>
        <p:xfrm>
          <a:off x="4114800" y="990600"/>
          <a:ext cx="4800600" cy="2299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348"/>
                <a:gridCol w="2282252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68949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Fill</a:t>
                      </a:r>
                      <a:r>
                        <a:rPr lang="en-US" sz="1800" baseline="0" dirty="0" smtClean="0"/>
                        <a:t> out the date received and temperature storage requirements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Content Placeholder 4" descr="reagentkitlabel.bmp"/>
          <p:cNvPicPr>
            <a:picLocks noChangeAspect="1"/>
          </p:cNvPicPr>
          <p:nvPr/>
        </p:nvPicPr>
        <p:blipFill>
          <a:blip r:embed="rId2" cstate="print"/>
          <a:srcRect t="36585" b="36586"/>
          <a:stretch>
            <a:fillRect/>
          </a:stretch>
        </p:blipFill>
        <p:spPr>
          <a:xfrm>
            <a:off x="190499" y="1480126"/>
            <a:ext cx="3695702" cy="1567873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donotusethislot.bmp"/>
          <p:cNvPicPr>
            <a:picLocks noChangeAspect="1"/>
          </p:cNvPicPr>
          <p:nvPr/>
        </p:nvPicPr>
        <p:blipFill>
          <a:blip r:embed="rId3" cstate="print"/>
          <a:srcRect t="28667" r="2000" b="30083"/>
          <a:stretch>
            <a:fillRect/>
          </a:stretch>
        </p:blipFill>
        <p:spPr>
          <a:xfrm>
            <a:off x="685798" y="4419600"/>
            <a:ext cx="2362202" cy="1305427"/>
          </a:xfrm>
          <a:prstGeom prst="round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50748"/>
              </p:ext>
            </p:extLst>
          </p:nvPr>
        </p:nvGraphicFramePr>
        <p:xfrm>
          <a:off x="4114800" y="3810001"/>
          <a:ext cx="4800600" cy="213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7729"/>
                <a:gridCol w="2322871"/>
              </a:tblGrid>
              <a:tr h="609599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Upon</a:t>
                      </a:r>
                      <a:r>
                        <a:rPr lang="en-US" sz="1800" baseline="0" dirty="0" smtClean="0"/>
                        <a:t> receipt</a:t>
                      </a:r>
                      <a:endParaRPr lang="en-US" sz="18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Place</a:t>
                      </a:r>
                      <a:r>
                        <a:rPr lang="en-US" sz="1800" baseline="0" dirty="0" smtClean="0"/>
                        <a:t> over the opening of the box so it’s visible to everyone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NOT</a:t>
                      </a:r>
                      <a:r>
                        <a:rPr lang="en-US" sz="1800" baseline="0" dirty="0" smtClean="0"/>
                        <a:t> USED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3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03425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j-lt"/>
              </a:rPr>
              <a:t>What is Quality Control?</a:t>
            </a:r>
            <a:endParaRPr lang="en-US" sz="4400" dirty="0">
              <a:latin typeface="+mj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543800" cy="1981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Quality Control is the process of testing materials that have a known value or concentration prior to running and resulting patient tests. </a:t>
            </a:r>
          </a:p>
          <a:p>
            <a:endParaRPr lang="en-US" dirty="0" smtClean="0">
              <a:solidFill>
                <a:srgbClr val="7C6316"/>
              </a:solidFill>
              <a:latin typeface="+mn-lt"/>
            </a:endParaRPr>
          </a:p>
          <a:p>
            <a:r>
              <a:rPr lang="en-US" dirty="0" smtClean="0">
                <a:solidFill>
                  <a:srgbClr val="7C6316"/>
                </a:solidFill>
                <a:latin typeface="+mn-lt"/>
              </a:rPr>
              <a:t>It is performed to ensure that test results produced in </a:t>
            </a:r>
            <a:r>
              <a:rPr lang="en-US" dirty="0" smtClean="0">
                <a:solidFill>
                  <a:srgbClr val="7C6316"/>
                </a:solidFill>
              </a:rPr>
              <a:t>the</a:t>
            </a:r>
            <a:r>
              <a:rPr lang="en-US" dirty="0" smtClean="0">
                <a:solidFill>
                  <a:srgbClr val="7C6316"/>
                </a:solidFill>
                <a:latin typeface="+mn-lt"/>
              </a:rPr>
              <a:t> laboratory are ACCURATE.</a:t>
            </a:r>
            <a:endParaRPr lang="en-US" dirty="0">
              <a:solidFill>
                <a:srgbClr val="7C6316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j-lt"/>
              </a:rPr>
              <a:t>Labels for Test Kits and Controls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0247"/>
              </p:ext>
            </p:extLst>
          </p:nvPr>
        </p:nvGraphicFramePr>
        <p:xfrm>
          <a:off x="3810000" y="990600"/>
          <a:ext cx="5105400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7145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258990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After</a:t>
                      </a:r>
                      <a:r>
                        <a:rPr lang="en-US" sz="1800" baseline="0" dirty="0" smtClean="0"/>
                        <a:t> a new shipment of kits/cuvettes/vials has been checked with controls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Apply this label on all controls upon receipt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lotreadyforuse.bmp"/>
          <p:cNvPicPr>
            <a:picLocks noChangeAspect="1"/>
          </p:cNvPicPr>
          <p:nvPr/>
        </p:nvPicPr>
        <p:blipFill>
          <a:blip r:embed="rId2" cstate="print"/>
          <a:srcRect t="22000" r="4000" b="22000"/>
          <a:stretch>
            <a:fillRect/>
          </a:stretch>
        </p:blipFill>
        <p:spPr>
          <a:xfrm>
            <a:off x="702807" y="1967985"/>
            <a:ext cx="2743199" cy="1600199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ateopenedexpired.bmp"/>
          <p:cNvPicPr>
            <a:picLocks noChangeAspect="1"/>
          </p:cNvPicPr>
          <p:nvPr/>
        </p:nvPicPr>
        <p:blipFill>
          <a:blip r:embed="rId3" cstate="print"/>
          <a:srcRect t="28667" b="28667"/>
          <a:stretch>
            <a:fillRect/>
          </a:stretch>
        </p:blipFill>
        <p:spPr>
          <a:xfrm>
            <a:off x="1002843" y="5029198"/>
            <a:ext cx="2143128" cy="914401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084782"/>
              </p:ext>
            </p:extLst>
          </p:nvPr>
        </p:nvGraphicFramePr>
        <p:xfrm>
          <a:off x="3810000" y="4572000"/>
          <a:ext cx="5105400" cy="22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Kits/Cuvettes/Vials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Controls</a:t>
                      </a:r>
                      <a:endParaRPr lang="en-US" u="sng" dirty="0"/>
                    </a:p>
                  </a:txBody>
                  <a:tcPr/>
                </a:tc>
              </a:tr>
              <a:tr h="123825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 smtClean="0"/>
                        <a:t>After</a:t>
                      </a:r>
                      <a:r>
                        <a:rPr lang="en-US" sz="1600" baseline="0" dirty="0" smtClean="0"/>
                        <a:t> the new kits have been checked with controls, apply this label over the existing larger yellow label on the kit.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baseline="0" dirty="0" smtClean="0"/>
                        <a:t>Apply this label on all controls after they are opened.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809328"/>
              </p:ext>
            </p:extLst>
          </p:nvPr>
        </p:nvGraphicFramePr>
        <p:xfrm>
          <a:off x="609600" y="1447800"/>
          <a:ext cx="7924800" cy="439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525019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ERROR</a:t>
                      </a:r>
                      <a:endParaRPr lang="en-US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 anchor="ctr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QNS</a:t>
                      </a:r>
                    </a:p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(Quantity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Not Sufficient)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Fill all tubes to indicated fill line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652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Contamination of Specimen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all lab procedures for proper specimen collection.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Collect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venipuncture specimen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using</a:t>
                      </a: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 correct “order of draw”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to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reduce anticoagulant contamination.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Specimen Deterioration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the laboratory and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manufacturer’s 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insert for specimen stability.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981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Improper Collection/Handling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UWMC Lab  Test Catalog for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collection guidelines and the lab procedure for proper specimen handling (room temp, refrigerated, frozen)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971800" y="838200"/>
            <a:ext cx="29718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Specimen Collection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423039"/>
              </p:ext>
            </p:extLst>
          </p:nvPr>
        </p:nvGraphicFramePr>
        <p:xfrm>
          <a:off x="609600" y="1676400"/>
          <a:ext cx="792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23663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723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Electrical Power Failure and Surges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Check the instruments manufacturer’s instructions for electrical requirements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Centrifugation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Georgia"/>
                          <a:ea typeface="Calibri"/>
                          <a:cs typeface="Times New Roman"/>
                        </a:rPr>
                        <a:t>Verify that the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centrifuge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is running at the proper speed and time.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66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Low Batteries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Replace batteries when needed or when electrical issues are apparent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734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Improper Storage of Test Kits and Reagents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Follow package inserts for proper storage.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test cartridges in the foil pouches until ready to run test.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Keep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all test strips in with their desiccant. </a:t>
                      </a:r>
                      <a:endParaRPr lang="en-US" sz="14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not handle test strips on reaction areas.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914400"/>
            <a:ext cx="2667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Lab and Environmental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71949"/>
              </p:ext>
            </p:extLst>
          </p:nvPr>
        </p:nvGraphicFramePr>
        <p:xfrm>
          <a:off x="762000" y="1371600"/>
          <a:ext cx="7924800" cy="1813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SOLUTION</a:t>
                      </a:r>
                      <a:endParaRPr lang="en-US" u="sng" dirty="0"/>
                    </a:p>
                  </a:txBody>
                  <a:tcPr/>
                </a:tc>
              </a:tr>
              <a:tr h="319025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Out of </a:t>
                      </a:r>
                      <a:r>
                        <a:rPr lang="en-US" sz="1400" dirty="0" smtClean="0">
                          <a:latin typeface="Georgia"/>
                          <a:ea typeface="Calibri"/>
                          <a:cs typeface="Times New Roman"/>
                        </a:rPr>
                        <a:t>Date-expired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expiration dates on all reagents including date opened and date expires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10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Wrong Kit and Lot Numbers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Check QC log sheets for the current lot number and control ranges. Check and scan current calibration card (DCA). Do not interchange components from different kit lots.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Do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not use after expiration date! Check the vial code (glucose).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864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eorgia"/>
                          <a:ea typeface="Calibri"/>
                          <a:cs typeface="Times New Roman"/>
                        </a:rPr>
                        <a:t>Reagent Preparation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Make sure the reagent was made </a:t>
                      </a:r>
                      <a:r>
                        <a:rPr lang="en-US" sz="1000" dirty="0" smtClean="0">
                          <a:latin typeface="Georgia"/>
                          <a:ea typeface="Calibri"/>
                          <a:cs typeface="Times New Roman"/>
                        </a:rPr>
                        <a:t>up </a:t>
                      </a:r>
                      <a:r>
                        <a:rPr lang="en-US" sz="1000" dirty="0">
                          <a:latin typeface="Georgia"/>
                          <a:ea typeface="Calibri"/>
                          <a:cs typeface="Times New Roman"/>
                        </a:rPr>
                        <a:t>correctly.</a:t>
                      </a:r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n-lt"/>
              </a:rPr>
              <a:t>Sources of error-Why is my QC out?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380062"/>
              </p:ext>
            </p:extLst>
          </p:nvPr>
        </p:nvGraphicFramePr>
        <p:xfrm>
          <a:off x="762000" y="3657600"/>
          <a:ext cx="8001000" cy="267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00"/>
                <a:gridCol w="4000500"/>
              </a:tblGrid>
              <a:tr h="35525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ERROR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/>
                        <a:t>SOLUTION</a:t>
                      </a:r>
                      <a:endParaRPr lang="en-US" b="1" u="sng" dirty="0"/>
                    </a:p>
                  </a:txBody>
                  <a:tcPr/>
                </a:tc>
              </a:tr>
              <a:tr h="804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Training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Verify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that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staff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have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been trained for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testing,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have 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documentation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can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locate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UWNC 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lab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procedures and the </a:t>
                      </a:r>
                      <a:r>
                        <a:rPr lang="en-US" sz="120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online Test Catalog. 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168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Georgia"/>
                          <a:ea typeface="Calibri"/>
                          <a:cs typeface="Times New Roman"/>
                        </a:rPr>
                        <a:t>Controls are out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Repeat the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control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Use new controls and repeat testing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controls are still out use new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test cartridge, strip,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or kit and repeat test.</a:t>
                      </a:r>
                      <a:endParaRPr lang="en-US" sz="1200" dirty="0" smtClean="0">
                        <a:latin typeface="Georgia"/>
                        <a:ea typeface="Calibri"/>
                        <a:cs typeface="Times New Roman"/>
                      </a:endParaRPr>
                    </a:p>
                    <a:p>
                      <a:pPr marL="45720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If still out new operator repeats.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If still out send test to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UWMC Lab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and consult with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CLT</a:t>
                      </a:r>
                      <a:r>
                        <a:rPr lang="en-US" sz="1200" baseline="0" dirty="0" smtClean="0">
                          <a:latin typeface="Georgia"/>
                          <a:ea typeface="Calibri"/>
                          <a:cs typeface="Times New Roman"/>
                        </a:rPr>
                        <a:t> Lead </a:t>
                      </a:r>
                      <a:r>
                        <a:rPr lang="en-US" sz="1200" dirty="0" smtClean="0">
                          <a:latin typeface="Georgia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dirty="0">
                          <a:latin typeface="Georgia"/>
                          <a:ea typeface="Calibri"/>
                          <a:cs typeface="Times New Roman"/>
                        </a:rPr>
                        <a:t>Lab Manager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4038600" y="838200"/>
            <a:ext cx="1295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Reagents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276600"/>
            <a:ext cx="3048000" cy="30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Operator/Testing Personnel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981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Contact the </a:t>
            </a:r>
            <a:r>
              <a:rPr lang="en-US" sz="2000" dirty="0" smtClean="0">
                <a:latin typeface="+mn-lt"/>
              </a:rPr>
              <a:t>CLT Lead</a:t>
            </a:r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 in each UWNC Lab for questions or contact the Laboratory Manager</a:t>
            </a:r>
          </a:p>
          <a:p>
            <a:r>
              <a:rPr lang="en-US" sz="2000" dirty="0" smtClean="0">
                <a:latin typeface="+mn-lt"/>
              </a:rPr>
              <a:t>Cora Curre, MLT(ASCP)</a:t>
            </a:r>
            <a:r>
              <a:rPr lang="en-US" sz="2000" baseline="30000" dirty="0" smtClean="0">
                <a:latin typeface="+mn-lt"/>
              </a:rPr>
              <a:t>CM</a:t>
            </a:r>
            <a:endParaRPr lang="en-US" sz="2000" baseline="30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206-520-1331</a:t>
            </a:r>
          </a:p>
          <a:p>
            <a:r>
              <a:rPr lang="en-US" sz="2000" dirty="0" smtClean="0">
                <a:solidFill>
                  <a:srgbClr val="030201"/>
                </a:solidFill>
                <a:latin typeface="+mn-lt"/>
              </a:rPr>
              <a:t>currec@uwpn.org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Running Controls checks for the following:</a:t>
            </a:r>
            <a:endParaRPr lang="en-US" sz="28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143001"/>
            <a:ext cx="7924800" cy="40385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000" dirty="0" smtClean="0"/>
              <a:t> 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Test System Failures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Environmental conditions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Reagent and Kit Storage</a:t>
            </a:r>
          </a:p>
          <a:p>
            <a:pPr marL="344488" indent="-344488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7C6316"/>
                </a:solidFill>
                <a:latin typeface="+mn-lt"/>
              </a:rPr>
              <a:t>Operator performance</a:t>
            </a:r>
          </a:p>
          <a:p>
            <a:pPr marL="688975" lvl="1" indent="-344488">
              <a:spcBef>
                <a:spcPts val="600"/>
              </a:spcBef>
              <a:spcAft>
                <a:spcPts val="600"/>
              </a:spcAft>
              <a:buClr>
                <a:srgbClr val="030201"/>
              </a:buClr>
              <a:buNone/>
            </a:pP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Why do we do QC?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sz="3000" dirty="0" smtClean="0">
              <a:solidFill>
                <a:schemeClr val="tx1"/>
              </a:solidFill>
            </a:endParaRPr>
          </a:p>
          <a:p>
            <a:pPr marL="463550" indent="-4635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specimens are examined on a   regular schedule to verify accurate test results.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To get accurate test results you must run your QC, evaluate your QC results, and document in the QC logs.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Regulatory requirements dictate that each test system must be monitored for accuracy and precision on a regular basis.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Quality Control is done to verify operator performance.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When test results are questionable, QC is performed.</a:t>
            </a:r>
          </a:p>
          <a:p>
            <a:pPr marL="514350" indent="-51435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7924800" cy="487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QC ranges are found in the manufacturer’s package inserts for each test.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It is vital you choose the correct ranges for the test method.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New test kits or instruments are validated before use to ensure accuracy.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7C6316"/>
                </a:solidFill>
                <a:latin typeface="+mn-lt"/>
              </a:rPr>
              <a:t>Consult each test procedure for specific instructions.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How do we do QC?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>
          <a:xfrm>
            <a:off x="533400" y="1295401"/>
            <a:ext cx="4038600" cy="46482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2"/>
                </a:solidFill>
              </a:rPr>
              <a:t>QUALITATIVE-Positive/Negative</a:t>
            </a:r>
          </a:p>
          <a:p>
            <a:pPr marL="0" indent="0">
              <a:buNone/>
            </a:pPr>
            <a:endParaRPr lang="en-US" dirty="0" smtClean="0">
              <a:solidFill>
                <a:schemeClr val="bg2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Influenza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KOH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Mono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Pregnancy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Strep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482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C6316"/>
                </a:solidFill>
              </a:rPr>
              <a:t>QUANTITATIVE-Numeric Result</a:t>
            </a:r>
          </a:p>
          <a:p>
            <a:pPr marL="0" indent="0">
              <a:buNone/>
            </a:pPr>
            <a:endParaRPr lang="en-US" dirty="0" smtClean="0">
              <a:solidFill>
                <a:srgbClr val="7C6316"/>
              </a:solidFill>
            </a:endParaRP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Glucose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 A1c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Hemoglobin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7C6316"/>
                </a:solidFill>
              </a:rPr>
              <a:t>Prothrombin</a:t>
            </a:r>
            <a:r>
              <a:rPr lang="en-US" dirty="0" smtClean="0">
                <a:solidFill>
                  <a:srgbClr val="7C6316"/>
                </a:solidFill>
              </a:rPr>
              <a:t> Time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dirty="0" smtClean="0">
                <a:solidFill>
                  <a:srgbClr val="7C6316"/>
                </a:solidFill>
              </a:rPr>
              <a:t>Urinalysis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  <a:solidFill>
            <a:srgbClr val="7C6316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j-lt"/>
              </a:rPr>
              <a:t>Two Types of QC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Glucose-</a:t>
            </a:r>
            <a:r>
              <a:rPr lang="en-US" dirty="0" err="1" smtClean="0">
                <a:latin typeface="+mj-lt"/>
              </a:rPr>
              <a:t>performa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5029200" y="838200"/>
            <a:ext cx="3886200" cy="5791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000" u="sng" dirty="0" smtClean="0"/>
              <a:t>Level 1</a:t>
            </a:r>
            <a:r>
              <a:rPr lang="en-US" sz="2000" u="sng" dirty="0" smtClean="0">
                <a:latin typeface="+mn-lt"/>
              </a:rPr>
              <a:t> (Low) and </a:t>
            </a:r>
            <a:r>
              <a:rPr lang="en-US" sz="2000" u="sng" dirty="0" smtClean="0"/>
              <a:t>Level 2</a:t>
            </a:r>
            <a:r>
              <a:rPr lang="en-US" sz="2000" u="sng" dirty="0" smtClean="0">
                <a:latin typeface="+mn-lt"/>
              </a:rPr>
              <a:t> (High) controls are run</a:t>
            </a:r>
          </a:p>
          <a:p>
            <a:pPr algn="ctr"/>
            <a:endParaRPr lang="en-US" sz="20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Weekly </a:t>
            </a:r>
          </a:p>
          <a:p>
            <a:pPr lvl="1" algn="ctr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When a new vial of strips is opened.</a:t>
            </a:r>
          </a:p>
          <a:p>
            <a:pPr algn="ctr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After opening, the controls expire in 3 months.</a:t>
            </a:r>
          </a:p>
          <a:p>
            <a:pPr algn="ctr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The test strips are stable until the expiration date on the vial.</a:t>
            </a: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2971800" y="4495800"/>
            <a:ext cx="1828800" cy="5334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Chek Strip</a:t>
            </a:r>
            <a:endParaRPr lang="en-US" sz="12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r="25639"/>
          <a:stretch>
            <a:fillRect/>
          </a:stretch>
        </p:blipFill>
        <p:spPr>
          <a:xfrm>
            <a:off x="304800" y="1295400"/>
            <a:ext cx="4343400" cy="4724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en-US" u="sng" dirty="0" smtClean="0"/>
          </a:p>
          <a:p>
            <a:pPr algn="ctr"/>
            <a:r>
              <a:rPr lang="en-US" sz="2200" u="sng" dirty="0" smtClean="0"/>
              <a:t>Low</a:t>
            </a:r>
            <a:r>
              <a:rPr lang="en-US" sz="2200" u="sng" dirty="0" smtClean="0">
                <a:latin typeface="+mn-lt"/>
              </a:rPr>
              <a:t> and High controls are run</a:t>
            </a:r>
          </a:p>
          <a:p>
            <a:pPr algn="ctr"/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Each day of patient testing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When a new bottle of test cuvettes are opened.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Note the SELFTEST result when starting the machine up.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 algn="ctr">
              <a:buFont typeface="Arial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controls are opened they expire within 1 month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After </a:t>
            </a:r>
            <a:r>
              <a:rPr lang="en-US" sz="2200" dirty="0" smtClean="0">
                <a:solidFill>
                  <a:srgbClr val="FF0000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uvette bottles are opened they expire within 3 months.</a:t>
            </a:r>
          </a:p>
          <a:p>
            <a:pPr lvl="1">
              <a:buFont typeface="Arial" pitchFamily="34" charset="0"/>
              <a:buChar char="•"/>
            </a:pPr>
            <a:endParaRPr lang="en-US" sz="2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n-lt"/>
              </a:rPr>
              <a:t>Controls and cuvettes can also expire as stated on the vials.</a:t>
            </a:r>
          </a:p>
          <a:p>
            <a:pPr algn="ctr">
              <a:buFont typeface="Wingdings" pitchFamily="2" charset="2"/>
              <a:buChar char="v"/>
            </a:pPr>
            <a:endParaRPr lang="en-US" dirty="0" smtClean="0"/>
          </a:p>
          <a:p>
            <a:pPr algn="ctr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Placeholder 9" descr="hgb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31693" r="17519"/>
          <a:stretch>
            <a:fillRect/>
          </a:stretch>
        </p:blipFill>
        <p:spPr>
          <a:xfrm>
            <a:off x="685800" y="838200"/>
            <a:ext cx="3276600" cy="5279136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Hemoglobin A1c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en-US" sz="2200" u="sng" dirty="0" smtClean="0"/>
              <a:t>Normal and Abnormal Controls are run</a:t>
            </a:r>
          </a:p>
          <a:p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Weekly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When a new shipment or Lot # of reagent cartridges are opened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/>
              <a:t>The optical test is run quarterly or when prompted by the machine.</a:t>
            </a:r>
          </a:p>
          <a:p>
            <a:pPr algn="ctr">
              <a:buFont typeface="Arial" pitchFamily="34" charset="0"/>
              <a:buChar char="•"/>
            </a:pPr>
            <a:endParaRPr lang="en-US" sz="2200" dirty="0" smtClean="0"/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Controls expire within 3 months after being made up.</a:t>
            </a:r>
          </a:p>
          <a:p>
            <a:pPr algn="ctr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</a:rPr>
              <a:t>Reagent kits expire in 3 months at room temperature or until the expiration date if kept refrigerated.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C7CE5-3225-8743-B368-1C50B11BFD7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 descr="A1C3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1128" r="21128"/>
          <a:stretch>
            <a:fillRect/>
          </a:stretch>
        </p:blipFill>
        <p:spPr>
          <a:xfrm>
            <a:off x="152400" y="1371600"/>
            <a:ext cx="3893591" cy="4495800"/>
          </a:xfrm>
          <a:prstGeom prst="rect">
            <a:avLst/>
          </a:prstGeom>
          <a:ln w="38100" cap="sq">
            <a:solidFill>
              <a:srgbClr val="7C631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light-background_3-21-12 (1)">
  <a:themeElements>
    <a:clrScheme name="UW Medicine">
      <a:dk1>
        <a:srgbClr val="7C6316"/>
      </a:dk1>
      <a:lt1>
        <a:srgbClr val="FFFFFF"/>
      </a:lt1>
      <a:dk2>
        <a:srgbClr val="000000"/>
      </a:dk2>
      <a:lt2>
        <a:srgbClr val="F9F7E7"/>
      </a:lt2>
      <a:accent1>
        <a:srgbClr val="7C6316"/>
      </a:accent1>
      <a:accent2>
        <a:srgbClr val="F2ECC2"/>
      </a:accent2>
      <a:accent3>
        <a:srgbClr val="F9F7E7"/>
      </a:accent3>
      <a:accent4>
        <a:srgbClr val="C0C0C0"/>
      </a:accent4>
      <a:accent5>
        <a:srgbClr val="C00000"/>
      </a:accent5>
      <a:accent6>
        <a:srgbClr val="808080"/>
      </a:accent6>
      <a:hlink>
        <a:srgbClr val="7C6316"/>
      </a:hlink>
      <a:folHlink>
        <a:srgbClr val="77787B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Template_light-background_3-21-12 (1)</Template>
  <TotalTime>2108</TotalTime>
  <Words>1457</Words>
  <Application>Microsoft Office PowerPoint</Application>
  <PresentationFormat>On-screen Show (4:3)</PresentationFormat>
  <Paragraphs>293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Template_light-background_3-21-12 (1)</vt:lpstr>
      <vt:lpstr>Quality control in the laboratory</vt:lpstr>
      <vt:lpstr>What is Quality Control?</vt:lpstr>
      <vt:lpstr>Running Controls checks for the following:</vt:lpstr>
      <vt:lpstr>Why do we do QC?</vt:lpstr>
      <vt:lpstr>How do we do QC?</vt:lpstr>
      <vt:lpstr>Two Types of QC</vt:lpstr>
      <vt:lpstr>Glucose-performa</vt:lpstr>
      <vt:lpstr>Hemoglobin</vt:lpstr>
      <vt:lpstr>Hemoglobin A1c</vt:lpstr>
      <vt:lpstr>Influenza a+B</vt:lpstr>
      <vt:lpstr>KOH/Chlorazol black e stain </vt:lpstr>
      <vt:lpstr>mONO</vt:lpstr>
      <vt:lpstr>Pregnancy- Osom card</vt:lpstr>
      <vt:lpstr>Prothrombin Time-XS PRO</vt:lpstr>
      <vt:lpstr>Prothrombin Time-xs plus</vt:lpstr>
      <vt:lpstr>Rapid Strep</vt:lpstr>
      <vt:lpstr>Temperatures</vt:lpstr>
      <vt:lpstr>Urinalysis</vt:lpstr>
      <vt:lpstr>Labels for Test Kits and Controls</vt:lpstr>
      <vt:lpstr>Labels for Test Kits and Controls</vt:lpstr>
      <vt:lpstr>Sources of error-Why is my QC out?</vt:lpstr>
      <vt:lpstr>Sources of error-Why is my QC out?</vt:lpstr>
      <vt:lpstr>Sources of error-Why is my QC out?</vt:lpstr>
      <vt:lpstr>Questions? 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GOES HERE. PREFERRABLY IN ALL CAPS AND NO MORE THAN THREE LINES.</dc:title>
  <dc:creator>Lakin Soldate</dc:creator>
  <cp:lastModifiedBy>corac</cp:lastModifiedBy>
  <cp:revision>235</cp:revision>
  <cp:lastPrinted>2015-02-05T03:35:11Z</cp:lastPrinted>
  <dcterms:created xsi:type="dcterms:W3CDTF">2012-07-01T20:36:09Z</dcterms:created>
  <dcterms:modified xsi:type="dcterms:W3CDTF">2017-02-08T00:37:32Z</dcterms:modified>
</cp:coreProperties>
</file>