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4" r:id="rId3"/>
    <p:sldId id="257" r:id="rId4"/>
    <p:sldId id="265" r:id="rId5"/>
    <p:sldId id="292" r:id="rId6"/>
    <p:sldId id="262" r:id="rId7"/>
    <p:sldId id="320" r:id="rId8"/>
    <p:sldId id="267" r:id="rId9"/>
    <p:sldId id="277" r:id="rId10"/>
    <p:sldId id="278" r:id="rId11"/>
    <p:sldId id="311" r:id="rId12"/>
    <p:sldId id="290" r:id="rId13"/>
    <p:sldId id="281" r:id="rId14"/>
    <p:sldId id="289" r:id="rId15"/>
    <p:sldId id="283" r:id="rId16"/>
    <p:sldId id="312" r:id="rId17"/>
    <p:sldId id="284" r:id="rId18"/>
    <p:sldId id="286" r:id="rId19"/>
    <p:sldId id="318" r:id="rId20"/>
    <p:sldId id="285" r:id="rId21"/>
    <p:sldId id="305" r:id="rId22"/>
    <p:sldId id="309" r:id="rId23"/>
    <p:sldId id="298" r:id="rId24"/>
    <p:sldId id="299" r:id="rId25"/>
    <p:sldId id="300" r:id="rId26"/>
    <p:sldId id="263" r:id="rId2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316"/>
    <a:srgbClr val="030201"/>
    <a:srgbClr val="404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61" autoAdjust="0"/>
    <p:restoredTop sz="86395" autoAdjust="0"/>
  </p:normalViewPr>
  <p:slideViewPr>
    <p:cSldViewPr>
      <p:cViewPr>
        <p:scale>
          <a:sx n="80" d="100"/>
          <a:sy n="80" d="100"/>
        </p:scale>
        <p:origin x="-2802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DF6D86B5-205C-46D9-AAE1-F26EFCF4D1C1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DDFB669A-6542-4372-A4A4-03D4FFBE6A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1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6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HEADLINE GOES HERE. PREFERRABLY IN ALL CAPS AND NO MORE THAN THREE LINES.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UWMedicine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 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udy"/>
                <a:ea typeface="+mn-ea"/>
                <a:cs typeface="+mn-cs"/>
              </a:rPr>
              <a:t>│</a:t>
            </a: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D2232A"/>
                </a:solidFill>
                <a:effectLst/>
                <a:latin typeface="+mn-lt"/>
                <a:ea typeface="+mn-ea"/>
                <a:cs typeface="+mn-cs"/>
              </a:rPr>
              <a:t>PATIENTS ARE FIRST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302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629400"/>
            <a:ext cx="2133600" cy="2286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8" r:id="rId3"/>
    <p:sldLayoutId id="2147483669" r:id="rId4"/>
    <p:sldLayoutId id="2147483662" r:id="rId5"/>
    <p:sldLayoutId id="2147483663" r:id="rId6"/>
    <p:sldLayoutId id="2147483657" r:id="rId7"/>
    <p:sldLayoutId id="2147483664" r:id="rId8"/>
    <p:sldLayoutId id="2147483666" r:id="rId9"/>
    <p:sldLayoutId id="2147483655" r:id="rId10"/>
    <p:sldLayoutId id="2147483670" r:id="rId11"/>
    <p:sldLayoutId id="2147483673" r:id="rId12"/>
    <p:sldLayoutId id="2147483672" r:id="rId13"/>
    <p:sldLayoutId id="2147483671" r:id="rId14"/>
    <p:sldLayoutId id="2147483674" r:id="rId15"/>
    <p:sldLayoutId id="2147483675" r:id="rId16"/>
    <p:sldLayoutId id="214748366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spc="100" dirty="0" smtClean="0">
                <a:latin typeface="+mn-lt"/>
              </a:rPr>
              <a:t>Quality control in the laboratory</a:t>
            </a:r>
            <a:endParaRPr lang="en-US" sz="4000" spc="100" dirty="0">
              <a:latin typeface="+mn-lt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219201" y="4343400"/>
            <a:ext cx="6553199" cy="990600"/>
          </a:xfrm>
          <a:solidFill>
            <a:srgbClr val="7C6316"/>
          </a:solidFill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by:  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Kathy miller, MLT (ASCP)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Rama kamasani, </a:t>
            </a:r>
            <a:r>
              <a:rPr lang="en-US" sz="3400" dirty="0" err="1" smtClean="0">
                <a:solidFill>
                  <a:schemeClr val="bg2"/>
                </a:solidFill>
                <a:latin typeface="+mn-lt"/>
              </a:rPr>
              <a:t>mlt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 (</a:t>
            </a:r>
            <a:r>
              <a:rPr lang="en-US" sz="3400" dirty="0" err="1" smtClean="0">
                <a:solidFill>
                  <a:schemeClr val="bg2"/>
                </a:solidFill>
                <a:latin typeface="+mn-lt"/>
              </a:rPr>
              <a:t>amt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Melissa Dofelmier, MLT(ASCP)</a:t>
            </a:r>
            <a:r>
              <a:rPr lang="en-US" sz="3400" baseline="30000" dirty="0" smtClean="0">
                <a:solidFill>
                  <a:schemeClr val="bg2"/>
                </a:solidFill>
                <a:latin typeface="+mn-lt"/>
              </a:rPr>
              <a:t>CM 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, Lab  Technical coordinator</a:t>
            </a:r>
            <a:endParaRPr lang="en-US" sz="3400" baseline="300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Cora curre, MLT(ASCP)</a:t>
            </a:r>
            <a:r>
              <a:rPr lang="en-US" sz="3400" baseline="30000" dirty="0" smtClean="0">
                <a:solidFill>
                  <a:schemeClr val="bg2"/>
                </a:solidFill>
                <a:latin typeface="+mn-lt"/>
              </a:rPr>
              <a:t>CM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, Lab manager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SEPTEMBER 2017</a:t>
            </a:r>
            <a:endParaRPr lang="en-US" sz="3400" dirty="0" smtClean="0">
              <a:solidFill>
                <a:schemeClr val="bg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3886200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 A1c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n-US" sz="2200" u="sng" dirty="0" smtClean="0"/>
              <a:t>Normal and Abnormal Controls are run</a:t>
            </a:r>
          </a:p>
          <a:p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Weekly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When a new shipment or Lot # of reagent cartridges are opened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The optical test is run quarterly or when prompted by the machine.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Controls expire within 3 months after being made up.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Reagent kits expire in 3 months at room temperature or until the expiration date if kept refrigerated.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Placeholder 8" descr="A1C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128" r="21128"/>
          <a:stretch>
            <a:fillRect/>
          </a:stretch>
        </p:blipFill>
        <p:spPr>
          <a:xfrm>
            <a:off x="152400" y="1371600"/>
            <a:ext cx="3893591" cy="4495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Influenza </a:t>
            </a:r>
            <a:r>
              <a:rPr lang="en-US" dirty="0" err="1" smtClean="0"/>
              <a:t>a+B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G:\Lab\QC\QC LAB PI PROJECT 3.2012\20150124_112549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9" b="17529"/>
          <a:stretch>
            <a:fillRect/>
          </a:stretch>
        </p:blipFill>
        <p:spPr bwMode="auto">
          <a:xfrm>
            <a:off x="609599" y="3359451"/>
            <a:ext cx="1781812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Lab\QC\QC LAB PI PROJECT 3.2012\20150124_112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143000"/>
            <a:ext cx="3698021" cy="219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:\Lab\QC\QC LAB PI PROJECT 3.2012\20150124_112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55" y="3359452"/>
            <a:ext cx="1884851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0" y="1143000"/>
            <a:ext cx="4114800" cy="4883453"/>
          </a:xfrm>
          <a:ln>
            <a:solidFill>
              <a:srgbClr val="7C6316"/>
            </a:solidFill>
          </a:ln>
        </p:spPr>
        <p:txBody>
          <a:bodyPr/>
          <a:lstStyle/>
          <a:p>
            <a:pPr algn="ctr"/>
            <a:r>
              <a:rPr lang="en-US" sz="2000" u="sng" dirty="0" smtClean="0">
                <a:solidFill>
                  <a:srgbClr val="7C6316"/>
                </a:solidFill>
                <a:latin typeface="+mn-lt"/>
              </a:rPr>
              <a:t>Positive and Negative controls are run</a:t>
            </a:r>
          </a:p>
          <a:p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>
                <a:solidFill>
                  <a:srgbClr val="7C6316"/>
                </a:solidFill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You must verify that the built-in procedural </a:t>
            </a:r>
            <a:r>
              <a:rPr lang="en-US" sz="2000" dirty="0">
                <a:solidFill>
                  <a:srgbClr val="7C6316"/>
                </a:solidFill>
                <a:latin typeface="+mn-lt"/>
              </a:rPr>
              <a:t>control </a:t>
            </a: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passed for each </a:t>
            </a:r>
            <a:r>
              <a:rPr lang="en-US" sz="2000" dirty="0">
                <a:solidFill>
                  <a:srgbClr val="7C6316"/>
                </a:solidFill>
                <a:latin typeface="+mn-lt"/>
              </a:rPr>
              <a:t>test </a:t>
            </a: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cassette.</a:t>
            </a:r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endParaRPr lang="en-US" dirty="0" smtClean="0">
              <a:solidFill>
                <a:srgbClr val="7C6316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Calibration check is run every 30 days of operation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25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KOH/Chlorazol black e stain </a:t>
            </a:r>
            <a:endParaRPr lang="en-US" dirty="0">
              <a:latin typeface="+mj-lt"/>
            </a:endParaRPr>
          </a:p>
        </p:txBody>
      </p:sp>
      <p:pic>
        <p:nvPicPr>
          <p:cNvPr id="6" name="Picture Placeholder 5" descr="stain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r="17519"/>
          <a:stretch>
            <a:fillRect/>
          </a:stretch>
        </p:blipFill>
        <p:spPr>
          <a:xfrm>
            <a:off x="381000" y="1828800"/>
            <a:ext cx="3384125" cy="39075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43400" y="2362200"/>
            <a:ext cx="4114800" cy="2590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Check  the stains weekly for contamination. 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KOH expires 2 months after opening.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Chlorazol Black E expires as stated on the vial.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mONO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19600" y="1905000"/>
            <a:ext cx="4191000" cy="3581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US" sz="2000" u="sng" dirty="0" smtClean="0">
              <a:latin typeface="+mn-lt"/>
            </a:endParaRPr>
          </a:p>
          <a:p>
            <a:pPr algn="ctr"/>
            <a:endParaRPr lang="en-US" sz="2000" u="sng" dirty="0" smtClean="0"/>
          </a:p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</a:t>
            </a:r>
            <a:r>
              <a:rPr lang="en-US" sz="2000" dirty="0" smtClean="0"/>
              <a:t>on</a:t>
            </a:r>
            <a:r>
              <a:rPr lang="en-US" sz="2000" dirty="0" smtClean="0">
                <a:latin typeface="+mn-lt"/>
              </a:rPr>
              <a:t> each test strip.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>
              <a:solidFill>
                <a:srgbClr val="03020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Placeholder 8" descr="mono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-2773" r="1210"/>
          <a:stretch>
            <a:fillRect/>
          </a:stretch>
        </p:blipFill>
        <p:spPr>
          <a:xfrm>
            <a:off x="228600" y="2209800"/>
            <a:ext cx="3886200" cy="2551582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219200" y="57150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Internal Control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28" name="Picture 27" descr="MONOSTRIP3.JPG"/>
          <p:cNvPicPr>
            <a:picLocks noChangeAspect="1"/>
          </p:cNvPicPr>
          <p:nvPr/>
        </p:nvPicPr>
        <p:blipFill>
          <a:blip r:embed="rId3" cstate="print"/>
          <a:srcRect l="21667" t="26667" b="36667"/>
          <a:stretch>
            <a:fillRect/>
          </a:stretch>
        </p:blipFill>
        <p:spPr>
          <a:xfrm>
            <a:off x="533400" y="5105400"/>
            <a:ext cx="3383692" cy="838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Oval 28"/>
          <p:cNvSpPr/>
          <p:nvPr/>
        </p:nvSpPr>
        <p:spPr>
          <a:xfrm>
            <a:off x="2209800" y="5105400"/>
            <a:ext cx="228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525780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NEG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5410200"/>
            <a:ext cx="431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POS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5715000"/>
            <a:ext cx="1106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Pregnancy- Osom card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181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on each test cartridge.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Controls are stable in the refrigerator until the expiration date on the bottle.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pregkit2ng.JPG"/>
          <p:cNvPicPr>
            <a:picLocks noChangeAspect="1"/>
          </p:cNvPicPr>
          <p:nvPr/>
        </p:nvPicPr>
        <p:blipFill>
          <a:blip r:embed="rId2" cstate="print"/>
          <a:srcRect t="10000" b="26667"/>
          <a:stretch>
            <a:fillRect/>
          </a:stretch>
        </p:blipFill>
        <p:spPr>
          <a:xfrm>
            <a:off x="381000" y="2209800"/>
            <a:ext cx="4010527" cy="2590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Prothrombin Time-XS PRO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0" y="762000"/>
            <a:ext cx="45720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r>
              <a:rPr lang="en-US" sz="8000" u="sng" dirty="0" smtClean="0">
                <a:latin typeface="+mj-lt"/>
              </a:rPr>
              <a:t>-</a:t>
            </a:r>
            <a:endParaRPr lang="en-US" sz="8000" b="1" dirty="0" smtClean="0"/>
          </a:p>
          <a:p>
            <a:pPr algn="ctr"/>
            <a:r>
              <a:rPr lang="en-US" sz="7200" b="1" dirty="0" smtClean="0"/>
              <a:t>*Moderate Complexity Test*</a:t>
            </a:r>
          </a:p>
          <a:p>
            <a:pPr algn="ctr"/>
            <a:r>
              <a:rPr lang="en-US" sz="7200" b="1" i="1" dirty="0" smtClean="0"/>
              <a:t>CoaguChek XS PRO</a:t>
            </a:r>
          </a:p>
          <a:p>
            <a:pPr algn="ctr"/>
            <a:endParaRPr lang="en-US" sz="8000" b="1" dirty="0" smtClean="0"/>
          </a:p>
          <a:p>
            <a:pPr algn="ctr"/>
            <a:r>
              <a:rPr lang="en-US" sz="6800" u="sng" dirty="0" smtClean="0">
                <a:latin typeface="+mj-lt"/>
              </a:rPr>
              <a:t>Level 1 (normal) and Level 2 (abnormal ) controls are run </a:t>
            </a:r>
          </a:p>
          <a:p>
            <a:pPr algn="ctr"/>
            <a:endParaRPr lang="en-US" sz="68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shipment is received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lot # opened</a:t>
            </a:r>
          </a:p>
          <a:p>
            <a:pPr algn="ctr">
              <a:buFont typeface="Arial" pitchFamily="34" charset="0"/>
              <a:buChar char="•"/>
            </a:pPr>
            <a:endParaRPr lang="en-US" sz="6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Electronic </a:t>
            </a:r>
            <a:r>
              <a:rPr lang="en-US" sz="6800" dirty="0">
                <a:latin typeface="+mj-lt"/>
              </a:rPr>
              <a:t> </a:t>
            </a:r>
            <a:r>
              <a:rPr lang="en-US" sz="6800" dirty="0" smtClean="0">
                <a:latin typeface="+mj-lt"/>
              </a:rPr>
              <a:t>built-in quality control must be noted with every test strip  (QC √)</a:t>
            </a:r>
          </a:p>
          <a:p>
            <a:pPr algn="ctr"/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Controls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controls are reconstituted, they are stable for 30 minutes.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opened, the vial of strips expire on the date noted on the vial.</a:t>
            </a:r>
          </a:p>
          <a:p>
            <a:pPr algn="ctr">
              <a:buFont typeface="Arial" pitchFamily="34" charset="0"/>
              <a:buChar char="•"/>
            </a:pPr>
            <a:endParaRPr lang="en-US" sz="64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6400" dirty="0" smtClean="0">
                <a:solidFill>
                  <a:srgbClr val="FF0000"/>
                </a:solidFill>
              </a:rPr>
              <a:t>Level 1 and level 2 controls are validated every time a new lot # is opened. </a:t>
            </a:r>
          </a:p>
          <a:p>
            <a:pPr algn="ctr">
              <a:buFont typeface="Wingdings" pitchFamily="2" charset="2"/>
              <a:buChar char="ü"/>
            </a:pPr>
            <a:r>
              <a:rPr lang="en-US" sz="6400" i="1" dirty="0" smtClean="0">
                <a:solidFill>
                  <a:srgbClr val="FF0000"/>
                </a:solidFill>
              </a:rPr>
              <a:t>Please consult with CLT Lead for this procedure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6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 descr="G:\Lab\QC\QC LAB PI PROJECT 3.2012\20150124_112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7338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Prothrombin Time-</a:t>
            </a:r>
            <a:r>
              <a:rPr lang="en-US" dirty="0" err="1" smtClean="0">
                <a:latin typeface="+mj-lt"/>
              </a:rPr>
              <a:t>xs</a:t>
            </a:r>
            <a:r>
              <a:rPr lang="en-US" dirty="0" smtClean="0">
                <a:latin typeface="+mj-lt"/>
              </a:rPr>
              <a:t> plus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0" y="762000"/>
            <a:ext cx="45720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8000" u="sng" dirty="0" smtClean="0">
              <a:latin typeface="+mj-lt"/>
            </a:endParaRPr>
          </a:p>
          <a:p>
            <a:pPr algn="ctr"/>
            <a:r>
              <a:rPr lang="en-US" sz="8000" b="1" dirty="0" smtClean="0"/>
              <a:t>*</a:t>
            </a:r>
            <a:r>
              <a:rPr lang="en-US" sz="7200" b="1" dirty="0" smtClean="0"/>
              <a:t>Waived Test*</a:t>
            </a:r>
          </a:p>
          <a:p>
            <a:pPr algn="ctr"/>
            <a:r>
              <a:rPr lang="en-US" sz="7200" b="1" i="1" dirty="0" smtClean="0"/>
              <a:t>CoaguChek XS-PLUS</a:t>
            </a:r>
          </a:p>
          <a:p>
            <a:pPr algn="ctr"/>
            <a:endParaRPr lang="en-US" sz="8000" b="1" dirty="0" smtClean="0"/>
          </a:p>
          <a:p>
            <a:pPr algn="ctr"/>
            <a:r>
              <a:rPr lang="en-US" sz="6800" u="sng" dirty="0" smtClean="0">
                <a:latin typeface="+mj-lt"/>
              </a:rPr>
              <a:t>Level 1 (normal) and Level 2 (abnormal ) controls are run </a:t>
            </a:r>
          </a:p>
          <a:p>
            <a:pPr algn="ctr"/>
            <a:endParaRPr lang="en-US" sz="68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shipment is received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lot # opened</a:t>
            </a:r>
          </a:p>
          <a:p>
            <a:pPr algn="ctr">
              <a:buFont typeface="Arial" pitchFamily="34" charset="0"/>
              <a:buChar char="•"/>
            </a:pPr>
            <a:endParaRPr lang="en-US" sz="6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Electronic </a:t>
            </a:r>
            <a:r>
              <a:rPr lang="en-US" sz="6800" dirty="0">
                <a:latin typeface="+mj-lt"/>
              </a:rPr>
              <a:t> </a:t>
            </a:r>
            <a:r>
              <a:rPr lang="en-US" sz="6800" dirty="0" smtClean="0">
                <a:latin typeface="+mj-lt"/>
              </a:rPr>
              <a:t>built-in quality control must be noted with every test strip  (QC √)</a:t>
            </a:r>
          </a:p>
          <a:p>
            <a:pPr algn="ctr"/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Controls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controls are reconstituted, they are stable for 30 minutes.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opened, the vial of strips expire on the date noted on the vial.</a:t>
            </a:r>
          </a:p>
          <a:p>
            <a:pPr algn="ctr">
              <a:buFont typeface="Arial" pitchFamily="34" charset="0"/>
              <a:buChar char="•"/>
            </a:pPr>
            <a:endParaRPr lang="en-US" sz="64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6400" dirty="0" smtClean="0">
                <a:solidFill>
                  <a:srgbClr val="FF0000"/>
                </a:solidFill>
              </a:rPr>
              <a:t>Level 1 and level 2 controls are validated every time a new lot # is opened. </a:t>
            </a:r>
          </a:p>
          <a:p>
            <a:pPr algn="ctr">
              <a:buFont typeface="Wingdings" pitchFamily="2" charset="2"/>
              <a:buChar char="ü"/>
            </a:pPr>
            <a:r>
              <a:rPr lang="en-US" sz="6400" i="1" dirty="0" smtClean="0">
                <a:solidFill>
                  <a:srgbClr val="FF0000"/>
                </a:solidFill>
              </a:rPr>
              <a:t>Please consult with CLT Lead for this procedure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6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G:\Lab\Lab Pictures\Coag-waiv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4" y="1143000"/>
            <a:ext cx="4119645" cy="48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Rapid Strep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u="sng" dirty="0" smtClean="0">
                <a:latin typeface="+mj-lt"/>
              </a:rPr>
              <a:t>Positive and Negative controls are run</a:t>
            </a:r>
          </a:p>
          <a:p>
            <a:pPr algn="ctr"/>
            <a:endParaRPr lang="en-US" sz="20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When a new bottle of test strips are opened and new reagents opened-twice per kit.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You must observe the internal control on each test strip.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Once the bottle of strips is opened they expire within 1 year or as stated on the outside of the kit whichever comes first.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Placeholder 7" descr="strep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271" r="6686"/>
          <a:stretch>
            <a:fillRect/>
          </a:stretch>
        </p:blipFill>
        <p:spPr>
          <a:xfrm>
            <a:off x="304800" y="1905000"/>
            <a:ext cx="3886200" cy="281553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trepstrips.JPG"/>
          <p:cNvPicPr>
            <a:picLocks noChangeAspect="1"/>
          </p:cNvPicPr>
          <p:nvPr/>
        </p:nvPicPr>
        <p:blipFill>
          <a:blip r:embed="rId4" cstate="print"/>
          <a:srcRect l="2857" t="30476" b="31429"/>
          <a:stretch>
            <a:fillRect/>
          </a:stretch>
        </p:blipFill>
        <p:spPr>
          <a:xfrm>
            <a:off x="990600" y="5029200"/>
            <a:ext cx="2590800" cy="7620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00400" y="5410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POS</a:t>
            </a:r>
            <a:endParaRPr lang="en-US" sz="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2578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NEG</a:t>
            </a:r>
            <a:endParaRPr lang="en-US" sz="800" b="1" dirty="0"/>
          </a:p>
        </p:txBody>
      </p:sp>
      <p:sp>
        <p:nvSpPr>
          <p:cNvPr id="12" name="Oval 11"/>
          <p:cNvSpPr/>
          <p:nvPr/>
        </p:nvSpPr>
        <p:spPr>
          <a:xfrm>
            <a:off x="2057400" y="5181600"/>
            <a:ext cx="228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5562600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Temperatures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1447800"/>
            <a:ext cx="4114800" cy="3276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Temperatures are recorded for the following areas in the lab daily: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Refrigerator (2-6°C.)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Freezer (-10 to -24°C.)</a:t>
            </a:r>
          </a:p>
          <a:p>
            <a:pPr algn="ctr"/>
            <a:r>
              <a:rPr lang="en-US" sz="2000" dirty="0" smtClean="0">
                <a:latin typeface="+mn-lt"/>
              </a:rPr>
              <a:t>(-10 to -30°C.) </a:t>
            </a:r>
            <a:r>
              <a:rPr lang="en-US" sz="2000" i="1" dirty="0" smtClean="0">
                <a:latin typeface="+mn-lt"/>
              </a:rPr>
              <a:t>Northgate,  Olympia, Issaquah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Room Temperature (</a:t>
            </a:r>
            <a:r>
              <a:rPr lang="en-US" sz="2000" dirty="0" smtClean="0"/>
              <a:t>15</a:t>
            </a:r>
            <a:r>
              <a:rPr lang="en-US" sz="2000" dirty="0" smtClean="0">
                <a:latin typeface="+mn-lt"/>
              </a:rPr>
              <a:t>-25°C.)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 descr="G:\Lab\Lab Pictures\FRIGE THERMOME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57250"/>
            <a:ext cx="2920999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:\Lab\Lab Pictures\20151103_135631-resiz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667000"/>
            <a:ext cx="2920999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G:\Lab\Lab Pictures\20151103_143756-resize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68527"/>
            <a:ext cx="2920999" cy="16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Troponin I stat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70000" lnSpcReduction="20000"/>
          </a:bodyPr>
          <a:lstStyle/>
          <a:p>
            <a:pPr algn="ctr"/>
            <a:r>
              <a:rPr lang="en-US" sz="2900" b="1" dirty="0" smtClean="0"/>
              <a:t>*Moderate Complexity Test*</a:t>
            </a:r>
          </a:p>
          <a:p>
            <a:pPr algn="ctr"/>
            <a:r>
              <a:rPr lang="en-US" sz="1800" u="sng" dirty="0" smtClean="0">
                <a:latin typeface="+mn-lt"/>
              </a:rPr>
              <a:t>Liquid Level 1 and Level 3 Controls run weekly</a:t>
            </a:r>
          </a:p>
          <a:p>
            <a:pPr algn="ctr"/>
            <a:endParaRPr lang="en-US" sz="1800" u="sng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box is opened</a:t>
            </a:r>
          </a:p>
          <a:p>
            <a:pPr algn="ctr"/>
            <a:endParaRPr lang="en-US" sz="18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7C6316"/>
                </a:solidFill>
              </a:rPr>
              <a:t>Internal Electronic Simulator  </a:t>
            </a: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is run automatically every 24  hours by the </a:t>
            </a:r>
            <a:r>
              <a:rPr lang="en-US" sz="1800" dirty="0" smtClean="0">
                <a:solidFill>
                  <a:srgbClr val="7C6316"/>
                </a:solidFill>
              </a:rPr>
              <a:t>instrument</a:t>
            </a:r>
            <a:r>
              <a:rPr lang="en-US" sz="1800" dirty="0" smtClean="0">
                <a:solidFill>
                  <a:srgbClr val="7C6316"/>
                </a:solidFill>
                <a:latin typeface="+mn-lt"/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7C6316"/>
                </a:solidFill>
              </a:rPr>
              <a:t>External Electronic Simulator </a:t>
            </a:r>
            <a:r>
              <a:rPr lang="en-US" sz="1800" dirty="0" smtClean="0">
                <a:solidFill>
                  <a:srgbClr val="7C6316"/>
                </a:solidFill>
              </a:rPr>
              <a:t>is run twice a year, with every CLEW update, during Thermal Probe Check and during Calibration Verification.</a:t>
            </a:r>
            <a:endParaRPr lang="en-US" sz="1800" dirty="0" smtClean="0">
              <a:solidFill>
                <a:srgbClr val="7C6316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Liquid Controls </a:t>
            </a:r>
            <a:r>
              <a:rPr lang="en-US" sz="1800" dirty="0" smtClean="0">
                <a:solidFill>
                  <a:srgbClr val="FF0000"/>
                </a:solidFill>
              </a:rPr>
              <a:t>are one time use</a:t>
            </a: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Controls if unopened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Once opened the box of cartridges expire in 2 weeks at room temperature or by the expiration date if kept refrigerated.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Level 1 and level 3 controls-each new lot must be validated prior to use</a:t>
            </a:r>
          </a:p>
          <a:p>
            <a:pPr algn="ctr"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FF0000"/>
                </a:solidFill>
              </a:rPr>
              <a:t>Please consult with Lead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New control ranges must be entered into computer software and downloaded into the instrument.</a:t>
            </a:r>
          </a:p>
          <a:p>
            <a:pPr algn="ctr"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FF0000"/>
                </a:solidFill>
              </a:rPr>
              <a:t>Please consult with Lead on this procedure</a:t>
            </a:r>
          </a:p>
          <a:p>
            <a:pPr algn="ctr">
              <a:buFont typeface="Wingdings" pitchFamily="2" charset="2"/>
              <a:buChar char="ü"/>
            </a:pPr>
            <a:endParaRPr lang="en-US" sz="1800" i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Calibration Verification must be done twice a year.</a:t>
            </a:r>
          </a:p>
          <a:p>
            <a:pPr algn="ctr">
              <a:buFont typeface="Wingdings" pitchFamily="2" charset="2"/>
              <a:buChar char="ü"/>
            </a:pPr>
            <a:r>
              <a:rPr lang="en-US" sz="1800" i="1" dirty="0" smtClean="0">
                <a:solidFill>
                  <a:srgbClr val="FF0000"/>
                </a:solidFill>
              </a:rPr>
              <a:t>Please consult with Lead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4" y="2819400"/>
            <a:ext cx="2106792" cy="181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" b="2832"/>
          <a:stretch>
            <a:fillRect/>
          </a:stretch>
        </p:blipFill>
        <p:spPr bwMode="auto">
          <a:xfrm>
            <a:off x="2819400" y="2722496"/>
            <a:ext cx="1676400" cy="193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67946"/>
            <a:ext cx="254002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G:\Lab\Lab Pictures\I stat\CTNI I stat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0034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What is Quality Control?</a:t>
            </a:r>
            <a:endParaRPr lang="en-US" sz="4400" dirty="0"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543800" cy="1981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Quality Control is the process of testing materials that have a known value or concentration prior to running and resulting patient tests. </a:t>
            </a:r>
          </a:p>
          <a:p>
            <a:endParaRPr lang="en-US" dirty="0" smtClean="0">
              <a:solidFill>
                <a:srgbClr val="7C6316"/>
              </a:solidFill>
              <a:latin typeface="+mn-lt"/>
            </a:endParaRPr>
          </a:p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It is performed to ensure that test results produced in </a:t>
            </a:r>
            <a:r>
              <a:rPr lang="en-US" dirty="0" smtClean="0">
                <a:solidFill>
                  <a:srgbClr val="7C6316"/>
                </a:solidFill>
              </a:rPr>
              <a:t>the</a:t>
            </a:r>
            <a:r>
              <a:rPr lang="en-US" dirty="0" smtClean="0">
                <a:solidFill>
                  <a:srgbClr val="7C6316"/>
                </a:solidFill>
                <a:latin typeface="+mn-lt"/>
              </a:rPr>
              <a:t> laboratory are ACCURATE.</a:t>
            </a:r>
            <a:endParaRPr lang="en-US" dirty="0">
              <a:solidFill>
                <a:srgbClr val="7C6316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Urinalysis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8200" y="914400"/>
            <a:ext cx="4114800" cy="563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 algn="ctr"/>
            <a:endParaRPr lang="en-US" sz="1600" u="sng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Weekly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lot # of strips </a:t>
            </a:r>
            <a:r>
              <a:rPr lang="en-US" sz="1800" dirty="0" smtClean="0"/>
              <a:t>is</a:t>
            </a:r>
            <a:r>
              <a:rPr lang="en-US" sz="1800" dirty="0" smtClean="0">
                <a:latin typeface="+mn-lt"/>
              </a:rPr>
              <a:t> opened</a:t>
            </a:r>
          </a:p>
          <a:p>
            <a:pPr algn="ctr">
              <a:buFont typeface="Arial" pitchFamily="34" charset="0"/>
              <a:buChar char="•"/>
            </a:pPr>
            <a:endParaRPr lang="en-US" sz="1600" dirty="0" smtClean="0">
              <a:latin typeface="+mn-lt"/>
            </a:endParaRPr>
          </a:p>
          <a:p>
            <a:pPr algn="ctr"/>
            <a:endParaRPr lang="en-US" sz="1600" dirty="0" smtClean="0"/>
          </a:p>
          <a:p>
            <a:pPr algn="ctr">
              <a:buFont typeface="Arial" pitchFamily="34" charset="0"/>
              <a:buChar char="•"/>
            </a:pPr>
            <a:endParaRPr lang="en-US" sz="1600" u="sng" dirty="0" smtClean="0"/>
          </a:p>
          <a:p>
            <a:pPr algn="ctr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Prepared controls are stable for 8 hours stored at room temp </a:t>
            </a:r>
            <a:r>
              <a:rPr lang="en-US" sz="1600" b="1" dirty="0" smtClean="0">
                <a:solidFill>
                  <a:srgbClr val="FF0000"/>
                </a:solidFill>
              </a:rPr>
              <a:t>except</a:t>
            </a:r>
            <a:r>
              <a:rPr lang="en-US" sz="1600" dirty="0" smtClean="0">
                <a:solidFill>
                  <a:srgbClr val="FF0000"/>
                </a:solidFill>
              </a:rPr>
              <a:t> bilirubin which is stable for 3 hours.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Placeholder 8" descr="UA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128" r="21128"/>
          <a:stretch>
            <a:fillRect/>
          </a:stretch>
        </p:blipFill>
        <p:spPr>
          <a:xfrm>
            <a:off x="685800" y="1752600"/>
            <a:ext cx="3299653" cy="38100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811285"/>
              </p:ext>
            </p:extLst>
          </p:nvPr>
        </p:nvGraphicFramePr>
        <p:xfrm>
          <a:off x="4114800" y="990600"/>
          <a:ext cx="4800600" cy="2299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348"/>
                <a:gridCol w="2282252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68949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Fill</a:t>
                      </a:r>
                      <a:r>
                        <a:rPr lang="en-US" sz="1800" baseline="0" dirty="0" smtClean="0"/>
                        <a:t> out the date received and temperature storage requirements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USED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Content Placeholder 4" descr="reagentkitlabel.bmp"/>
          <p:cNvPicPr>
            <a:picLocks noChangeAspect="1"/>
          </p:cNvPicPr>
          <p:nvPr/>
        </p:nvPicPr>
        <p:blipFill>
          <a:blip r:embed="rId2" cstate="print"/>
          <a:srcRect t="36585" b="36586"/>
          <a:stretch>
            <a:fillRect/>
          </a:stretch>
        </p:blipFill>
        <p:spPr>
          <a:xfrm>
            <a:off x="190499" y="1480126"/>
            <a:ext cx="3695702" cy="1567873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onotusethislot.bmp"/>
          <p:cNvPicPr>
            <a:picLocks noChangeAspect="1"/>
          </p:cNvPicPr>
          <p:nvPr/>
        </p:nvPicPr>
        <p:blipFill>
          <a:blip r:embed="rId3" cstate="print"/>
          <a:srcRect t="28667" r="2000" b="30083"/>
          <a:stretch>
            <a:fillRect/>
          </a:stretch>
        </p:blipFill>
        <p:spPr>
          <a:xfrm>
            <a:off x="685798" y="4419600"/>
            <a:ext cx="2362202" cy="1305427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450748"/>
              </p:ext>
            </p:extLst>
          </p:nvPr>
        </p:nvGraphicFramePr>
        <p:xfrm>
          <a:off x="4114800" y="3810001"/>
          <a:ext cx="4800600" cy="213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729"/>
                <a:gridCol w="2322871"/>
              </a:tblGrid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Place</a:t>
                      </a:r>
                      <a:r>
                        <a:rPr lang="en-US" sz="1800" baseline="0" dirty="0" smtClean="0"/>
                        <a:t> over the opening of the box so it’s visible to everyone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USED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3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80247"/>
              </p:ext>
            </p:extLst>
          </p:nvPr>
        </p:nvGraphicFramePr>
        <p:xfrm>
          <a:off x="3810000" y="990600"/>
          <a:ext cx="51054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71456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258990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After</a:t>
                      </a:r>
                      <a:r>
                        <a:rPr lang="en-US" sz="1800" baseline="0" dirty="0" smtClean="0"/>
                        <a:t> a new shipment of kits/cuvettes/vials has been checked with controls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Apply this label on all controls upon receipt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lotreadyforuse.bmp"/>
          <p:cNvPicPr>
            <a:picLocks noChangeAspect="1"/>
          </p:cNvPicPr>
          <p:nvPr/>
        </p:nvPicPr>
        <p:blipFill>
          <a:blip r:embed="rId2" cstate="print"/>
          <a:srcRect t="22000" r="4000" b="22000"/>
          <a:stretch>
            <a:fillRect/>
          </a:stretch>
        </p:blipFill>
        <p:spPr>
          <a:xfrm>
            <a:off x="702807" y="1967985"/>
            <a:ext cx="2743199" cy="160019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ateopenedexpired.bmp"/>
          <p:cNvPicPr>
            <a:picLocks noChangeAspect="1"/>
          </p:cNvPicPr>
          <p:nvPr/>
        </p:nvPicPr>
        <p:blipFill>
          <a:blip r:embed="rId3" cstate="print"/>
          <a:srcRect t="28667" b="28667"/>
          <a:stretch>
            <a:fillRect/>
          </a:stretch>
        </p:blipFill>
        <p:spPr>
          <a:xfrm>
            <a:off x="1002843" y="5029198"/>
            <a:ext cx="2143128" cy="914401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084782"/>
              </p:ext>
            </p:extLst>
          </p:nvPr>
        </p:nvGraphicFramePr>
        <p:xfrm>
          <a:off x="3810000" y="4572000"/>
          <a:ext cx="5105400" cy="222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2382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After</a:t>
                      </a:r>
                      <a:r>
                        <a:rPr lang="en-US" sz="1600" baseline="0" dirty="0" smtClean="0"/>
                        <a:t> the new kits have been checked with controls, apply this label over the existing larger yellow label on the kit.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Apply this label on all controls after they are opened.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809328"/>
              </p:ext>
            </p:extLst>
          </p:nvPr>
        </p:nvGraphicFramePr>
        <p:xfrm>
          <a:off x="609600" y="1447800"/>
          <a:ext cx="7924800" cy="439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525019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ERROR</a:t>
                      </a:r>
                      <a:endParaRPr lang="en-US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 anchor="ctr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QNS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(Quantity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 Sufficient)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Fill all tubes to indicated fill line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652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Contamination of Specimen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all lab procedures for proper specimen collection.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Collect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venipuncture specimen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using</a:t>
                      </a: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 correct “order of draw”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to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reduce anticoagulant contamination.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Specimen Deterioration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the laboratory and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manufacturer’s 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insert for specimen stability.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Improper Collection/Handling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UWMC Lab  Test Catalog for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collection guidelines and the lab procedure for proper specimen handling (room temp, refrigerated, frozen)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71800" y="838200"/>
            <a:ext cx="2971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Specimen Collection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423039"/>
              </p:ext>
            </p:extLst>
          </p:nvPr>
        </p:nvGraphicFramePr>
        <p:xfrm>
          <a:off x="609600" y="1676400"/>
          <a:ext cx="7924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723663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723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Electrical Power Failure and Surges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instruments manufacturer’s instructions for electrical requirements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Centrifugation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Verify that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centrifuge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is running at the proper speed and time.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Low Batteries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Replace batteries when needed or when electrical issues are apparent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734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Storage of Test Kits and Reagents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package inserts for proper storage.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test cartridges in the foil pouches until ready to run test.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all test strips in with their desiccant.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not handle test strips on reaction areas.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914400"/>
            <a:ext cx="2667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Lab and Environmental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71949"/>
              </p:ext>
            </p:extLst>
          </p:nvPr>
        </p:nvGraphicFramePr>
        <p:xfrm>
          <a:off x="762000" y="1371600"/>
          <a:ext cx="7924800" cy="1813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319025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Out of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Date-expired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expiration dates on all reagents including date opened and date expires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10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Wrong Kit and Lot Numbers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QC log sheets for the current lot number and control ranges. Check and scan current calibration card (DCA). Do not interchange components from different kit lots.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not use after expiration date! Check the vial code (glucose).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64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Reagent Preparation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Make sure the reagent was made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up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correctly.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80062"/>
              </p:ext>
            </p:extLst>
          </p:nvPr>
        </p:nvGraphicFramePr>
        <p:xfrm>
          <a:off x="762000" y="3657600"/>
          <a:ext cx="8001000" cy="267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55252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SOLUTION</a:t>
                      </a:r>
                      <a:endParaRPr lang="en-US" b="1" u="sng" dirty="0"/>
                    </a:p>
                  </a:txBody>
                  <a:tcPr/>
                </a:tc>
              </a:tr>
              <a:tr h="804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Training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Verify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that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staff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been trained for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testing,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have 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documentation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can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locate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UWNC 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lab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procedures and the </a:t>
                      </a:r>
                      <a:r>
                        <a:rPr lang="en-US" sz="120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online Test Catalog.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6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Controls are out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Repeat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control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Use new controls and repeat testing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controls are still out use new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 cartridge, strip,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or kit and repeat test.</a:t>
                      </a:r>
                      <a:endParaRPr lang="en-US" sz="12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45720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If still out new operator repeats.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still out send test to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and consult with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CLT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Lead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or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Lab Manager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038600" y="838200"/>
            <a:ext cx="1295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Reagents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76600" y="3276600"/>
            <a:ext cx="3048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Operator/Testing Personnel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981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Contact the </a:t>
            </a:r>
            <a:r>
              <a:rPr lang="en-US" sz="2000" dirty="0" smtClean="0">
                <a:latin typeface="+mn-lt"/>
              </a:rPr>
              <a:t>CLT Lead</a:t>
            </a:r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 in each UWNC Lab for questions or contact the Laboratory Manager</a:t>
            </a:r>
          </a:p>
          <a:p>
            <a:r>
              <a:rPr lang="en-US" sz="2000" dirty="0" smtClean="0">
                <a:latin typeface="+mn-lt"/>
              </a:rPr>
              <a:t>Cora Curre, MLT(ASCP)</a:t>
            </a:r>
            <a:r>
              <a:rPr lang="en-US" sz="2000" baseline="30000" dirty="0" smtClean="0">
                <a:latin typeface="+mn-lt"/>
              </a:rPr>
              <a:t>CM</a:t>
            </a:r>
            <a:endParaRPr lang="en-US" sz="2000" baseline="30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206-520-1331</a:t>
            </a:r>
          </a:p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currec@uwpn.org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Running Controls checks for the following:</a:t>
            </a:r>
            <a:endParaRPr lang="en-US" sz="28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0385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000" dirty="0" smtClean="0"/>
              <a:t> 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Test System Failures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Environmental conditions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Reagent and Kit Storage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Operator performance</a:t>
            </a:r>
          </a:p>
          <a:p>
            <a:pPr marL="688975" lvl="1" indent="-344488">
              <a:spcBef>
                <a:spcPts val="600"/>
              </a:spcBef>
              <a:spcAft>
                <a:spcPts val="600"/>
              </a:spcAft>
              <a:buClr>
                <a:srgbClr val="030201"/>
              </a:buClr>
              <a:buNone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Why do we do QC?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n-US" sz="3000" dirty="0" smtClean="0">
              <a:solidFill>
                <a:schemeClr val="tx1"/>
              </a:solidFill>
            </a:endParaRPr>
          </a:p>
          <a:p>
            <a:pPr marL="463550" indent="-4635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specimens are examined on a   regular schedule to verify accurate test results.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To get accurate test results you must run your QC, evaluate your QC results, and document in the QC logs.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Regulatory requirements dictate that each test system must be monitored for accuracy and precision on a regular basis.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is done to verify operator performance.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When test results are questionable, QC is performed.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990600"/>
            <a:ext cx="7924800" cy="4876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QC ranges are found in the manufacturer’s package inserts for each test.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It is vital you choose the correct ranges for the test method.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New test kits or instruments are validated before use to ensure accuracy.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Consult each test procedure for specific instructions.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How do we do QC?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533400" y="1295401"/>
            <a:ext cx="4038600" cy="4648200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2"/>
                </a:solidFill>
              </a:rPr>
              <a:t>QUALITATIVE-Positive/Negative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Influenza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KOH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Mono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Pregnancy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Strep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C6316"/>
                </a:solidFill>
              </a:rPr>
              <a:t>QUANTITATIVE-Numeric Result</a:t>
            </a:r>
          </a:p>
          <a:p>
            <a:r>
              <a:rPr lang="en-US" dirty="0" smtClean="0">
                <a:solidFill>
                  <a:srgbClr val="7C6316"/>
                </a:solidFill>
              </a:rPr>
              <a:t>Chem8+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Glucose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Hemoglobin A1c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Hemoglobin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Prothrombin Time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Troponin I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Urinalysis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  <a:solidFill>
            <a:srgbClr val="7C6316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Two Types of QC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CHEM 8+ I stat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55000" lnSpcReduction="20000"/>
          </a:bodyPr>
          <a:lstStyle/>
          <a:p>
            <a:pPr algn="ctr"/>
            <a:r>
              <a:rPr lang="en-US" sz="2600" b="1" u="sng" dirty="0" smtClean="0"/>
              <a:t>Liquid Level 1 and Level 3 controls are run:</a:t>
            </a:r>
          </a:p>
          <a:p>
            <a:pPr algn="ctr"/>
            <a:endParaRPr lang="en-US" sz="2900" b="1" u="sng" dirty="0"/>
          </a:p>
          <a:p>
            <a:pPr algn="ctr"/>
            <a:r>
              <a:rPr lang="en-US" sz="2600" dirty="0" smtClean="0"/>
              <a:t>Weekly</a:t>
            </a:r>
          </a:p>
          <a:p>
            <a:pPr algn="ctr"/>
            <a:r>
              <a:rPr lang="en-US" sz="2600" dirty="0"/>
              <a:t>When a new </a:t>
            </a:r>
            <a:r>
              <a:rPr lang="en-US" sz="2600" dirty="0" smtClean="0"/>
              <a:t>box </a:t>
            </a:r>
            <a:r>
              <a:rPr lang="en-US" sz="2600" dirty="0"/>
              <a:t>of </a:t>
            </a:r>
            <a:r>
              <a:rPr lang="en-US" sz="2600" dirty="0" smtClean="0"/>
              <a:t>cartridges </a:t>
            </a:r>
            <a:r>
              <a:rPr lang="en-US" sz="2600" dirty="0"/>
              <a:t>is opened</a:t>
            </a:r>
          </a:p>
          <a:p>
            <a:pPr algn="ctr"/>
            <a:r>
              <a:rPr lang="en-US" sz="2600" dirty="0" smtClean="0"/>
              <a:t>New Lot # is opened</a:t>
            </a:r>
          </a:p>
          <a:p>
            <a:pPr algn="ctr"/>
            <a:r>
              <a:rPr lang="en-US" sz="2600" dirty="0" smtClean="0"/>
              <a:t>New </a:t>
            </a:r>
            <a:r>
              <a:rPr lang="en-US" sz="2600" dirty="0"/>
              <a:t>shipment is </a:t>
            </a:r>
            <a:r>
              <a:rPr lang="en-US" sz="2600" dirty="0" smtClean="0"/>
              <a:t>received</a:t>
            </a:r>
            <a:endParaRPr lang="en-US" sz="2600" dirty="0"/>
          </a:p>
          <a:p>
            <a:pPr algn="ctr"/>
            <a:endParaRPr lang="en-US" sz="18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7C6316"/>
                </a:solidFill>
              </a:rPr>
              <a:t>Internal Electronic Simulator  </a:t>
            </a:r>
            <a:r>
              <a:rPr lang="en-US" sz="1900" dirty="0" smtClean="0">
                <a:solidFill>
                  <a:srgbClr val="7C6316"/>
                </a:solidFill>
              </a:rPr>
              <a:t>is run automatically every 24  hours by the instrument.</a:t>
            </a:r>
          </a:p>
          <a:p>
            <a:pPr algn="ctr"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7C6316"/>
                </a:solidFill>
              </a:rPr>
              <a:t>External Electronic Simulator </a:t>
            </a:r>
            <a:r>
              <a:rPr lang="en-US" sz="1900" dirty="0" smtClean="0">
                <a:solidFill>
                  <a:srgbClr val="7C6316"/>
                </a:solidFill>
              </a:rPr>
              <a:t>is run twice a year and with every CLEW update</a:t>
            </a:r>
          </a:p>
          <a:p>
            <a:pPr algn="ctr">
              <a:buFont typeface="Arial" pitchFamily="34" charset="0"/>
              <a:buChar char="•"/>
            </a:pPr>
            <a:endParaRPr lang="en-US" sz="1900" dirty="0" smtClean="0">
              <a:solidFill>
                <a:srgbClr val="FF0000"/>
              </a:solidFill>
            </a:endParaRPr>
          </a:p>
          <a:p>
            <a:pPr algn="ctr"/>
            <a:endParaRPr lang="en-US" sz="19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Liquid Controls are one time use</a:t>
            </a:r>
          </a:p>
          <a:p>
            <a:pPr algn="ctr"/>
            <a:endParaRPr lang="en-US" sz="22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Controls if unopened are stable until the expiration date if refrigerated</a:t>
            </a:r>
          </a:p>
          <a:p>
            <a:pPr algn="ctr"/>
            <a:endParaRPr lang="en-US" sz="22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Once opened the box of cartridges expire in 2 weeks at room temperature or by the expiration date if kept refrigerated.</a:t>
            </a:r>
          </a:p>
          <a:p>
            <a:pPr algn="ctr">
              <a:buFont typeface="Arial" pitchFamily="34" charset="0"/>
              <a:buChar char="•"/>
            </a:pPr>
            <a:endParaRPr lang="en-US" sz="19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1900" dirty="0" smtClean="0">
              <a:solidFill>
                <a:srgbClr val="FF0000"/>
              </a:solidFill>
            </a:endParaRPr>
          </a:p>
          <a:p>
            <a:pPr algn="ctr"/>
            <a:endParaRPr lang="en-US" sz="19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900" dirty="0" smtClean="0">
                <a:solidFill>
                  <a:srgbClr val="FF0000"/>
                </a:solidFill>
              </a:rPr>
              <a:t>New control ranges must be entered into computer software and downloaded into the instrument.</a:t>
            </a:r>
          </a:p>
          <a:p>
            <a:pPr algn="ctr">
              <a:buFont typeface="Wingdings" pitchFamily="2" charset="2"/>
              <a:buChar char="ü"/>
            </a:pPr>
            <a:r>
              <a:rPr lang="en-US" sz="1900" i="1" dirty="0" smtClean="0">
                <a:solidFill>
                  <a:srgbClr val="FF0000"/>
                </a:solidFill>
              </a:rPr>
              <a:t>Please consult with Lead on this procedure</a:t>
            </a:r>
          </a:p>
          <a:p>
            <a:pPr algn="ctr">
              <a:buFont typeface="Wingdings" pitchFamily="2" charset="2"/>
              <a:buChar char="ü"/>
            </a:pPr>
            <a:endParaRPr lang="en-US" sz="1900" i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900" dirty="0" smtClean="0">
                <a:solidFill>
                  <a:srgbClr val="FF0000"/>
                </a:solidFill>
              </a:rPr>
              <a:t>Calibration Verification must be done twice a year.</a:t>
            </a:r>
          </a:p>
          <a:p>
            <a:pPr algn="ctr">
              <a:buFont typeface="Wingdings" pitchFamily="2" charset="2"/>
              <a:buChar char="ü"/>
            </a:pPr>
            <a:r>
              <a:rPr lang="en-US" sz="1900" i="1" dirty="0" smtClean="0">
                <a:solidFill>
                  <a:srgbClr val="FF0000"/>
                </a:solidFill>
              </a:rPr>
              <a:t>Please consult with Lead on this procedure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G:\Lab\Lab Pictures\I stat\Tricontrols cro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3" y="4442055"/>
            <a:ext cx="2061960" cy="17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0248"/>
            <a:ext cx="2485468" cy="213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2328290" cy="198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2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Glucose-</a:t>
            </a:r>
            <a:r>
              <a:rPr lang="en-US" dirty="0" err="1" smtClean="0">
                <a:latin typeface="+mj-lt"/>
              </a:rPr>
              <a:t>performa</a:t>
            </a:r>
            <a:endParaRPr lang="en-US" dirty="0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029200" y="838200"/>
            <a:ext cx="3886200" cy="5791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u="sng" dirty="0" smtClean="0"/>
              <a:t>Level 1</a:t>
            </a:r>
            <a:r>
              <a:rPr lang="en-US" sz="2000" u="sng" dirty="0" smtClean="0">
                <a:latin typeface="+mn-lt"/>
              </a:rPr>
              <a:t> (Low) and </a:t>
            </a:r>
            <a:r>
              <a:rPr lang="en-US" sz="2000" u="sng" dirty="0" smtClean="0"/>
              <a:t>Level 2</a:t>
            </a:r>
            <a:r>
              <a:rPr lang="en-US" sz="2000" u="sng" dirty="0" smtClean="0">
                <a:latin typeface="+mn-lt"/>
              </a:rPr>
              <a:t> (High)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Weekly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When a new vial of strips is opened.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After opening, the controls expire in 3 months.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 test strips are stable until the expiration date on the vial.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2971800" y="4495800"/>
            <a:ext cx="1828800" cy="5334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Chek Strip</a:t>
            </a:r>
            <a:endParaRPr lang="en-US" sz="12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r="25639"/>
          <a:stretch>
            <a:fillRect/>
          </a:stretch>
        </p:blipFill>
        <p:spPr>
          <a:xfrm>
            <a:off x="304800" y="1295400"/>
            <a:ext cx="4343400" cy="4724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en-US" u="sng" dirty="0" smtClean="0"/>
          </a:p>
          <a:p>
            <a:pPr algn="ctr"/>
            <a:r>
              <a:rPr lang="en-US" sz="2200" u="sng" dirty="0" smtClean="0"/>
              <a:t>Low</a:t>
            </a:r>
            <a:r>
              <a:rPr lang="en-US" sz="2200" u="sng" dirty="0" smtClean="0">
                <a:latin typeface="+mn-lt"/>
              </a:rPr>
              <a:t> and High controls are run</a:t>
            </a:r>
          </a:p>
          <a:p>
            <a:pPr algn="ctr"/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Each day of patient testing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When a new bottle of test cuvettes are opened.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Note the SELFTEST result when starting the machine up.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controls are opened they expire within 1 month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uvette bottles are opened they expire within 3 months.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Controls and cuvettes can also expire as stated on the vials.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/>
          </a:p>
          <a:p>
            <a:pPr algn="ctr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Placeholder 9" descr="hgb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31693" r="17519"/>
          <a:stretch>
            <a:fillRect/>
          </a:stretch>
        </p:blipFill>
        <p:spPr>
          <a:xfrm>
            <a:off x="685800" y="838200"/>
            <a:ext cx="3276600" cy="52791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Template_light-background_3-21-12 (1)</Template>
  <TotalTime>2228</TotalTime>
  <Words>1756</Words>
  <Application>Microsoft Office PowerPoint</Application>
  <PresentationFormat>On-screen Show (4:3)</PresentationFormat>
  <Paragraphs>345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Template_light-background_3-21-12 (1)</vt:lpstr>
      <vt:lpstr>Quality control in the laboratory</vt:lpstr>
      <vt:lpstr>What is Quality Control?</vt:lpstr>
      <vt:lpstr>Running Controls checks for the following:</vt:lpstr>
      <vt:lpstr>Why do we do QC?</vt:lpstr>
      <vt:lpstr>How do we do QC?</vt:lpstr>
      <vt:lpstr>Two Types of QC</vt:lpstr>
      <vt:lpstr>CHEM 8+ I stat</vt:lpstr>
      <vt:lpstr>Glucose-performa</vt:lpstr>
      <vt:lpstr>Hemoglobin</vt:lpstr>
      <vt:lpstr>Hemoglobin A1c</vt:lpstr>
      <vt:lpstr>Influenza a+B</vt:lpstr>
      <vt:lpstr>KOH/Chlorazol black e stain </vt:lpstr>
      <vt:lpstr>mONO</vt:lpstr>
      <vt:lpstr>Pregnancy- Osom card</vt:lpstr>
      <vt:lpstr>Prothrombin Time-XS PRO</vt:lpstr>
      <vt:lpstr>Prothrombin Time-xs plus</vt:lpstr>
      <vt:lpstr>Rapid Strep</vt:lpstr>
      <vt:lpstr>Temperatures</vt:lpstr>
      <vt:lpstr>Troponin I stat</vt:lpstr>
      <vt:lpstr>Urinalysis</vt:lpstr>
      <vt:lpstr>Labels for Test Kits and Controls</vt:lpstr>
      <vt:lpstr>Labels for Test Kits and Controls</vt:lpstr>
      <vt:lpstr>Sources of error-Why is my QC out?</vt:lpstr>
      <vt:lpstr>Sources of error-Why is my QC out?</vt:lpstr>
      <vt:lpstr>Sources of error-Why is my QC out?</vt:lpstr>
      <vt:lpstr>Questions? 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GOES HERE. PREFERRABLY IN ALL CAPS AND NO MORE THAN THREE LINES.</dc:title>
  <dc:creator>Lakin Soldate</dc:creator>
  <cp:lastModifiedBy>Melissa Dofelmier</cp:lastModifiedBy>
  <cp:revision>245</cp:revision>
  <cp:lastPrinted>2015-02-05T03:35:11Z</cp:lastPrinted>
  <dcterms:created xsi:type="dcterms:W3CDTF">2012-07-01T20:36:09Z</dcterms:created>
  <dcterms:modified xsi:type="dcterms:W3CDTF">2017-09-20T19:14:37Z</dcterms:modified>
</cp:coreProperties>
</file>