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57" r:id="rId4"/>
    <p:sldId id="265" r:id="rId5"/>
    <p:sldId id="292" r:id="rId6"/>
    <p:sldId id="262" r:id="rId7"/>
    <p:sldId id="320" r:id="rId8"/>
    <p:sldId id="267" r:id="rId9"/>
    <p:sldId id="277" r:id="rId10"/>
    <p:sldId id="278" r:id="rId11"/>
    <p:sldId id="311" r:id="rId12"/>
    <p:sldId id="290" r:id="rId13"/>
    <p:sldId id="281" r:id="rId14"/>
    <p:sldId id="289" r:id="rId15"/>
    <p:sldId id="283" r:id="rId16"/>
    <p:sldId id="312" r:id="rId17"/>
    <p:sldId id="284" r:id="rId18"/>
    <p:sldId id="286" r:id="rId19"/>
    <p:sldId id="318" r:id="rId20"/>
    <p:sldId id="285" r:id="rId21"/>
    <p:sldId id="305" r:id="rId22"/>
    <p:sldId id="309" r:id="rId23"/>
    <p:sldId id="298" r:id="rId24"/>
    <p:sldId id="299" r:id="rId25"/>
    <p:sldId id="300" r:id="rId26"/>
    <p:sldId id="263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1" autoAdjust="0"/>
    <p:restoredTop sz="86395" autoAdjust="0"/>
  </p:normalViewPr>
  <p:slideViewPr>
    <p:cSldViewPr>
      <p:cViewPr>
        <p:scale>
          <a:sx n="80" d="100"/>
          <a:sy n="80" d="100"/>
        </p:scale>
        <p:origin x="-177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Rama kamasani, 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amt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Melissa Dofelmier,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 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 Technical coordinator</a:t>
            </a:r>
            <a:endParaRPr lang="en-US" sz="3400" baseline="30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DECEMBER 2017</a:t>
            </a:r>
            <a:endParaRPr lang="en-US" sz="34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G:\Lab\QC\QC LAB PI PROJECT 3.2012\20150124_112549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17529"/>
          <a:stretch>
            <a:fillRect/>
          </a:stretch>
        </p:blipFill>
        <p:spPr bwMode="auto">
          <a:xfrm>
            <a:off x="609599" y="3359451"/>
            <a:ext cx="178181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Lab\QC\QC LAB PI PROJECT 3.2012\20150124_11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3698021" cy="21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Lab\QC\QC LAB PI PROJECT 3.2012\20150124_112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55" y="3359452"/>
            <a:ext cx="188485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0" y="1143000"/>
            <a:ext cx="4114800" cy="4883453"/>
          </a:xfrm>
          <a:ln>
            <a:solidFill>
              <a:srgbClr val="7C6316"/>
            </a:solidFill>
          </a:ln>
        </p:spPr>
        <p:txBody>
          <a:bodyPr/>
          <a:lstStyle/>
          <a:p>
            <a:pPr algn="ctr"/>
            <a:r>
              <a:rPr lang="en-US" sz="2000" u="sng" dirty="0" smtClean="0">
                <a:solidFill>
                  <a:srgbClr val="7C6316"/>
                </a:solidFill>
                <a:latin typeface="+mn-lt"/>
              </a:rPr>
              <a:t>Positive and Negative controls are run</a:t>
            </a:r>
          </a:p>
          <a:p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solidFill>
                  <a:srgbClr val="7C6316"/>
                </a:solidFill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You must verify that the built-in procedural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control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passed for each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test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cassette.</a:t>
            </a: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endParaRPr lang="en-US" dirty="0" smtClean="0">
              <a:solidFill>
                <a:srgbClr val="7C631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Calibration check is run every 30 days of operation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25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1905000"/>
            <a:ext cx="41910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Time-XS PRO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r>
              <a:rPr lang="en-US" sz="8000" u="sng" dirty="0" smtClean="0">
                <a:latin typeface="+mj-lt"/>
              </a:rPr>
              <a:t>-</a:t>
            </a:r>
            <a:endParaRPr lang="en-US" sz="8000" b="1" dirty="0" smtClean="0"/>
          </a:p>
          <a:p>
            <a:pPr algn="ctr"/>
            <a:r>
              <a:rPr lang="en-US" sz="7200" b="1" dirty="0" smtClean="0"/>
              <a:t>*Moderate Complexity Test*</a:t>
            </a:r>
          </a:p>
          <a:p>
            <a:pPr algn="ctr"/>
            <a:r>
              <a:rPr lang="en-US" sz="7200" b="1" i="1" dirty="0" smtClean="0"/>
              <a:t>CoaguChek XS PRO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G:\Lab\QC\QC LAB PI PROJECT 3.2012\20150124_1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33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</a:t>
            </a:r>
            <a:r>
              <a:rPr lang="en-US" dirty="0" err="1" smtClean="0">
                <a:latin typeface="+mj-lt"/>
              </a:rPr>
              <a:t>xs</a:t>
            </a:r>
            <a:r>
              <a:rPr lang="en-US" dirty="0" smtClean="0">
                <a:latin typeface="+mj-lt"/>
              </a:rPr>
              <a:t> plus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</a:t>
            </a:r>
            <a:r>
              <a:rPr lang="en-US" sz="7200" b="1" dirty="0" smtClean="0"/>
              <a:t>Waived Test*</a:t>
            </a:r>
          </a:p>
          <a:p>
            <a:pPr algn="ctr"/>
            <a:r>
              <a:rPr lang="en-US" sz="7200" b="1" i="1" dirty="0" smtClean="0"/>
              <a:t>CoaguChek XS-PLUS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G:\Lab\Lab Pictures\Coag-wai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4" y="1143000"/>
            <a:ext cx="4119645" cy="4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lnSpcReduction="10000"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</a:t>
            </a:r>
            <a:r>
              <a:rPr lang="en-US" sz="2000" dirty="0" smtClean="0"/>
              <a:t>30</a:t>
            </a:r>
            <a:r>
              <a:rPr lang="en-US" sz="2000" dirty="0" smtClean="0">
                <a:latin typeface="+mn-lt"/>
              </a:rPr>
              <a:t>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</a:t>
            </a:r>
            <a:r>
              <a:rPr lang="en-US" sz="2000" dirty="0" smtClean="0"/>
              <a:t>15</a:t>
            </a:r>
            <a:r>
              <a:rPr lang="en-US" sz="2000" dirty="0" smtClean="0">
                <a:latin typeface="+mn-lt"/>
              </a:rPr>
              <a:t>-25°C.)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r>
              <a:rPr lang="en-US" sz="1600" b="1" dirty="0" smtClean="0">
                <a:latin typeface="+mn-lt"/>
              </a:rPr>
              <a:t>If testing is being performed in a POC area outside the lab, a Room Temp thermometer must be in place in the POC area.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C:\Users\corac\Desktop\20171127_13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470754" cy="16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rac\Desktop\20171127_132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74" y="2463579"/>
            <a:ext cx="2441580" cy="18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rac\Desktop\20171201_090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44" y="4343400"/>
            <a:ext cx="24015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Troponin I stat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70000" lnSpcReduction="20000"/>
          </a:bodyPr>
          <a:lstStyle/>
          <a:p>
            <a:pPr algn="ctr"/>
            <a:r>
              <a:rPr lang="en-US" sz="2900" b="1" dirty="0" smtClean="0"/>
              <a:t>*Moderate Complexity Test*</a:t>
            </a:r>
          </a:p>
          <a:p>
            <a:pPr algn="ctr"/>
            <a:r>
              <a:rPr lang="en-US" sz="1800" u="sng" dirty="0" smtClean="0">
                <a:latin typeface="+mn-lt"/>
              </a:rPr>
              <a:t>Liquid Level 1 and Level 3 Controls run weekly</a:t>
            </a:r>
          </a:p>
          <a:p>
            <a:pPr algn="ctr"/>
            <a:endParaRPr lang="en-US" sz="18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box is opened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7C6316"/>
                </a:solidFill>
              </a:rPr>
              <a:t>Internal Electronic Simulator  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is run automatically every 24  hours by the </a:t>
            </a:r>
            <a:r>
              <a:rPr lang="en-US" sz="1800" dirty="0" smtClean="0">
                <a:solidFill>
                  <a:srgbClr val="7C6316"/>
                </a:solidFill>
              </a:rPr>
              <a:t>instrument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7C6316"/>
                </a:solidFill>
              </a:rPr>
              <a:t>External Electronic Simulator </a:t>
            </a:r>
            <a:r>
              <a:rPr lang="en-US" sz="1800" dirty="0" smtClean="0">
                <a:solidFill>
                  <a:srgbClr val="7C6316"/>
                </a:solidFill>
              </a:rPr>
              <a:t>is run twice a year, with every CLEW update, during Thermal Probe Check and during Calibration Verification.</a:t>
            </a:r>
            <a:endParaRPr lang="en-US" sz="1800" dirty="0" smtClean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Liquid Controls </a:t>
            </a:r>
            <a:r>
              <a:rPr lang="en-US" sz="1800" dirty="0" smtClean="0">
                <a:solidFill>
                  <a:srgbClr val="FF0000"/>
                </a:solidFill>
              </a:rPr>
              <a:t>are one time use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Controls if unopened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Once opened the box of cartridges expire in 2 weeks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Level 1 and level 3 controls-each new lot must be validated prior to use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1800" i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Calibration Verification must be done twice a year.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4" y="2819400"/>
            <a:ext cx="2106792" cy="181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2832"/>
          <a:stretch>
            <a:fillRect/>
          </a:stretch>
        </p:blipFill>
        <p:spPr bwMode="auto">
          <a:xfrm>
            <a:off x="2819400" y="2722496"/>
            <a:ext cx="1676400" cy="19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7946"/>
            <a:ext cx="2540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G:\Lab\Lab Pictures\I stat\CTNI I stat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50748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8024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Apply this label on all controls upon receipt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84782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80062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CLT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Lead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</a:t>
            </a:r>
            <a:r>
              <a:rPr lang="en-US" sz="2000" dirty="0" smtClean="0">
                <a:latin typeface="+mn-lt"/>
              </a:rPr>
              <a:t>CLT Lead</a:t>
            </a:r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206-520-5513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Influenza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r>
              <a:rPr lang="en-US" dirty="0" smtClean="0">
                <a:solidFill>
                  <a:srgbClr val="7C6316"/>
                </a:solidFill>
              </a:rPr>
              <a:t>Chem8+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Prothrombin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Troponin I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CHEM 8+ I stat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55000" lnSpcReduction="20000"/>
          </a:bodyPr>
          <a:lstStyle/>
          <a:p>
            <a:pPr algn="ctr"/>
            <a:r>
              <a:rPr lang="en-US" sz="2600" b="1" u="sng" dirty="0" smtClean="0"/>
              <a:t>Liquid Level 1 and Level 3 controls are run:</a:t>
            </a:r>
          </a:p>
          <a:p>
            <a:pPr algn="ctr"/>
            <a:endParaRPr lang="en-US" sz="2900" b="1" u="sng" dirty="0"/>
          </a:p>
          <a:p>
            <a:pPr algn="ctr"/>
            <a:r>
              <a:rPr lang="en-US" sz="2600" dirty="0" smtClean="0"/>
              <a:t>Weekly</a:t>
            </a:r>
          </a:p>
          <a:p>
            <a:pPr algn="ctr"/>
            <a:r>
              <a:rPr lang="en-US" sz="2600" dirty="0"/>
              <a:t>When a new </a:t>
            </a:r>
            <a:r>
              <a:rPr lang="en-US" sz="2600" dirty="0" smtClean="0"/>
              <a:t>box </a:t>
            </a:r>
            <a:r>
              <a:rPr lang="en-US" sz="2600" dirty="0"/>
              <a:t>of </a:t>
            </a:r>
            <a:r>
              <a:rPr lang="en-US" sz="2600" dirty="0" smtClean="0"/>
              <a:t>cartridges </a:t>
            </a:r>
            <a:r>
              <a:rPr lang="en-US" sz="2600" dirty="0"/>
              <a:t>is opened</a:t>
            </a:r>
          </a:p>
          <a:p>
            <a:pPr algn="ctr"/>
            <a:r>
              <a:rPr lang="en-US" sz="2600" dirty="0" smtClean="0"/>
              <a:t>New Lot # is opened</a:t>
            </a:r>
          </a:p>
          <a:p>
            <a:pPr algn="ctr"/>
            <a:r>
              <a:rPr lang="en-US" sz="2600" dirty="0" smtClean="0"/>
              <a:t>New </a:t>
            </a:r>
            <a:r>
              <a:rPr lang="en-US" sz="2600" dirty="0"/>
              <a:t>shipment is </a:t>
            </a:r>
            <a:r>
              <a:rPr lang="en-US" sz="2600" dirty="0" smtClean="0"/>
              <a:t>received</a:t>
            </a:r>
            <a:endParaRPr lang="en-US" sz="2600" dirty="0"/>
          </a:p>
          <a:p>
            <a:pPr algn="ctr"/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7C6316"/>
                </a:solidFill>
              </a:rPr>
              <a:t>Internal Electronic Simulator  </a:t>
            </a:r>
            <a:r>
              <a:rPr lang="en-US" sz="1900" dirty="0" smtClean="0">
                <a:solidFill>
                  <a:srgbClr val="7C6316"/>
                </a:solidFill>
              </a:rPr>
              <a:t>is run automatically every 24  hours by the instrument.</a:t>
            </a:r>
          </a:p>
          <a:p>
            <a:pPr algn="ctr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7C6316"/>
                </a:solidFill>
              </a:rPr>
              <a:t>External Electronic Simulator </a:t>
            </a:r>
            <a:r>
              <a:rPr lang="en-US" sz="1900" dirty="0" smtClean="0">
                <a:solidFill>
                  <a:srgbClr val="7C6316"/>
                </a:solidFill>
              </a:rPr>
              <a:t>is run twice a year and with every CLEW update</a:t>
            </a: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/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Liquid Controls are one time use</a:t>
            </a:r>
          </a:p>
          <a:p>
            <a:pPr algn="ctr"/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if unopened are stable until the expiration date if refrigerated</a:t>
            </a:r>
          </a:p>
          <a:p>
            <a:pPr algn="ctr"/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Once opened the box of cartridges expire in 2 weeks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/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1900" i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</a:rPr>
              <a:t>Calibration Verification must be done twice a year.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G:\Lab\Lab Pictures\I stat\Tricontrols cro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3" y="4442055"/>
            <a:ext cx="2061960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0248"/>
            <a:ext cx="2485468" cy="21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2328290" cy="19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2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</a:t>
            </a:r>
            <a:r>
              <a:rPr lang="en-US" dirty="0" err="1" smtClean="0">
                <a:latin typeface="+mj-lt"/>
              </a:rPr>
              <a:t>performa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Level 1</a:t>
            </a:r>
            <a:r>
              <a:rPr lang="en-US" sz="2000" u="sng" dirty="0" smtClean="0">
                <a:latin typeface="+mn-lt"/>
              </a:rPr>
              <a:t> (Low) and </a:t>
            </a:r>
            <a:r>
              <a:rPr lang="en-US" sz="2000" u="sng" dirty="0" smtClean="0"/>
              <a:t>Level 2</a:t>
            </a:r>
            <a:r>
              <a:rPr lang="en-US" sz="2000" u="sng" dirty="0" smtClean="0">
                <a:latin typeface="+mn-lt"/>
              </a:rPr>
              <a:t> (High)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r="25639"/>
          <a:stretch>
            <a:fillRect/>
          </a:stretch>
        </p:blipFill>
        <p:spPr>
          <a:xfrm>
            <a:off x="304800" y="1295400"/>
            <a:ext cx="4343400" cy="4724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2277</TotalTime>
  <Words>1771</Words>
  <Application>Microsoft Office PowerPoint</Application>
  <PresentationFormat>On-screen Show (4:3)</PresentationFormat>
  <Paragraphs>346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CHEM 8+ I stat</vt:lpstr>
      <vt:lpstr>Glucose-performa</vt:lpstr>
      <vt:lpstr>Hemoglobin</vt:lpstr>
      <vt:lpstr>Hemoglobin A1c</vt:lpstr>
      <vt:lpstr>Influenza a+B</vt:lpstr>
      <vt:lpstr>KOH/Chlorazol black e stain </vt:lpstr>
      <vt:lpstr>mONO</vt:lpstr>
      <vt:lpstr>Pregnancy- Osom card</vt:lpstr>
      <vt:lpstr>Prothrombin Time-XS PRO</vt:lpstr>
      <vt:lpstr>Prothrombin Time-xs plus</vt:lpstr>
      <vt:lpstr>Rapid Strep</vt:lpstr>
      <vt:lpstr>Temperatures</vt:lpstr>
      <vt:lpstr>Troponin I stat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 Curre</cp:lastModifiedBy>
  <cp:revision>249</cp:revision>
  <cp:lastPrinted>2015-02-05T03:35:11Z</cp:lastPrinted>
  <dcterms:created xsi:type="dcterms:W3CDTF">2012-07-01T20:36:09Z</dcterms:created>
  <dcterms:modified xsi:type="dcterms:W3CDTF">2017-12-06T19:24:27Z</dcterms:modified>
</cp:coreProperties>
</file>