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57" r:id="rId4"/>
    <p:sldId id="265" r:id="rId5"/>
    <p:sldId id="292" r:id="rId6"/>
    <p:sldId id="262" r:id="rId7"/>
    <p:sldId id="320" r:id="rId8"/>
    <p:sldId id="267" r:id="rId9"/>
    <p:sldId id="277" r:id="rId10"/>
    <p:sldId id="278" r:id="rId11"/>
    <p:sldId id="311" r:id="rId12"/>
    <p:sldId id="290" r:id="rId13"/>
    <p:sldId id="281" r:id="rId14"/>
    <p:sldId id="289" r:id="rId15"/>
    <p:sldId id="283" r:id="rId16"/>
    <p:sldId id="312" r:id="rId17"/>
    <p:sldId id="284" r:id="rId18"/>
    <p:sldId id="286" r:id="rId19"/>
    <p:sldId id="318" r:id="rId20"/>
    <p:sldId id="285" r:id="rId21"/>
    <p:sldId id="305" r:id="rId22"/>
    <p:sldId id="309" r:id="rId23"/>
    <p:sldId id="298" r:id="rId24"/>
    <p:sldId id="299" r:id="rId25"/>
    <p:sldId id="300" r:id="rId26"/>
    <p:sldId id="26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6395" autoAdjust="0"/>
  </p:normalViewPr>
  <p:slideViewPr>
    <p:cSldViewPr>
      <p:cViewPr>
        <p:scale>
          <a:sx n="80" d="100"/>
          <a:sy n="80" d="100"/>
        </p:scale>
        <p:origin x="-28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Melissa Dofelmier,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 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 Technical coordinator</a:t>
            </a:r>
            <a:endParaRPr lang="en-US" sz="3400" baseline="30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3400" smtClean="0">
                <a:solidFill>
                  <a:schemeClr val="bg2"/>
                </a:solidFill>
                <a:latin typeface="+mn-lt"/>
              </a:rPr>
              <a:t>JUNE 2018</a:t>
            </a:r>
            <a:endParaRPr lang="en-US" sz="34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Time-XS PRO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r>
              <a:rPr lang="en-US" sz="8000" u="sng" dirty="0" smtClean="0">
                <a:latin typeface="+mj-lt"/>
              </a:rPr>
              <a:t>-</a:t>
            </a:r>
            <a:endParaRPr lang="en-US" sz="8000" b="1" dirty="0" smtClean="0"/>
          </a:p>
          <a:p>
            <a:pPr algn="ctr"/>
            <a:r>
              <a:rPr lang="en-US" sz="7200" b="1" dirty="0" smtClean="0"/>
              <a:t>*Moderate Complexity Test*</a:t>
            </a:r>
          </a:p>
          <a:p>
            <a:pPr algn="ctr"/>
            <a:r>
              <a:rPr lang="en-US" sz="7200" b="1" i="1" dirty="0" smtClean="0"/>
              <a:t>CoaguChek XS PRO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</a:t>
            </a:r>
            <a:r>
              <a:rPr lang="en-US" dirty="0" err="1" smtClean="0">
                <a:latin typeface="+mj-lt"/>
              </a:rPr>
              <a:t>xs</a:t>
            </a:r>
            <a:r>
              <a:rPr lang="en-US" dirty="0" smtClean="0">
                <a:latin typeface="+mj-lt"/>
              </a:rPr>
              <a:t> plus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</a:t>
            </a:r>
            <a:r>
              <a:rPr lang="en-US" sz="7200" b="1" dirty="0" smtClean="0"/>
              <a:t>Waived Test*</a:t>
            </a:r>
          </a:p>
          <a:p>
            <a:pPr algn="ctr"/>
            <a:r>
              <a:rPr lang="en-US" sz="7200" b="1" i="1" dirty="0" smtClean="0"/>
              <a:t>CoaguChek XS-PLUS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G:\Lab\Lab Pictures\Coag-wai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4" y="1143000"/>
            <a:ext cx="4119645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</a:t>
            </a:r>
            <a:r>
              <a:rPr lang="en-US" sz="2000" dirty="0" smtClean="0"/>
              <a:t>30</a:t>
            </a:r>
            <a:r>
              <a:rPr lang="en-US" sz="2000" dirty="0" smtClean="0">
                <a:latin typeface="+mn-lt"/>
              </a:rPr>
              <a:t>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</a:t>
            </a:r>
            <a:r>
              <a:rPr lang="en-US" sz="2000" dirty="0" smtClean="0"/>
              <a:t>15</a:t>
            </a:r>
            <a:r>
              <a:rPr lang="en-US" sz="2000" dirty="0" smtClean="0">
                <a:latin typeface="+mn-lt"/>
              </a:rPr>
              <a:t>-25°C.)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1600" b="1" dirty="0" smtClean="0">
                <a:latin typeface="+mn-lt"/>
              </a:rPr>
              <a:t>If testing is being performed in a POC area outside the lab, a Room Temp thermometer must be in place in the POC area.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:\Users\corac\Desktop\20171127_13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470754" cy="16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rac\Desktop\20171127_132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74" y="2463579"/>
            <a:ext cx="2441580" cy="18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rac\Desktop\20171201_090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44" y="4343400"/>
            <a:ext cx="24015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Troponin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Level 1 and Level 3 Controls run weekly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is run automatically every 24 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800" dirty="0" smtClean="0">
                <a:solidFill>
                  <a:srgbClr val="7C6316"/>
                </a:solidFill>
              </a:rPr>
              <a:t>is run twice a year, with every CLEW update, during Thermal Probe Check and during Calibration Verification.</a:t>
            </a:r>
            <a:endParaRPr lang="en-US" sz="1800" dirty="0" smtClean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Liquid Controls </a:t>
            </a:r>
            <a:r>
              <a:rPr lang="en-US" sz="1800" dirty="0" smtClean="0">
                <a:solidFill>
                  <a:srgbClr val="FF0000"/>
                </a:solidFill>
              </a:rPr>
              <a:t>are one time use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3 controls-each new lot must be validated prior to use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8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4" y="2819400"/>
            <a:ext cx="2106792" cy="18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2832"/>
          <a:stretch>
            <a:fillRect/>
          </a:stretch>
        </p:blipFill>
        <p:spPr bwMode="auto">
          <a:xfrm>
            <a:off x="2819400" y="2722496"/>
            <a:ext cx="1676400" cy="19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7946"/>
            <a:ext cx="2540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G:\Lab\Lab Pictures\I stat\CTNI I stat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5438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/>
              <a:t>Liquid Level 1 and Level 2 </a:t>
            </a:r>
            <a:r>
              <a:rPr lang="en-US" sz="2000" u="sng" dirty="0" smtClean="0">
                <a:latin typeface="+mn-lt"/>
              </a:rPr>
              <a:t>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/>
              <a:t>DAILY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When a new lot # or vial of </a:t>
            </a:r>
            <a:r>
              <a:rPr lang="en-US" sz="1800" dirty="0" err="1" smtClean="0"/>
              <a:t>Ictotest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reagent tablets is opened</a:t>
            </a:r>
            <a:endParaRPr lang="en-US" sz="1800" dirty="0" smtClean="0">
              <a:latin typeface="+mn-lt"/>
            </a:endParaRP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NOTE: controls for </a:t>
            </a:r>
            <a:r>
              <a:rPr lang="en-US" sz="1800" dirty="0" err="1" smtClean="0"/>
              <a:t>Ictotest</a:t>
            </a:r>
            <a:r>
              <a:rPr lang="en-US" sz="1800" dirty="0" smtClean="0"/>
              <a:t> are also run daily</a:t>
            </a: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Once opened, pre-made liquid controls are stable for 20 dips or 3 months whichever comes first.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C:\Users\corac\Desktop\211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5768"/>
            <a:ext cx="3505200" cy="22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rac.UWPN.003\AppData\Local\Microsoft\Windows\Temporary Internet Files\Content.Outlook\USNLZJ13\IMG_381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4533" y="1259417"/>
            <a:ext cx="2760133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50748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024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Apply this label on all controls upon receipt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4782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0062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CLT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Lead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206-520-5513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and Instrument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</a:t>
            </a:r>
            <a:r>
              <a:rPr lang="en-US" b="1" i="1" u="sng" dirty="0" smtClean="0">
                <a:solidFill>
                  <a:schemeClr val="tx1"/>
                </a:solidFill>
                <a:latin typeface="+mn-lt"/>
              </a:rPr>
              <a:t>evaluate your QC results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8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test, on test control chips, on calibration cards, and in some cases on the vial of test strips.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C6316"/>
                </a:solidFill>
              </a:rPr>
              <a:t>QC result values are compared to the ranges to ensure results are within range before performing patient testing.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verified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Chem8+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Prothrombin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Troponin I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   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CHEM 8+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55000" lnSpcReduction="20000"/>
          </a:bodyPr>
          <a:lstStyle/>
          <a:p>
            <a:pPr algn="ctr"/>
            <a:r>
              <a:rPr lang="en-US" sz="2600" b="1" u="sng" dirty="0" smtClean="0"/>
              <a:t>Liquid Level 1 and Level 3 controls are run:</a:t>
            </a:r>
          </a:p>
          <a:p>
            <a:pPr algn="ctr"/>
            <a:endParaRPr lang="en-US" sz="2900" b="1" u="sng" dirty="0"/>
          </a:p>
          <a:p>
            <a:pPr algn="ctr"/>
            <a:r>
              <a:rPr lang="en-US" sz="2600" dirty="0" smtClean="0"/>
              <a:t>Weekly</a:t>
            </a:r>
          </a:p>
          <a:p>
            <a:pPr algn="ctr"/>
            <a:r>
              <a:rPr lang="en-US" sz="2600" dirty="0"/>
              <a:t>When a new </a:t>
            </a:r>
            <a:r>
              <a:rPr lang="en-US" sz="2600" dirty="0" smtClean="0"/>
              <a:t>box </a:t>
            </a:r>
            <a:r>
              <a:rPr lang="en-US" sz="2600" dirty="0"/>
              <a:t>of </a:t>
            </a:r>
            <a:r>
              <a:rPr lang="en-US" sz="2600" dirty="0" smtClean="0"/>
              <a:t>cartridges </a:t>
            </a:r>
            <a:r>
              <a:rPr lang="en-US" sz="2600" dirty="0"/>
              <a:t>is opened</a:t>
            </a:r>
          </a:p>
          <a:p>
            <a:pPr algn="ctr"/>
            <a:r>
              <a:rPr lang="en-US" sz="2600" dirty="0" smtClean="0"/>
              <a:t>New Lot # is opened</a:t>
            </a:r>
          </a:p>
          <a:p>
            <a:pPr algn="ctr"/>
            <a:r>
              <a:rPr lang="en-US" sz="2600" dirty="0" smtClean="0"/>
              <a:t>New </a:t>
            </a:r>
            <a:r>
              <a:rPr lang="en-US" sz="2600" dirty="0"/>
              <a:t>shipment is </a:t>
            </a:r>
            <a:r>
              <a:rPr lang="en-US" sz="2600" dirty="0" smtClean="0"/>
              <a:t>received</a:t>
            </a:r>
            <a:endParaRPr lang="en-US" sz="2600" dirty="0"/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900" dirty="0" smtClean="0">
                <a:solidFill>
                  <a:srgbClr val="7C6316"/>
                </a:solidFill>
              </a:rPr>
              <a:t>is run automatically every 24  hours by the instrument.</a:t>
            </a: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900" dirty="0" smtClean="0">
                <a:solidFill>
                  <a:srgbClr val="7C6316"/>
                </a:solidFill>
              </a:rPr>
              <a:t>is run twice a year and with every CLEW update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Liquid Controls are one time use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9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G:\Lab\Lab Pictures\I stat\Tricontrols cro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3" y="4442055"/>
            <a:ext cx="2061960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0248"/>
            <a:ext cx="2485468" cy="21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2328290" cy="19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2361</TotalTime>
  <Words>1842</Words>
  <Application>Microsoft Office PowerPoint</Application>
  <PresentationFormat>On-screen Show (4:3)</PresentationFormat>
  <Paragraphs>352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CHEM 8+ I stat</vt:lpstr>
      <vt:lpstr>Glucose-performa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Time-XS PRO</vt:lpstr>
      <vt:lpstr>Prothrombin Time-xs plus</vt:lpstr>
      <vt:lpstr>Rapid Strep</vt:lpstr>
      <vt:lpstr>Temperatures</vt:lpstr>
      <vt:lpstr>Troponin I stat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corac</cp:lastModifiedBy>
  <cp:revision>256</cp:revision>
  <cp:lastPrinted>2015-02-05T03:35:11Z</cp:lastPrinted>
  <dcterms:created xsi:type="dcterms:W3CDTF">2012-07-01T20:36:09Z</dcterms:created>
  <dcterms:modified xsi:type="dcterms:W3CDTF">2018-06-08T20:20:19Z</dcterms:modified>
</cp:coreProperties>
</file>