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57" r:id="rId4"/>
    <p:sldId id="265" r:id="rId5"/>
    <p:sldId id="292" r:id="rId6"/>
    <p:sldId id="262" r:id="rId7"/>
    <p:sldId id="267" r:id="rId8"/>
    <p:sldId id="313" r:id="rId9"/>
    <p:sldId id="277" r:id="rId10"/>
    <p:sldId id="278" r:id="rId11"/>
    <p:sldId id="311" r:id="rId12"/>
    <p:sldId id="290" r:id="rId13"/>
    <p:sldId id="281" r:id="rId14"/>
    <p:sldId id="289" r:id="rId15"/>
    <p:sldId id="283" r:id="rId16"/>
    <p:sldId id="312" r:id="rId17"/>
    <p:sldId id="284" r:id="rId18"/>
    <p:sldId id="286" r:id="rId19"/>
    <p:sldId id="285" r:id="rId20"/>
    <p:sldId id="314" r:id="rId21"/>
    <p:sldId id="305" r:id="rId22"/>
    <p:sldId id="309" r:id="rId23"/>
    <p:sldId id="298" r:id="rId24"/>
    <p:sldId id="299" r:id="rId25"/>
    <p:sldId id="300" r:id="rId26"/>
    <p:sldId id="263"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316"/>
    <a:srgbClr val="030201"/>
    <a:srgbClr val="404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70A93-A2A2-C609-D34E-9DF9165416EA}" v="140" dt="2021-11-01T21:40:19.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1" autoAdjust="0"/>
    <p:restoredTop sz="86395" autoAdjust="0"/>
  </p:normalViewPr>
  <p:slideViewPr>
    <p:cSldViewPr>
      <p:cViewPr varScale="1">
        <p:scale>
          <a:sx n="118" d="100"/>
          <a:sy n="118" d="100"/>
        </p:scale>
        <p:origin x="17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yamma Kamasani" userId="S::rkamasan@uw.edu::f724f109-cd89-4f91-b2fe-b0af0e8af1c8" providerId="AD" clId="Web-{BD470A93-A2A2-C609-D34E-9DF9165416EA}"/>
    <pc:docChg chg="delSld modSld">
      <pc:chgData name="Ramayamma Kamasani" userId="S::rkamasan@uw.edu::f724f109-cd89-4f91-b2fe-b0af0e8af1c8" providerId="AD" clId="Web-{BD470A93-A2A2-C609-D34E-9DF9165416EA}" dt="2021-11-01T21:40:18.308" v="140" actId="20577"/>
      <pc:docMkLst>
        <pc:docMk/>
      </pc:docMkLst>
      <pc:sldChg chg="modSp">
        <pc:chgData name="Ramayamma Kamasani" userId="S::rkamasan@uw.edu::f724f109-cd89-4f91-b2fe-b0af0e8af1c8" providerId="AD" clId="Web-{BD470A93-A2A2-C609-D34E-9DF9165416EA}" dt="2021-11-01T21:40:18.308" v="140" actId="20577"/>
        <pc:sldMkLst>
          <pc:docMk/>
          <pc:sldMk cId="0" sldId="256"/>
        </pc:sldMkLst>
        <pc:spChg chg="mod">
          <ac:chgData name="Ramayamma Kamasani" userId="S::rkamasan@uw.edu::f724f109-cd89-4f91-b2fe-b0af0e8af1c8" providerId="AD" clId="Web-{BD470A93-A2A2-C609-D34E-9DF9165416EA}" dt="2021-11-01T21:40:18.308" v="140" actId="20577"/>
          <ac:spMkLst>
            <pc:docMk/>
            <pc:sldMk cId="0" sldId="256"/>
            <ac:spMk id="13" creationId="{00000000-0000-0000-0000-000000000000}"/>
          </ac:spMkLst>
        </pc:spChg>
      </pc:sldChg>
      <pc:sldChg chg="modSp">
        <pc:chgData name="Ramayamma Kamasani" userId="S::rkamasan@uw.edu::f724f109-cd89-4f91-b2fe-b0af0e8af1c8" providerId="AD" clId="Web-{BD470A93-A2A2-C609-D34E-9DF9165416EA}" dt="2021-11-01T21:27:34.620" v="56" actId="20577"/>
        <pc:sldMkLst>
          <pc:docMk/>
          <pc:sldMk cId="0" sldId="262"/>
        </pc:sldMkLst>
        <pc:spChg chg="mod">
          <ac:chgData name="Ramayamma Kamasani" userId="S::rkamasan@uw.edu::f724f109-cd89-4f91-b2fe-b0af0e8af1c8" providerId="AD" clId="Web-{BD470A93-A2A2-C609-D34E-9DF9165416EA}" dt="2021-11-01T21:27:34.620" v="56" actId="20577"/>
          <ac:spMkLst>
            <pc:docMk/>
            <pc:sldMk cId="0" sldId="262"/>
            <ac:spMk id="16" creationId="{00000000-0000-0000-0000-000000000000}"/>
          </ac:spMkLst>
        </pc:spChg>
        <pc:spChg chg="mod">
          <ac:chgData name="Ramayamma Kamasani" userId="S::rkamasan@uw.edu::f724f109-cd89-4f91-b2fe-b0af0e8af1c8" providerId="AD" clId="Web-{BD470A93-A2A2-C609-D34E-9DF9165416EA}" dt="2021-11-01T21:27:17.542" v="50" actId="20577"/>
          <ac:spMkLst>
            <pc:docMk/>
            <pc:sldMk cId="0" sldId="262"/>
            <ac:spMk id="17" creationId="{00000000-0000-0000-0000-000000000000}"/>
          </ac:spMkLst>
        </pc:spChg>
      </pc:sldChg>
      <pc:sldChg chg="modSp">
        <pc:chgData name="Ramayamma Kamasani" userId="S::rkamasan@uw.edu::f724f109-cd89-4f91-b2fe-b0af0e8af1c8" providerId="AD" clId="Web-{BD470A93-A2A2-C609-D34E-9DF9165416EA}" dt="2021-11-01T21:39:44.714" v="137" actId="20577"/>
        <pc:sldMkLst>
          <pc:docMk/>
          <pc:sldMk cId="0" sldId="263"/>
        </pc:sldMkLst>
        <pc:spChg chg="mod">
          <ac:chgData name="Ramayamma Kamasani" userId="S::rkamasan@uw.edu::f724f109-cd89-4f91-b2fe-b0af0e8af1c8" providerId="AD" clId="Web-{BD470A93-A2A2-C609-D34E-9DF9165416EA}" dt="2021-11-01T21:39:44.714" v="137" actId="20577"/>
          <ac:spMkLst>
            <pc:docMk/>
            <pc:sldMk cId="0" sldId="263"/>
            <ac:spMk id="5" creationId="{00000000-0000-0000-0000-000000000000}"/>
          </ac:spMkLst>
        </pc:spChg>
      </pc:sldChg>
      <pc:sldChg chg="modSp">
        <pc:chgData name="Ramayamma Kamasani" userId="S::rkamasan@uw.edu::f724f109-cd89-4f91-b2fe-b0af0e8af1c8" providerId="AD" clId="Web-{BD470A93-A2A2-C609-D34E-9DF9165416EA}" dt="2021-11-01T21:30:38.995" v="79" actId="20577"/>
        <pc:sldMkLst>
          <pc:docMk/>
          <pc:sldMk cId="0" sldId="278"/>
        </pc:sldMkLst>
        <pc:spChg chg="mod">
          <ac:chgData name="Ramayamma Kamasani" userId="S::rkamasan@uw.edu::f724f109-cd89-4f91-b2fe-b0af0e8af1c8" providerId="AD" clId="Web-{BD470A93-A2A2-C609-D34E-9DF9165416EA}" dt="2021-11-01T21:30:38.995" v="79" actId="20577"/>
          <ac:spMkLst>
            <pc:docMk/>
            <pc:sldMk cId="0" sldId="278"/>
            <ac:spMk id="4" creationId="{00000000-0000-0000-0000-000000000000}"/>
          </ac:spMkLst>
        </pc:spChg>
      </pc:sldChg>
      <pc:sldChg chg="modSp">
        <pc:chgData name="Ramayamma Kamasani" userId="S::rkamasan@uw.edu::f724f109-cd89-4f91-b2fe-b0af0e8af1c8" providerId="AD" clId="Web-{BD470A93-A2A2-C609-D34E-9DF9165416EA}" dt="2021-11-01T21:35:24.073" v="112" actId="20577"/>
        <pc:sldMkLst>
          <pc:docMk/>
          <pc:sldMk cId="0" sldId="285"/>
        </pc:sldMkLst>
        <pc:spChg chg="mod">
          <ac:chgData name="Ramayamma Kamasani" userId="S::rkamasan@uw.edu::f724f109-cd89-4f91-b2fe-b0af0e8af1c8" providerId="AD" clId="Web-{BD470A93-A2A2-C609-D34E-9DF9165416EA}" dt="2021-11-01T21:35:24.073" v="112" actId="20577"/>
          <ac:spMkLst>
            <pc:docMk/>
            <pc:sldMk cId="0" sldId="285"/>
            <ac:spMk id="4" creationId="{00000000-0000-0000-0000-000000000000}"/>
          </ac:spMkLst>
        </pc:spChg>
      </pc:sldChg>
      <pc:sldChg chg="modSp">
        <pc:chgData name="Ramayamma Kamasani" userId="S::rkamasan@uw.edu::f724f109-cd89-4f91-b2fe-b0af0e8af1c8" providerId="AD" clId="Web-{BD470A93-A2A2-C609-D34E-9DF9165416EA}" dt="2021-11-01T21:32:19.401" v="96" actId="20577"/>
        <pc:sldMkLst>
          <pc:docMk/>
          <pc:sldMk cId="0" sldId="290"/>
        </pc:sldMkLst>
        <pc:spChg chg="mod">
          <ac:chgData name="Ramayamma Kamasani" userId="S::rkamasan@uw.edu::f724f109-cd89-4f91-b2fe-b0af0e8af1c8" providerId="AD" clId="Web-{BD470A93-A2A2-C609-D34E-9DF9165416EA}" dt="2021-11-01T21:32:19.401" v="96" actId="20577"/>
          <ac:spMkLst>
            <pc:docMk/>
            <pc:sldMk cId="0" sldId="290"/>
            <ac:spMk id="4" creationId="{00000000-0000-0000-0000-000000000000}"/>
          </ac:spMkLst>
        </pc:spChg>
      </pc:sldChg>
      <pc:sldChg chg="del">
        <pc:chgData name="Ramayamma Kamasani" userId="S::rkamasan@uw.edu::f724f109-cd89-4f91-b2fe-b0af0e8af1c8" providerId="AD" clId="Web-{BD470A93-A2A2-C609-D34E-9DF9165416EA}" dt="2021-11-01T21:28:07.995" v="57"/>
        <pc:sldMkLst>
          <pc:docMk/>
          <pc:sldMk cId="842207557"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F6D86B5-205C-46D9-AAE1-F26EFCF4D1C1}" type="datetimeFigureOut">
              <a:rPr lang="en-US" smtClean="0"/>
              <a:pPr/>
              <a:t>11/9/2021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DFB669A-6542-4372-A4A4-03D4FFBE6AC4}" type="slidenum">
              <a:rPr lang="en-US" smtClean="0"/>
              <a:pPr/>
              <a:t>‹#›</a:t>
            </a:fld>
            <a:endParaRPr lang="en-US" dirty="0"/>
          </a:p>
        </p:txBody>
      </p:sp>
    </p:spTree>
    <p:extLst>
      <p:ext uri="{BB962C8B-B14F-4D97-AF65-F5344CB8AC3E}">
        <p14:creationId xmlns:p14="http://schemas.microsoft.com/office/powerpoint/2010/main" val="182871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1</a:t>
            </a:fld>
            <a:endParaRPr lang="en-US" dirty="0"/>
          </a:p>
        </p:txBody>
      </p:sp>
    </p:spTree>
    <p:extLst>
      <p:ext uri="{BB962C8B-B14F-4D97-AF65-F5344CB8AC3E}">
        <p14:creationId xmlns:p14="http://schemas.microsoft.com/office/powerpoint/2010/main" val="352596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20</a:t>
            </a:fld>
            <a:endParaRPr lang="en-US" dirty="0"/>
          </a:p>
        </p:txBody>
      </p:sp>
    </p:spTree>
    <p:extLst>
      <p:ext uri="{BB962C8B-B14F-4D97-AF65-F5344CB8AC3E}">
        <p14:creationId xmlns:p14="http://schemas.microsoft.com/office/powerpoint/2010/main" val="381365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26</a:t>
            </a:fld>
            <a:endParaRPr lang="en-US" dirty="0"/>
          </a:p>
        </p:txBody>
      </p:sp>
    </p:spTree>
    <p:extLst>
      <p:ext uri="{BB962C8B-B14F-4D97-AF65-F5344CB8AC3E}">
        <p14:creationId xmlns:p14="http://schemas.microsoft.com/office/powerpoint/2010/main" val="22154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9</a:t>
            </a:fld>
            <a:endParaRPr lang="en-US" dirty="0"/>
          </a:p>
        </p:txBody>
      </p:sp>
    </p:spTree>
    <p:extLst>
      <p:ext uri="{BB962C8B-B14F-4D97-AF65-F5344CB8AC3E}">
        <p14:creationId xmlns:p14="http://schemas.microsoft.com/office/powerpoint/2010/main" val="146482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10</a:t>
            </a:fld>
            <a:endParaRPr lang="en-US" dirty="0"/>
          </a:p>
        </p:txBody>
      </p:sp>
    </p:spTree>
    <p:extLst>
      <p:ext uri="{BB962C8B-B14F-4D97-AF65-F5344CB8AC3E}">
        <p14:creationId xmlns:p14="http://schemas.microsoft.com/office/powerpoint/2010/main" val="91426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11</a:t>
            </a:fld>
            <a:endParaRPr lang="en-US" dirty="0"/>
          </a:p>
        </p:txBody>
      </p:sp>
    </p:spTree>
    <p:extLst>
      <p:ext uri="{BB962C8B-B14F-4D97-AF65-F5344CB8AC3E}">
        <p14:creationId xmlns:p14="http://schemas.microsoft.com/office/powerpoint/2010/main" val="405981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B669A-6542-4372-A4A4-03D4FFBE6AC4}" type="slidenum">
              <a:rPr lang="en-US" smtClean="0"/>
              <a:pPr/>
              <a:t>19</a:t>
            </a:fld>
            <a:endParaRPr lang="en-US" dirty="0"/>
          </a:p>
        </p:txBody>
      </p:sp>
    </p:spTree>
    <p:extLst>
      <p:ext uri="{BB962C8B-B14F-4D97-AF65-F5344CB8AC3E}">
        <p14:creationId xmlns:p14="http://schemas.microsoft.com/office/powerpoint/2010/main" val="3483123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752600"/>
            <a:ext cx="8229600" cy="1402055"/>
          </a:xfrm>
        </p:spPr>
        <p:txBody>
          <a:bodyPr lIns="0" tIns="0" rIns="0" bIns="0" anchor="t">
            <a:noAutofit/>
          </a:bodyPr>
          <a:lstStyle>
            <a:lvl1pPr>
              <a:lnSpc>
                <a:spcPts val="4000"/>
              </a:lnSpc>
              <a:spcAft>
                <a:spcPts val="0"/>
              </a:spcAft>
              <a:defRPr sz="3200" b="1" cap="all" spc="250" baseline="0">
                <a:solidFill>
                  <a:schemeClr val="tx1"/>
                </a:solidFill>
                <a:latin typeface="Arial" pitchFamily="34" charset="0"/>
                <a:cs typeface="Arial" pitchFamily="34" charset="0"/>
              </a:defRPr>
            </a:lvl1pPr>
          </a:lstStyle>
          <a:p>
            <a:r>
              <a:rPr lang="en-US" dirty="0"/>
              <a:t>TITLE HEADLINE GOES HERE. PREFERRABLY IN ALL CAPS AND NO MORE THAN THREE LINES.</a:t>
            </a:r>
          </a:p>
        </p:txBody>
      </p:sp>
      <p:sp>
        <p:nvSpPr>
          <p:cNvPr id="3" name="Subtitle 2"/>
          <p:cNvSpPr>
            <a:spLocks noGrp="1"/>
          </p:cNvSpPr>
          <p:nvPr>
            <p:ph type="subTitle" idx="1"/>
          </p:nvPr>
        </p:nvSpPr>
        <p:spPr>
          <a:xfrm>
            <a:off x="1362075" y="4267200"/>
            <a:ext cx="6400800" cy="634997"/>
          </a:xfrm>
        </p:spPr>
        <p:txBody>
          <a:bodyPr lIns="0" tIns="0" rIns="0" bIns="0">
            <a:noAutofit/>
          </a:bodyPr>
          <a:lstStyle>
            <a:lvl1pPr marL="0" indent="0" algn="ctr">
              <a:lnSpc>
                <a:spcPts val="2500"/>
              </a:lnSpc>
              <a:spcBef>
                <a:spcPts val="0"/>
              </a:spcBef>
              <a:buNone/>
              <a:defRPr sz="2000" b="0" cap="all">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UWMedicine_Logo_RGB.png"/>
          <p:cNvPicPr>
            <a:picLocks noChangeAspect="1"/>
          </p:cNvPicPr>
          <p:nvPr userDrawn="1"/>
        </p:nvPicPr>
        <p:blipFill>
          <a:blip r:embed="rId2" cstate="print"/>
          <a:stretch>
            <a:fillRect/>
          </a:stretch>
        </p:blipFill>
        <p:spPr>
          <a:xfrm>
            <a:off x="304800" y="6385405"/>
            <a:ext cx="1828800" cy="243995"/>
          </a:xfrm>
          <a:prstGeom prst="rect">
            <a:avLst/>
          </a:prstGeom>
        </p:spPr>
      </p:pic>
      <p:sp>
        <p:nvSpPr>
          <p:cNvPr id="9" name="TextBox 8"/>
          <p:cNvSpPr txBox="1"/>
          <p:nvPr userDrawn="1"/>
        </p:nvSpPr>
        <p:spPr>
          <a:xfrm>
            <a:off x="200025" y="104775"/>
            <a:ext cx="8763000" cy="52322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baseline="0" dirty="0">
                <a:ln>
                  <a:noFill/>
                </a:ln>
                <a:solidFill>
                  <a:srgbClr val="000000"/>
                </a:solidFill>
                <a:effectLst/>
                <a:latin typeface="+mn-lt"/>
                <a:ea typeface="+mn-ea"/>
                <a:cs typeface="+mn-cs"/>
              </a:rPr>
              <a:t>UW MEDICINE    </a:t>
            </a:r>
            <a:r>
              <a:rPr lang="en-US" sz="1000" kern="1200" baseline="0" dirty="0">
                <a:ln>
                  <a:noFill/>
                </a:ln>
                <a:solidFill>
                  <a:srgbClr val="FF0000"/>
                </a:solidFill>
                <a:effectLst/>
                <a:latin typeface="Goudy"/>
                <a:ea typeface="+mn-ea"/>
                <a:cs typeface="+mn-cs"/>
              </a:rPr>
              <a:t>│</a:t>
            </a:r>
            <a:r>
              <a:rPr lang="en-US" sz="1000" kern="1200" baseline="0" dirty="0">
                <a:ln>
                  <a:noFill/>
                </a:ln>
                <a:solidFill>
                  <a:srgbClr val="000000"/>
                </a:solidFill>
                <a:effectLst/>
                <a:latin typeface="+mn-lt"/>
                <a:ea typeface="+mn-ea"/>
                <a:cs typeface="+mn-cs"/>
              </a:rPr>
              <a:t>   </a:t>
            </a:r>
            <a:r>
              <a:rPr lang="en-US" sz="1000" kern="1200" baseline="0" dirty="0">
                <a:ln>
                  <a:noFill/>
                </a:ln>
                <a:solidFill>
                  <a:srgbClr val="D2232A"/>
                </a:solidFill>
                <a:effectLst/>
                <a:latin typeface="+mn-lt"/>
                <a:ea typeface="+mn-ea"/>
                <a:cs typeface="+mn-cs"/>
              </a:rPr>
              <a:t>PATIENTS ARE FIRST</a:t>
            </a:r>
          </a:p>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62400" y="6492875"/>
            <a:ext cx="2133600" cy="365125"/>
          </a:xfrm>
          <a:prstGeom prst="rect">
            <a:avLst/>
          </a:prstGeom>
        </p:spPr>
        <p:txBody>
          <a:bodyPr anchor="b"/>
          <a:lstStyle>
            <a:lvl1pPr>
              <a:defRPr sz="1200"/>
            </a:lvl1pPr>
          </a:lstStyle>
          <a:p>
            <a:endParaRPr lang="en-US" dirty="0"/>
          </a:p>
        </p:txBody>
      </p:sp>
      <p:sp>
        <p:nvSpPr>
          <p:cNvPr id="3" name="Footer Placeholder 2"/>
          <p:cNvSpPr>
            <a:spLocks noGrp="1"/>
          </p:cNvSpPr>
          <p:nvPr>
            <p:ph type="ftr" sz="quarter" idx="11"/>
          </p:nvPr>
        </p:nvSpPr>
        <p:spPr>
          <a:xfrm>
            <a:off x="3124200" y="6172200"/>
            <a:ext cx="2895600" cy="365125"/>
          </a:xfrm>
          <a:prstGeom prst="rect">
            <a:avLst/>
          </a:prstGeom>
        </p:spPr>
        <p:txBody>
          <a:bodyPr/>
          <a:lstStyle>
            <a:lvl1pPr>
              <a:defRPr sz="1200"/>
            </a:lvl1pPr>
          </a:lstStyle>
          <a:p>
            <a:endParaRPr lang="en-US" dirty="0"/>
          </a:p>
        </p:txBody>
      </p:sp>
      <p:sp>
        <p:nvSpPr>
          <p:cNvPr id="4" name="Slide Number Placeholder 3"/>
          <p:cNvSpPr>
            <a:spLocks noGrp="1"/>
          </p:cNvSpPr>
          <p:nvPr>
            <p:ph type="sldNum" sz="quarter" idx="12"/>
          </p:nvPr>
        </p:nvSpPr>
        <p:spPr>
          <a:xfrm>
            <a:off x="8686800" y="6492875"/>
            <a:ext cx="457200" cy="365125"/>
          </a:xfrm>
          <a:prstGeom prst="rect">
            <a:avLst/>
          </a:prstGeom>
        </p:spPr>
        <p:txBody>
          <a:bodyPr anchor="b"/>
          <a:lstStyle>
            <a:lvl1pPr algn="r">
              <a:defRPr sz="1200"/>
            </a:lvl1pPr>
          </a:lstStyle>
          <a:p>
            <a:fld id="{499623A8-EBC6-4F74-88B3-26EAE98D8F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Chart-only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5" name="Chart Placeholder 4"/>
          <p:cNvSpPr>
            <a:spLocks noGrp="1"/>
          </p:cNvSpPr>
          <p:nvPr>
            <p:ph type="chart" sz="quarter" idx="14"/>
          </p:nvPr>
        </p:nvSpPr>
        <p:spPr>
          <a:xfrm>
            <a:off x="457200" y="152400"/>
            <a:ext cx="8229600" cy="5791200"/>
          </a:xfrm>
        </p:spPr>
        <p:txBody>
          <a:bodyPr/>
          <a:lstStyle>
            <a:lvl1pPr>
              <a:buNone/>
              <a:defRPr/>
            </a:lvl1pPr>
          </a:lstStyle>
          <a:p>
            <a:r>
              <a:rPr lang="en-US" dirty="0"/>
              <a:t>Click icon to add chart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Chart-only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8" name="Rectangle 7"/>
          <p:cNvSpPr/>
          <p:nvPr userDrawn="1"/>
        </p:nvSpPr>
        <p:spPr>
          <a:xfrm>
            <a:off x="0" y="838200"/>
            <a:ext cx="9144000" cy="51054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hart Placeholder 9"/>
          <p:cNvSpPr>
            <a:spLocks noGrp="1"/>
          </p:cNvSpPr>
          <p:nvPr>
            <p:ph type="chart" sz="quarter" idx="13"/>
          </p:nvPr>
        </p:nvSpPr>
        <p:spPr>
          <a:xfrm>
            <a:off x="457200" y="1219200"/>
            <a:ext cx="8229600" cy="4419600"/>
          </a:xfrm>
        </p:spPr>
        <p:txBody>
          <a:bodyPr/>
          <a:lstStyle>
            <a:lvl1pPr>
              <a:buNone/>
              <a:defRPr/>
            </a:lvl1pPr>
          </a:lstStyle>
          <a:p>
            <a:r>
              <a:rPr lang="en-US" dirty="0"/>
              <a:t>Click icon to add chart</a:t>
            </a:r>
          </a:p>
        </p:txBody>
      </p:sp>
      <p:sp>
        <p:nvSpPr>
          <p:cNvPr id="5" name="Title 1"/>
          <p:cNvSpPr>
            <a:spLocks noGrp="1"/>
          </p:cNvSpPr>
          <p:nvPr>
            <p:ph type="title"/>
          </p:nvPr>
        </p:nvSpPr>
        <p:spPr>
          <a:xfrm>
            <a:off x="457200" y="1"/>
            <a:ext cx="8229600" cy="838200"/>
          </a:xfrm>
        </p:spPr>
        <p:txBody>
          <a:bodyPr lIns="0" tIns="0" rIns="0" bIns="0" anchor="ctr">
            <a:normAutofit/>
          </a:bodyPr>
          <a:lstStyle>
            <a:lvl1pPr>
              <a:defRPr sz="3200" cap="all">
                <a:solidFill>
                  <a:schemeClr val="tx1"/>
                </a:solidFil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Chart-and-tex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4" name="Rectangle 3"/>
          <p:cNvSpPr/>
          <p:nvPr userDrawn="1"/>
        </p:nvSpPr>
        <p:spPr>
          <a:xfrm flipV="1">
            <a:off x="0" y="0"/>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10" name="Chart Placeholder 9"/>
          <p:cNvSpPr>
            <a:spLocks noGrp="1"/>
          </p:cNvSpPr>
          <p:nvPr>
            <p:ph type="chart" sz="quarter" idx="13"/>
          </p:nvPr>
        </p:nvSpPr>
        <p:spPr>
          <a:xfrm>
            <a:off x="457200" y="990600"/>
            <a:ext cx="5334000" cy="2895600"/>
          </a:xfrm>
        </p:spPr>
        <p:txBody>
          <a:bodyPr/>
          <a:lstStyle>
            <a:lvl1pPr>
              <a:buNone/>
              <a:defRPr/>
            </a:lvl1pPr>
          </a:lstStyle>
          <a:p>
            <a:r>
              <a:rPr lang="en-US" dirty="0"/>
              <a:t>Click icon to add chart</a:t>
            </a:r>
          </a:p>
        </p:txBody>
      </p:sp>
      <p:sp>
        <p:nvSpPr>
          <p:cNvPr id="9" name="Text Placeholder 8"/>
          <p:cNvSpPr>
            <a:spLocks noGrp="1"/>
          </p:cNvSpPr>
          <p:nvPr>
            <p:ph type="body" sz="quarter" idx="14"/>
          </p:nvPr>
        </p:nvSpPr>
        <p:spPr>
          <a:xfrm>
            <a:off x="5791200" y="1143000"/>
            <a:ext cx="2895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457200" y="3886200"/>
            <a:ext cx="53340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Chart-and-textB">
    <p:spTree>
      <p:nvGrpSpPr>
        <p:cNvPr id="1" name=""/>
        <p:cNvGrpSpPr/>
        <p:nvPr/>
      </p:nvGrpSpPr>
      <p:grpSpPr>
        <a:xfrm>
          <a:off x="0" y="0"/>
          <a:ext cx="0" cy="0"/>
          <a:chOff x="0" y="0"/>
          <a:chExt cx="0" cy="0"/>
        </a:xfrm>
      </p:grpSpPr>
      <p:sp>
        <p:nvSpPr>
          <p:cNvPr id="9" name="Rectangle 8"/>
          <p:cNvSpPr/>
          <p:nvPr userDrawn="1"/>
        </p:nvSpPr>
        <p:spPr>
          <a:xfrm flipV="1">
            <a:off x="0" y="0"/>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10" name="Text Placeholder 9"/>
          <p:cNvSpPr>
            <a:spLocks noGrp="1"/>
          </p:cNvSpPr>
          <p:nvPr>
            <p:ph type="body" sz="quarter" idx="11"/>
          </p:nvPr>
        </p:nvSpPr>
        <p:spPr>
          <a:xfrm>
            <a:off x="457200" y="914400"/>
            <a:ext cx="4648200" cy="5105400"/>
          </a:xfrm>
        </p:spPr>
        <p:txBody>
          <a:bodyPr anchor="t"/>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hasCustomPrompt="1"/>
          </p:nvPr>
        </p:nvSpPr>
        <p:spPr>
          <a:xfrm>
            <a:off x="5334000" y="4800600"/>
            <a:ext cx="3352800" cy="1295400"/>
          </a:xfrm>
        </p:spPr>
        <p:txBody>
          <a:bodyPr anchor="ct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800" cap="none" baseline="0"/>
            </a:lvl1pPr>
          </a:lstStyle>
          <a:p>
            <a:pPr lvl="0"/>
            <a:r>
              <a:rPr lang="en-US" dirty="0"/>
              <a:t>Caption text in black.</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dirty="0"/>
              <a:t>Caption text in gold. </a:t>
            </a:r>
          </a:p>
          <a:p>
            <a:pPr lvl="0"/>
            <a:endParaRPr lang="en-US" dirty="0"/>
          </a:p>
        </p:txBody>
      </p:sp>
      <p:sp>
        <p:nvSpPr>
          <p:cNvPr id="12" name="Chart Placeholder 11"/>
          <p:cNvSpPr>
            <a:spLocks noGrp="1"/>
          </p:cNvSpPr>
          <p:nvPr>
            <p:ph type="chart" sz="quarter" idx="13"/>
          </p:nvPr>
        </p:nvSpPr>
        <p:spPr>
          <a:xfrm>
            <a:off x="5334000" y="762000"/>
            <a:ext cx="3352800" cy="4038600"/>
          </a:xfrm>
        </p:spPr>
        <p:txBody>
          <a:bodyPr/>
          <a:lstStyle>
            <a:lvl1pPr>
              <a:buNone/>
              <a:defRPr/>
            </a:lvl1pPr>
          </a:lstStyle>
          <a:p>
            <a:r>
              <a:rPr lang="en-US" dirty="0"/>
              <a:t>Click icon to add chart</a:t>
            </a:r>
          </a:p>
        </p:txBody>
      </p:sp>
      <p:sp>
        <p:nvSpPr>
          <p:cNvPr id="7" name="Slide Number Placeholder 5"/>
          <p:cNvSpPr>
            <a:spLocks noGrp="1"/>
          </p:cNvSpPr>
          <p:nvPr>
            <p:ph type="sldNum" sz="quarter" idx="14"/>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Chart-and-text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4" name="Rectangle 3"/>
          <p:cNvSpPr/>
          <p:nvPr userDrawn="1"/>
        </p:nvSpPr>
        <p:spPr>
          <a:xfrm flipV="1">
            <a:off x="0" y="0"/>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10" name="Chart Placeholder 9"/>
          <p:cNvSpPr>
            <a:spLocks noGrp="1"/>
          </p:cNvSpPr>
          <p:nvPr>
            <p:ph type="chart" sz="quarter" idx="13"/>
          </p:nvPr>
        </p:nvSpPr>
        <p:spPr>
          <a:xfrm>
            <a:off x="457200" y="990600"/>
            <a:ext cx="4114800" cy="3657600"/>
          </a:xfrm>
        </p:spPr>
        <p:txBody>
          <a:bodyPr/>
          <a:lstStyle>
            <a:lvl1pPr>
              <a:buNone/>
              <a:defRPr/>
            </a:lvl1pPr>
          </a:lstStyle>
          <a:p>
            <a:r>
              <a:rPr lang="en-US" dirty="0"/>
              <a:t>Click icon to add chart</a:t>
            </a:r>
          </a:p>
        </p:txBody>
      </p:sp>
      <p:sp>
        <p:nvSpPr>
          <p:cNvPr id="12" name="Text Placeholder 11"/>
          <p:cNvSpPr>
            <a:spLocks noGrp="1"/>
          </p:cNvSpPr>
          <p:nvPr>
            <p:ph type="body" sz="quarter" idx="15"/>
          </p:nvPr>
        </p:nvSpPr>
        <p:spPr>
          <a:xfrm>
            <a:off x="457200" y="4648200"/>
            <a:ext cx="82296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hart Placeholder 9"/>
          <p:cNvSpPr>
            <a:spLocks noGrp="1"/>
          </p:cNvSpPr>
          <p:nvPr>
            <p:ph type="chart" sz="quarter" idx="16"/>
          </p:nvPr>
        </p:nvSpPr>
        <p:spPr>
          <a:xfrm>
            <a:off x="4572000" y="990600"/>
            <a:ext cx="4114800" cy="3657600"/>
          </a:xfrm>
        </p:spPr>
        <p:txBody>
          <a:bodyPr/>
          <a:lstStyle>
            <a:lvl1pPr>
              <a:buNone/>
              <a:defRPr/>
            </a:lvl1pPr>
          </a:lstStyle>
          <a:p>
            <a:r>
              <a:rPr lang="en-US" dirty="0"/>
              <a:t>Click icon to add chart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Chart-and-text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4" name="Rectangle 3"/>
          <p:cNvSpPr/>
          <p:nvPr userDrawn="1"/>
        </p:nvSpPr>
        <p:spPr>
          <a:xfrm flipV="1">
            <a:off x="0" y="0"/>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10" name="Chart Placeholder 9"/>
          <p:cNvSpPr>
            <a:spLocks noGrp="1"/>
          </p:cNvSpPr>
          <p:nvPr>
            <p:ph type="chart" sz="quarter" idx="13"/>
          </p:nvPr>
        </p:nvSpPr>
        <p:spPr>
          <a:xfrm>
            <a:off x="457200" y="990600"/>
            <a:ext cx="8229600" cy="3581400"/>
          </a:xfrm>
        </p:spPr>
        <p:txBody>
          <a:bodyPr/>
          <a:lstStyle>
            <a:lvl1pPr>
              <a:buNone/>
              <a:defRPr/>
            </a:lvl1pPr>
          </a:lstStyle>
          <a:p>
            <a:r>
              <a:rPr lang="en-US" dirty="0"/>
              <a:t>Click icon to add chart</a:t>
            </a:r>
          </a:p>
        </p:txBody>
      </p:sp>
      <p:sp>
        <p:nvSpPr>
          <p:cNvPr id="12" name="Text Placeholder 11"/>
          <p:cNvSpPr>
            <a:spLocks noGrp="1"/>
          </p:cNvSpPr>
          <p:nvPr>
            <p:ph type="body" sz="quarter" idx="15"/>
          </p:nvPr>
        </p:nvSpPr>
        <p:spPr>
          <a:xfrm>
            <a:off x="457200" y="4572000"/>
            <a:ext cx="82296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defRPr sz="4000">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3020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114800" y="6629400"/>
            <a:ext cx="2133600" cy="228600"/>
          </a:xfrm>
          <a:prstGeom prst="rect">
            <a:avLst/>
          </a:prstGeom>
        </p:spPr>
        <p:txBody>
          <a:bodyPr anchor="b"/>
          <a:lstStyle>
            <a:lvl1pPr>
              <a:defRPr sz="1200">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248400"/>
            <a:ext cx="2895600" cy="365125"/>
          </a:xfrm>
          <a:prstGeom prst="rect">
            <a:avLst/>
          </a:prstGeom>
        </p:spPr>
        <p:txBody>
          <a:bodyPr/>
          <a:lstStyle>
            <a:lvl1pPr>
              <a:defRPr sz="1200">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b"/>
          <a:lstStyle>
            <a:lvl1pPr algn="r">
              <a:defRPr sz="1200"/>
            </a:lvl1pPr>
          </a:lstStyle>
          <a:p>
            <a:fld id="{499623A8-EBC6-4F74-88B3-26EAE98D8F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_Text-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7924800" cy="4876800"/>
          </a:xfrm>
        </p:spPr>
        <p:txBody>
          <a:bodyPr lIns="91440" tIns="0" rIns="0" bIns="0"/>
          <a:lstStyle>
            <a:lvl1pPr marL="0" indent="0">
              <a:lnSpc>
                <a:spcPct val="100000"/>
              </a:lnSpc>
              <a:spcBef>
                <a:spcPts val="0"/>
              </a:spcBef>
              <a:spcAft>
                <a:spcPts val="600"/>
              </a:spcAft>
              <a:buNone/>
              <a:defRPr sz="3200" spc="50">
                <a:solidFill>
                  <a:srgbClr val="000000"/>
                </a:solidFill>
              </a:defRPr>
            </a:lvl1pPr>
            <a:lvl2pPr marL="1143000" indent="-109538">
              <a:lnSpc>
                <a:spcPct val="100000"/>
              </a:lnSpc>
              <a:spcBef>
                <a:spcPts val="600"/>
              </a:spcBef>
              <a:spcAft>
                <a:spcPts val="600"/>
              </a:spcAft>
              <a:buClr>
                <a:srgbClr val="595B5A"/>
              </a:buClr>
              <a:buFont typeface="Arial" pitchFamily="34" charset="0"/>
              <a:buChar char="•"/>
              <a:defRPr sz="2800">
                <a:solidFill>
                  <a:srgbClr val="030201"/>
                </a:solidFill>
              </a:defRPr>
            </a:lvl2pPr>
            <a:lvl3pPr marL="1262063" indent="-119063">
              <a:lnSpc>
                <a:spcPct val="100000"/>
              </a:lnSpc>
              <a:spcBef>
                <a:spcPts val="600"/>
              </a:spcBef>
              <a:spcAft>
                <a:spcPts val="600"/>
              </a:spcAft>
              <a:buClr>
                <a:srgbClr val="595B5A"/>
              </a:buClr>
              <a:buFont typeface="Arial" pitchFamily="34" charset="0"/>
              <a:buChar char="•"/>
              <a:defRPr sz="2400">
                <a:solidFill>
                  <a:srgbClr val="030201"/>
                </a:solidFill>
              </a:defRPr>
            </a:lvl3pPr>
            <a:lvl4pPr marL="1371600" indent="-109538">
              <a:lnSpc>
                <a:spcPct val="100000"/>
              </a:lnSpc>
              <a:spcBef>
                <a:spcPts val="600"/>
              </a:spcBef>
              <a:spcAft>
                <a:spcPts val="600"/>
              </a:spcAft>
              <a:buClr>
                <a:srgbClr val="595B5A"/>
              </a:buClr>
              <a:buFont typeface="Arial" pitchFamily="34" charset="0"/>
              <a:buChar char="•"/>
              <a:defRPr sz="2000">
                <a:solidFill>
                  <a:srgbClr val="030201"/>
                </a:solidFill>
              </a:defRPr>
            </a:lvl4pPr>
            <a:lvl5pPr marL="1490663" indent="-119063">
              <a:lnSpc>
                <a:spcPct val="100000"/>
              </a:lnSpc>
              <a:spcBef>
                <a:spcPts val="600"/>
              </a:spcBef>
              <a:spcAft>
                <a:spcPts val="600"/>
              </a:spcAft>
              <a:buClr>
                <a:srgbClr val="595B5A"/>
              </a:buClr>
              <a:buFont typeface="Arial" pitchFamily="34" charset="0"/>
              <a:buChar char="•"/>
              <a:defRPr sz="2000">
                <a:solidFill>
                  <a:srgbClr val="03020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1"/>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0"/>
            <a:ext cx="8229600" cy="762000"/>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1 ImageA">
    <p:spTree>
      <p:nvGrpSpPr>
        <p:cNvPr id="1" name=""/>
        <p:cNvGrpSpPr/>
        <p:nvPr/>
      </p:nvGrpSpPr>
      <p:grpSpPr>
        <a:xfrm>
          <a:off x="0" y="0"/>
          <a:ext cx="0" cy="0"/>
          <a:chOff x="0" y="0"/>
          <a:chExt cx="0" cy="0"/>
        </a:xfrm>
      </p:grpSpPr>
      <p:sp>
        <p:nvSpPr>
          <p:cNvPr id="9" name="Rectangle 8"/>
          <p:cNvSpPr/>
          <p:nvPr userDrawn="1"/>
        </p:nvSpPr>
        <p:spPr>
          <a:xfrm flipV="1">
            <a:off x="0" y="0"/>
            <a:ext cx="9144000" cy="749808"/>
          </a:xfrm>
          <a:prstGeom prst="rect">
            <a:avLst/>
          </a:prstGeom>
          <a:solidFill>
            <a:srgbClr val="7C631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0" y="740664"/>
            <a:ext cx="4572000" cy="5279136"/>
          </a:xfrm>
        </p:spPr>
        <p:txBody>
          <a:bodyPr/>
          <a:lstStyle>
            <a:lvl1pPr>
              <a:buNone/>
              <a:defRPr/>
            </a:lvl1pPr>
          </a:lstStyle>
          <a:p>
            <a:r>
              <a:rPr lang="en-US" dirty="0"/>
              <a:t>Click icon to add picture</a:t>
            </a:r>
          </a:p>
        </p:txBody>
      </p:sp>
      <p:sp>
        <p:nvSpPr>
          <p:cNvPr id="10" name="Text Placeholder 9"/>
          <p:cNvSpPr>
            <a:spLocks noGrp="1"/>
          </p:cNvSpPr>
          <p:nvPr>
            <p:ph type="body" sz="quarter" idx="11"/>
          </p:nvPr>
        </p:nvSpPr>
        <p:spPr>
          <a:xfrm>
            <a:off x="4572000" y="914400"/>
            <a:ext cx="4114800" cy="5791200"/>
          </a:xfrm>
        </p:spPr>
        <p:txBody>
          <a:bodyPr anchor="ct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1 small ImageC">
    <p:spTree>
      <p:nvGrpSpPr>
        <p:cNvPr id="1" name=""/>
        <p:cNvGrpSpPr/>
        <p:nvPr/>
      </p:nvGrpSpPr>
      <p:grpSpPr>
        <a:xfrm>
          <a:off x="0" y="0"/>
          <a:ext cx="0" cy="0"/>
          <a:chOff x="0" y="0"/>
          <a:chExt cx="0" cy="0"/>
        </a:xfrm>
      </p:grpSpPr>
      <p:sp>
        <p:nvSpPr>
          <p:cNvPr id="9" name="Rectangle 8"/>
          <p:cNvSpPr/>
          <p:nvPr userDrawn="1"/>
        </p:nvSpPr>
        <p:spPr>
          <a:xfrm flipV="1">
            <a:off x="0" y="0"/>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1"/>
            <a:ext cx="8229600" cy="761999"/>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5334000" y="740664"/>
            <a:ext cx="3352800" cy="4059936"/>
          </a:xfrm>
        </p:spPr>
        <p:txBody>
          <a:bodyPr/>
          <a:lstStyle>
            <a:lvl1pPr>
              <a:buNone/>
              <a:defRPr/>
            </a:lvl1pPr>
          </a:lstStyle>
          <a:p>
            <a:r>
              <a:rPr lang="en-US" dirty="0"/>
              <a:t>Click icon to add picture</a:t>
            </a:r>
          </a:p>
        </p:txBody>
      </p:sp>
      <p:sp>
        <p:nvSpPr>
          <p:cNvPr id="10" name="Text Placeholder 9"/>
          <p:cNvSpPr>
            <a:spLocks noGrp="1"/>
          </p:cNvSpPr>
          <p:nvPr>
            <p:ph type="body" sz="quarter" idx="11"/>
          </p:nvPr>
        </p:nvSpPr>
        <p:spPr>
          <a:xfrm>
            <a:off x="457200" y="914400"/>
            <a:ext cx="4648200" cy="5105400"/>
          </a:xfrm>
        </p:spPr>
        <p:txBody>
          <a:bodyPr anchor="t"/>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hasCustomPrompt="1"/>
          </p:nvPr>
        </p:nvSpPr>
        <p:spPr>
          <a:xfrm>
            <a:off x="5334000" y="4800600"/>
            <a:ext cx="3352800" cy="1371600"/>
          </a:xfrm>
        </p:spPr>
        <p:txBody>
          <a:bodyP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800" cap="none" baseline="0"/>
            </a:lvl1pPr>
          </a:lstStyle>
          <a:p>
            <a:pPr lvl="0"/>
            <a:r>
              <a:rPr lang="en-US" dirty="0"/>
              <a:t>Caption text in black.</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dirty="0"/>
              <a:t>Caption text in gold. </a:t>
            </a:r>
          </a:p>
          <a:p>
            <a:pPr lvl="0"/>
            <a:endParaRPr lang="en-US" dirty="0"/>
          </a:p>
        </p:txBody>
      </p:sp>
      <p:sp>
        <p:nvSpPr>
          <p:cNvPr id="11" name="Slide Number Placeholder 5"/>
          <p:cNvSpPr>
            <a:spLocks noGrp="1"/>
          </p:cNvSpPr>
          <p:nvPr>
            <p:ph type="sldNum" sz="quarter" idx="13"/>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1 ImageB">
    <p:spTree>
      <p:nvGrpSpPr>
        <p:cNvPr id="1" name=""/>
        <p:cNvGrpSpPr/>
        <p:nvPr/>
      </p:nvGrpSpPr>
      <p:grpSpPr>
        <a:xfrm>
          <a:off x="0" y="0"/>
          <a:ext cx="0" cy="0"/>
          <a:chOff x="0" y="0"/>
          <a:chExt cx="0" cy="0"/>
        </a:xfrm>
      </p:grpSpPr>
      <p:sp>
        <p:nvSpPr>
          <p:cNvPr id="9" name="Rectangle 8"/>
          <p:cNvSpPr/>
          <p:nvPr userDrawn="1"/>
        </p:nvSpPr>
        <p:spPr>
          <a:xfrm flipV="1">
            <a:off x="0" y="2599265"/>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2599267"/>
            <a:ext cx="8229600" cy="753534"/>
          </a:xfrm>
        </p:spPr>
        <p:txBody>
          <a:bodyPr lIns="0" tIns="0" rIns="0" bIns="0" anchor="ctr">
            <a:normAutofit/>
          </a:bodyPr>
          <a:lstStyle>
            <a:lvl1pPr>
              <a:defRPr sz="3200" b="1" cap="all">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3581400"/>
            <a:ext cx="7611536" cy="2438400"/>
          </a:xfrm>
        </p:spPr>
        <p:txBody>
          <a:bodyPr lIns="91440" tIns="0" rIns="0" bIns="0"/>
          <a:lstStyle>
            <a:lvl1pPr marL="0" indent="0">
              <a:lnSpc>
                <a:spcPct val="100000"/>
              </a:lnSpc>
              <a:spcBef>
                <a:spcPts val="0"/>
              </a:spcBef>
              <a:spcAft>
                <a:spcPts val="0"/>
              </a:spcAft>
              <a:buNone/>
              <a:defRPr sz="3200" spc="50">
                <a:solidFill>
                  <a:srgbClr val="030201"/>
                </a:solidFill>
              </a:defRPr>
            </a:lvl1pPr>
            <a:lvl2pPr marL="457200" indent="-114300">
              <a:lnSpc>
                <a:spcPct val="100000"/>
              </a:lnSpc>
              <a:spcBef>
                <a:spcPts val="600"/>
              </a:spcBef>
              <a:spcAft>
                <a:spcPts val="600"/>
              </a:spcAft>
              <a:buClr>
                <a:srgbClr val="595B5A"/>
              </a:buClr>
              <a:buFont typeface="Arial"/>
              <a:buChar char="•"/>
              <a:defRPr sz="2800">
                <a:solidFill>
                  <a:srgbClr val="030201"/>
                </a:solidFill>
              </a:defRPr>
            </a:lvl2pPr>
            <a:lvl3pPr marL="571500" indent="-114300">
              <a:lnSpc>
                <a:spcPct val="100000"/>
              </a:lnSpc>
              <a:spcBef>
                <a:spcPts val="600"/>
              </a:spcBef>
              <a:spcAft>
                <a:spcPts val="600"/>
              </a:spcAft>
              <a:buClr>
                <a:srgbClr val="595B5A"/>
              </a:buClr>
              <a:defRPr sz="2400">
                <a:solidFill>
                  <a:srgbClr val="030201"/>
                </a:solidFill>
              </a:defRPr>
            </a:lvl3pPr>
            <a:lvl4pPr marL="685800" indent="-114300">
              <a:lnSpc>
                <a:spcPct val="100000"/>
              </a:lnSpc>
              <a:spcBef>
                <a:spcPts val="600"/>
              </a:spcBef>
              <a:spcAft>
                <a:spcPts val="600"/>
              </a:spcAft>
              <a:buClr>
                <a:srgbClr val="595B5A"/>
              </a:buClr>
              <a:buFont typeface="Arial"/>
              <a:buChar char="•"/>
              <a:defRPr sz="2000">
                <a:solidFill>
                  <a:srgbClr val="030201"/>
                </a:solidFill>
              </a:defRPr>
            </a:lvl4pPr>
            <a:lvl5pPr marL="800100" indent="-114300">
              <a:lnSpc>
                <a:spcPct val="100000"/>
              </a:lnSpc>
              <a:spcBef>
                <a:spcPts val="600"/>
              </a:spcBef>
              <a:spcAft>
                <a:spcPts val="600"/>
              </a:spcAft>
              <a:buClr>
                <a:srgbClr val="595B5A"/>
              </a:buClr>
              <a:buFont typeface="Arial"/>
              <a:buChar char="•"/>
              <a:defRPr sz="2000">
                <a:solidFill>
                  <a:srgbClr val="03020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3"/>
          </p:nvPr>
        </p:nvSpPr>
        <p:spPr>
          <a:xfrm>
            <a:off x="0" y="0"/>
            <a:ext cx="9144000" cy="2598738"/>
          </a:xfrm>
        </p:spPr>
        <p:txBody>
          <a:bodyPr/>
          <a:lstStyle>
            <a:lvl1pPr>
              <a:buNone/>
              <a:defRPr/>
            </a:lvl1pPr>
          </a:lstStyle>
          <a:p>
            <a:r>
              <a:rPr lang="en-US" dirty="0"/>
              <a:t>Click icon to add picture</a:t>
            </a:r>
          </a:p>
        </p:txBody>
      </p:sp>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Multiple Images">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0" y="0"/>
            <a:ext cx="4081463" cy="2595562"/>
          </a:xfrm>
        </p:spPr>
        <p:txBody>
          <a:bodyPr/>
          <a:lstStyle>
            <a:lvl1pPr>
              <a:buNone/>
              <a:defRPr/>
            </a:lvl1pPr>
          </a:lstStyle>
          <a:p>
            <a:r>
              <a:rPr lang="en-US" dirty="0"/>
              <a:t>Click icon to add picture</a:t>
            </a:r>
          </a:p>
        </p:txBody>
      </p:sp>
      <p:sp>
        <p:nvSpPr>
          <p:cNvPr id="23" name="Picture Placeholder 22"/>
          <p:cNvSpPr>
            <a:spLocks noGrp="1"/>
          </p:cNvSpPr>
          <p:nvPr>
            <p:ph type="pic" sz="quarter" idx="15"/>
          </p:nvPr>
        </p:nvSpPr>
        <p:spPr>
          <a:xfrm>
            <a:off x="4081463" y="1433512"/>
            <a:ext cx="2938462" cy="1162050"/>
          </a:xfrm>
        </p:spPr>
        <p:txBody>
          <a:bodyPr/>
          <a:lstStyle>
            <a:lvl1pPr>
              <a:buNone/>
              <a:defRPr/>
            </a:lvl1pPr>
          </a:lstStyle>
          <a:p>
            <a:r>
              <a:rPr lang="en-US" dirty="0"/>
              <a:t>Click icon to add picture</a:t>
            </a:r>
          </a:p>
        </p:txBody>
      </p:sp>
      <p:sp>
        <p:nvSpPr>
          <p:cNvPr id="25" name="Picture Placeholder 24"/>
          <p:cNvSpPr>
            <a:spLocks noGrp="1"/>
          </p:cNvSpPr>
          <p:nvPr>
            <p:ph type="pic" sz="quarter" idx="16"/>
          </p:nvPr>
        </p:nvSpPr>
        <p:spPr>
          <a:xfrm>
            <a:off x="7019925" y="3704"/>
            <a:ext cx="2124075" cy="2595562"/>
          </a:xfrm>
        </p:spPr>
        <p:txBody>
          <a:bodyPr/>
          <a:lstStyle>
            <a:lvl1pPr>
              <a:buNone/>
              <a:defRPr/>
            </a:lvl1pPr>
          </a:lstStyle>
          <a:p>
            <a:r>
              <a:rPr lang="en-US" dirty="0"/>
              <a:t>Click icon to add picture</a:t>
            </a:r>
          </a:p>
        </p:txBody>
      </p:sp>
      <p:sp>
        <p:nvSpPr>
          <p:cNvPr id="9" name="Rectangle 8"/>
          <p:cNvSpPr/>
          <p:nvPr userDrawn="1"/>
        </p:nvSpPr>
        <p:spPr>
          <a:xfrm flipV="1">
            <a:off x="0" y="2599265"/>
            <a:ext cx="9144000" cy="74980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2599267"/>
            <a:ext cx="8229600" cy="753534"/>
          </a:xfrm>
        </p:spPr>
        <p:txBody>
          <a:bodyPr lIns="0" tIns="0" rIns="0" bIns="0" anchor="ctr">
            <a:normAutofit/>
          </a:bodyPr>
          <a:lstStyle>
            <a:lvl1pPr>
              <a:defRPr sz="3200" cap="all">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3657600"/>
            <a:ext cx="7620000" cy="2362200"/>
          </a:xfrm>
        </p:spPr>
        <p:txBody>
          <a:bodyPr lIns="91440" tIns="0" rIns="0" bIns="0"/>
          <a:lstStyle>
            <a:lvl1pPr marL="0" indent="0">
              <a:lnSpc>
                <a:spcPct val="100000"/>
              </a:lnSpc>
              <a:spcBef>
                <a:spcPts val="0"/>
              </a:spcBef>
              <a:spcAft>
                <a:spcPts val="0"/>
              </a:spcAft>
              <a:buNone/>
              <a:defRPr sz="3000" spc="50">
                <a:solidFill>
                  <a:srgbClr val="000000"/>
                </a:solidFill>
              </a:defRPr>
            </a:lvl1pPr>
            <a:lvl2pPr marL="1143000" indent="-109538">
              <a:lnSpc>
                <a:spcPct val="100000"/>
              </a:lnSpc>
              <a:spcBef>
                <a:spcPts val="600"/>
              </a:spcBef>
              <a:spcAft>
                <a:spcPts val="600"/>
              </a:spcAft>
              <a:buClr>
                <a:srgbClr val="595B5A"/>
              </a:buClr>
              <a:buFont typeface="Arial"/>
              <a:buChar char="•"/>
              <a:defRPr sz="2600">
                <a:solidFill>
                  <a:srgbClr val="030201"/>
                </a:solidFill>
              </a:defRPr>
            </a:lvl2pPr>
            <a:lvl3pPr marL="1262063" indent="-119063">
              <a:lnSpc>
                <a:spcPct val="100000"/>
              </a:lnSpc>
              <a:spcBef>
                <a:spcPts val="600"/>
              </a:spcBef>
              <a:spcAft>
                <a:spcPts val="600"/>
              </a:spcAft>
              <a:buClr>
                <a:srgbClr val="595B5A"/>
              </a:buClr>
              <a:defRPr sz="2200">
                <a:solidFill>
                  <a:srgbClr val="030201"/>
                </a:solidFill>
              </a:defRPr>
            </a:lvl3pPr>
            <a:lvl4pPr marL="1371600" indent="-109538">
              <a:lnSpc>
                <a:spcPct val="100000"/>
              </a:lnSpc>
              <a:spcBef>
                <a:spcPts val="600"/>
              </a:spcBef>
              <a:spcAft>
                <a:spcPts val="600"/>
              </a:spcAft>
              <a:buClr>
                <a:srgbClr val="595B5A"/>
              </a:buClr>
              <a:buFont typeface="Arial"/>
              <a:buChar char="•"/>
              <a:defRPr sz="1800">
                <a:solidFill>
                  <a:srgbClr val="030201"/>
                </a:solidFill>
              </a:defRPr>
            </a:lvl4pPr>
            <a:lvl5pPr marL="1490663" indent="-119063">
              <a:lnSpc>
                <a:spcPct val="100000"/>
              </a:lnSpc>
              <a:spcBef>
                <a:spcPts val="600"/>
              </a:spcBef>
              <a:spcAft>
                <a:spcPts val="600"/>
              </a:spcAft>
              <a:buClr>
                <a:srgbClr val="595B5A"/>
              </a:buClr>
              <a:buFont typeface="Arial"/>
              <a:buChar char="•"/>
              <a:defRPr sz="1800">
                <a:solidFill>
                  <a:srgbClr val="03020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21" name="Picture Placeholder 20"/>
          <p:cNvSpPr>
            <a:spLocks noGrp="1"/>
          </p:cNvSpPr>
          <p:nvPr>
            <p:ph type="pic" sz="quarter" idx="14"/>
          </p:nvPr>
        </p:nvSpPr>
        <p:spPr>
          <a:xfrm>
            <a:off x="4081463" y="0"/>
            <a:ext cx="2938462" cy="1433512"/>
          </a:xfrm>
        </p:spPr>
        <p:txBody>
          <a:bodyPr/>
          <a:lstStyle>
            <a:lvl1pPr>
              <a:buNone/>
              <a:defRPr/>
            </a:lvl1pPr>
          </a:lstStyle>
          <a:p>
            <a:r>
              <a:rPr lang="en-US"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Vide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4953000"/>
            <a:ext cx="5486400" cy="457200"/>
          </a:xfrm>
        </p:spPr>
        <p:txBody>
          <a:bodyPr anchor="b">
            <a:noAutofit/>
          </a:bodyPr>
          <a:lstStyle>
            <a:lvl1pPr algn="l">
              <a:defRPr sz="2400" b="1"/>
            </a:lvl1pPr>
          </a:lstStyle>
          <a:p>
            <a:r>
              <a:rPr lang="en-US" dirty="0"/>
              <a:t>Click to edit title style</a:t>
            </a:r>
          </a:p>
        </p:txBody>
      </p:sp>
      <p:sp>
        <p:nvSpPr>
          <p:cNvPr id="4" name="Text Placeholder 3"/>
          <p:cNvSpPr>
            <a:spLocks noGrp="1"/>
          </p:cNvSpPr>
          <p:nvPr>
            <p:ph type="body" sz="half" idx="2"/>
          </p:nvPr>
        </p:nvSpPr>
        <p:spPr>
          <a:xfrm>
            <a:off x="2057400" y="5443538"/>
            <a:ext cx="5105400" cy="804862"/>
          </a:xfrm>
        </p:spPr>
        <p:txBody>
          <a:bodyPr>
            <a:normAutofit/>
          </a:bodyPr>
          <a:lstStyle>
            <a:lvl1pPr marL="0" indent="0">
              <a:buNone/>
              <a:defRPr sz="1800">
                <a:solidFill>
                  <a:srgbClr val="03020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33800" y="6553200"/>
            <a:ext cx="2133600" cy="304800"/>
          </a:xfrm>
          <a:prstGeom prst="rect">
            <a:avLst/>
          </a:prstGeom>
        </p:spPr>
        <p:txBody>
          <a:bodyPr anchor="b"/>
          <a:lstStyle>
            <a:lvl1pPr>
              <a:defRPr sz="1200">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248400"/>
            <a:ext cx="2895600" cy="365125"/>
          </a:xfrm>
          <a:prstGeom prst="rect">
            <a:avLst/>
          </a:prstGeom>
        </p:spPr>
        <p:txBody>
          <a:bodyPr/>
          <a:lstStyle>
            <a:lvl1pPr>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a:xfrm>
            <a:off x="8686800" y="6553200"/>
            <a:ext cx="457200" cy="304800"/>
          </a:xfrm>
          <a:prstGeom prst="rect">
            <a:avLst/>
          </a:prstGeom>
        </p:spPr>
        <p:txBody>
          <a:bodyPr anchor="b"/>
          <a:lstStyle>
            <a:lvl1pPr algn="r">
              <a:defRPr sz="1200"/>
            </a:lvl1pPr>
          </a:lstStyle>
          <a:p>
            <a:fld id="{499623A8-EBC6-4F74-88B3-26EAE98D8F54}" type="slidenum">
              <a:rPr lang="en-US" smtClean="0"/>
              <a:pPr/>
              <a:t>‹#›</a:t>
            </a:fld>
            <a:endParaRPr lang="en-US" dirty="0"/>
          </a:p>
        </p:txBody>
      </p:sp>
      <p:sp>
        <p:nvSpPr>
          <p:cNvPr id="10" name="Media Placeholder 9"/>
          <p:cNvSpPr>
            <a:spLocks noGrp="1"/>
          </p:cNvSpPr>
          <p:nvPr>
            <p:ph type="media" sz="quarter" idx="13"/>
          </p:nvPr>
        </p:nvSpPr>
        <p:spPr>
          <a:xfrm>
            <a:off x="1828800" y="228600"/>
            <a:ext cx="5486400" cy="4648200"/>
          </a:xfrm>
        </p:spPr>
        <p:txBody>
          <a:bodyPr/>
          <a:lstStyle>
            <a:lvl1pPr algn="l">
              <a:buNone/>
              <a:defRPr/>
            </a:lvl1pPr>
          </a:lstStyle>
          <a:p>
            <a:r>
              <a:rPr lang="en-US" dirty="0"/>
              <a:t>Click icon to add media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Full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
        <p:nvSpPr>
          <p:cNvPr id="7" name="Text Placeholder 6"/>
          <p:cNvSpPr>
            <a:spLocks noGrp="1"/>
          </p:cNvSpPr>
          <p:nvPr>
            <p:ph type="body" sz="quarter" idx="13"/>
          </p:nvPr>
        </p:nvSpPr>
        <p:spPr>
          <a:xfrm>
            <a:off x="457200" y="1524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76800"/>
          </a:xfrm>
        </p:spPr>
        <p:txBody>
          <a:bodyPr/>
          <a:lstStyle>
            <a:lvl1pPr>
              <a:buNone/>
              <a:defRPr sz="2800">
                <a:solidFill>
                  <a:srgbClr val="030201"/>
                </a:solidFill>
              </a:defRPr>
            </a:lvl1pPr>
            <a:lvl2pPr>
              <a:defRPr sz="2400">
                <a:solidFill>
                  <a:srgbClr val="030201"/>
                </a:solidFill>
              </a:defRPr>
            </a:lvl2pPr>
            <a:lvl3pPr>
              <a:defRPr sz="2000">
                <a:solidFill>
                  <a:srgbClr val="030201"/>
                </a:solidFill>
              </a:defRPr>
            </a:lvl3pPr>
            <a:lvl4pPr>
              <a:defRPr sz="1800">
                <a:solidFill>
                  <a:srgbClr val="030201"/>
                </a:solidFill>
              </a:defRPr>
            </a:lvl4pPr>
            <a:lvl5pPr>
              <a:buFont typeface="Arial" pitchFamily="34" charset="0"/>
              <a:buChar char="•"/>
              <a:defRPr sz="1800">
                <a:solidFill>
                  <a:srgbClr val="03020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solidFill>
                  <a:srgbClr val="030201"/>
                </a:solidFill>
              </a:defRPr>
            </a:lvl1pPr>
            <a:lvl2pPr>
              <a:defRPr sz="2400">
                <a:solidFill>
                  <a:srgbClr val="030201"/>
                </a:solidFill>
              </a:defRPr>
            </a:lvl2pPr>
            <a:lvl3pPr>
              <a:defRPr sz="2000">
                <a:solidFill>
                  <a:srgbClr val="030201"/>
                </a:solidFill>
              </a:defRPr>
            </a:lvl3pPr>
            <a:lvl4pPr>
              <a:defRPr sz="1800">
                <a:solidFill>
                  <a:srgbClr val="030201"/>
                </a:solidFill>
              </a:defRPr>
            </a:lvl4pPr>
            <a:lvl5pPr>
              <a:buFont typeface="Arial" pitchFamily="34" charset="0"/>
              <a:buChar char="•"/>
              <a:defRPr sz="1800">
                <a:solidFill>
                  <a:srgbClr val="03020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114800" y="6492875"/>
            <a:ext cx="2133600" cy="365125"/>
          </a:xfrm>
          <a:prstGeom prst="rect">
            <a:avLst/>
          </a:prstGeom>
        </p:spPr>
        <p:txBody>
          <a:bodyPr anchor="b"/>
          <a:lstStyle>
            <a:lvl1pPr>
              <a:defRPr sz="1200"/>
            </a:lvl1pPr>
          </a:lstStyle>
          <a:p>
            <a:endParaRPr lang="en-US" dirty="0"/>
          </a:p>
        </p:txBody>
      </p:sp>
      <p:sp>
        <p:nvSpPr>
          <p:cNvPr id="6" name="Footer Placeholder 5"/>
          <p:cNvSpPr>
            <a:spLocks noGrp="1"/>
          </p:cNvSpPr>
          <p:nvPr>
            <p:ph type="ftr" sz="quarter" idx="11"/>
          </p:nvPr>
        </p:nvSpPr>
        <p:spPr>
          <a:xfrm>
            <a:off x="3124200" y="6248400"/>
            <a:ext cx="2895600" cy="365125"/>
          </a:xfrm>
          <a:prstGeom prst="rect">
            <a:avLst/>
          </a:prstGeom>
        </p:spPr>
        <p:txBody>
          <a:bodyPr anchor="b"/>
          <a:lstStyle>
            <a:lvl1pPr>
              <a:defRPr sz="1200"/>
            </a:lvl1pPr>
          </a:lstStyle>
          <a:p>
            <a:endParaRPr lang="en-US" dirty="0"/>
          </a:p>
        </p:txBody>
      </p:sp>
      <p:sp>
        <p:nvSpPr>
          <p:cNvPr id="7" name="Slide Number Placeholder 6"/>
          <p:cNvSpPr>
            <a:spLocks noGrp="1"/>
          </p:cNvSpPr>
          <p:nvPr>
            <p:ph type="sldNum" sz="quarter" idx="12"/>
          </p:nvPr>
        </p:nvSpPr>
        <p:spPr>
          <a:xfrm>
            <a:off x="8610600" y="6553200"/>
            <a:ext cx="533400" cy="304800"/>
          </a:xfrm>
          <a:prstGeom prst="rect">
            <a:avLst/>
          </a:prstGeom>
        </p:spPr>
        <p:txBody>
          <a:bodyPr anchor="b"/>
          <a:lstStyle>
            <a:lvl1pPr algn="r">
              <a:defRPr sz="1200"/>
            </a:lvl1pPr>
          </a:lstStyle>
          <a:p>
            <a:fld id="{499623A8-EBC6-4F74-88B3-26EAE98D8F54}" type="slidenum">
              <a:rPr lang="en-US" smtClean="0"/>
              <a:pPr/>
              <a:t>‹#›</a:t>
            </a:fld>
            <a:endParaRPr lang="en-US" dirty="0"/>
          </a:p>
        </p:txBody>
      </p:sp>
      <p:sp>
        <p:nvSpPr>
          <p:cNvPr id="8" name="Title 1"/>
          <p:cNvSpPr>
            <a:spLocks noGrp="1"/>
          </p:cNvSpPr>
          <p:nvPr>
            <p:ph type="title"/>
          </p:nvPr>
        </p:nvSpPr>
        <p:spPr>
          <a:xfrm>
            <a:off x="457200" y="1"/>
            <a:ext cx="8229600" cy="838200"/>
          </a:xfrm>
        </p:spPr>
        <p:txBody>
          <a:bodyPr lIns="0" tIns="0" rIns="0" bIns="0" anchor="ctr">
            <a:normAutofit/>
          </a:bodyPr>
          <a:lstStyle>
            <a:lvl1pPr>
              <a:defRPr sz="3200" cap="all">
                <a:solidFill>
                  <a:schemeClr val="tx1"/>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3001"/>
            <a:ext cx="8229600" cy="480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WMedicine_Logo_RGB.png"/>
          <p:cNvPicPr>
            <a:picLocks noChangeAspect="1"/>
          </p:cNvPicPr>
          <p:nvPr/>
        </p:nvPicPr>
        <p:blipFill>
          <a:blip r:embed="rId19" cstate="print"/>
          <a:stretch>
            <a:fillRect/>
          </a:stretch>
        </p:blipFill>
        <p:spPr>
          <a:xfrm>
            <a:off x="304800" y="6385405"/>
            <a:ext cx="1828800" cy="243995"/>
          </a:xfrm>
          <a:prstGeom prst="rect">
            <a:avLst/>
          </a:prstGeom>
        </p:spPr>
      </p:pic>
      <p:sp>
        <p:nvSpPr>
          <p:cNvPr id="6" name="Slide Number Placeholder 5"/>
          <p:cNvSpPr>
            <a:spLocks noGrp="1"/>
          </p:cNvSpPr>
          <p:nvPr>
            <p:ph type="sldNum" sz="quarter" idx="4"/>
          </p:nvPr>
        </p:nvSpPr>
        <p:spPr>
          <a:xfrm>
            <a:off x="8458200" y="6629400"/>
            <a:ext cx="685800" cy="237067"/>
          </a:xfrm>
          <a:prstGeom prst="rect">
            <a:avLst/>
          </a:prstGeom>
        </p:spPr>
        <p:txBody>
          <a:bodyPr lIns="0" tIns="0" rIns="91440" bIns="45720" anchor="b"/>
          <a:lstStyle>
            <a:lvl1pPr algn="r">
              <a:defRPr sz="1200">
                <a:solidFill>
                  <a:schemeClr val="tx1"/>
                </a:solidFill>
              </a:defRPr>
            </a:lvl1pPr>
          </a:lstStyle>
          <a:p>
            <a:fld id="{206C7CE5-3225-8743-B368-1C50B11BFD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1" r:id="rId2"/>
    <p:sldLayoutId id="2147483668" r:id="rId3"/>
    <p:sldLayoutId id="2147483669" r:id="rId4"/>
    <p:sldLayoutId id="2147483662" r:id="rId5"/>
    <p:sldLayoutId id="2147483663" r:id="rId6"/>
    <p:sldLayoutId id="2147483657" r:id="rId7"/>
    <p:sldLayoutId id="2147483664" r:id="rId8"/>
    <p:sldLayoutId id="2147483666" r:id="rId9"/>
    <p:sldLayoutId id="2147483655" r:id="rId10"/>
    <p:sldLayoutId id="2147483670" r:id="rId11"/>
    <p:sldLayoutId id="2147483673" r:id="rId12"/>
    <p:sldLayoutId id="2147483672" r:id="rId13"/>
    <p:sldLayoutId id="2147483671" r:id="rId14"/>
    <p:sldLayoutId id="2147483674" r:id="rId15"/>
    <p:sldLayoutId id="2147483675" r:id="rId16"/>
    <p:sldLayoutId id="2147483667" r:id="rId17"/>
  </p:sldLayoutIdLst>
  <p:hf hdr="0" ftr="0" dt="0"/>
  <p:txStyles>
    <p:titleStyle>
      <a:lvl1pPr algn="ctr" defTabSz="457200" rtl="0" eaLnBrk="1" latinLnBrk="0" hangingPunct="1">
        <a:spcBef>
          <a:spcPct val="0"/>
        </a:spcBef>
        <a:buNone/>
        <a:defRPr sz="3200" b="1" kern="1200" cap="all" baseline="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rgbClr val="03020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rgbClr val="03020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rgbClr val="03020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800" kern="1200">
          <a:solidFill>
            <a:srgbClr val="03020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pitchFamily="34" charset="0"/>
        <a:buChar char="•"/>
        <a:defRPr sz="1800" kern="1200">
          <a:solidFill>
            <a:srgbClr val="03020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Autofit/>
          </a:bodyPr>
          <a:lstStyle/>
          <a:p>
            <a:r>
              <a:rPr lang="en-US" sz="4000" b="1" spc="100" dirty="0">
                <a:latin typeface="+mn-lt"/>
              </a:rPr>
              <a:t>Quality control in the laboratory</a:t>
            </a:r>
            <a:endParaRPr lang="en-US" sz="4000" spc="100" dirty="0">
              <a:latin typeface="+mn-lt"/>
            </a:endParaRPr>
          </a:p>
        </p:txBody>
      </p:sp>
      <p:sp>
        <p:nvSpPr>
          <p:cNvPr id="13" name="Subtitle 12"/>
          <p:cNvSpPr>
            <a:spLocks noGrp="1"/>
          </p:cNvSpPr>
          <p:nvPr>
            <p:ph type="subTitle" idx="1"/>
          </p:nvPr>
        </p:nvSpPr>
        <p:spPr>
          <a:xfrm>
            <a:off x="1219201" y="4343400"/>
            <a:ext cx="6553199" cy="990600"/>
          </a:xfrm>
          <a:solidFill>
            <a:srgbClr val="7C6316"/>
          </a:solidFill>
        </p:spPr>
        <p:txBody>
          <a:bodyPr vert="horz" lIns="0" tIns="0" rIns="0" bIns="0" rtlCol="0" anchor="t">
            <a:normAutofit fontScale="32500" lnSpcReduction="20000"/>
          </a:bodyPr>
          <a:lstStyle/>
          <a:p>
            <a:pPr>
              <a:lnSpc>
                <a:spcPct val="120000"/>
              </a:lnSpc>
            </a:pPr>
            <a:r>
              <a:rPr lang="en-US" sz="2800" dirty="0" smtClean="0">
                <a:solidFill>
                  <a:schemeClr val="bg2"/>
                </a:solidFill>
                <a:latin typeface="+mn-lt"/>
              </a:rPr>
              <a:t>BY</a:t>
            </a:r>
            <a:endParaRPr lang="en-US" sz="3400" dirty="0">
              <a:solidFill>
                <a:schemeClr val="bg2"/>
              </a:solidFill>
              <a:latin typeface="+mn-lt"/>
            </a:endParaRPr>
          </a:p>
          <a:p>
            <a:pPr>
              <a:lnSpc>
                <a:spcPct val="120000"/>
              </a:lnSpc>
            </a:pPr>
            <a:r>
              <a:rPr lang="en-US" sz="3400" dirty="0">
                <a:solidFill>
                  <a:schemeClr val="bg2"/>
                </a:solidFill>
                <a:latin typeface="+mn-lt"/>
                <a:cs typeface="Arial"/>
              </a:rPr>
              <a:t>Rama  </a:t>
            </a:r>
            <a:r>
              <a:rPr lang="en-US" sz="3400" dirty="0" err="1">
                <a:solidFill>
                  <a:schemeClr val="bg2"/>
                </a:solidFill>
                <a:latin typeface="+mn-lt"/>
                <a:cs typeface="Arial"/>
              </a:rPr>
              <a:t>kamasani</a:t>
            </a:r>
            <a:r>
              <a:rPr lang="en-US" sz="3400" dirty="0">
                <a:solidFill>
                  <a:schemeClr val="bg2"/>
                </a:solidFill>
                <a:latin typeface="+mn-lt"/>
                <a:cs typeface="Arial"/>
              </a:rPr>
              <a:t>,  </a:t>
            </a:r>
            <a:r>
              <a:rPr lang="en-US" sz="3400" dirty="0" err="1">
                <a:solidFill>
                  <a:schemeClr val="bg2"/>
                </a:solidFill>
                <a:latin typeface="+mn-lt"/>
                <a:cs typeface="Arial"/>
              </a:rPr>
              <a:t>mlt</a:t>
            </a:r>
            <a:r>
              <a:rPr lang="en-US" sz="3400" dirty="0">
                <a:solidFill>
                  <a:schemeClr val="bg2"/>
                </a:solidFill>
                <a:latin typeface="+mn-lt"/>
                <a:cs typeface="Arial"/>
              </a:rPr>
              <a:t>  (amt)</a:t>
            </a:r>
          </a:p>
          <a:p>
            <a:pPr>
              <a:lnSpc>
                <a:spcPct val="120000"/>
              </a:lnSpc>
            </a:pPr>
            <a:r>
              <a:rPr lang="en-US" sz="3400" dirty="0">
                <a:solidFill>
                  <a:schemeClr val="bg2"/>
                </a:solidFill>
                <a:latin typeface="+mn-lt"/>
                <a:cs typeface="Arial"/>
              </a:rPr>
              <a:t>Lab  Technical coordinator</a:t>
            </a:r>
            <a:endParaRPr lang="en-US" sz="3400" baseline="30000" dirty="0">
              <a:solidFill>
                <a:schemeClr val="bg2"/>
              </a:solidFill>
              <a:latin typeface="+mn-lt"/>
              <a:cs typeface="Arial"/>
            </a:endParaRPr>
          </a:p>
          <a:p>
            <a:pPr>
              <a:lnSpc>
                <a:spcPct val="120000"/>
              </a:lnSpc>
            </a:pPr>
            <a:r>
              <a:rPr lang="en-US" sz="3400" dirty="0">
                <a:solidFill>
                  <a:schemeClr val="bg2"/>
                </a:solidFill>
                <a:latin typeface="+mn-lt"/>
                <a:cs typeface="Arial"/>
              </a:rPr>
              <a:t>MELISSA DOFELMIER, MLT(ASCP)CM </a:t>
            </a:r>
            <a:endParaRPr lang="en-US" dirty="0">
              <a:solidFill>
                <a:schemeClr val="bg2"/>
              </a:solidFill>
            </a:endParaRPr>
          </a:p>
          <a:p>
            <a:pPr>
              <a:lnSpc>
                <a:spcPct val="120000"/>
              </a:lnSpc>
            </a:pPr>
            <a:r>
              <a:rPr lang="en-US" sz="3400" dirty="0">
                <a:solidFill>
                  <a:schemeClr val="bg2"/>
                </a:solidFill>
                <a:latin typeface="+mn-lt"/>
                <a:cs typeface="Arial"/>
              </a:rPr>
              <a:t>Lab manager</a:t>
            </a:r>
            <a:endParaRPr lang="en-US" dirty="0">
              <a:solidFill>
                <a:schemeClr val="bg2"/>
              </a:solidFill>
            </a:endParaRPr>
          </a:p>
          <a:p>
            <a:pPr>
              <a:lnSpc>
                <a:spcPct val="120000"/>
              </a:lnSpc>
            </a:pPr>
            <a:r>
              <a:rPr lang="en-US" sz="3400" dirty="0">
                <a:solidFill>
                  <a:schemeClr val="bg2"/>
                </a:solidFill>
                <a:latin typeface="Georgia"/>
                <a:cs typeface="Arial"/>
              </a:rPr>
              <a:t>NOVEMBER-2021</a:t>
            </a:r>
            <a:endParaRPr lang="en-US" sz="3400" dirty="0">
              <a:solidFill>
                <a:schemeClr val="bg2"/>
              </a:solidFill>
              <a:latin typeface="Georgia"/>
            </a:endParaRPr>
          </a:p>
        </p:txBody>
      </p:sp>
      <p:cxnSp>
        <p:nvCxnSpPr>
          <p:cNvPr id="16" name="Straight Connector 15"/>
          <p:cNvCxnSpPr/>
          <p:nvPr/>
        </p:nvCxnSpPr>
        <p:spPr>
          <a:xfrm>
            <a:off x="2514600" y="3886200"/>
            <a:ext cx="41148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Hemoglobin A1c</a:t>
            </a:r>
          </a:p>
        </p:txBody>
      </p:sp>
      <p:sp>
        <p:nvSpPr>
          <p:cNvPr id="4" name="Text Placeholder 3"/>
          <p:cNvSpPr>
            <a:spLocks noGrp="1"/>
          </p:cNvSpPr>
          <p:nvPr>
            <p:ph type="body" sz="quarter" idx="11"/>
          </p:nvPr>
        </p:nvSpPr>
        <p:spPr>
          <a:xfrm>
            <a:off x="4572000" y="762000"/>
            <a:ext cx="4114800" cy="5943600"/>
          </a:xfrm>
        </p:spPr>
        <p:style>
          <a:lnRef idx="2">
            <a:schemeClr val="dk1"/>
          </a:lnRef>
          <a:fillRef idx="1">
            <a:schemeClr val="lt1"/>
          </a:fillRef>
          <a:effectRef idx="0">
            <a:schemeClr val="dk1"/>
          </a:effectRef>
          <a:fontRef idx="minor">
            <a:schemeClr val="dk1"/>
          </a:fontRef>
        </p:style>
        <p:txBody>
          <a:bodyPr>
            <a:normAutofit/>
          </a:bodyPr>
          <a:lstStyle/>
          <a:p>
            <a:pPr algn="ctr"/>
            <a:r>
              <a:rPr lang="en-US" sz="2200" u="sng" dirty="0" smtClean="0"/>
              <a:t> C I </a:t>
            </a:r>
            <a:r>
              <a:rPr lang="en-US" sz="2200" u="sng" dirty="0"/>
              <a:t>and </a:t>
            </a:r>
            <a:r>
              <a:rPr lang="en-US" sz="2200" u="sng" dirty="0" smtClean="0"/>
              <a:t>CII  Controls are </a:t>
            </a:r>
            <a:r>
              <a:rPr lang="en-US" sz="2200" u="sng" dirty="0"/>
              <a:t>run</a:t>
            </a:r>
          </a:p>
          <a:p>
            <a:endParaRPr lang="en-US" sz="2200" dirty="0"/>
          </a:p>
          <a:p>
            <a:pPr algn="ctr">
              <a:buFont typeface="Arial" pitchFamily="34" charset="0"/>
              <a:buChar char="•"/>
            </a:pPr>
            <a:r>
              <a:rPr lang="en-US" sz="2200" dirty="0"/>
              <a:t>Weekly</a:t>
            </a:r>
          </a:p>
          <a:p>
            <a:pPr algn="ctr">
              <a:buFont typeface="Arial" pitchFamily="34" charset="0"/>
              <a:buChar char="•"/>
            </a:pPr>
            <a:r>
              <a:rPr lang="en-US" sz="2200" dirty="0"/>
              <a:t>When a new shipment or Lot # of reagent cartridges are </a:t>
            </a:r>
            <a:r>
              <a:rPr lang="en-US" sz="2200" dirty="0" smtClean="0"/>
              <a:t>opened,</a:t>
            </a:r>
          </a:p>
          <a:p>
            <a:pPr algn="ctr">
              <a:buFont typeface="Arial" pitchFamily="34" charset="0"/>
              <a:buChar char="•"/>
            </a:pPr>
            <a:r>
              <a:rPr lang="en-US" sz="2200" dirty="0" smtClean="0"/>
              <a:t>  When Training  a New Operator.</a:t>
            </a:r>
            <a:endParaRPr lang="en-US" sz="2200" dirty="0"/>
          </a:p>
          <a:p>
            <a:pPr algn="ctr">
              <a:buFont typeface="Arial" pitchFamily="34" charset="0"/>
              <a:buChar char="•"/>
            </a:pPr>
            <a:r>
              <a:rPr lang="en-US" sz="2200" dirty="0">
                <a:solidFill>
                  <a:srgbClr val="FF0000"/>
                </a:solidFill>
              </a:rPr>
              <a:t> </a:t>
            </a:r>
            <a:r>
              <a:rPr lang="en-US" sz="2200" dirty="0" smtClean="0">
                <a:solidFill>
                  <a:srgbClr val="FF0000"/>
                </a:solidFill>
              </a:rPr>
              <a:t>Controls </a:t>
            </a:r>
            <a:r>
              <a:rPr lang="en-US" sz="2200" dirty="0">
                <a:solidFill>
                  <a:srgbClr val="FF0000"/>
                </a:solidFill>
              </a:rPr>
              <a:t>expire </a:t>
            </a:r>
            <a:r>
              <a:rPr lang="en-US" sz="2200" dirty="0" smtClean="0">
                <a:solidFill>
                  <a:srgbClr val="FF0000"/>
                </a:solidFill>
              </a:rPr>
              <a:t>in 2 </a:t>
            </a:r>
            <a:r>
              <a:rPr lang="en-US" sz="2200" dirty="0">
                <a:solidFill>
                  <a:srgbClr val="FF0000"/>
                </a:solidFill>
              </a:rPr>
              <a:t>months after </a:t>
            </a:r>
            <a:r>
              <a:rPr lang="en-US" sz="2200" dirty="0" smtClean="0">
                <a:solidFill>
                  <a:srgbClr val="FF0000"/>
                </a:solidFill>
              </a:rPr>
              <a:t>opening at refrigerate Temp.</a:t>
            </a:r>
            <a:endParaRPr lang="en-US" sz="2200" dirty="0">
              <a:solidFill>
                <a:srgbClr val="FF0000"/>
              </a:solidFill>
            </a:endParaRPr>
          </a:p>
          <a:p>
            <a:pPr algn="ctr">
              <a:buFont typeface="Arial" pitchFamily="34" charset="0"/>
              <a:buChar char="•"/>
            </a:pPr>
            <a:r>
              <a:rPr lang="en-US" sz="2200" dirty="0">
                <a:solidFill>
                  <a:srgbClr val="FF0000"/>
                </a:solidFill>
              </a:rPr>
              <a:t>Reagent kits expire in 3 months at room temperature or until the expiration date if kept refrigerated.</a:t>
            </a:r>
          </a:p>
          <a:p>
            <a:pPr>
              <a:buFont typeface="Wingdings" pitchFamily="2" charset="2"/>
              <a:buChar char="ü"/>
            </a:pPr>
            <a:endParaRPr lang="en-US" dirty="0"/>
          </a:p>
        </p:txBody>
      </p:sp>
      <p:sp>
        <p:nvSpPr>
          <p:cNvPr id="6" name="Slide Number Placeholder 5"/>
          <p:cNvSpPr>
            <a:spLocks noGrp="1"/>
          </p:cNvSpPr>
          <p:nvPr>
            <p:ph type="sldNum" sz="quarter" idx="12"/>
          </p:nvPr>
        </p:nvSpPr>
        <p:spPr/>
        <p:txBody>
          <a:bodyPr/>
          <a:lstStyle/>
          <a:p>
            <a:fld id="{206C7CE5-3225-8743-B368-1C50B11BFD71}" type="slidenum">
              <a:rPr lang="en-US" smtClean="0"/>
              <a:pPr/>
              <a:t>10</a:t>
            </a:fld>
            <a:endParaRPr lang="en-US"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706" r="6706"/>
          <a:stretch>
            <a:fillRect/>
          </a:stretch>
        </p:blipFill>
        <p:spPr>
          <a:xfrm rot="5400000">
            <a:off x="607709" y="349849"/>
            <a:ext cx="2711244" cy="35814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47502" y="3109704"/>
            <a:ext cx="2514599" cy="36103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938"/>
            <a:ext cx="11125200" cy="762000"/>
          </a:xfrm>
        </p:spPr>
        <p:txBody>
          <a:bodyPr/>
          <a:lstStyle/>
          <a:p>
            <a:r>
              <a:rPr lang="en-US" dirty="0"/>
              <a:t>Influenza </a:t>
            </a:r>
            <a:r>
              <a:rPr lang="en-US" dirty="0" err="1"/>
              <a:t>a+B</a:t>
            </a:r>
            <a:endParaRPr lang="en-US" dirty="0"/>
          </a:p>
        </p:txBody>
      </p:sp>
      <p:sp>
        <p:nvSpPr>
          <p:cNvPr id="5" name="Slide Number Placeholder 4"/>
          <p:cNvSpPr>
            <a:spLocks noGrp="1"/>
          </p:cNvSpPr>
          <p:nvPr>
            <p:ph type="sldNum" sz="quarter" idx="12"/>
          </p:nvPr>
        </p:nvSpPr>
        <p:spPr/>
        <p:txBody>
          <a:bodyPr/>
          <a:lstStyle/>
          <a:p>
            <a:fld id="{206C7CE5-3225-8743-B368-1C50B11BFD71}" type="slidenum">
              <a:rPr lang="en-US" smtClean="0"/>
              <a:pPr/>
              <a:t>11</a:t>
            </a:fld>
            <a:endParaRPr lang="en-US" dirty="0"/>
          </a:p>
        </p:txBody>
      </p:sp>
      <p:sp>
        <p:nvSpPr>
          <p:cNvPr id="6" name="Text Placeholder 5"/>
          <p:cNvSpPr>
            <a:spLocks noGrp="1"/>
          </p:cNvSpPr>
          <p:nvPr>
            <p:ph type="body" sz="quarter" idx="11"/>
          </p:nvPr>
        </p:nvSpPr>
        <p:spPr>
          <a:xfrm>
            <a:off x="4782589" y="737062"/>
            <a:ext cx="4343400" cy="4673138"/>
          </a:xfrm>
          <a:ln>
            <a:solidFill>
              <a:srgbClr val="7C6316"/>
            </a:solidFill>
          </a:ln>
        </p:spPr>
        <p:txBody>
          <a:bodyPr/>
          <a:lstStyle/>
          <a:p>
            <a:pPr algn="ctr"/>
            <a:r>
              <a:rPr lang="en-US" sz="2000" u="sng" dirty="0">
                <a:solidFill>
                  <a:srgbClr val="7C6316"/>
                </a:solidFill>
                <a:latin typeface="+mn-lt"/>
              </a:rPr>
              <a:t>Positive and Negative controls are run</a:t>
            </a:r>
          </a:p>
          <a:p>
            <a:endParaRPr lang="en-US" sz="2000" dirty="0">
              <a:solidFill>
                <a:srgbClr val="7C6316"/>
              </a:solidFill>
              <a:latin typeface="+mn-lt"/>
            </a:endParaRPr>
          </a:p>
          <a:p>
            <a:pPr algn="ctr">
              <a:buFont typeface="Arial" pitchFamily="34" charset="0"/>
              <a:buChar char="•"/>
            </a:pPr>
            <a:r>
              <a:rPr lang="en-US" sz="2000" dirty="0">
                <a:solidFill>
                  <a:srgbClr val="7C6316"/>
                </a:solidFill>
                <a:latin typeface="+mn-lt"/>
              </a:rPr>
              <a:t>When a new kit is opened</a:t>
            </a:r>
          </a:p>
          <a:p>
            <a:pPr algn="ctr">
              <a:buFont typeface="Arial" pitchFamily="34" charset="0"/>
              <a:buChar char="•"/>
            </a:pPr>
            <a:endParaRPr lang="en-US" sz="2000" dirty="0">
              <a:solidFill>
                <a:srgbClr val="7C6316"/>
              </a:solidFill>
              <a:latin typeface="+mn-lt"/>
            </a:endParaRPr>
          </a:p>
          <a:p>
            <a:pPr algn="ctr">
              <a:buFont typeface="Arial" pitchFamily="34" charset="0"/>
              <a:buChar char="•"/>
            </a:pPr>
            <a:r>
              <a:rPr lang="en-US" sz="2000" dirty="0" smtClean="0">
                <a:solidFill>
                  <a:srgbClr val="7C6316"/>
                </a:solidFill>
                <a:latin typeface="+mn-lt"/>
              </a:rPr>
              <a:t>When Training a New operator</a:t>
            </a:r>
            <a:endParaRPr lang="en-US" sz="2000" dirty="0">
              <a:solidFill>
                <a:srgbClr val="7C6316"/>
              </a:solidFill>
              <a:latin typeface="+mn-lt"/>
            </a:endParaRPr>
          </a:p>
          <a:p>
            <a:endParaRPr lang="en-US" dirty="0">
              <a:solidFill>
                <a:srgbClr val="7C6316"/>
              </a:solidFill>
            </a:endParaRPr>
          </a:p>
        </p:txBody>
      </p:sp>
      <p:pic>
        <p:nvPicPr>
          <p:cNvPr id="1028" name="Picture 4" descr="https://attachments.office.net/owa/rkamasan%40uw.edu/service.svc/s/GetAttachmentThumbnail?id=AAMkADYzY2I5NGU1LTNlMGEtNDAyNC1hYjAwLWJiMTM0YTEyMTY5MgBGAAAAAADr%2BkuH6%2BrnSbUX0FCR5uX5BwBHLBe4%2Fwc%2BSb1PAX%2BoJdYPAAAAAAEMAABHLBe4%2Fwc%2BSb1PAX%2BoJdYPAASQIVs7AAABEgAQALRttYhyUIlNnsT3oqR3CrY%3D&amp;thumbnailType=2&amp;token=eyJhbGciOiJSUzI1NiIsImtpZCI6IjMwODE3OUNFNUY0QjUyRTc4QjJEQjg5NjZCQUY0RUNDMzcyN0FFRUUiLCJ0eXAiOiJKV1QiLCJ4NXQiOiJNSUY1emw5TFV1ZUxMYmlXYTY5T3pEY25ydTQifQ.eyJvcmlnaW4iOiJodHRwczovL291dGxvb2sub2ZmaWNlLmNvbSIsInVjIjoiY2U0NjVjMDQxNWU3NDdiYjk5NDkwYjhhZjI5MjhiZWQiLCJzaWduaW5fc3RhdGUiOiJbXCJrbXNpXCJdIiwidmVyIjoiRXhjaGFuZ2UuQ2FsbGJhY2suVjEiLCJhcHBjdHhzZW5kZXIiOiJPd2FEb3dubG9hZEBmNmI2ZGQ1Yi1mMDJmLTQ0MWEtOTlhMC0xNjJhYzUwNjBiZDIiLCJpc3NyaW5nIjoiV1ciLCJhcHBjdHgiOiJ7XCJtc2V4Y2hwcm90XCI6XCJvd2FcIixcInB1aWRcIjpcIjExNTM3NjU5MzE3ODc2NjIzODFcIixcInNjb3BlXCI6XCJPd2FEb3dubG9hZFwiLFwib2lkXCI6XCJmNzI0ZjEwOS1jZDg5LTRmOTEtYjJmZS1iMGFmMGU4YWYxYzhcIixcInByaW1hcnlzaWRcIjpcIlMtMS01LTIxLTE4MjQxOTY1OTAtMzUxNDc0OTk0Mi02NjUxNzAzNTgtNDAzMTI3NVwifSIsIm5iZiI6MTYzNTg5MTY1NiwiZXhwIjoxNjM1ODkyMjU2LCJpc3MiOiIwMDAwMDAwMi0wMDAwLTBmZjEtY2UwMC0wMDAwMDAwMDAwMDBAZjZiNmRkNWItZjAyZi00NDFhLTk5YTAtMTYyYWM1MDYwYmQyIiwiYXVkIjoiMDAwMDAwMDItMDAwMC0wZmYxLWNlMDAtMDAwMDAwMDAwMDAwL2F0dGFjaG1lbnRzLm9mZmljZS5uZXRAZjZiNmRkNWItZjAyZi00NDFhLTk5YTAtMTYyYWM1MDYwYmQyIiwiaGFwcCI6Im93YSJ9.KXqD59dP11I_oIDbsYxKcD8Gc_mvL5E77mdtHUFXCvek7Ok8yMuA3a8ELZj76oaR_201XsmkUxiCMISAeix6nEgA4EgIIIZFOtX9pO3qOJX5cyV9p-qV4BNpmg7h52_-uDBLXV7HRnV0RlMyFyogUnEIrqVKB-IA7emMXzshyKfq2YkWSikrQ-zKo74A54VYDdhz8mA-pogis8YNwCcbttRo2oCB_b-nlGTAT_BWFZN_6999cKt76HE6m_EhEbphThpTAl7FTbIEp70ljSw0IoyDHH8XRzuEiUEZSFQnOspRB5Yavg2A8JXBHPwe2B50v7TorbQrj1usMCoiES-yAA&amp;X-OWA-CANARY=-H_7aC9eEkuPbrzM_5AzY-CANhlPntkYsX0vOzJEfHfGV7taMriMHV4hKGiclJetpPYotg50ZO0.&amp;owa=outlook.office.com&amp;scriptVer=20211025002.12&amp;animation=tru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4412" r="4412"/>
          <a:stretch>
            <a:fillRect/>
          </a:stretch>
        </p:blipFill>
        <p:spPr bwMode="auto">
          <a:xfrm>
            <a:off x="68427" y="3345874"/>
            <a:ext cx="446755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 y="737062"/>
            <a:ext cx="4467551" cy="2608812"/>
          </a:xfrm>
          <a:prstGeom prst="rect">
            <a:avLst/>
          </a:prstGeom>
        </p:spPr>
      </p:pic>
    </p:spTree>
    <p:extLst>
      <p:ext uri="{BB962C8B-B14F-4D97-AF65-F5344CB8AC3E}">
        <p14:creationId xmlns:p14="http://schemas.microsoft.com/office/powerpoint/2010/main" val="1221256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KOH/Chlorazol black e stain </a:t>
            </a:r>
          </a:p>
        </p:txBody>
      </p:sp>
      <p:sp>
        <p:nvSpPr>
          <p:cNvPr id="4" name="Text Placeholder 3"/>
          <p:cNvSpPr>
            <a:spLocks noGrp="1"/>
          </p:cNvSpPr>
          <p:nvPr>
            <p:ph type="body" sz="quarter" idx="11"/>
          </p:nvPr>
        </p:nvSpPr>
        <p:spPr>
          <a:xfrm>
            <a:off x="4343400" y="1905000"/>
            <a:ext cx="4038600" cy="2667000"/>
          </a:xfrm>
        </p:spPr>
        <p:style>
          <a:lnRef idx="2">
            <a:schemeClr val="dk1"/>
          </a:lnRef>
          <a:fillRef idx="1">
            <a:schemeClr val="lt1"/>
          </a:fillRef>
          <a:effectRef idx="0">
            <a:schemeClr val="dk1"/>
          </a:effectRef>
          <a:fontRef idx="minor">
            <a:schemeClr val="dk1"/>
          </a:fontRef>
        </p:style>
        <p:txBody>
          <a:bodyPr anchor="t">
            <a:noAutofit/>
          </a:bodyPr>
          <a:lstStyle/>
          <a:p>
            <a:pPr algn="ctr">
              <a:buFont typeface="Arial" pitchFamily="34" charset="0"/>
              <a:buChar char="•"/>
            </a:pPr>
            <a:r>
              <a:rPr lang="en-US" sz="2000" dirty="0">
                <a:latin typeface="+mj-lt"/>
              </a:rPr>
              <a:t>Check  w</a:t>
            </a:r>
            <a:r>
              <a:rPr lang="en-US" sz="2000" dirty="0" smtClean="0">
                <a:latin typeface="+mj-lt"/>
              </a:rPr>
              <a:t>eekly </a:t>
            </a:r>
            <a:r>
              <a:rPr lang="en-US" sz="2000" dirty="0" err="1" smtClean="0">
                <a:latin typeface="+mj-lt"/>
              </a:rPr>
              <a:t>Chlorazol</a:t>
            </a:r>
            <a:r>
              <a:rPr lang="en-US" sz="2000" dirty="0" smtClean="0">
                <a:latin typeface="+mj-lt"/>
              </a:rPr>
              <a:t> Black E stain for </a:t>
            </a:r>
            <a:r>
              <a:rPr lang="en-US" sz="2000" dirty="0">
                <a:latin typeface="+mj-lt"/>
              </a:rPr>
              <a:t>contamination. </a:t>
            </a:r>
          </a:p>
          <a:p>
            <a:pPr algn="ctr">
              <a:buFont typeface="Arial" pitchFamily="34" charset="0"/>
              <a:buChar char="•"/>
            </a:pPr>
            <a:endParaRPr lang="en-US" sz="2000" dirty="0">
              <a:latin typeface="+mj-lt"/>
            </a:endParaRPr>
          </a:p>
          <a:p>
            <a:pPr algn="ctr">
              <a:buFont typeface="Arial" pitchFamily="34" charset="0"/>
              <a:buChar char="•"/>
            </a:pPr>
            <a:r>
              <a:rPr lang="en-US" sz="2000" dirty="0" smtClean="0">
                <a:solidFill>
                  <a:srgbClr val="FF0000"/>
                </a:solidFill>
                <a:latin typeface="+mj-lt"/>
              </a:rPr>
              <a:t> KOH  vial expires as stated on  the vial.</a:t>
            </a:r>
            <a:endParaRPr lang="en-US" sz="2000" dirty="0">
              <a:solidFill>
                <a:srgbClr val="FF0000"/>
              </a:solidFill>
              <a:latin typeface="+mj-lt"/>
            </a:endParaRPr>
          </a:p>
          <a:p>
            <a:pPr algn="ctr">
              <a:buFont typeface="Arial" pitchFamily="34" charset="0"/>
              <a:buChar char="•"/>
            </a:pPr>
            <a:r>
              <a:rPr lang="en-US" sz="2000" dirty="0" smtClean="0">
                <a:solidFill>
                  <a:srgbClr val="FF0000"/>
                </a:solidFill>
                <a:latin typeface="+mj-lt"/>
              </a:rPr>
              <a:t> </a:t>
            </a:r>
            <a:r>
              <a:rPr lang="en-US" sz="2000" dirty="0" err="1" smtClean="0">
                <a:solidFill>
                  <a:srgbClr val="FF0000"/>
                </a:solidFill>
                <a:latin typeface="+mj-lt"/>
              </a:rPr>
              <a:t>Chlorazol</a:t>
            </a:r>
            <a:r>
              <a:rPr lang="en-US" sz="2000" dirty="0" smtClean="0">
                <a:solidFill>
                  <a:srgbClr val="FF0000"/>
                </a:solidFill>
                <a:latin typeface="+mj-lt"/>
              </a:rPr>
              <a:t> </a:t>
            </a:r>
            <a:r>
              <a:rPr lang="en-US" sz="2000" dirty="0">
                <a:solidFill>
                  <a:srgbClr val="FF0000"/>
                </a:solidFill>
                <a:latin typeface="+mj-lt"/>
              </a:rPr>
              <a:t>Black E expires as stated on the vial.</a:t>
            </a:r>
          </a:p>
        </p:txBody>
      </p:sp>
      <p:sp>
        <p:nvSpPr>
          <p:cNvPr id="5" name="Slide Number Placeholder 4"/>
          <p:cNvSpPr>
            <a:spLocks noGrp="1"/>
          </p:cNvSpPr>
          <p:nvPr>
            <p:ph type="sldNum" sz="quarter" idx="12"/>
          </p:nvPr>
        </p:nvSpPr>
        <p:spPr/>
        <p:txBody>
          <a:bodyPr/>
          <a:lstStyle/>
          <a:p>
            <a:fld id="{206C7CE5-3225-8743-B368-1C50B11BFD71}" type="slidenum">
              <a:rPr lang="en-US" smtClean="0"/>
              <a:pPr/>
              <a:t>12</a:t>
            </a:fld>
            <a:endParaRPr lang="en-US" dirty="0"/>
          </a:p>
        </p:txBody>
      </p:sp>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9511" b="7869"/>
          <a:stretch/>
        </p:blipFill>
        <p:spPr>
          <a:xfrm>
            <a:off x="152400" y="1524000"/>
            <a:ext cx="3657600" cy="3429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mONO</a:t>
            </a:r>
          </a:p>
        </p:txBody>
      </p:sp>
      <p:sp>
        <p:nvSpPr>
          <p:cNvPr id="4" name="Text Placeholder 3"/>
          <p:cNvSpPr>
            <a:spLocks noGrp="1"/>
          </p:cNvSpPr>
          <p:nvPr>
            <p:ph type="body" sz="quarter" idx="11"/>
          </p:nvPr>
        </p:nvSpPr>
        <p:spPr>
          <a:xfrm>
            <a:off x="4419600" y="1905000"/>
            <a:ext cx="4191000" cy="3581400"/>
          </a:xfrm>
        </p:spPr>
        <p:style>
          <a:lnRef idx="2">
            <a:schemeClr val="dk1"/>
          </a:lnRef>
          <a:fillRef idx="1">
            <a:schemeClr val="lt1"/>
          </a:fillRef>
          <a:effectRef idx="0">
            <a:schemeClr val="dk1"/>
          </a:effectRef>
          <a:fontRef idx="minor">
            <a:schemeClr val="dk1"/>
          </a:fontRef>
        </p:style>
        <p:txBody>
          <a:bodyPr>
            <a:normAutofit/>
          </a:bodyPr>
          <a:lstStyle/>
          <a:p>
            <a:pPr algn="ctr"/>
            <a:endParaRPr lang="en-US" sz="2000" u="sng" dirty="0">
              <a:latin typeface="+mn-lt"/>
            </a:endParaRPr>
          </a:p>
          <a:p>
            <a:pPr algn="ctr"/>
            <a:endParaRPr lang="en-US" sz="2000" u="sng" dirty="0"/>
          </a:p>
          <a:p>
            <a:pPr algn="ctr"/>
            <a:r>
              <a:rPr lang="en-US" sz="2000" u="sng" dirty="0">
                <a:latin typeface="+mn-lt"/>
              </a:rPr>
              <a:t>Positive and Negative controls are run</a:t>
            </a:r>
          </a:p>
          <a:p>
            <a:pPr>
              <a:buFont typeface="Arial" pitchFamily="34" charset="0"/>
              <a:buChar char="•"/>
            </a:pPr>
            <a:endParaRPr lang="en-US" sz="2000" dirty="0">
              <a:latin typeface="+mn-lt"/>
            </a:endParaRPr>
          </a:p>
          <a:p>
            <a:pPr algn="ctr">
              <a:buFont typeface="Arial" pitchFamily="34" charset="0"/>
              <a:buChar char="•"/>
            </a:pPr>
            <a:r>
              <a:rPr lang="en-US" sz="2000" dirty="0">
                <a:latin typeface="+mn-lt"/>
              </a:rPr>
              <a:t>When a new kit is opened</a:t>
            </a:r>
          </a:p>
          <a:p>
            <a:pPr algn="ctr">
              <a:buFont typeface="Arial" pitchFamily="34" charset="0"/>
              <a:buChar char="•"/>
            </a:pPr>
            <a:endParaRPr lang="en-US" sz="2000" dirty="0">
              <a:latin typeface="+mn-lt"/>
            </a:endParaRPr>
          </a:p>
          <a:p>
            <a:pPr algn="ctr">
              <a:buFont typeface="Arial" pitchFamily="34" charset="0"/>
              <a:buChar char="•"/>
            </a:pPr>
            <a:r>
              <a:rPr lang="en-US" sz="2000" dirty="0">
                <a:latin typeface="+mn-lt"/>
              </a:rPr>
              <a:t>You must observe the internal control </a:t>
            </a:r>
            <a:r>
              <a:rPr lang="en-US" sz="2000" dirty="0"/>
              <a:t>on</a:t>
            </a:r>
            <a:r>
              <a:rPr lang="en-US" sz="2000" dirty="0">
                <a:latin typeface="+mn-lt"/>
              </a:rPr>
              <a:t> each test strip.</a:t>
            </a:r>
          </a:p>
          <a:p>
            <a:pPr algn="ctr">
              <a:buFont typeface="Wingdings" pitchFamily="2" charset="2"/>
              <a:buChar char="ü"/>
            </a:pPr>
            <a:endParaRPr lang="en-US" dirty="0"/>
          </a:p>
          <a:p>
            <a:pPr algn="ctr">
              <a:buFont typeface="Wingdings" pitchFamily="2" charset="2"/>
              <a:buChar char="ü"/>
            </a:pPr>
            <a:endParaRPr lang="en-US" dirty="0"/>
          </a:p>
          <a:p>
            <a:pPr algn="ctr">
              <a:buFont typeface="Wingdings" pitchFamily="2" charset="2"/>
              <a:buChar char="ü"/>
            </a:pPr>
            <a:endParaRPr lang="en-US" dirty="0">
              <a:solidFill>
                <a:srgbClr val="030201"/>
              </a:solidFill>
            </a:endParaRPr>
          </a:p>
        </p:txBody>
      </p:sp>
      <p:sp>
        <p:nvSpPr>
          <p:cNvPr id="6" name="Slide Number Placeholder 5"/>
          <p:cNvSpPr>
            <a:spLocks noGrp="1"/>
          </p:cNvSpPr>
          <p:nvPr>
            <p:ph type="sldNum" sz="quarter" idx="12"/>
          </p:nvPr>
        </p:nvSpPr>
        <p:spPr/>
        <p:txBody>
          <a:bodyPr/>
          <a:lstStyle/>
          <a:p>
            <a:fld id="{206C7CE5-3225-8743-B368-1C50B11BFD71}" type="slidenum">
              <a:rPr lang="en-US" smtClean="0"/>
              <a:pPr/>
              <a:t>13</a:t>
            </a:fld>
            <a:endParaRPr lang="en-US" dirty="0"/>
          </a:p>
        </p:txBody>
      </p:sp>
      <p:pic>
        <p:nvPicPr>
          <p:cNvPr id="9" name="Picture Placeholder 8" descr="mono2.JPG"/>
          <p:cNvPicPr>
            <a:picLocks noGrp="1" noChangeAspect="1"/>
          </p:cNvPicPr>
          <p:nvPr>
            <p:ph type="pic" sz="quarter" idx="10"/>
          </p:nvPr>
        </p:nvPicPr>
        <p:blipFill>
          <a:blip r:embed="rId2" cstate="print"/>
          <a:srcRect l="-2773" r="1210"/>
          <a:stretch>
            <a:fillRect/>
          </a:stretch>
        </p:blipFill>
        <p:spPr>
          <a:xfrm>
            <a:off x="228600" y="2209800"/>
            <a:ext cx="3886200" cy="2551582"/>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219200" y="5715000"/>
            <a:ext cx="1981200" cy="246221"/>
          </a:xfrm>
          <a:prstGeom prst="rect">
            <a:avLst/>
          </a:prstGeom>
          <a:noFill/>
        </p:spPr>
        <p:txBody>
          <a:bodyPr wrap="square" rtlCol="0">
            <a:spAutoFit/>
          </a:bodyPr>
          <a:lstStyle/>
          <a:p>
            <a:r>
              <a:rPr lang="en-US" sz="1000" b="1" dirty="0">
                <a:solidFill>
                  <a:schemeClr val="bg1"/>
                </a:solidFill>
              </a:rPr>
              <a:t>Internal Control</a:t>
            </a:r>
          </a:p>
        </p:txBody>
      </p:sp>
      <p:pic>
        <p:nvPicPr>
          <p:cNvPr id="28" name="Picture 27" descr="MONOSTRIP3.JPG"/>
          <p:cNvPicPr>
            <a:picLocks noChangeAspect="1"/>
          </p:cNvPicPr>
          <p:nvPr/>
        </p:nvPicPr>
        <p:blipFill>
          <a:blip r:embed="rId3" cstate="print"/>
          <a:srcRect l="21667" t="26667" b="36667"/>
          <a:stretch>
            <a:fillRect/>
          </a:stretch>
        </p:blipFill>
        <p:spPr>
          <a:xfrm>
            <a:off x="533400" y="5105400"/>
            <a:ext cx="3383692" cy="838200"/>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sp>
        <p:nvSpPr>
          <p:cNvPr id="29" name="Oval 28"/>
          <p:cNvSpPr/>
          <p:nvPr/>
        </p:nvSpPr>
        <p:spPr>
          <a:xfrm>
            <a:off x="2209800" y="5105400"/>
            <a:ext cx="228600" cy="685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endParaRPr>
          </a:p>
        </p:txBody>
      </p:sp>
      <p:sp>
        <p:nvSpPr>
          <p:cNvPr id="30" name="TextBox 29"/>
          <p:cNvSpPr txBox="1"/>
          <p:nvPr/>
        </p:nvSpPr>
        <p:spPr>
          <a:xfrm>
            <a:off x="3352800" y="5257800"/>
            <a:ext cx="458780" cy="246221"/>
          </a:xfrm>
          <a:prstGeom prst="rect">
            <a:avLst/>
          </a:prstGeom>
          <a:noFill/>
        </p:spPr>
        <p:txBody>
          <a:bodyPr wrap="none" rtlCol="0">
            <a:spAutoFit/>
          </a:bodyPr>
          <a:lstStyle/>
          <a:p>
            <a:r>
              <a:rPr lang="en-US" sz="1000" dirty="0">
                <a:solidFill>
                  <a:srgbClr val="030201"/>
                </a:solidFill>
              </a:rPr>
              <a:t>NEG</a:t>
            </a:r>
          </a:p>
        </p:txBody>
      </p:sp>
      <p:sp>
        <p:nvSpPr>
          <p:cNvPr id="31" name="TextBox 30"/>
          <p:cNvSpPr txBox="1"/>
          <p:nvPr/>
        </p:nvSpPr>
        <p:spPr>
          <a:xfrm>
            <a:off x="3352800" y="5410200"/>
            <a:ext cx="431528" cy="246221"/>
          </a:xfrm>
          <a:prstGeom prst="rect">
            <a:avLst/>
          </a:prstGeom>
          <a:noFill/>
        </p:spPr>
        <p:txBody>
          <a:bodyPr wrap="square" rtlCol="0">
            <a:spAutoFit/>
          </a:bodyPr>
          <a:lstStyle/>
          <a:p>
            <a:r>
              <a:rPr lang="en-US" sz="1000" dirty="0">
                <a:solidFill>
                  <a:srgbClr val="030201"/>
                </a:solidFill>
              </a:rPr>
              <a:t>POS</a:t>
            </a:r>
          </a:p>
        </p:txBody>
      </p:sp>
      <p:sp>
        <p:nvSpPr>
          <p:cNvPr id="32" name="TextBox 31"/>
          <p:cNvSpPr txBox="1"/>
          <p:nvPr/>
        </p:nvSpPr>
        <p:spPr>
          <a:xfrm>
            <a:off x="1828800" y="5715000"/>
            <a:ext cx="1106393" cy="246221"/>
          </a:xfrm>
          <a:prstGeom prst="rect">
            <a:avLst/>
          </a:prstGeom>
          <a:noFill/>
        </p:spPr>
        <p:txBody>
          <a:bodyPr wrap="square" rtlCol="0">
            <a:spAutoFit/>
          </a:bodyPr>
          <a:lstStyle/>
          <a:p>
            <a:r>
              <a:rPr lang="en-US" sz="1000" dirty="0">
                <a:solidFill>
                  <a:schemeClr val="bg1"/>
                </a:solidFill>
              </a:rPr>
              <a:t>Internal Control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Pregnancy- Osom card</a:t>
            </a:r>
          </a:p>
        </p:txBody>
      </p:sp>
      <p:sp>
        <p:nvSpPr>
          <p:cNvPr id="4" name="Text Placeholder 3"/>
          <p:cNvSpPr>
            <a:spLocks noGrp="1"/>
          </p:cNvSpPr>
          <p:nvPr>
            <p:ph type="body" sz="quarter" idx="11"/>
          </p:nvPr>
        </p:nvSpPr>
        <p:spPr>
          <a:xfrm>
            <a:off x="4572000" y="914400"/>
            <a:ext cx="4114800" cy="5181600"/>
          </a:xfrm>
        </p:spPr>
        <p:style>
          <a:lnRef idx="2">
            <a:schemeClr val="dk1"/>
          </a:lnRef>
          <a:fillRef idx="1">
            <a:schemeClr val="lt1"/>
          </a:fillRef>
          <a:effectRef idx="0">
            <a:schemeClr val="dk1"/>
          </a:effectRef>
          <a:fontRef idx="minor">
            <a:schemeClr val="dk1"/>
          </a:fontRef>
        </p:style>
        <p:txBody>
          <a:bodyPr anchor="t"/>
          <a:lstStyle/>
          <a:p>
            <a:pPr algn="ctr"/>
            <a:r>
              <a:rPr lang="en-US" sz="2000" u="sng" dirty="0">
                <a:latin typeface="+mn-lt"/>
              </a:rPr>
              <a:t>Positive and Negative controls are run</a:t>
            </a:r>
          </a:p>
          <a:p>
            <a:pPr algn="ctr"/>
            <a:endParaRPr lang="en-US" sz="2000" dirty="0">
              <a:latin typeface="+mn-lt"/>
            </a:endParaRPr>
          </a:p>
          <a:p>
            <a:pPr algn="ctr">
              <a:buFont typeface="Arial" pitchFamily="34" charset="0"/>
              <a:buChar char="•"/>
            </a:pPr>
            <a:r>
              <a:rPr lang="en-US" sz="2000" dirty="0">
                <a:latin typeface="+mn-lt"/>
              </a:rPr>
              <a:t>When a new kit is opened</a:t>
            </a:r>
          </a:p>
          <a:p>
            <a:pPr algn="ctr"/>
            <a:endParaRPr lang="en-US" sz="2000" dirty="0">
              <a:latin typeface="+mn-lt"/>
            </a:endParaRPr>
          </a:p>
          <a:p>
            <a:pPr algn="ctr">
              <a:buFont typeface="Arial" pitchFamily="34" charset="0"/>
              <a:buChar char="•"/>
            </a:pPr>
            <a:r>
              <a:rPr lang="en-US" sz="2000" dirty="0">
                <a:latin typeface="+mn-lt"/>
              </a:rPr>
              <a:t>You must observe the internal control on each test cartridge.</a:t>
            </a:r>
          </a:p>
          <a:p>
            <a:pPr algn="ctr">
              <a:buFont typeface="Arial" pitchFamily="34" charset="0"/>
              <a:buChar char="•"/>
            </a:pPr>
            <a:endParaRPr lang="en-US" sz="2000" dirty="0">
              <a:latin typeface="+mn-lt"/>
            </a:endParaRPr>
          </a:p>
          <a:p>
            <a:pPr algn="ctr"/>
            <a:endParaRPr lang="en-US" sz="2000" dirty="0">
              <a:latin typeface="+mn-lt"/>
            </a:endParaRPr>
          </a:p>
          <a:p>
            <a:pPr algn="ctr">
              <a:buFont typeface="Arial" pitchFamily="34" charset="0"/>
              <a:buChar char="•"/>
            </a:pPr>
            <a:r>
              <a:rPr lang="en-US" sz="2000" dirty="0">
                <a:solidFill>
                  <a:srgbClr val="FF0000"/>
                </a:solidFill>
                <a:latin typeface="+mn-lt"/>
              </a:rPr>
              <a:t>Controls are stable in the refrigerator until the expiration date on the bottle.</a:t>
            </a:r>
          </a:p>
          <a:p>
            <a:endParaRPr lang="en-US" dirty="0"/>
          </a:p>
        </p:txBody>
      </p:sp>
      <p:sp>
        <p:nvSpPr>
          <p:cNvPr id="5" name="Slide Number Placeholder 4"/>
          <p:cNvSpPr>
            <a:spLocks noGrp="1"/>
          </p:cNvSpPr>
          <p:nvPr>
            <p:ph type="sldNum" sz="quarter" idx="12"/>
          </p:nvPr>
        </p:nvSpPr>
        <p:spPr/>
        <p:txBody>
          <a:bodyPr/>
          <a:lstStyle/>
          <a:p>
            <a:fld id="{206C7CE5-3225-8743-B368-1C50B11BFD71}" type="slidenum">
              <a:rPr lang="en-US" smtClean="0"/>
              <a:pPr/>
              <a:t>14</a:t>
            </a:fld>
            <a:endParaRPr lang="en-US" dirty="0"/>
          </a:p>
        </p:txBody>
      </p:sp>
      <p:pic>
        <p:nvPicPr>
          <p:cNvPr id="8" name="Picture 7" descr="pregkit2ng.JPG"/>
          <p:cNvPicPr>
            <a:picLocks noChangeAspect="1"/>
          </p:cNvPicPr>
          <p:nvPr/>
        </p:nvPicPr>
        <p:blipFill>
          <a:blip r:embed="rId2" cstate="print"/>
          <a:srcRect t="10000" b="26667"/>
          <a:stretch>
            <a:fillRect/>
          </a:stretch>
        </p:blipFill>
        <p:spPr>
          <a:xfrm>
            <a:off x="381000" y="2209800"/>
            <a:ext cx="4010527" cy="2590800"/>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Prothrombin Time-XS PRO</a:t>
            </a:r>
          </a:p>
        </p:txBody>
      </p:sp>
      <p:sp>
        <p:nvSpPr>
          <p:cNvPr id="4" name="Text Placeholder 3"/>
          <p:cNvSpPr>
            <a:spLocks noGrp="1"/>
          </p:cNvSpPr>
          <p:nvPr>
            <p:ph type="body" sz="quarter" idx="11"/>
          </p:nvPr>
        </p:nvSpPr>
        <p:spPr>
          <a:xfrm>
            <a:off x="4495800" y="762000"/>
            <a:ext cx="4572000" cy="59436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endParaRPr lang="en-US" sz="5600" u="sng" dirty="0">
              <a:latin typeface="+mj-lt"/>
            </a:endParaRPr>
          </a:p>
          <a:p>
            <a:pPr algn="ctr"/>
            <a:endParaRPr lang="en-US" sz="5600" u="sng" dirty="0">
              <a:latin typeface="+mj-lt"/>
            </a:endParaRPr>
          </a:p>
          <a:p>
            <a:pPr algn="ctr"/>
            <a:r>
              <a:rPr lang="en-US" sz="8000" u="sng" dirty="0">
                <a:latin typeface="+mj-lt"/>
              </a:rPr>
              <a:t>-</a:t>
            </a:r>
            <a:endParaRPr lang="en-US" sz="8000" b="1" dirty="0"/>
          </a:p>
          <a:p>
            <a:pPr algn="ctr"/>
            <a:r>
              <a:rPr lang="en-US" sz="7200" b="1" dirty="0"/>
              <a:t>*Moderate Complexity Test*</a:t>
            </a:r>
          </a:p>
          <a:p>
            <a:pPr algn="ctr"/>
            <a:r>
              <a:rPr lang="en-US" sz="7200" b="1" i="1" dirty="0"/>
              <a:t>CoaguChek XS PRO</a:t>
            </a:r>
          </a:p>
          <a:p>
            <a:pPr algn="ctr"/>
            <a:endParaRPr lang="en-US" sz="8000" b="1" dirty="0"/>
          </a:p>
          <a:p>
            <a:pPr algn="ctr"/>
            <a:r>
              <a:rPr lang="en-US" sz="6800" u="sng" dirty="0">
                <a:latin typeface="+mj-lt"/>
              </a:rPr>
              <a:t>Level 1 (normal) and Level 2 (abnormal ) controls are run </a:t>
            </a:r>
          </a:p>
          <a:p>
            <a:pPr algn="ctr"/>
            <a:endParaRPr lang="en-US" sz="6800" u="sng" dirty="0">
              <a:latin typeface="+mj-lt"/>
            </a:endParaRPr>
          </a:p>
          <a:p>
            <a:pPr algn="ctr">
              <a:buFont typeface="Arial" pitchFamily="34" charset="0"/>
              <a:buChar char="•"/>
            </a:pPr>
            <a:r>
              <a:rPr lang="en-US" sz="6800" dirty="0">
                <a:latin typeface="+mj-lt"/>
              </a:rPr>
              <a:t>When a new vial of strips is opened</a:t>
            </a:r>
          </a:p>
          <a:p>
            <a:pPr algn="ctr">
              <a:buFont typeface="Arial" pitchFamily="34" charset="0"/>
              <a:buChar char="•"/>
            </a:pPr>
            <a:r>
              <a:rPr lang="en-US" sz="6800" dirty="0">
                <a:latin typeface="+mj-lt"/>
              </a:rPr>
              <a:t>New shipment is received</a:t>
            </a:r>
          </a:p>
          <a:p>
            <a:pPr algn="ctr">
              <a:buFont typeface="Arial" pitchFamily="34" charset="0"/>
              <a:buChar char="•"/>
            </a:pPr>
            <a:r>
              <a:rPr lang="en-US" sz="6800" dirty="0">
                <a:latin typeface="+mj-lt"/>
              </a:rPr>
              <a:t>New lot # opened</a:t>
            </a:r>
          </a:p>
          <a:p>
            <a:pPr algn="ctr">
              <a:buFont typeface="Arial" pitchFamily="34" charset="0"/>
              <a:buChar char="•"/>
            </a:pPr>
            <a:endParaRPr lang="en-US" sz="6800" dirty="0">
              <a:latin typeface="+mj-lt"/>
            </a:endParaRPr>
          </a:p>
          <a:p>
            <a:pPr algn="ctr">
              <a:buFont typeface="Arial" pitchFamily="34" charset="0"/>
              <a:buChar char="•"/>
            </a:pPr>
            <a:r>
              <a:rPr lang="en-US" sz="6800" dirty="0">
                <a:latin typeface="+mj-lt"/>
              </a:rPr>
              <a:t>Electronic  built-in quality control must be noted with every test strip  (QC √)</a:t>
            </a:r>
          </a:p>
          <a:p>
            <a:pPr algn="ctr"/>
            <a:endParaRPr lang="en-US" sz="5600" dirty="0">
              <a:latin typeface="+mj-lt"/>
            </a:endParaRPr>
          </a:p>
          <a:p>
            <a:pPr algn="ctr">
              <a:buFont typeface="Arial" pitchFamily="34" charset="0"/>
              <a:buChar char="•"/>
            </a:pPr>
            <a:r>
              <a:rPr lang="en-US" sz="6400" dirty="0">
                <a:solidFill>
                  <a:srgbClr val="FF0000"/>
                </a:solidFill>
                <a:latin typeface="+mj-lt"/>
              </a:rPr>
              <a:t>Controls are stable until the expiration date if refrigerated</a:t>
            </a:r>
          </a:p>
          <a:p>
            <a:pPr algn="ctr">
              <a:buFont typeface="Arial" pitchFamily="34" charset="0"/>
              <a:buChar char="•"/>
            </a:pPr>
            <a:r>
              <a:rPr lang="en-US" sz="6400" dirty="0">
                <a:solidFill>
                  <a:srgbClr val="FF0000"/>
                </a:solidFill>
                <a:latin typeface="+mj-lt"/>
              </a:rPr>
              <a:t>Once controls are reconstituted, they are stable for 30 minutes.</a:t>
            </a:r>
          </a:p>
          <a:p>
            <a:pPr algn="ctr">
              <a:buFont typeface="Arial" pitchFamily="34" charset="0"/>
              <a:buChar char="•"/>
            </a:pPr>
            <a:r>
              <a:rPr lang="en-US" sz="6400" dirty="0">
                <a:solidFill>
                  <a:srgbClr val="FF0000"/>
                </a:solidFill>
                <a:latin typeface="+mj-lt"/>
              </a:rPr>
              <a:t>Once opened, the vial of strips expire on the date noted on the vial.</a:t>
            </a:r>
          </a:p>
          <a:p>
            <a:pPr algn="ctr">
              <a:buFont typeface="Arial" pitchFamily="34" charset="0"/>
              <a:buChar char="•"/>
            </a:pPr>
            <a:endParaRPr lang="en-US" sz="6400" dirty="0">
              <a:solidFill>
                <a:srgbClr val="FF0000"/>
              </a:solidFill>
              <a:latin typeface="+mj-lt"/>
            </a:endParaRPr>
          </a:p>
          <a:p>
            <a:pPr algn="ctr">
              <a:buFont typeface="Wingdings" pitchFamily="2" charset="2"/>
              <a:buChar char="ü"/>
            </a:pPr>
            <a:r>
              <a:rPr lang="en-US" sz="6400" dirty="0">
                <a:solidFill>
                  <a:srgbClr val="FF0000"/>
                </a:solidFill>
              </a:rPr>
              <a:t>Level 1 and level 2 controls are validated every time a new lot # is opened. </a:t>
            </a:r>
          </a:p>
          <a:p>
            <a:pPr algn="ctr">
              <a:buFont typeface="Wingdings" pitchFamily="2" charset="2"/>
              <a:buChar char="ü"/>
            </a:pPr>
            <a:r>
              <a:rPr lang="en-US" sz="6400" i="1" dirty="0">
                <a:solidFill>
                  <a:srgbClr val="FF0000"/>
                </a:solidFill>
              </a:rPr>
              <a:t>Please consult with CLT Lead for this procedure</a:t>
            </a:r>
          </a:p>
          <a:p>
            <a:pPr algn="ctr">
              <a:buFont typeface="Arial" pitchFamily="34" charset="0"/>
              <a:buChar char="•"/>
            </a:pPr>
            <a:endParaRPr lang="en-US" sz="5600" dirty="0">
              <a:solidFill>
                <a:srgbClr val="FF0000"/>
              </a:solidFill>
            </a:endParaRPr>
          </a:p>
          <a:p>
            <a:pPr algn="ctr">
              <a:buFont typeface="Wingdings" pitchFamily="2" charset="2"/>
              <a:buChar char="ü"/>
            </a:pPr>
            <a:endParaRPr lang="en-US" sz="2600" dirty="0">
              <a:solidFill>
                <a:srgbClr val="FF0000"/>
              </a:solidFill>
            </a:endParaRPr>
          </a:p>
          <a:p>
            <a:pPr algn="ctr">
              <a:buFont typeface="Wingdings" pitchFamily="2" charset="2"/>
              <a:buChar char="ü"/>
            </a:pPr>
            <a:endParaRPr lang="en-US" sz="2600" dirty="0">
              <a:solidFill>
                <a:srgbClr val="FF0000"/>
              </a:solidFill>
            </a:endParaRPr>
          </a:p>
          <a:p>
            <a:pPr algn="ctr">
              <a:buFont typeface="Wingdings" pitchFamily="2" charset="2"/>
              <a:buChar char="ü"/>
            </a:pPr>
            <a:endParaRPr lang="en-US" sz="2600" dirty="0">
              <a:solidFill>
                <a:srgbClr val="FF0000"/>
              </a:solidFill>
            </a:endParaRPr>
          </a:p>
          <a:p>
            <a:pPr algn="ctr">
              <a:buFont typeface="Arial" pitchFamily="34" charset="0"/>
              <a:buChar char="•"/>
            </a:pPr>
            <a:endParaRPr lang="en-US" sz="2600" dirty="0">
              <a:solidFill>
                <a:srgbClr val="FF0000"/>
              </a:solidFill>
              <a:latin typeface="+mj-lt"/>
            </a:endParaRPr>
          </a:p>
          <a:p>
            <a:pPr algn="ctr">
              <a:buFont typeface="Wingdings" pitchFamily="2" charset="2"/>
              <a:buChar char="ü"/>
            </a:pPr>
            <a:endParaRPr lang="en-US" dirty="0"/>
          </a:p>
          <a:p>
            <a:pPr algn="ctr"/>
            <a:endParaRPr lang="en-US" dirty="0"/>
          </a:p>
        </p:txBody>
      </p:sp>
      <p:sp>
        <p:nvSpPr>
          <p:cNvPr id="6" name="Slide Number Placeholder 5"/>
          <p:cNvSpPr>
            <a:spLocks noGrp="1"/>
          </p:cNvSpPr>
          <p:nvPr>
            <p:ph type="sldNum" sz="quarter" idx="12"/>
          </p:nvPr>
        </p:nvSpPr>
        <p:spPr/>
        <p:txBody>
          <a:bodyPr/>
          <a:lstStyle/>
          <a:p>
            <a:fld id="{206C7CE5-3225-8743-B368-1C50B11BFD71}" type="slidenum">
              <a:rPr lang="en-US" smtClean="0"/>
              <a:pPr/>
              <a:t>15</a:t>
            </a:fld>
            <a:endParaRPr lang="en-US" dirty="0"/>
          </a:p>
        </p:txBody>
      </p:sp>
      <p:pic>
        <p:nvPicPr>
          <p:cNvPr id="2050" name="Picture 2" descr="G:\Lab\QC\QC LAB PI PROJECT 3.2012\20150124_1129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3733800" cy="306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Prothrombin Time-</a:t>
            </a:r>
            <a:r>
              <a:rPr lang="en-US" dirty="0" err="1">
                <a:latin typeface="+mj-lt"/>
              </a:rPr>
              <a:t>xs</a:t>
            </a:r>
            <a:r>
              <a:rPr lang="en-US" dirty="0">
                <a:latin typeface="+mj-lt"/>
              </a:rPr>
              <a:t> plus</a:t>
            </a:r>
          </a:p>
        </p:txBody>
      </p:sp>
      <p:sp>
        <p:nvSpPr>
          <p:cNvPr id="4" name="Text Placeholder 3"/>
          <p:cNvSpPr>
            <a:spLocks noGrp="1"/>
          </p:cNvSpPr>
          <p:nvPr>
            <p:ph type="body" sz="quarter" idx="11"/>
          </p:nvPr>
        </p:nvSpPr>
        <p:spPr>
          <a:xfrm>
            <a:off x="4495800" y="762000"/>
            <a:ext cx="4572000" cy="59436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ctr"/>
            <a:endParaRPr lang="en-US" sz="5600" u="sng" dirty="0">
              <a:latin typeface="+mj-lt"/>
            </a:endParaRPr>
          </a:p>
          <a:p>
            <a:pPr algn="ctr"/>
            <a:endParaRPr lang="en-US" sz="5600" u="sng" dirty="0">
              <a:latin typeface="+mj-lt"/>
            </a:endParaRPr>
          </a:p>
          <a:p>
            <a:pPr algn="ctr"/>
            <a:endParaRPr lang="en-US" sz="8000" u="sng" dirty="0">
              <a:latin typeface="+mj-lt"/>
            </a:endParaRPr>
          </a:p>
          <a:p>
            <a:pPr algn="ctr"/>
            <a:r>
              <a:rPr lang="en-US" sz="8000" b="1" dirty="0"/>
              <a:t>*</a:t>
            </a:r>
            <a:r>
              <a:rPr lang="en-US" sz="7200" b="1" dirty="0"/>
              <a:t>Waived Test*</a:t>
            </a:r>
          </a:p>
          <a:p>
            <a:pPr algn="ctr"/>
            <a:r>
              <a:rPr lang="en-US" sz="7200" b="1" i="1" dirty="0"/>
              <a:t>CoaguChek XS-PLUS</a:t>
            </a:r>
          </a:p>
          <a:p>
            <a:pPr algn="ctr"/>
            <a:endParaRPr lang="en-US" sz="8000" b="1" dirty="0"/>
          </a:p>
          <a:p>
            <a:pPr algn="ctr"/>
            <a:r>
              <a:rPr lang="en-US" sz="6800" u="sng" dirty="0">
                <a:latin typeface="+mj-lt"/>
              </a:rPr>
              <a:t>Level 1 (normal) and Level 2 (abnormal ) controls are run </a:t>
            </a:r>
          </a:p>
          <a:p>
            <a:pPr algn="ctr"/>
            <a:endParaRPr lang="en-US" sz="6800" u="sng" dirty="0">
              <a:latin typeface="+mj-lt"/>
            </a:endParaRPr>
          </a:p>
          <a:p>
            <a:pPr algn="ctr">
              <a:buFont typeface="Arial" pitchFamily="34" charset="0"/>
              <a:buChar char="•"/>
            </a:pPr>
            <a:r>
              <a:rPr lang="en-US" sz="6800" dirty="0">
                <a:latin typeface="+mj-lt"/>
              </a:rPr>
              <a:t>When a new vial of strips is opened</a:t>
            </a:r>
          </a:p>
          <a:p>
            <a:pPr algn="ctr">
              <a:buFont typeface="Arial" pitchFamily="34" charset="0"/>
              <a:buChar char="•"/>
            </a:pPr>
            <a:r>
              <a:rPr lang="en-US" sz="6800" dirty="0">
                <a:latin typeface="+mj-lt"/>
              </a:rPr>
              <a:t>New shipment is received</a:t>
            </a:r>
          </a:p>
          <a:p>
            <a:pPr algn="ctr">
              <a:buFont typeface="Arial" pitchFamily="34" charset="0"/>
              <a:buChar char="•"/>
            </a:pPr>
            <a:r>
              <a:rPr lang="en-US" sz="6800" dirty="0">
                <a:latin typeface="+mj-lt"/>
              </a:rPr>
              <a:t>New lot # opened</a:t>
            </a:r>
          </a:p>
          <a:p>
            <a:pPr algn="ctr">
              <a:buFont typeface="Arial" pitchFamily="34" charset="0"/>
              <a:buChar char="•"/>
            </a:pPr>
            <a:endParaRPr lang="en-US" sz="6800" dirty="0">
              <a:latin typeface="+mj-lt"/>
            </a:endParaRPr>
          </a:p>
          <a:p>
            <a:pPr algn="ctr">
              <a:buFont typeface="Arial" pitchFamily="34" charset="0"/>
              <a:buChar char="•"/>
            </a:pPr>
            <a:r>
              <a:rPr lang="en-US" sz="6800" dirty="0">
                <a:latin typeface="+mj-lt"/>
              </a:rPr>
              <a:t>Electronic  built-in quality control must be noted with every test strip  (QC √)</a:t>
            </a:r>
          </a:p>
          <a:p>
            <a:pPr algn="ctr"/>
            <a:endParaRPr lang="en-US" sz="5600" dirty="0">
              <a:latin typeface="+mj-lt"/>
            </a:endParaRPr>
          </a:p>
          <a:p>
            <a:pPr algn="ctr">
              <a:buFont typeface="Arial" pitchFamily="34" charset="0"/>
              <a:buChar char="•"/>
            </a:pPr>
            <a:r>
              <a:rPr lang="en-US" sz="6400" dirty="0">
                <a:solidFill>
                  <a:srgbClr val="FF0000"/>
                </a:solidFill>
                <a:latin typeface="+mj-lt"/>
              </a:rPr>
              <a:t>Controls are stable until the expiration date if refrigerated</a:t>
            </a:r>
          </a:p>
          <a:p>
            <a:pPr algn="ctr">
              <a:buFont typeface="Arial" pitchFamily="34" charset="0"/>
              <a:buChar char="•"/>
            </a:pPr>
            <a:r>
              <a:rPr lang="en-US" sz="6400" dirty="0">
                <a:solidFill>
                  <a:srgbClr val="FF0000"/>
                </a:solidFill>
                <a:latin typeface="+mj-lt"/>
              </a:rPr>
              <a:t>Once controls are reconstituted, they are stable for 30 minutes.</a:t>
            </a:r>
          </a:p>
          <a:p>
            <a:pPr algn="ctr">
              <a:buFont typeface="Arial" pitchFamily="34" charset="0"/>
              <a:buChar char="•"/>
            </a:pPr>
            <a:r>
              <a:rPr lang="en-US" sz="6400" dirty="0">
                <a:solidFill>
                  <a:srgbClr val="FF0000"/>
                </a:solidFill>
                <a:latin typeface="+mj-lt"/>
              </a:rPr>
              <a:t>Once opened, the vial of strips expire on the date noted on the vial.</a:t>
            </a:r>
          </a:p>
          <a:p>
            <a:pPr algn="ctr">
              <a:buFont typeface="Arial" pitchFamily="34" charset="0"/>
              <a:buChar char="•"/>
            </a:pPr>
            <a:endParaRPr lang="en-US" sz="6400" dirty="0">
              <a:solidFill>
                <a:srgbClr val="FF0000"/>
              </a:solidFill>
              <a:latin typeface="+mj-lt"/>
            </a:endParaRPr>
          </a:p>
          <a:p>
            <a:pPr algn="ctr">
              <a:buFont typeface="Wingdings" pitchFamily="2" charset="2"/>
              <a:buChar char="ü"/>
            </a:pPr>
            <a:r>
              <a:rPr lang="en-US" sz="6400" dirty="0">
                <a:solidFill>
                  <a:srgbClr val="FF0000"/>
                </a:solidFill>
              </a:rPr>
              <a:t>Level 1 and level 2 controls are validated every time a new lot # is opened. </a:t>
            </a:r>
          </a:p>
          <a:p>
            <a:pPr algn="ctr">
              <a:buFont typeface="Wingdings" pitchFamily="2" charset="2"/>
              <a:buChar char="ü"/>
            </a:pPr>
            <a:r>
              <a:rPr lang="en-US" sz="6400" i="1" dirty="0">
                <a:solidFill>
                  <a:srgbClr val="FF0000"/>
                </a:solidFill>
              </a:rPr>
              <a:t>Please consult with CLT Lead for this procedure</a:t>
            </a:r>
          </a:p>
          <a:p>
            <a:pPr algn="ctr">
              <a:buFont typeface="Arial" pitchFamily="34" charset="0"/>
              <a:buChar char="•"/>
            </a:pPr>
            <a:endParaRPr lang="en-US" sz="5600" dirty="0">
              <a:solidFill>
                <a:srgbClr val="FF0000"/>
              </a:solidFill>
            </a:endParaRPr>
          </a:p>
          <a:p>
            <a:pPr algn="ctr">
              <a:buFont typeface="Wingdings" pitchFamily="2" charset="2"/>
              <a:buChar char="ü"/>
            </a:pPr>
            <a:endParaRPr lang="en-US" sz="2600" dirty="0">
              <a:solidFill>
                <a:srgbClr val="FF0000"/>
              </a:solidFill>
            </a:endParaRPr>
          </a:p>
          <a:p>
            <a:pPr algn="ctr">
              <a:buFont typeface="Wingdings" pitchFamily="2" charset="2"/>
              <a:buChar char="ü"/>
            </a:pPr>
            <a:endParaRPr lang="en-US" sz="2600" dirty="0">
              <a:solidFill>
                <a:srgbClr val="FF0000"/>
              </a:solidFill>
            </a:endParaRPr>
          </a:p>
          <a:p>
            <a:pPr algn="ctr">
              <a:buFont typeface="Wingdings" pitchFamily="2" charset="2"/>
              <a:buChar char="ü"/>
            </a:pPr>
            <a:endParaRPr lang="en-US" sz="2600" dirty="0">
              <a:solidFill>
                <a:srgbClr val="FF0000"/>
              </a:solidFill>
            </a:endParaRPr>
          </a:p>
          <a:p>
            <a:pPr algn="ctr">
              <a:buFont typeface="Arial" pitchFamily="34" charset="0"/>
              <a:buChar char="•"/>
            </a:pPr>
            <a:endParaRPr lang="en-US" sz="2600" dirty="0">
              <a:solidFill>
                <a:srgbClr val="FF0000"/>
              </a:solidFill>
              <a:latin typeface="+mj-lt"/>
            </a:endParaRPr>
          </a:p>
          <a:p>
            <a:pPr algn="ctr">
              <a:buFont typeface="Wingdings" pitchFamily="2" charset="2"/>
              <a:buChar char="ü"/>
            </a:pPr>
            <a:endParaRPr lang="en-US" dirty="0"/>
          </a:p>
          <a:p>
            <a:pPr algn="ctr"/>
            <a:endParaRPr lang="en-US" dirty="0"/>
          </a:p>
        </p:txBody>
      </p:sp>
      <p:sp>
        <p:nvSpPr>
          <p:cNvPr id="6" name="Slide Number Placeholder 5"/>
          <p:cNvSpPr>
            <a:spLocks noGrp="1"/>
          </p:cNvSpPr>
          <p:nvPr>
            <p:ph type="sldNum" sz="quarter" idx="12"/>
          </p:nvPr>
        </p:nvSpPr>
        <p:spPr/>
        <p:txBody>
          <a:bodyPr/>
          <a:lstStyle/>
          <a:p>
            <a:fld id="{206C7CE5-3225-8743-B368-1C50B11BFD71}" type="slidenum">
              <a:rPr lang="en-US" smtClean="0"/>
              <a:pPr/>
              <a:t>16</a:t>
            </a:fld>
            <a:endParaRPr lang="en-US" dirty="0"/>
          </a:p>
        </p:txBody>
      </p:sp>
      <p:pic>
        <p:nvPicPr>
          <p:cNvPr id="1026" name="Picture 2" descr="G:\Lab\Lab Pictures\Coag-waiv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54" y="1143000"/>
            <a:ext cx="4119645" cy="485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46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Rapid Strep</a:t>
            </a:r>
          </a:p>
        </p:txBody>
      </p:sp>
      <p:sp>
        <p:nvSpPr>
          <p:cNvPr id="4" name="Text Placeholder 3"/>
          <p:cNvSpPr>
            <a:spLocks noGrp="1"/>
          </p:cNvSpPr>
          <p:nvPr>
            <p:ph type="body" sz="quarter" idx="11"/>
          </p:nvPr>
        </p:nvSpPr>
        <p:spPr/>
        <p:style>
          <a:lnRef idx="2">
            <a:schemeClr val="dk1"/>
          </a:lnRef>
          <a:fillRef idx="1">
            <a:schemeClr val="lt1"/>
          </a:fillRef>
          <a:effectRef idx="0">
            <a:schemeClr val="dk1"/>
          </a:effectRef>
          <a:fontRef idx="minor">
            <a:schemeClr val="dk1"/>
          </a:fontRef>
        </p:style>
        <p:txBody>
          <a:bodyPr/>
          <a:lstStyle/>
          <a:p>
            <a:pPr algn="ctr"/>
            <a:r>
              <a:rPr lang="en-US" sz="2000" u="sng" dirty="0">
                <a:latin typeface="+mj-lt"/>
              </a:rPr>
              <a:t>Positive and Negative controls are run</a:t>
            </a:r>
          </a:p>
          <a:p>
            <a:pPr algn="ctr"/>
            <a:endParaRPr lang="en-US" sz="2000" u="sng" dirty="0">
              <a:latin typeface="+mj-lt"/>
            </a:endParaRPr>
          </a:p>
          <a:p>
            <a:pPr algn="ctr">
              <a:buFont typeface="Arial" pitchFamily="34" charset="0"/>
              <a:buChar char="•"/>
            </a:pPr>
            <a:r>
              <a:rPr lang="en-US" sz="2000" dirty="0">
                <a:latin typeface="+mj-lt"/>
              </a:rPr>
              <a:t>When a new bottle of test strips are opened and new reagents opened-twice per kit.</a:t>
            </a:r>
          </a:p>
          <a:p>
            <a:pPr algn="ctr">
              <a:buFont typeface="Arial" pitchFamily="34" charset="0"/>
              <a:buChar char="•"/>
            </a:pPr>
            <a:endParaRPr lang="en-US" sz="2000" dirty="0">
              <a:latin typeface="+mj-lt"/>
            </a:endParaRPr>
          </a:p>
          <a:p>
            <a:pPr algn="ctr">
              <a:buFont typeface="Arial" pitchFamily="34" charset="0"/>
              <a:buChar char="•"/>
            </a:pPr>
            <a:r>
              <a:rPr lang="en-US" sz="2000" dirty="0">
                <a:latin typeface="+mj-lt"/>
              </a:rPr>
              <a:t>You must observe the internal control on each test strip.</a:t>
            </a:r>
          </a:p>
          <a:p>
            <a:pPr algn="ctr">
              <a:buFont typeface="Arial" pitchFamily="34" charset="0"/>
              <a:buChar char="•"/>
            </a:pPr>
            <a:endParaRPr lang="en-US" sz="2000" dirty="0">
              <a:latin typeface="+mj-lt"/>
            </a:endParaRPr>
          </a:p>
          <a:p>
            <a:pPr algn="ctr">
              <a:buFont typeface="Arial" pitchFamily="34" charset="0"/>
              <a:buChar char="•"/>
            </a:pPr>
            <a:r>
              <a:rPr lang="en-US" sz="2000" dirty="0">
                <a:solidFill>
                  <a:srgbClr val="FF0000"/>
                </a:solidFill>
                <a:latin typeface="+mj-lt"/>
              </a:rPr>
              <a:t>Once the bottle of strips is opened they expire within 1 year or as stated on the outside of the kit whichever comes first.</a:t>
            </a:r>
          </a:p>
          <a:p>
            <a:pPr algn="ctr">
              <a:buFont typeface="Wingdings" pitchFamily="2" charset="2"/>
              <a:buChar char="ü"/>
            </a:pPr>
            <a:endParaRPr lang="en-US" dirty="0">
              <a:solidFill>
                <a:srgbClr val="FF0000"/>
              </a:solidFill>
            </a:endParaRPr>
          </a:p>
          <a:p>
            <a:pPr algn="ctr">
              <a:buFont typeface="Wingdings" pitchFamily="2" charset="2"/>
              <a:buChar char="ü"/>
            </a:pPr>
            <a:endParaRPr lang="en-US" dirty="0"/>
          </a:p>
        </p:txBody>
      </p:sp>
      <p:sp>
        <p:nvSpPr>
          <p:cNvPr id="6" name="Slide Number Placeholder 5"/>
          <p:cNvSpPr>
            <a:spLocks noGrp="1"/>
          </p:cNvSpPr>
          <p:nvPr>
            <p:ph type="sldNum" sz="quarter" idx="12"/>
          </p:nvPr>
        </p:nvSpPr>
        <p:spPr/>
        <p:txBody>
          <a:bodyPr/>
          <a:lstStyle/>
          <a:p>
            <a:fld id="{206C7CE5-3225-8743-B368-1C50B11BFD71}" type="slidenum">
              <a:rPr lang="en-US" smtClean="0"/>
              <a:pPr/>
              <a:t>17</a:t>
            </a:fld>
            <a:endParaRPr lang="en-US" dirty="0"/>
          </a:p>
        </p:txBody>
      </p:sp>
      <p:pic>
        <p:nvPicPr>
          <p:cNvPr id="8" name="Picture Placeholder 7" descr="strep2.JPG"/>
          <p:cNvPicPr>
            <a:picLocks noGrp="1" noChangeAspect="1"/>
          </p:cNvPicPr>
          <p:nvPr>
            <p:ph type="pic" sz="quarter" idx="10"/>
          </p:nvPr>
        </p:nvPicPr>
        <p:blipFill>
          <a:blip r:embed="rId3" cstate="print"/>
          <a:srcRect l="1271" r="6686"/>
          <a:stretch>
            <a:fillRect/>
          </a:stretch>
        </p:blipFill>
        <p:spPr>
          <a:xfrm>
            <a:off x="304800" y="1905000"/>
            <a:ext cx="3886200" cy="2815539"/>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pic>
        <p:nvPicPr>
          <p:cNvPr id="7" name="Picture 6" descr="strepstrips.JPG"/>
          <p:cNvPicPr>
            <a:picLocks noChangeAspect="1"/>
          </p:cNvPicPr>
          <p:nvPr/>
        </p:nvPicPr>
        <p:blipFill>
          <a:blip r:embed="rId4" cstate="print"/>
          <a:srcRect l="2857" t="30476" b="31429"/>
          <a:stretch>
            <a:fillRect/>
          </a:stretch>
        </p:blipFill>
        <p:spPr>
          <a:xfrm>
            <a:off x="990600" y="5029200"/>
            <a:ext cx="2590800" cy="762000"/>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200400" y="5410200"/>
            <a:ext cx="685800" cy="215444"/>
          </a:xfrm>
          <a:prstGeom prst="rect">
            <a:avLst/>
          </a:prstGeom>
          <a:noFill/>
        </p:spPr>
        <p:txBody>
          <a:bodyPr wrap="square" rtlCol="0">
            <a:spAutoFit/>
          </a:bodyPr>
          <a:lstStyle/>
          <a:p>
            <a:r>
              <a:rPr lang="en-US" sz="800" b="1" dirty="0"/>
              <a:t>POS</a:t>
            </a:r>
          </a:p>
        </p:txBody>
      </p:sp>
      <p:sp>
        <p:nvSpPr>
          <p:cNvPr id="11" name="TextBox 10"/>
          <p:cNvSpPr txBox="1"/>
          <p:nvPr/>
        </p:nvSpPr>
        <p:spPr>
          <a:xfrm>
            <a:off x="3200400" y="5257800"/>
            <a:ext cx="685800" cy="215444"/>
          </a:xfrm>
          <a:prstGeom prst="rect">
            <a:avLst/>
          </a:prstGeom>
          <a:noFill/>
        </p:spPr>
        <p:txBody>
          <a:bodyPr wrap="square" rtlCol="0">
            <a:spAutoFit/>
          </a:bodyPr>
          <a:lstStyle/>
          <a:p>
            <a:r>
              <a:rPr lang="en-US" sz="800" b="1" dirty="0"/>
              <a:t>NEG</a:t>
            </a:r>
          </a:p>
        </p:txBody>
      </p:sp>
      <p:sp>
        <p:nvSpPr>
          <p:cNvPr id="12" name="Oval 11"/>
          <p:cNvSpPr/>
          <p:nvPr/>
        </p:nvSpPr>
        <p:spPr>
          <a:xfrm>
            <a:off x="2057400" y="5181600"/>
            <a:ext cx="228600" cy="45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828800" y="5562600"/>
            <a:ext cx="1106393" cy="246221"/>
          </a:xfrm>
          <a:prstGeom prst="rect">
            <a:avLst/>
          </a:prstGeom>
          <a:noFill/>
        </p:spPr>
        <p:txBody>
          <a:bodyPr wrap="none" rtlCol="0">
            <a:spAutoFit/>
          </a:bodyPr>
          <a:lstStyle/>
          <a:p>
            <a:r>
              <a:rPr lang="en-US" sz="1000" dirty="0">
                <a:solidFill>
                  <a:schemeClr val="bg1"/>
                </a:solidFill>
              </a:rPr>
              <a:t>Internal Control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Temperatures</a:t>
            </a:r>
          </a:p>
        </p:txBody>
      </p:sp>
      <p:sp>
        <p:nvSpPr>
          <p:cNvPr id="4" name="Text Placeholder 3"/>
          <p:cNvSpPr>
            <a:spLocks noGrp="1"/>
          </p:cNvSpPr>
          <p:nvPr>
            <p:ph type="body" sz="quarter" idx="11"/>
          </p:nvPr>
        </p:nvSpPr>
        <p:spPr>
          <a:xfrm>
            <a:off x="4572000" y="1447800"/>
            <a:ext cx="4114800" cy="3276600"/>
          </a:xfrm>
        </p:spPr>
        <p:style>
          <a:lnRef idx="2">
            <a:schemeClr val="dk1"/>
          </a:lnRef>
          <a:fillRef idx="1">
            <a:schemeClr val="lt1"/>
          </a:fillRef>
          <a:effectRef idx="0">
            <a:schemeClr val="dk1"/>
          </a:effectRef>
          <a:fontRef idx="minor">
            <a:schemeClr val="dk1"/>
          </a:fontRef>
        </p:style>
        <p:txBody>
          <a:bodyPr anchor="t">
            <a:normAutofit lnSpcReduction="10000"/>
          </a:bodyPr>
          <a:lstStyle/>
          <a:p>
            <a:pPr algn="ctr"/>
            <a:r>
              <a:rPr lang="en-US" sz="2000" dirty="0">
                <a:latin typeface="+mn-lt"/>
              </a:rPr>
              <a:t>Temperatures are recorded for the following areas in the lab daily:</a:t>
            </a:r>
          </a:p>
          <a:p>
            <a:pPr algn="ctr"/>
            <a:endParaRPr lang="en-US" sz="2000" dirty="0">
              <a:latin typeface="+mn-lt"/>
            </a:endParaRPr>
          </a:p>
          <a:p>
            <a:pPr algn="ctr">
              <a:buFont typeface="Arial" pitchFamily="34" charset="0"/>
              <a:buChar char="•"/>
            </a:pPr>
            <a:r>
              <a:rPr lang="en-US" sz="2000" dirty="0">
                <a:latin typeface="+mn-lt"/>
              </a:rPr>
              <a:t>Refrigerator (2-6°C.)</a:t>
            </a:r>
          </a:p>
          <a:p>
            <a:pPr algn="ctr">
              <a:buFont typeface="Arial" pitchFamily="34" charset="0"/>
              <a:buChar char="•"/>
            </a:pPr>
            <a:r>
              <a:rPr lang="en-US" sz="2000" dirty="0">
                <a:latin typeface="+mn-lt"/>
              </a:rPr>
              <a:t>Freezer (-10 to -</a:t>
            </a:r>
            <a:r>
              <a:rPr lang="en-US" sz="2000" dirty="0"/>
              <a:t>30</a:t>
            </a:r>
            <a:r>
              <a:rPr lang="en-US" sz="2000" dirty="0">
                <a:latin typeface="+mn-lt"/>
              </a:rPr>
              <a:t>°C.)</a:t>
            </a:r>
          </a:p>
          <a:p>
            <a:pPr algn="ctr">
              <a:buFont typeface="Arial" pitchFamily="34" charset="0"/>
              <a:buChar char="•"/>
            </a:pPr>
            <a:r>
              <a:rPr lang="en-US" sz="2000" dirty="0">
                <a:latin typeface="+mn-lt"/>
              </a:rPr>
              <a:t>Room Temperature (</a:t>
            </a:r>
            <a:r>
              <a:rPr lang="en-US" sz="2000" dirty="0"/>
              <a:t>15</a:t>
            </a:r>
            <a:r>
              <a:rPr lang="en-US" sz="2000" dirty="0">
                <a:latin typeface="+mn-lt"/>
              </a:rPr>
              <a:t>-25°C.)</a:t>
            </a:r>
          </a:p>
          <a:p>
            <a:pPr algn="ctr"/>
            <a:endParaRPr lang="en-US" sz="2000" dirty="0">
              <a:latin typeface="+mn-lt"/>
            </a:endParaRPr>
          </a:p>
          <a:p>
            <a:pPr algn="ctr"/>
            <a:r>
              <a:rPr lang="en-US" sz="1600" b="1" dirty="0">
                <a:latin typeface="+mn-lt"/>
              </a:rPr>
              <a:t>If testing is being performed in a POC area outside the lab, a Room Temp thermometer must be in place in the POC area.</a:t>
            </a:r>
          </a:p>
        </p:txBody>
      </p:sp>
      <p:sp>
        <p:nvSpPr>
          <p:cNvPr id="5" name="Slide Number Placeholder 4"/>
          <p:cNvSpPr>
            <a:spLocks noGrp="1"/>
          </p:cNvSpPr>
          <p:nvPr>
            <p:ph type="sldNum" sz="quarter" idx="12"/>
          </p:nvPr>
        </p:nvSpPr>
        <p:spPr/>
        <p:txBody>
          <a:bodyPr/>
          <a:lstStyle/>
          <a:p>
            <a:fld id="{206C7CE5-3225-8743-B368-1C50B11BFD71}" type="slidenum">
              <a:rPr lang="en-US" smtClean="0"/>
              <a:pPr/>
              <a:t>18</a:t>
            </a:fld>
            <a:endParaRPr lang="en-US" dirty="0"/>
          </a:p>
        </p:txBody>
      </p:sp>
      <p:pic>
        <p:nvPicPr>
          <p:cNvPr id="1026" name="Picture 2" descr="C:\Users\corac\Desktop\20171127_132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38200"/>
            <a:ext cx="2470754" cy="1690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rac\Desktop\20171127_1321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374" y="2463579"/>
            <a:ext cx="2441580" cy="18798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rac\Desktop\20171201_0909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8444" y="4343400"/>
            <a:ext cx="2401509"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Urinalysis</a:t>
            </a:r>
          </a:p>
        </p:txBody>
      </p:sp>
      <p:sp>
        <p:nvSpPr>
          <p:cNvPr id="4" name="Text Placeholder 3"/>
          <p:cNvSpPr>
            <a:spLocks noGrp="1"/>
          </p:cNvSpPr>
          <p:nvPr>
            <p:ph type="body" sz="quarter" idx="11"/>
          </p:nvPr>
        </p:nvSpPr>
        <p:spPr>
          <a:xfrm>
            <a:off x="4648200" y="838200"/>
            <a:ext cx="4114800" cy="57150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a:r>
              <a:rPr lang="en-US" sz="2000" u="sng" dirty="0"/>
              <a:t>Liquid Level 1 and Level </a:t>
            </a:r>
            <a:r>
              <a:rPr lang="en-US" sz="2000" u="sng" dirty="0" smtClean="0"/>
              <a:t>2 </a:t>
            </a:r>
            <a:r>
              <a:rPr lang="en-US" sz="2000" u="sng" dirty="0">
                <a:latin typeface="+mn-lt"/>
              </a:rPr>
              <a:t>controls are run</a:t>
            </a:r>
          </a:p>
          <a:p>
            <a:pPr algn="ctr"/>
            <a:endParaRPr lang="en-US" sz="1600" u="sng" dirty="0">
              <a:latin typeface="+mn-lt"/>
            </a:endParaRPr>
          </a:p>
          <a:p>
            <a:pPr algn="ctr">
              <a:buFont typeface="Arial" pitchFamily="34" charset="0"/>
              <a:buChar char="•"/>
            </a:pPr>
            <a:r>
              <a:rPr lang="en-US" sz="1800" dirty="0" smtClean="0"/>
              <a:t>Weekly</a:t>
            </a:r>
          </a:p>
          <a:p>
            <a:pPr algn="ctr"/>
            <a:endParaRPr lang="en-US" sz="1800" dirty="0" smtClean="0"/>
          </a:p>
          <a:p>
            <a:pPr algn="ctr"/>
            <a:r>
              <a:rPr lang="en-US" sz="1800" dirty="0" smtClean="0"/>
              <a:t>And </a:t>
            </a:r>
            <a:endParaRPr lang="en-US" sz="1800" dirty="0"/>
          </a:p>
          <a:p>
            <a:pPr algn="ctr"/>
            <a:endParaRPr lang="en-US" sz="1800" dirty="0">
              <a:latin typeface="+mn-lt"/>
            </a:endParaRPr>
          </a:p>
          <a:p>
            <a:pPr>
              <a:buFont typeface="Arial" pitchFamily="34" charset="0"/>
              <a:buChar char="•"/>
            </a:pPr>
            <a:r>
              <a:rPr lang="en-US" sz="1800" dirty="0">
                <a:latin typeface="+mn-lt"/>
              </a:rPr>
              <a:t>When a new vial of </a:t>
            </a:r>
            <a:r>
              <a:rPr lang="en-US" sz="1800" dirty="0" smtClean="0">
                <a:latin typeface="+mn-lt"/>
              </a:rPr>
              <a:t> </a:t>
            </a:r>
            <a:r>
              <a:rPr lang="en-US" sz="1800" dirty="0" err="1" smtClean="0">
                <a:latin typeface="+mn-lt"/>
              </a:rPr>
              <a:t>Multistix</a:t>
            </a:r>
            <a:r>
              <a:rPr lang="en-US" sz="1800" dirty="0" smtClean="0">
                <a:latin typeface="+mn-lt"/>
              </a:rPr>
              <a:t>  strips is </a:t>
            </a:r>
            <a:r>
              <a:rPr lang="en-US" sz="1800" dirty="0">
                <a:latin typeface="+mn-lt"/>
              </a:rPr>
              <a:t>opened</a:t>
            </a:r>
          </a:p>
          <a:p>
            <a:pPr>
              <a:buFont typeface="Arial" pitchFamily="34" charset="0"/>
              <a:buChar char="•"/>
            </a:pPr>
            <a:r>
              <a:rPr lang="en-US" sz="1800" dirty="0">
                <a:latin typeface="+mn-lt"/>
              </a:rPr>
              <a:t>When a new </a:t>
            </a:r>
            <a:r>
              <a:rPr lang="en-US" sz="1800" dirty="0"/>
              <a:t>v</a:t>
            </a:r>
            <a:r>
              <a:rPr lang="en-US" sz="1800" dirty="0" smtClean="0"/>
              <a:t>ial of </a:t>
            </a:r>
            <a:r>
              <a:rPr lang="en-US" sz="1800" dirty="0" err="1" smtClean="0"/>
              <a:t>Uristix</a:t>
            </a:r>
            <a:r>
              <a:rPr lang="en-US" sz="1800" dirty="0" smtClean="0"/>
              <a:t> strips </a:t>
            </a:r>
            <a:r>
              <a:rPr lang="en-US" sz="1800" dirty="0" smtClean="0">
                <a:latin typeface="+mn-lt"/>
              </a:rPr>
              <a:t> </a:t>
            </a:r>
            <a:r>
              <a:rPr lang="en-US" sz="1800" dirty="0"/>
              <a:t>is</a:t>
            </a:r>
            <a:r>
              <a:rPr lang="en-US" sz="1800" dirty="0">
                <a:latin typeface="+mn-lt"/>
              </a:rPr>
              <a:t> </a:t>
            </a:r>
            <a:r>
              <a:rPr lang="en-US" sz="1800" dirty="0" smtClean="0">
                <a:latin typeface="+mn-lt"/>
              </a:rPr>
              <a:t>      opened</a:t>
            </a:r>
            <a:endParaRPr lang="en-US" sz="1800" dirty="0">
              <a:latin typeface="+mn-lt"/>
            </a:endParaRPr>
          </a:p>
          <a:p>
            <a:pPr>
              <a:buFont typeface="Arial" pitchFamily="34" charset="0"/>
              <a:buChar char="•"/>
            </a:pPr>
            <a:r>
              <a:rPr lang="en-US" sz="1800" dirty="0"/>
              <a:t>When a new </a:t>
            </a:r>
            <a:r>
              <a:rPr lang="en-US" sz="1800" dirty="0" smtClean="0"/>
              <a:t>vial </a:t>
            </a:r>
            <a:r>
              <a:rPr lang="en-US" sz="1800" dirty="0"/>
              <a:t>of </a:t>
            </a:r>
            <a:r>
              <a:rPr lang="en-US" sz="1800" dirty="0" smtClean="0"/>
              <a:t> </a:t>
            </a:r>
            <a:r>
              <a:rPr lang="en-US" sz="1800" dirty="0" err="1" smtClean="0"/>
              <a:t>Ictotest</a:t>
            </a:r>
            <a:r>
              <a:rPr lang="en-US" sz="1800" dirty="0" smtClean="0"/>
              <a:t>  Reagent Tablets</a:t>
            </a:r>
            <a:endParaRPr lang="en-US" sz="1800" dirty="0"/>
          </a:p>
          <a:p>
            <a:r>
              <a:rPr lang="en-US" sz="1800" dirty="0"/>
              <a:t> </a:t>
            </a:r>
            <a:r>
              <a:rPr lang="en-US" sz="1800" dirty="0" smtClean="0"/>
              <a:t>    </a:t>
            </a:r>
            <a:r>
              <a:rPr lang="en-US" sz="1800" dirty="0"/>
              <a:t>is </a:t>
            </a:r>
            <a:r>
              <a:rPr lang="en-US" sz="1800" dirty="0" smtClean="0"/>
              <a:t>opened</a:t>
            </a:r>
          </a:p>
          <a:p>
            <a:r>
              <a:rPr lang="en-US" sz="1800" dirty="0" smtClean="0"/>
              <a:t>. </a:t>
            </a:r>
            <a:r>
              <a:rPr lang="en-US" sz="1800" dirty="0" smtClean="0">
                <a:latin typeface="+mn-lt"/>
              </a:rPr>
              <a:t>When training New operator</a:t>
            </a:r>
          </a:p>
          <a:p>
            <a:endParaRPr lang="en-US" sz="1800" dirty="0"/>
          </a:p>
          <a:p>
            <a:endParaRPr lang="en-US" sz="1800" dirty="0"/>
          </a:p>
          <a:p>
            <a:r>
              <a:rPr lang="en-US" sz="1800" dirty="0" smtClean="0"/>
              <a:t>NOTE</a:t>
            </a:r>
            <a:r>
              <a:rPr lang="en-US" sz="1800" dirty="0"/>
              <a:t>: </a:t>
            </a:r>
            <a:r>
              <a:rPr lang="en-US" sz="1800" dirty="0" smtClean="0"/>
              <a:t>Controls </a:t>
            </a:r>
            <a:r>
              <a:rPr lang="en-US" sz="1800" dirty="0"/>
              <a:t>for </a:t>
            </a:r>
            <a:r>
              <a:rPr lang="en-US" sz="1800" dirty="0" err="1"/>
              <a:t>Ictotest</a:t>
            </a:r>
            <a:r>
              <a:rPr lang="en-US" sz="1800" dirty="0"/>
              <a:t> are also run  weekly</a:t>
            </a:r>
            <a:endParaRPr lang="en-US" sz="1800" dirty="0">
              <a:latin typeface="+mn-lt"/>
            </a:endParaRPr>
          </a:p>
          <a:p>
            <a:pPr algn="ctr">
              <a:buFont typeface="Arial" pitchFamily="34" charset="0"/>
              <a:buChar char="•"/>
            </a:pPr>
            <a:endParaRPr lang="en-US" sz="1600" dirty="0">
              <a:latin typeface="+mn-lt"/>
            </a:endParaRPr>
          </a:p>
          <a:p>
            <a:pPr algn="ctr"/>
            <a:endParaRPr lang="en-US" sz="1600" dirty="0"/>
          </a:p>
          <a:p>
            <a:pPr algn="ctr">
              <a:buFont typeface="Arial" pitchFamily="34" charset="0"/>
              <a:buChar char="•"/>
            </a:pPr>
            <a:endParaRPr lang="en-US" sz="1600" u="sng" dirty="0"/>
          </a:p>
          <a:p>
            <a:pPr algn="ctr">
              <a:buFont typeface="Arial" pitchFamily="34" charset="0"/>
              <a:buChar char="•"/>
            </a:pPr>
            <a:r>
              <a:rPr lang="en-US" sz="1600" dirty="0">
                <a:solidFill>
                  <a:srgbClr val="FF0000"/>
                </a:solidFill>
              </a:rPr>
              <a:t>Once opened, pre-made liquid controls are stable for 20 dips or 3 months whichever comes first.</a:t>
            </a:r>
          </a:p>
        </p:txBody>
      </p:sp>
      <p:sp>
        <p:nvSpPr>
          <p:cNvPr id="6" name="Slide Number Placeholder 5"/>
          <p:cNvSpPr>
            <a:spLocks noGrp="1"/>
          </p:cNvSpPr>
          <p:nvPr>
            <p:ph type="sldNum" sz="quarter" idx="12"/>
          </p:nvPr>
        </p:nvSpPr>
        <p:spPr/>
        <p:txBody>
          <a:bodyPr/>
          <a:lstStyle/>
          <a:p>
            <a:fld id="{206C7CE5-3225-8743-B368-1C50B11BFD71}" type="slidenum">
              <a:rPr lang="en-US" smtClean="0"/>
              <a:pPr/>
              <a:t>19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8135"/>
            <a:ext cx="2937164" cy="2972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1029"/>
            <a:ext cx="3723733" cy="25135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2003425"/>
          </a:xfrm>
        </p:spPr>
        <p:txBody>
          <a:bodyPr>
            <a:normAutofit/>
          </a:bodyPr>
          <a:lstStyle/>
          <a:p>
            <a:r>
              <a:rPr lang="en-US" sz="4400" dirty="0">
                <a:latin typeface="+mj-lt"/>
              </a:rPr>
              <a:t>What is Quality Control?</a:t>
            </a:r>
          </a:p>
        </p:txBody>
      </p:sp>
      <p:sp>
        <p:nvSpPr>
          <p:cNvPr id="5" name="Subtitle 4"/>
          <p:cNvSpPr>
            <a:spLocks noGrp="1"/>
          </p:cNvSpPr>
          <p:nvPr>
            <p:ph type="subTitle" idx="1"/>
          </p:nvPr>
        </p:nvSpPr>
        <p:spPr>
          <a:xfrm>
            <a:off x="914400" y="3048000"/>
            <a:ext cx="7543800" cy="25908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a:solidFill>
                  <a:srgbClr val="7C6316"/>
                </a:solidFill>
                <a:latin typeface="+mn-lt"/>
              </a:rPr>
              <a:t>Quality Control is the process of testing materials that have a known value or concentration prior to running and resulting patient tests. </a:t>
            </a:r>
          </a:p>
          <a:p>
            <a:endParaRPr lang="en-US" dirty="0">
              <a:solidFill>
                <a:srgbClr val="7C6316"/>
              </a:solidFill>
              <a:latin typeface="+mn-lt"/>
            </a:endParaRPr>
          </a:p>
          <a:p>
            <a:r>
              <a:rPr lang="en-US" dirty="0">
                <a:solidFill>
                  <a:srgbClr val="7C6316"/>
                </a:solidFill>
                <a:latin typeface="+mn-lt"/>
              </a:rPr>
              <a:t>It is performed to ensure that test results produced in </a:t>
            </a:r>
            <a:r>
              <a:rPr lang="en-US" dirty="0">
                <a:solidFill>
                  <a:srgbClr val="7C6316"/>
                </a:solidFill>
              </a:rPr>
              <a:t>the</a:t>
            </a:r>
            <a:r>
              <a:rPr lang="en-US" dirty="0">
                <a:solidFill>
                  <a:srgbClr val="7C6316"/>
                </a:solidFill>
                <a:latin typeface="+mn-lt"/>
              </a:rPr>
              <a:t> laboratory are ACCURATE.</a:t>
            </a:r>
            <a:endParaRPr lang="en-US" dirty="0">
              <a:solidFill>
                <a:srgbClr val="7C6316"/>
              </a:solidFill>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094" y="1091044"/>
            <a:ext cx="5272215" cy="2514600"/>
          </a:xfrm>
        </p:spPr>
      </p:pic>
      <p:sp>
        <p:nvSpPr>
          <p:cNvPr id="3" name="Content Placeholder 2"/>
          <p:cNvSpPr>
            <a:spLocks noGrp="1"/>
          </p:cNvSpPr>
          <p:nvPr>
            <p:ph sz="half" idx="2"/>
          </p:nvPr>
        </p:nvSpPr>
        <p:spPr>
          <a:xfrm>
            <a:off x="5638800" y="1143000"/>
            <a:ext cx="3200400" cy="2971800"/>
          </a:xfrm>
        </p:spPr>
        <p:txBody>
          <a:bodyPr/>
          <a:lstStyle/>
          <a:p>
            <a:pPr algn="ctr"/>
            <a:r>
              <a:rPr lang="en-US" sz="2000" u="sng" dirty="0">
                <a:solidFill>
                  <a:srgbClr val="7C6316"/>
                </a:solidFill>
              </a:rPr>
              <a:t>Positive and Negative controls are run</a:t>
            </a:r>
          </a:p>
          <a:p>
            <a:endParaRPr lang="en-US" dirty="0">
              <a:solidFill>
                <a:srgbClr val="7C6316"/>
              </a:solidFill>
            </a:endParaRPr>
          </a:p>
          <a:p>
            <a:pPr algn="ctr">
              <a:buFont typeface="Arial" pitchFamily="34" charset="0"/>
              <a:buChar char="•"/>
            </a:pPr>
            <a:r>
              <a:rPr lang="en-US" sz="2000" dirty="0">
                <a:solidFill>
                  <a:srgbClr val="7C6316"/>
                </a:solidFill>
              </a:rPr>
              <a:t>When a new kit is </a:t>
            </a:r>
            <a:r>
              <a:rPr lang="en-US" sz="2000" dirty="0" smtClean="0">
                <a:solidFill>
                  <a:srgbClr val="7C6316"/>
                </a:solidFill>
              </a:rPr>
              <a:t>opened</a:t>
            </a:r>
          </a:p>
          <a:p>
            <a:pPr algn="ctr">
              <a:buFont typeface="Arial" pitchFamily="34" charset="0"/>
              <a:buChar char="•"/>
            </a:pPr>
            <a:r>
              <a:rPr lang="en-US" sz="2000" dirty="0" smtClean="0">
                <a:solidFill>
                  <a:srgbClr val="7C6316"/>
                </a:solidFill>
              </a:rPr>
              <a:t>When </a:t>
            </a:r>
            <a:r>
              <a:rPr lang="en-US" sz="2000" dirty="0">
                <a:solidFill>
                  <a:srgbClr val="7C6316"/>
                </a:solidFill>
              </a:rPr>
              <a:t>Training a New operator</a:t>
            </a:r>
          </a:p>
          <a:p>
            <a:endParaRPr lang="en-US" dirty="0">
              <a:solidFill>
                <a:srgbClr val="7C6316"/>
              </a:solidFill>
            </a:endParaRPr>
          </a:p>
          <a:p>
            <a:endParaRPr lang="en-US" dirty="0"/>
          </a:p>
        </p:txBody>
      </p:sp>
      <p:sp>
        <p:nvSpPr>
          <p:cNvPr id="4" name="Slide Number Placeholder 3"/>
          <p:cNvSpPr>
            <a:spLocks noGrp="1"/>
          </p:cNvSpPr>
          <p:nvPr>
            <p:ph type="sldNum" sz="quarter" idx="12"/>
          </p:nvPr>
        </p:nvSpPr>
        <p:spPr/>
        <p:txBody>
          <a:bodyPr/>
          <a:lstStyle/>
          <a:p>
            <a:fld id="{499623A8-EBC6-4F74-88B3-26EAE98D8F54}" type="slidenum">
              <a:rPr lang="en-US" smtClean="0"/>
              <a:pPr/>
              <a:t>20</a:t>
            </a:fld>
            <a:endParaRPr lang="en-US" dirty="0"/>
          </a:p>
        </p:txBody>
      </p:sp>
      <p:sp>
        <p:nvSpPr>
          <p:cNvPr id="5" name="Title 4"/>
          <p:cNvSpPr>
            <a:spLocks noGrp="1"/>
          </p:cNvSpPr>
          <p:nvPr>
            <p:ph type="title"/>
          </p:nvPr>
        </p:nvSpPr>
        <p:spPr>
          <a:xfrm>
            <a:off x="135907" y="152400"/>
            <a:ext cx="8474693" cy="762000"/>
          </a:xfrm>
          <a:solidFill>
            <a:schemeClr val="tx1"/>
          </a:solidFill>
          <a:ln>
            <a:solidFill>
              <a:schemeClr val="tx1"/>
            </a:solidFill>
          </a:ln>
        </p:spPr>
        <p:txBody>
          <a:bodyPr/>
          <a:lstStyle/>
          <a:p>
            <a:r>
              <a:rPr lang="en-US" dirty="0" err="1" smtClean="0">
                <a:solidFill>
                  <a:schemeClr val="bg1"/>
                </a:solidFill>
              </a:rPr>
              <a:t>covid</a:t>
            </a:r>
            <a:r>
              <a:rPr lang="en-US" dirty="0" smtClean="0">
                <a:solidFill>
                  <a:schemeClr val="bg1"/>
                </a:solidFill>
              </a:rPr>
              <a:t> 19</a:t>
            </a:r>
            <a:r>
              <a:rPr lang="en-US" dirty="0" smtClean="0"/>
              <a:t>id-19</a:t>
            </a:r>
            <a:endParaRPr lang="en-US" dirty="0"/>
          </a:p>
        </p:txBody>
      </p:sp>
      <p:pic>
        <p:nvPicPr>
          <p:cNvPr id="2050" name="Picture 2" descr="https://attachments.office.net/owa/rkamasan%40uw.edu/service.svc/s/GetAttachmentThumbnail?id=AAMkADYzY2I5NGU1LTNlMGEtNDAyNC1hYjAwLWJiMTM0YTEyMTY5MgBGAAAAAADr%2BkuH6%2BrnSbUX0FCR5uX5BwBHLBe4%2Fwc%2BSb1PAX%2BoJdYPAAAAAAEMAABHLBe4%2Fwc%2BSb1PAX%2BoJdYPAASQIVtCAAABEgAQAFCmx7D9hulOqFdRGVQo%2F9Y%3D&amp;thumbnailType=2&amp;token=eyJhbGciOiJSUzI1NiIsImtpZCI6IjMwODE3OUNFNUY0QjUyRTc4QjJEQjg5NjZCQUY0RUNDMzcyN0FFRUUiLCJ0eXAiOiJKV1QiLCJ4NXQiOiJNSUY1emw5TFV1ZUxMYmlXYTY5T3pEY25ydTQifQ.eyJvcmlnaW4iOiJodHRwczovL291dGxvb2sub2ZmaWNlLmNvbSIsInVjIjoiNmIxN2VjYzY1MTcwNDFhMjk5MGY3MTA3ZWJiN2U2ZWMiLCJzaWduaW5fc3RhdGUiOiJbXCJrbXNpXCJdIiwidmVyIjoiRXhjaGFuZ2UuQ2FsbGJhY2suVjEiLCJhcHBjdHhzZW5kZXIiOiJPd2FEb3dubG9hZEBmNmI2ZGQ1Yi1mMDJmLTQ0MWEtOTlhMC0xNjJhYzUwNjBiZDIiLCJpc3NyaW5nIjoiV1ciLCJhcHBjdHgiOiJ7XCJtc2V4Y2hwcm90XCI6XCJvd2FcIixcInB1aWRcIjpcIjExNTM3NjU5MzE3ODc2NjIzODFcIixcInNjb3BlXCI6XCJPd2FEb3dubG9hZFwiLFwib2lkXCI6XCJmNzI0ZjEwOS1jZDg5LTRmOTEtYjJmZS1iMGFmMGU4YWYxYzhcIixcInByaW1hcnlzaWRcIjpcIlMtMS01LTIxLTE4MjQxOTY1OTAtMzUxNDc0OTk0Mi02NjUxNzAzNTgtNDAzMTI3NVwifSIsIm5iZiI6MTYzNTg5NzYwNywiZXhwIjoxNjM1ODk4MjA3LCJpc3MiOiIwMDAwMDAwMi0wMDAwLTBmZjEtY2UwMC0wMDAwMDAwMDAwMDBAZjZiNmRkNWItZjAyZi00NDFhLTk5YTAtMTYyYWM1MDYwYmQyIiwiYXVkIjoiMDAwMDAwMDItMDAwMC0wZmYxLWNlMDAtMDAwMDAwMDAwMDAwL2F0dGFjaG1lbnRzLm9mZmljZS5uZXRAZjZiNmRkNWItZjAyZi00NDFhLTk5YTAtMTYyYWM1MDYwYmQyIiwiaGFwcCI6Im93YSJ9.I3XAIb4PFIWZcvVRqr3X8NtT09jTwJvFmdpA_haqNXmBcUYS1IgvXjHRB11V83jgIh5NapMClf1rsJweiMGr99FyN8Ohimy0fd0yugyjovXrblfa2qsCRRVMGuTklax3Goxoi4F8mzbx6R1b-EPg3LAlj-ferCsqI3Fa2B_9Rs9eFjluI2qHUBCVAnLX0SFRCsAHx-ApAkq7VRLWFKV0Cdo5ALHsWMbxO2ZO9BUJJmWmm7HI4tJCJbyPEydVS_xYBfJNrZNdGrUbJNE4ufRc62UzrYAqAZYSmmQbrotvbNzcmMjX0TEKvfbMVJGKfWnfNyXAXFPD5AnbU_0Et9eZ8A&amp;X-OWA-CANARY=apixa46HnEeEl4Qc09PLDaDx2hZdntkYGhR0h-dtGFGlwpMux4isRUu-FGAIWI200SFqO1wXG2Q.&amp;owa=outlook.office.com&amp;scriptVer=20211025002.12&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5" y="3605644"/>
            <a:ext cx="5261131" cy="273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5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latin typeface="+mj-lt"/>
              </a:rPr>
              <a:t>Labels for Test Kits and Controls</a:t>
            </a:r>
          </a:p>
        </p:txBody>
      </p:sp>
      <p:sp>
        <p:nvSpPr>
          <p:cNvPr id="4" name="Slide Number Placeholder 3"/>
          <p:cNvSpPr>
            <a:spLocks noGrp="1"/>
          </p:cNvSpPr>
          <p:nvPr>
            <p:ph type="sldNum" sz="quarter" idx="12"/>
          </p:nvPr>
        </p:nvSpPr>
        <p:spPr/>
        <p:txBody>
          <a:bodyPr/>
          <a:lstStyle/>
          <a:p>
            <a:fld id="{206C7CE5-3225-8743-B368-1C50B11BFD71}" type="slidenum">
              <a:rPr lang="en-US" smtClean="0"/>
              <a:pPr/>
              <a:t>21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1811285"/>
              </p:ext>
            </p:extLst>
          </p:nvPr>
        </p:nvGraphicFramePr>
        <p:xfrm>
          <a:off x="4114800" y="990600"/>
          <a:ext cx="4800600" cy="2299097"/>
        </p:xfrm>
        <a:graphic>
          <a:graphicData uri="http://schemas.openxmlformats.org/drawingml/2006/table">
            <a:tbl>
              <a:tblPr firstRow="1" bandRow="1">
                <a:tableStyleId>{5C22544A-7EE6-4342-B048-85BDC9FD1C3A}</a:tableStyleId>
              </a:tblPr>
              <a:tblGrid>
                <a:gridCol w="2518348">
                  <a:extLst>
                    <a:ext uri="{9D8B030D-6E8A-4147-A177-3AD203B41FA5}">
                      <a16:colId xmlns:a16="http://schemas.microsoft.com/office/drawing/2014/main" val="20000"/>
                    </a:ext>
                  </a:extLst>
                </a:gridCol>
                <a:gridCol w="2282252">
                  <a:extLst>
                    <a:ext uri="{9D8B030D-6E8A-4147-A177-3AD203B41FA5}">
                      <a16:colId xmlns:a16="http://schemas.microsoft.com/office/drawing/2014/main" val="20001"/>
                    </a:ext>
                  </a:extLst>
                </a:gridCol>
              </a:tblGrid>
              <a:tr h="609600">
                <a:tc>
                  <a:txBody>
                    <a:bodyPr/>
                    <a:lstStyle/>
                    <a:p>
                      <a:pPr algn="ctr"/>
                      <a:r>
                        <a:rPr lang="en-US" u="sng" dirty="0"/>
                        <a:t>Kits/Cuvettes/Vials</a:t>
                      </a:r>
                    </a:p>
                  </a:txBody>
                  <a:tcPr/>
                </a:tc>
                <a:tc>
                  <a:txBody>
                    <a:bodyPr/>
                    <a:lstStyle/>
                    <a:p>
                      <a:pPr algn="ctr"/>
                      <a:r>
                        <a:rPr lang="en-US" u="sng" dirty="0"/>
                        <a:t>Controls</a:t>
                      </a:r>
                    </a:p>
                  </a:txBody>
                  <a:tcPr/>
                </a:tc>
                <a:extLst>
                  <a:ext uri="{0D108BD9-81ED-4DB2-BD59-A6C34878D82A}">
                    <a16:rowId xmlns:a16="http://schemas.microsoft.com/office/drawing/2014/main" val="10000"/>
                  </a:ext>
                </a:extLst>
              </a:tr>
              <a:tr h="1689497">
                <a:tc>
                  <a:txBody>
                    <a:bodyPr/>
                    <a:lstStyle/>
                    <a:p>
                      <a:pPr>
                        <a:buFont typeface="Arial" pitchFamily="34" charset="0"/>
                        <a:buChar char="•"/>
                      </a:pPr>
                      <a:r>
                        <a:rPr lang="en-US" sz="1800" dirty="0"/>
                        <a:t>Upon</a:t>
                      </a:r>
                      <a:r>
                        <a:rPr lang="en-US" sz="1800" baseline="0" dirty="0"/>
                        <a:t> receipt</a:t>
                      </a:r>
                      <a:endParaRPr lang="en-US" sz="1800" dirty="0"/>
                    </a:p>
                    <a:p>
                      <a:pPr>
                        <a:buFont typeface="Arial" pitchFamily="34" charset="0"/>
                        <a:buChar char="•"/>
                      </a:pPr>
                      <a:r>
                        <a:rPr lang="en-US" sz="1800" dirty="0"/>
                        <a:t>Fill</a:t>
                      </a:r>
                      <a:r>
                        <a:rPr lang="en-US" sz="1800" baseline="0" dirty="0"/>
                        <a:t> out the date received and temperature storage requirements</a:t>
                      </a:r>
                      <a:endParaRPr lang="en-US" sz="1800" dirty="0"/>
                    </a:p>
                  </a:txBody>
                  <a:tcPr/>
                </a:tc>
                <a:tc>
                  <a:txBody>
                    <a:bodyPr/>
                    <a:lstStyle/>
                    <a:p>
                      <a:pPr algn="ctr"/>
                      <a:r>
                        <a:rPr lang="en-US" sz="1800" dirty="0"/>
                        <a:t>NOT</a:t>
                      </a:r>
                      <a:r>
                        <a:rPr lang="en-US" sz="1800" baseline="0" dirty="0"/>
                        <a:t> USED</a:t>
                      </a:r>
                      <a:endParaRPr lang="en-US" sz="1800" dirty="0"/>
                    </a:p>
                  </a:txBody>
                  <a:tcPr anchor="ctr"/>
                </a:tc>
                <a:extLst>
                  <a:ext uri="{0D108BD9-81ED-4DB2-BD59-A6C34878D82A}">
                    <a16:rowId xmlns:a16="http://schemas.microsoft.com/office/drawing/2014/main" val="10001"/>
                  </a:ext>
                </a:extLst>
              </a:tr>
            </a:tbl>
          </a:graphicData>
        </a:graphic>
      </p:graphicFrame>
      <p:pic>
        <p:nvPicPr>
          <p:cNvPr id="8" name="Content Placeholder 4" descr="reagentkitlabel.bmp"/>
          <p:cNvPicPr>
            <a:picLocks noChangeAspect="1"/>
          </p:cNvPicPr>
          <p:nvPr/>
        </p:nvPicPr>
        <p:blipFill>
          <a:blip r:embed="rId2" cstate="print"/>
          <a:srcRect t="36585" b="36586"/>
          <a:stretch>
            <a:fillRect/>
          </a:stretch>
        </p:blipFill>
        <p:spPr>
          <a:xfrm>
            <a:off x="190499" y="1480126"/>
            <a:ext cx="3695702" cy="1567873"/>
          </a:xfrm>
          <a:prstGeom prst="roundRect">
            <a:avLst/>
          </a:prstGeom>
          <a:ln w="38100" cap="sq">
            <a:solidFill>
              <a:srgbClr val="7C6316"/>
            </a:solidFill>
            <a:prstDash val="solid"/>
            <a:miter lim="800000"/>
          </a:ln>
          <a:effectLst>
            <a:outerShdw blurRad="50800" dist="38100" dir="2700000" algn="tl" rotWithShape="0">
              <a:srgbClr val="000000">
                <a:alpha val="43000"/>
              </a:srgbClr>
            </a:outerShdw>
          </a:effectLst>
        </p:spPr>
      </p:pic>
      <p:pic>
        <p:nvPicPr>
          <p:cNvPr id="9" name="Picture 8" descr="donotusethislot.bmp"/>
          <p:cNvPicPr>
            <a:picLocks noChangeAspect="1"/>
          </p:cNvPicPr>
          <p:nvPr/>
        </p:nvPicPr>
        <p:blipFill>
          <a:blip r:embed="rId3" cstate="print"/>
          <a:srcRect t="28667" r="2000" b="30083"/>
          <a:stretch>
            <a:fillRect/>
          </a:stretch>
        </p:blipFill>
        <p:spPr>
          <a:xfrm>
            <a:off x="685798" y="4419600"/>
            <a:ext cx="2362202" cy="1305427"/>
          </a:xfrm>
          <a:prstGeom prst="roundRect">
            <a:avLst/>
          </a:prstGeom>
          <a:ln w="38100" cap="sq">
            <a:solidFill>
              <a:srgbClr val="7C6316"/>
            </a:solidFill>
            <a:prstDash val="solid"/>
            <a:miter lim="800000"/>
          </a:ln>
          <a:effectLst>
            <a:outerShdw blurRad="50800" dist="38100" dir="2700000" algn="tl" rotWithShape="0">
              <a:srgbClr val="000000">
                <a:alpha val="43000"/>
              </a:srgbClr>
            </a:outerShdw>
          </a:effectLst>
        </p:spPr>
      </p:pic>
      <p:graphicFrame>
        <p:nvGraphicFramePr>
          <p:cNvPr id="12" name="Content Placeholder 6"/>
          <p:cNvGraphicFramePr>
            <a:graphicFrameLocks/>
          </p:cNvGraphicFramePr>
          <p:nvPr>
            <p:extLst>
              <p:ext uri="{D42A27DB-BD31-4B8C-83A1-F6EECF244321}">
                <p14:modId xmlns:p14="http://schemas.microsoft.com/office/powerpoint/2010/main" val="441450748"/>
              </p:ext>
            </p:extLst>
          </p:nvPr>
        </p:nvGraphicFramePr>
        <p:xfrm>
          <a:off x="4114800" y="3810001"/>
          <a:ext cx="4800600" cy="2133599"/>
        </p:xfrm>
        <a:graphic>
          <a:graphicData uri="http://schemas.openxmlformats.org/drawingml/2006/table">
            <a:tbl>
              <a:tblPr firstRow="1" bandRow="1">
                <a:tableStyleId>{5C22544A-7EE6-4342-B048-85BDC9FD1C3A}</a:tableStyleId>
              </a:tblPr>
              <a:tblGrid>
                <a:gridCol w="2477729">
                  <a:extLst>
                    <a:ext uri="{9D8B030D-6E8A-4147-A177-3AD203B41FA5}">
                      <a16:colId xmlns:a16="http://schemas.microsoft.com/office/drawing/2014/main" val="20000"/>
                    </a:ext>
                  </a:extLst>
                </a:gridCol>
                <a:gridCol w="2322871">
                  <a:extLst>
                    <a:ext uri="{9D8B030D-6E8A-4147-A177-3AD203B41FA5}">
                      <a16:colId xmlns:a16="http://schemas.microsoft.com/office/drawing/2014/main" val="20001"/>
                    </a:ext>
                  </a:extLst>
                </a:gridCol>
              </a:tblGrid>
              <a:tr h="609599">
                <a:tc>
                  <a:txBody>
                    <a:bodyPr/>
                    <a:lstStyle/>
                    <a:p>
                      <a:pPr algn="ctr"/>
                      <a:r>
                        <a:rPr lang="en-US" u="sng" dirty="0"/>
                        <a:t>Kits/Cuvettes/Vials</a:t>
                      </a:r>
                    </a:p>
                  </a:txBody>
                  <a:tcPr/>
                </a:tc>
                <a:tc>
                  <a:txBody>
                    <a:bodyPr/>
                    <a:lstStyle/>
                    <a:p>
                      <a:pPr algn="ctr"/>
                      <a:r>
                        <a:rPr lang="en-US" u="sng" dirty="0"/>
                        <a:t>Controls</a:t>
                      </a:r>
                    </a:p>
                  </a:txBody>
                  <a:tcPr/>
                </a:tc>
                <a:extLst>
                  <a:ext uri="{0D108BD9-81ED-4DB2-BD59-A6C34878D82A}">
                    <a16:rowId xmlns:a16="http://schemas.microsoft.com/office/drawing/2014/main" val="10000"/>
                  </a:ext>
                </a:extLst>
              </a:tr>
              <a:tr h="1524000">
                <a:tc>
                  <a:txBody>
                    <a:bodyPr/>
                    <a:lstStyle/>
                    <a:p>
                      <a:pPr>
                        <a:buFont typeface="Arial" pitchFamily="34" charset="0"/>
                        <a:buChar char="•"/>
                      </a:pPr>
                      <a:r>
                        <a:rPr lang="en-US" sz="1800" dirty="0"/>
                        <a:t>Upon</a:t>
                      </a:r>
                      <a:r>
                        <a:rPr lang="en-US" sz="1800" baseline="0" dirty="0"/>
                        <a:t> receipt</a:t>
                      </a:r>
                      <a:endParaRPr lang="en-US" sz="1800" dirty="0"/>
                    </a:p>
                    <a:p>
                      <a:pPr>
                        <a:buFont typeface="Arial" pitchFamily="34" charset="0"/>
                        <a:buChar char="•"/>
                      </a:pPr>
                      <a:r>
                        <a:rPr lang="en-US" sz="1800" dirty="0"/>
                        <a:t>Place</a:t>
                      </a:r>
                      <a:r>
                        <a:rPr lang="en-US" sz="1800" baseline="0" dirty="0"/>
                        <a:t> over the opening of the box so it’s visible to everyone</a:t>
                      </a:r>
                      <a:endParaRPr lang="en-US" sz="1800" dirty="0"/>
                    </a:p>
                  </a:txBody>
                  <a:tcPr/>
                </a:tc>
                <a:tc>
                  <a:txBody>
                    <a:bodyPr/>
                    <a:lstStyle/>
                    <a:p>
                      <a:pPr algn="ctr"/>
                      <a:endParaRPr lang="en-US" sz="1800" dirty="0"/>
                    </a:p>
                    <a:p>
                      <a:pPr algn="ctr"/>
                      <a:endParaRPr lang="en-US" sz="1800" dirty="0"/>
                    </a:p>
                    <a:p>
                      <a:pPr algn="ctr"/>
                      <a:r>
                        <a:rPr lang="en-US" sz="1800" dirty="0"/>
                        <a:t>NOT</a:t>
                      </a:r>
                      <a:r>
                        <a:rPr lang="en-US" sz="1800" baseline="0" dirty="0"/>
                        <a:t> USED</a:t>
                      </a:r>
                      <a:endParaRPr lang="en-US"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6335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t"/>
            <a:endParaRPr lang="en-US" dirty="0"/>
          </a:p>
          <a:p>
            <a:endParaRPr lang="en-US" dirty="0"/>
          </a:p>
        </p:txBody>
      </p:sp>
      <p:sp>
        <p:nvSpPr>
          <p:cNvPr id="3" name="Title 2"/>
          <p:cNvSpPr>
            <a:spLocks noGrp="1"/>
          </p:cNvSpPr>
          <p:nvPr>
            <p:ph type="title"/>
          </p:nvPr>
        </p:nvSpPr>
        <p:spPr/>
        <p:txBody>
          <a:bodyPr>
            <a:normAutofit fontScale="90000"/>
          </a:bodyPr>
          <a:lstStyle/>
          <a:p>
            <a:r>
              <a:rPr lang="en-US" dirty="0">
                <a:latin typeface="+mj-lt"/>
              </a:rPr>
              <a:t>Labels for Test Kits and Controls</a:t>
            </a:r>
          </a:p>
        </p:txBody>
      </p:sp>
      <p:sp>
        <p:nvSpPr>
          <p:cNvPr id="4" name="Slide Number Placeholder 3"/>
          <p:cNvSpPr>
            <a:spLocks noGrp="1"/>
          </p:cNvSpPr>
          <p:nvPr>
            <p:ph type="sldNum" sz="quarter" idx="12"/>
          </p:nvPr>
        </p:nvSpPr>
        <p:spPr/>
        <p:txBody>
          <a:bodyPr/>
          <a:lstStyle/>
          <a:p>
            <a:fld id="{206C7CE5-3225-8743-B368-1C50B11BFD71}" type="slidenum">
              <a:rPr lang="en-US" smtClean="0"/>
              <a:pPr/>
              <a:t>22</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321880247"/>
              </p:ext>
            </p:extLst>
          </p:nvPr>
        </p:nvGraphicFramePr>
        <p:xfrm>
          <a:off x="3810000" y="990600"/>
          <a:ext cx="5105400" cy="326136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671456">
                <a:tc>
                  <a:txBody>
                    <a:bodyPr/>
                    <a:lstStyle/>
                    <a:p>
                      <a:pPr algn="ctr"/>
                      <a:r>
                        <a:rPr lang="en-US" u="sng" dirty="0"/>
                        <a:t>Kits/Cuvettes/Vials</a:t>
                      </a:r>
                    </a:p>
                  </a:txBody>
                  <a:tcPr/>
                </a:tc>
                <a:tc>
                  <a:txBody>
                    <a:bodyPr/>
                    <a:lstStyle/>
                    <a:p>
                      <a:pPr algn="ctr"/>
                      <a:r>
                        <a:rPr lang="en-US" u="sng" dirty="0"/>
                        <a:t>Controls</a:t>
                      </a:r>
                    </a:p>
                  </a:txBody>
                  <a:tcPr/>
                </a:tc>
                <a:extLst>
                  <a:ext uri="{0D108BD9-81ED-4DB2-BD59-A6C34878D82A}">
                    <a16:rowId xmlns:a16="http://schemas.microsoft.com/office/drawing/2014/main" val="10000"/>
                  </a:ext>
                </a:extLst>
              </a:tr>
              <a:tr h="2589904">
                <a:tc>
                  <a:txBody>
                    <a:bodyPr/>
                    <a:lstStyle/>
                    <a:p>
                      <a:pPr>
                        <a:buFont typeface="Arial" pitchFamily="34" charset="0"/>
                        <a:buChar char="•"/>
                      </a:pPr>
                      <a:r>
                        <a:rPr lang="en-US" sz="1800" dirty="0"/>
                        <a:t>After</a:t>
                      </a:r>
                      <a:r>
                        <a:rPr lang="en-US" sz="1800" baseline="0" dirty="0"/>
                        <a:t> a new shipment of kits/cuvettes/vials has been checked with controls</a:t>
                      </a:r>
                    </a:p>
                    <a:p>
                      <a:pPr>
                        <a:buFont typeface="Arial" pitchFamily="34" charset="0"/>
                        <a:buNone/>
                      </a:pPr>
                      <a:endParaRPr lang="en-US" sz="1800" dirty="0"/>
                    </a:p>
                  </a:txBody>
                  <a:tcPr/>
                </a:tc>
                <a:tc>
                  <a:txBody>
                    <a:bodyPr/>
                    <a:lstStyle/>
                    <a:p>
                      <a:pPr marL="285750" indent="-285750">
                        <a:buFont typeface="Arial" panose="020B0604020202020204" pitchFamily="34" charset="0"/>
                        <a:buChar char="•"/>
                      </a:pPr>
                      <a:r>
                        <a:rPr lang="en-US" sz="1800" baseline="0" dirty="0"/>
                        <a:t>Apply this label on all controls upon receipt</a:t>
                      </a:r>
                      <a:endParaRPr lang="en-US" sz="1800" dirty="0"/>
                    </a:p>
                  </a:txBody>
                  <a:tcPr/>
                </a:tc>
                <a:extLst>
                  <a:ext uri="{0D108BD9-81ED-4DB2-BD59-A6C34878D82A}">
                    <a16:rowId xmlns:a16="http://schemas.microsoft.com/office/drawing/2014/main" val="10001"/>
                  </a:ext>
                </a:extLst>
              </a:tr>
            </a:tbl>
          </a:graphicData>
        </a:graphic>
      </p:graphicFrame>
      <p:pic>
        <p:nvPicPr>
          <p:cNvPr id="6" name="Picture 5" descr="lotreadyforuse.bmp"/>
          <p:cNvPicPr>
            <a:picLocks noChangeAspect="1"/>
          </p:cNvPicPr>
          <p:nvPr/>
        </p:nvPicPr>
        <p:blipFill>
          <a:blip r:embed="rId2" cstate="print"/>
          <a:srcRect t="22000" r="4000" b="22000"/>
          <a:stretch>
            <a:fillRect/>
          </a:stretch>
        </p:blipFill>
        <p:spPr>
          <a:xfrm>
            <a:off x="702807" y="1967985"/>
            <a:ext cx="2743199" cy="1600199"/>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pic>
        <p:nvPicPr>
          <p:cNvPr id="7" name="Picture 6" descr="dateopenedexpired.bmp"/>
          <p:cNvPicPr>
            <a:picLocks noChangeAspect="1"/>
          </p:cNvPicPr>
          <p:nvPr/>
        </p:nvPicPr>
        <p:blipFill>
          <a:blip r:embed="rId3" cstate="print"/>
          <a:srcRect t="28667" b="28667"/>
          <a:stretch>
            <a:fillRect/>
          </a:stretch>
        </p:blipFill>
        <p:spPr>
          <a:xfrm>
            <a:off x="1002843" y="5029198"/>
            <a:ext cx="2143128" cy="914401"/>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graphicFrame>
        <p:nvGraphicFramePr>
          <p:cNvPr id="9" name="Content Placeholder 6"/>
          <p:cNvGraphicFramePr>
            <a:graphicFrameLocks/>
          </p:cNvGraphicFramePr>
          <p:nvPr>
            <p:extLst>
              <p:ext uri="{D42A27DB-BD31-4B8C-83A1-F6EECF244321}">
                <p14:modId xmlns:p14="http://schemas.microsoft.com/office/powerpoint/2010/main" val="2527084782"/>
              </p:ext>
            </p:extLst>
          </p:nvPr>
        </p:nvGraphicFramePr>
        <p:xfrm>
          <a:off x="3810000" y="4572000"/>
          <a:ext cx="5105400" cy="222123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666750">
                <a:tc>
                  <a:txBody>
                    <a:bodyPr/>
                    <a:lstStyle/>
                    <a:p>
                      <a:pPr algn="ctr"/>
                      <a:r>
                        <a:rPr lang="en-US" u="sng" dirty="0"/>
                        <a:t>Kits/Cuvettes/Vials</a:t>
                      </a:r>
                    </a:p>
                  </a:txBody>
                  <a:tcPr/>
                </a:tc>
                <a:tc>
                  <a:txBody>
                    <a:bodyPr/>
                    <a:lstStyle/>
                    <a:p>
                      <a:pPr algn="ctr"/>
                      <a:r>
                        <a:rPr lang="en-US" u="sng" dirty="0"/>
                        <a:t>Controls</a:t>
                      </a:r>
                    </a:p>
                  </a:txBody>
                  <a:tcPr/>
                </a:tc>
                <a:extLst>
                  <a:ext uri="{0D108BD9-81ED-4DB2-BD59-A6C34878D82A}">
                    <a16:rowId xmlns:a16="http://schemas.microsoft.com/office/drawing/2014/main" val="10000"/>
                  </a:ext>
                </a:extLst>
              </a:tr>
              <a:tr h="1238250">
                <a:tc>
                  <a:txBody>
                    <a:bodyPr/>
                    <a:lstStyle/>
                    <a:p>
                      <a:pPr>
                        <a:buFont typeface="Arial" pitchFamily="34" charset="0"/>
                        <a:buChar char="•"/>
                      </a:pPr>
                      <a:r>
                        <a:rPr lang="en-US" sz="1600" dirty="0"/>
                        <a:t>After</a:t>
                      </a:r>
                      <a:r>
                        <a:rPr lang="en-US" sz="1600" baseline="0" dirty="0"/>
                        <a:t> the new kits have been checked with controls, apply this label over the existing larger yellow label on the kit.</a:t>
                      </a:r>
                    </a:p>
                    <a:p>
                      <a:pPr>
                        <a:buFont typeface="Arial" pitchFamily="34" charset="0"/>
                        <a:buNone/>
                      </a:pPr>
                      <a:endParaRPr lang="en-US" sz="1600" dirty="0"/>
                    </a:p>
                  </a:txBody>
                  <a:tcPr/>
                </a:tc>
                <a:tc>
                  <a:txBody>
                    <a:bodyPr/>
                    <a:lstStyle/>
                    <a:p>
                      <a:pPr>
                        <a:buFont typeface="Arial" pitchFamily="34" charset="0"/>
                        <a:buChar char="•"/>
                      </a:pPr>
                      <a:r>
                        <a:rPr lang="en-US" sz="1600" baseline="0" dirty="0"/>
                        <a:t>Apply this label on all controls after they are opened.</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008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599809328"/>
              </p:ext>
            </p:extLst>
          </p:nvPr>
        </p:nvGraphicFramePr>
        <p:xfrm>
          <a:off x="609600" y="1447800"/>
          <a:ext cx="7924800" cy="4392933"/>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25019">
                <a:tc>
                  <a:txBody>
                    <a:bodyPr/>
                    <a:lstStyle/>
                    <a:p>
                      <a:pPr algn="ctr"/>
                      <a:r>
                        <a:rPr lang="en-US" b="1" u="sng" dirty="0"/>
                        <a:t>ERROR</a:t>
                      </a:r>
                    </a:p>
                  </a:txBody>
                  <a:tcPr anchor="ctr"/>
                </a:tc>
                <a:tc>
                  <a:txBody>
                    <a:bodyPr/>
                    <a:lstStyle/>
                    <a:p>
                      <a:pPr algn="ctr"/>
                      <a:r>
                        <a:rPr lang="en-US" u="sng" dirty="0"/>
                        <a:t>SOLUTION</a:t>
                      </a:r>
                    </a:p>
                  </a:txBody>
                  <a:tcPr anchor="ctr"/>
                </a:tc>
                <a:extLst>
                  <a:ext uri="{0D108BD9-81ED-4DB2-BD59-A6C34878D82A}">
                    <a16:rowId xmlns:a16="http://schemas.microsoft.com/office/drawing/2014/main" val="10000"/>
                  </a:ext>
                </a:extLst>
              </a:tr>
              <a:tr h="829819">
                <a:tc>
                  <a:txBody>
                    <a:bodyPr/>
                    <a:lstStyle/>
                    <a:p>
                      <a:pPr algn="ctr"/>
                      <a:r>
                        <a:rPr lang="en-US" sz="1800" kern="1200" dirty="0">
                          <a:solidFill>
                            <a:schemeClr val="dk1"/>
                          </a:solidFill>
                          <a:latin typeface="+mn-lt"/>
                          <a:ea typeface="+mn-ea"/>
                          <a:cs typeface="+mn-cs"/>
                        </a:rPr>
                        <a:t>QNS</a:t>
                      </a:r>
                    </a:p>
                    <a:p>
                      <a:pPr algn="ctr"/>
                      <a:r>
                        <a:rPr lang="en-US" sz="1800" kern="1200" dirty="0">
                          <a:solidFill>
                            <a:schemeClr val="dk1"/>
                          </a:solidFill>
                          <a:latin typeface="+mn-lt"/>
                          <a:ea typeface="+mn-ea"/>
                          <a:cs typeface="+mn-cs"/>
                        </a:rPr>
                        <a:t>(Quantity</a:t>
                      </a:r>
                      <a:r>
                        <a:rPr lang="en-US" sz="1800" kern="1200" baseline="0" dirty="0">
                          <a:solidFill>
                            <a:schemeClr val="dk1"/>
                          </a:solidFill>
                          <a:latin typeface="+mn-lt"/>
                          <a:ea typeface="+mn-ea"/>
                          <a:cs typeface="+mn-cs"/>
                        </a:rPr>
                        <a:t> Not Sufficient)</a:t>
                      </a:r>
                      <a:endParaRPr lang="en-US" dirty="0"/>
                    </a:p>
                  </a:txBody>
                  <a:tcPr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Fill all tubes to indicated fill line</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76524">
                <a:tc>
                  <a:txBody>
                    <a:bodyPr/>
                    <a:lstStyle/>
                    <a:p>
                      <a:pPr algn="ctr"/>
                      <a:r>
                        <a:rPr lang="en-US" sz="1800" kern="1200" dirty="0">
                          <a:solidFill>
                            <a:schemeClr val="dk1"/>
                          </a:solidFill>
                          <a:latin typeface="+mn-lt"/>
                          <a:ea typeface="+mn-ea"/>
                          <a:cs typeface="+mn-cs"/>
                        </a:rPr>
                        <a:t>Contamination of Specimen</a:t>
                      </a:r>
                      <a:endParaRPr lang="en-US" dirty="0"/>
                    </a:p>
                  </a:txBody>
                  <a:tcPr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Follow all lab procedures for proper specimen collection. </a:t>
                      </a:r>
                    </a:p>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Collect venipuncture specimen using</a:t>
                      </a:r>
                      <a:r>
                        <a:rPr lang="en-US" sz="1400" baseline="0" dirty="0">
                          <a:latin typeface="Georgia"/>
                          <a:ea typeface="Calibri"/>
                          <a:cs typeface="Times New Roman"/>
                        </a:rPr>
                        <a:t> correct “order of draw” </a:t>
                      </a:r>
                      <a:r>
                        <a:rPr lang="en-US" sz="1400" dirty="0">
                          <a:latin typeface="Georgia"/>
                          <a:ea typeface="Calibri"/>
                          <a:cs typeface="Times New Roman"/>
                        </a:rPr>
                        <a:t>to reduce anticoagulant contamination.</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29819">
                <a:tc>
                  <a:txBody>
                    <a:bodyPr/>
                    <a:lstStyle/>
                    <a:p>
                      <a:pPr algn="ctr"/>
                      <a:r>
                        <a:rPr lang="en-US" sz="1800" kern="1200" dirty="0">
                          <a:solidFill>
                            <a:schemeClr val="dk1"/>
                          </a:solidFill>
                          <a:latin typeface="+mn-lt"/>
                          <a:ea typeface="+mn-ea"/>
                          <a:cs typeface="+mn-cs"/>
                        </a:rPr>
                        <a:t>Specimen Deterioration</a:t>
                      </a:r>
                      <a:endParaRPr lang="en-US" dirty="0"/>
                    </a:p>
                  </a:txBody>
                  <a:tcPr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Follow the laboratory and manufacturer’s  insert for specimen stability.</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29819">
                <a:tc>
                  <a:txBody>
                    <a:bodyPr/>
                    <a:lstStyle/>
                    <a:p>
                      <a:pPr algn="ctr"/>
                      <a:r>
                        <a:rPr lang="en-US" sz="1800" kern="1200" dirty="0">
                          <a:solidFill>
                            <a:schemeClr val="dk1"/>
                          </a:solidFill>
                          <a:latin typeface="+mn-lt"/>
                          <a:ea typeface="+mn-ea"/>
                          <a:cs typeface="+mn-cs"/>
                        </a:rPr>
                        <a:t>Improper Collection/Handling</a:t>
                      </a:r>
                      <a:endParaRPr lang="en-US" dirty="0"/>
                    </a:p>
                  </a:txBody>
                  <a:tcPr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Check the UWMC Lab  Test Catalog for collection guidelines and the lab procedure for proper specimen handling (room temp, refrigerated, frozen)</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7" name="Title 6"/>
          <p:cNvSpPr>
            <a:spLocks noGrp="1"/>
          </p:cNvSpPr>
          <p:nvPr>
            <p:ph type="title"/>
          </p:nvPr>
        </p:nvSpPr>
        <p:spPr/>
        <p:txBody>
          <a:bodyPr>
            <a:normAutofit/>
          </a:bodyPr>
          <a:lstStyle/>
          <a:p>
            <a:r>
              <a:rPr lang="en-US" sz="2800" dirty="0">
                <a:latin typeface="+mn-lt"/>
              </a:rPr>
              <a:t>Sources of error-Why is my QC out?</a:t>
            </a:r>
          </a:p>
        </p:txBody>
      </p:sp>
      <p:sp>
        <p:nvSpPr>
          <p:cNvPr id="2" name="Slide Number Placeholder 1"/>
          <p:cNvSpPr>
            <a:spLocks noGrp="1"/>
          </p:cNvSpPr>
          <p:nvPr>
            <p:ph type="sldNum" sz="quarter" idx="12"/>
          </p:nvPr>
        </p:nvSpPr>
        <p:spPr/>
        <p:txBody>
          <a:bodyPr/>
          <a:lstStyle/>
          <a:p>
            <a:fld id="{206C7CE5-3225-8743-B368-1C50B11BFD71}" type="slidenum">
              <a:rPr lang="en-US" smtClean="0"/>
              <a:pPr/>
              <a:t>23</a:t>
            </a:fld>
            <a:endParaRPr lang="en-US" dirty="0"/>
          </a:p>
        </p:txBody>
      </p:sp>
      <p:sp>
        <p:nvSpPr>
          <p:cNvPr id="13" name="Rectangle 12"/>
          <p:cNvSpPr/>
          <p:nvPr/>
        </p:nvSpPr>
        <p:spPr>
          <a:xfrm>
            <a:off x="2971800" y="838200"/>
            <a:ext cx="2971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Specimen Collection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96423039"/>
              </p:ext>
            </p:extLst>
          </p:nvPr>
        </p:nvGraphicFramePr>
        <p:xfrm>
          <a:off x="609600" y="1676400"/>
          <a:ext cx="7924800" cy="45720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23663">
                <a:tc>
                  <a:txBody>
                    <a:bodyPr/>
                    <a:lstStyle/>
                    <a:p>
                      <a:pPr algn="ctr"/>
                      <a:r>
                        <a:rPr lang="en-US" u="sng" dirty="0"/>
                        <a:t>ERROR</a:t>
                      </a:r>
                    </a:p>
                  </a:txBody>
                  <a:tcPr/>
                </a:tc>
                <a:tc>
                  <a:txBody>
                    <a:bodyPr/>
                    <a:lstStyle/>
                    <a:p>
                      <a:pPr algn="ctr"/>
                      <a:r>
                        <a:rPr lang="en-US" u="sng" dirty="0"/>
                        <a:t>SOLUTION</a:t>
                      </a:r>
                    </a:p>
                  </a:txBody>
                  <a:tcPr/>
                </a:tc>
                <a:extLst>
                  <a:ext uri="{0D108BD9-81ED-4DB2-BD59-A6C34878D82A}">
                    <a16:rowId xmlns:a16="http://schemas.microsoft.com/office/drawing/2014/main" val="10000"/>
                  </a:ext>
                </a:extLst>
              </a:tr>
              <a:tr h="723663">
                <a:tc>
                  <a:txBody>
                    <a:bodyPr/>
                    <a:lstStyle/>
                    <a:p>
                      <a:pPr marL="0" marR="0" algn="ctr">
                        <a:lnSpc>
                          <a:spcPct val="115000"/>
                        </a:lnSpc>
                        <a:spcBef>
                          <a:spcPts val="0"/>
                        </a:spcBef>
                        <a:spcAft>
                          <a:spcPts val="0"/>
                        </a:spcAft>
                      </a:pPr>
                      <a:r>
                        <a:rPr lang="en-US" sz="1800" dirty="0">
                          <a:latin typeface="Georgia"/>
                          <a:ea typeface="Calibri"/>
                          <a:cs typeface="Times New Roman"/>
                        </a:rPr>
                        <a:t>Electrical Power Failure and Surges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Check the instruments manufacturer’s instructions for electrical requirements</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23663">
                <a:tc>
                  <a:txBody>
                    <a:bodyPr/>
                    <a:lstStyle/>
                    <a:p>
                      <a:pPr marL="457200" marR="0" algn="ctr">
                        <a:lnSpc>
                          <a:spcPct val="115000"/>
                        </a:lnSpc>
                        <a:spcBef>
                          <a:spcPts val="0"/>
                        </a:spcBef>
                        <a:spcAft>
                          <a:spcPts val="0"/>
                        </a:spcAft>
                      </a:pPr>
                      <a:r>
                        <a:rPr lang="en-US" sz="1800" dirty="0">
                          <a:latin typeface="Georgia"/>
                          <a:ea typeface="Calibri"/>
                          <a:cs typeface="Times New Roman"/>
                        </a:rPr>
                        <a:t>Improper Centrifugation</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buFont typeface="Arial" pitchFamily="34" charset="0"/>
                        <a:buChar char="•"/>
                      </a:pPr>
                      <a:r>
                        <a:rPr lang="en-US" sz="1400" baseline="0" dirty="0">
                          <a:latin typeface="Georgia"/>
                          <a:ea typeface="Calibri"/>
                          <a:cs typeface="Times New Roman"/>
                        </a:rPr>
                        <a:t>Verify that the </a:t>
                      </a:r>
                      <a:r>
                        <a:rPr lang="en-US" sz="1400" dirty="0">
                          <a:latin typeface="Georgia"/>
                          <a:ea typeface="Calibri"/>
                          <a:cs typeface="Times New Roman"/>
                        </a:rPr>
                        <a:t>centrifuge is running at the proper speed and time.</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23663">
                <a:tc>
                  <a:txBody>
                    <a:bodyPr/>
                    <a:lstStyle/>
                    <a:p>
                      <a:pPr marL="457200" marR="0" algn="ctr">
                        <a:lnSpc>
                          <a:spcPct val="115000"/>
                        </a:lnSpc>
                        <a:spcBef>
                          <a:spcPts val="0"/>
                        </a:spcBef>
                        <a:spcAft>
                          <a:spcPts val="0"/>
                        </a:spcAft>
                      </a:pPr>
                      <a:r>
                        <a:rPr lang="en-US" sz="1800" dirty="0">
                          <a:latin typeface="Georgia"/>
                          <a:ea typeface="Calibri"/>
                          <a:cs typeface="Times New Roman"/>
                        </a:rPr>
                        <a:t>Low Batteries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Replace batteries when needed or when electrical issues are apparent</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677348">
                <a:tc>
                  <a:txBody>
                    <a:bodyPr/>
                    <a:lstStyle/>
                    <a:p>
                      <a:pPr marL="457200" marR="0" algn="ctr">
                        <a:lnSpc>
                          <a:spcPct val="115000"/>
                        </a:lnSpc>
                        <a:spcBef>
                          <a:spcPts val="0"/>
                        </a:spcBef>
                        <a:spcAft>
                          <a:spcPts val="0"/>
                        </a:spcAft>
                      </a:pPr>
                      <a:r>
                        <a:rPr lang="en-US" sz="1800" dirty="0">
                          <a:latin typeface="Georgia"/>
                          <a:ea typeface="Calibri"/>
                          <a:cs typeface="Times New Roman"/>
                        </a:rPr>
                        <a:t>Improper Storage of Test Kits and Reagents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Follow package inserts for proper storage. </a:t>
                      </a:r>
                    </a:p>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Keep test cartridges in the foil pouches until ready to run test. </a:t>
                      </a:r>
                    </a:p>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Keep all test strips in with their desiccant. </a:t>
                      </a:r>
                    </a:p>
                    <a:p>
                      <a:pPr marL="0" marR="0" algn="ctr">
                        <a:lnSpc>
                          <a:spcPct val="115000"/>
                        </a:lnSpc>
                        <a:spcBef>
                          <a:spcPts val="0"/>
                        </a:spcBef>
                        <a:spcAft>
                          <a:spcPts val="0"/>
                        </a:spcAft>
                        <a:buFont typeface="Arial" pitchFamily="34" charset="0"/>
                        <a:buChar char="•"/>
                      </a:pPr>
                      <a:r>
                        <a:rPr lang="en-US" sz="1400" dirty="0">
                          <a:latin typeface="Georgia"/>
                          <a:ea typeface="Calibri"/>
                          <a:cs typeface="Times New Roman"/>
                        </a:rPr>
                        <a:t>Do not handle test strips on reaction areas.</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normAutofit/>
          </a:bodyPr>
          <a:lstStyle/>
          <a:p>
            <a:r>
              <a:rPr lang="en-US" sz="2800" dirty="0">
                <a:latin typeface="+mn-lt"/>
              </a:rPr>
              <a:t>Sources of error-Why is my QC out?</a:t>
            </a:r>
          </a:p>
        </p:txBody>
      </p:sp>
      <p:sp>
        <p:nvSpPr>
          <p:cNvPr id="4" name="Slide Number Placeholder 3"/>
          <p:cNvSpPr>
            <a:spLocks noGrp="1"/>
          </p:cNvSpPr>
          <p:nvPr>
            <p:ph type="sldNum" sz="quarter" idx="12"/>
          </p:nvPr>
        </p:nvSpPr>
        <p:spPr/>
        <p:txBody>
          <a:bodyPr/>
          <a:lstStyle/>
          <a:p>
            <a:fld id="{206C7CE5-3225-8743-B368-1C50B11BFD71}" type="slidenum">
              <a:rPr lang="en-US" smtClean="0"/>
              <a:pPr/>
              <a:t>24</a:t>
            </a:fld>
            <a:endParaRPr lang="en-US" dirty="0"/>
          </a:p>
        </p:txBody>
      </p:sp>
      <p:sp>
        <p:nvSpPr>
          <p:cNvPr id="6" name="Rectangle 5"/>
          <p:cNvSpPr/>
          <p:nvPr/>
        </p:nvSpPr>
        <p:spPr>
          <a:xfrm>
            <a:off x="3200400" y="914400"/>
            <a:ext cx="2667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Lab and Environmental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8571949"/>
              </p:ext>
            </p:extLst>
          </p:nvPr>
        </p:nvGraphicFramePr>
        <p:xfrm>
          <a:off x="762000" y="1371600"/>
          <a:ext cx="7924800" cy="181374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13360">
                <a:tc>
                  <a:txBody>
                    <a:bodyPr/>
                    <a:lstStyle/>
                    <a:p>
                      <a:pPr algn="ctr"/>
                      <a:r>
                        <a:rPr lang="en-US" u="sng" dirty="0"/>
                        <a:t>ERROR</a:t>
                      </a:r>
                    </a:p>
                  </a:txBody>
                  <a:tcPr/>
                </a:tc>
                <a:tc>
                  <a:txBody>
                    <a:bodyPr/>
                    <a:lstStyle/>
                    <a:p>
                      <a:pPr algn="ctr"/>
                      <a:r>
                        <a:rPr lang="en-US" u="sng" dirty="0"/>
                        <a:t>SOLUTION</a:t>
                      </a:r>
                    </a:p>
                  </a:txBody>
                  <a:tcPr/>
                </a:tc>
                <a:extLst>
                  <a:ext uri="{0D108BD9-81ED-4DB2-BD59-A6C34878D82A}">
                    <a16:rowId xmlns:a16="http://schemas.microsoft.com/office/drawing/2014/main" val="10000"/>
                  </a:ext>
                </a:extLst>
              </a:tr>
              <a:tr h="319025">
                <a:tc>
                  <a:txBody>
                    <a:bodyPr/>
                    <a:lstStyle/>
                    <a:p>
                      <a:pPr marL="457200" marR="0" algn="ctr">
                        <a:lnSpc>
                          <a:spcPct val="115000"/>
                        </a:lnSpc>
                        <a:spcBef>
                          <a:spcPts val="0"/>
                        </a:spcBef>
                        <a:spcAft>
                          <a:spcPts val="0"/>
                        </a:spcAft>
                      </a:pPr>
                      <a:r>
                        <a:rPr lang="en-US" sz="1400" dirty="0">
                          <a:latin typeface="Georgia"/>
                          <a:ea typeface="Calibri"/>
                          <a:cs typeface="Times New Roman"/>
                        </a:rPr>
                        <a:t>Out of Date-expired</a:t>
                      </a:r>
                      <a:endParaRPr lang="en-US" sz="1400" dirty="0">
                        <a:latin typeface="Calibri"/>
                        <a:ea typeface="Calibri"/>
                        <a:cs typeface="Times New Roman"/>
                      </a:endParaRPr>
                    </a:p>
                  </a:txBody>
                  <a:tcPr marL="68580" marR="68580" marT="0" marB="0"/>
                </a:tc>
                <a:tc>
                  <a:txBody>
                    <a:bodyPr/>
                    <a:lstStyle/>
                    <a:p>
                      <a:pPr marL="457200" marR="0" algn="ctr">
                        <a:lnSpc>
                          <a:spcPct val="115000"/>
                        </a:lnSpc>
                        <a:spcBef>
                          <a:spcPts val="0"/>
                        </a:spcBef>
                        <a:spcAft>
                          <a:spcPts val="0"/>
                        </a:spcAft>
                      </a:pPr>
                      <a:r>
                        <a:rPr lang="en-US" sz="1000" dirty="0">
                          <a:latin typeface="Georgia"/>
                          <a:ea typeface="Calibri"/>
                          <a:cs typeface="Times New Roman"/>
                        </a:rPr>
                        <a:t>Check expiration dates on all reagents including date opened and date expires</a:t>
                      </a:r>
                      <a:endParaRPr lang="en-US" sz="1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52103">
                <a:tc>
                  <a:txBody>
                    <a:bodyPr/>
                    <a:lstStyle/>
                    <a:p>
                      <a:pPr marL="457200" marR="0" algn="ctr">
                        <a:lnSpc>
                          <a:spcPct val="115000"/>
                        </a:lnSpc>
                        <a:spcBef>
                          <a:spcPts val="0"/>
                        </a:spcBef>
                        <a:spcAft>
                          <a:spcPts val="0"/>
                        </a:spcAft>
                      </a:pPr>
                      <a:r>
                        <a:rPr lang="en-US" sz="1400" dirty="0">
                          <a:latin typeface="Georgia"/>
                          <a:ea typeface="Calibri"/>
                          <a:cs typeface="Times New Roman"/>
                        </a:rPr>
                        <a:t>Wrong Kit and Lot Numbers</a:t>
                      </a:r>
                      <a:endParaRPr lang="en-US" sz="1400" dirty="0">
                        <a:latin typeface="Calibri"/>
                        <a:ea typeface="Calibri"/>
                        <a:cs typeface="Times New Roman"/>
                      </a:endParaRPr>
                    </a:p>
                  </a:txBody>
                  <a:tcPr marL="68580" marR="68580" marT="0" marB="0"/>
                </a:tc>
                <a:tc>
                  <a:txBody>
                    <a:bodyPr/>
                    <a:lstStyle/>
                    <a:p>
                      <a:pPr marL="457200" marR="0" algn="ctr">
                        <a:lnSpc>
                          <a:spcPct val="115000"/>
                        </a:lnSpc>
                        <a:spcBef>
                          <a:spcPts val="0"/>
                        </a:spcBef>
                        <a:spcAft>
                          <a:spcPts val="0"/>
                        </a:spcAft>
                      </a:pPr>
                      <a:r>
                        <a:rPr lang="en-US" sz="1000" dirty="0">
                          <a:latin typeface="Georgia"/>
                          <a:ea typeface="Calibri"/>
                          <a:cs typeface="Times New Roman"/>
                        </a:rPr>
                        <a:t>Check QC log sheets for the current lot number and control ranges. Check and scan current calibration card (DCA). Do not interchange components from different kit lots. Do not use after expiration date! Check the vial code (glucose).</a:t>
                      </a:r>
                      <a:endParaRPr lang="en-US" sz="10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22864">
                <a:tc>
                  <a:txBody>
                    <a:bodyPr/>
                    <a:lstStyle/>
                    <a:p>
                      <a:pPr marL="457200" marR="0" algn="ctr">
                        <a:lnSpc>
                          <a:spcPct val="115000"/>
                        </a:lnSpc>
                        <a:spcBef>
                          <a:spcPts val="0"/>
                        </a:spcBef>
                        <a:spcAft>
                          <a:spcPts val="0"/>
                        </a:spcAft>
                      </a:pPr>
                      <a:r>
                        <a:rPr lang="en-US" sz="1400" dirty="0">
                          <a:latin typeface="Georgia"/>
                          <a:ea typeface="Calibri"/>
                          <a:cs typeface="Times New Roman"/>
                        </a:rPr>
                        <a:t>Reagent Preparation</a:t>
                      </a:r>
                      <a:endParaRPr lang="en-US" sz="1400" dirty="0">
                        <a:latin typeface="Calibri"/>
                        <a:ea typeface="Calibri"/>
                        <a:cs typeface="Times New Roman"/>
                      </a:endParaRPr>
                    </a:p>
                  </a:txBody>
                  <a:tcPr marL="68580" marR="68580" marT="0" marB="0"/>
                </a:tc>
                <a:tc>
                  <a:txBody>
                    <a:bodyPr/>
                    <a:lstStyle/>
                    <a:p>
                      <a:pPr marL="457200" marR="0" algn="ctr">
                        <a:lnSpc>
                          <a:spcPct val="115000"/>
                        </a:lnSpc>
                        <a:spcBef>
                          <a:spcPts val="0"/>
                        </a:spcBef>
                        <a:spcAft>
                          <a:spcPts val="0"/>
                        </a:spcAft>
                      </a:pPr>
                      <a:r>
                        <a:rPr lang="en-US" sz="1000" dirty="0">
                          <a:latin typeface="Georgia"/>
                          <a:ea typeface="Calibri"/>
                          <a:cs typeface="Times New Roman"/>
                        </a:rPr>
                        <a:t>Make sure the reagent was made up correctly.</a:t>
                      </a:r>
                      <a:endParaRPr lang="en-US" sz="10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normAutofit/>
          </a:bodyPr>
          <a:lstStyle/>
          <a:p>
            <a:r>
              <a:rPr lang="en-US" sz="2800" dirty="0">
                <a:latin typeface="+mn-lt"/>
              </a:rPr>
              <a:t>Sources of error-Why is my QC out?</a:t>
            </a:r>
          </a:p>
        </p:txBody>
      </p:sp>
      <p:sp>
        <p:nvSpPr>
          <p:cNvPr id="4" name="Slide Number Placeholder 3"/>
          <p:cNvSpPr>
            <a:spLocks noGrp="1"/>
          </p:cNvSpPr>
          <p:nvPr>
            <p:ph type="sldNum" sz="quarter" idx="12"/>
          </p:nvPr>
        </p:nvSpPr>
        <p:spPr/>
        <p:txBody>
          <a:bodyPr/>
          <a:lstStyle/>
          <a:p>
            <a:fld id="{206C7CE5-3225-8743-B368-1C50B11BFD71}" type="slidenum">
              <a:rPr lang="en-US" smtClean="0"/>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64380062"/>
              </p:ext>
            </p:extLst>
          </p:nvPr>
        </p:nvGraphicFramePr>
        <p:xfrm>
          <a:off x="762000" y="3657600"/>
          <a:ext cx="8001000" cy="2679192"/>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55252">
                <a:tc>
                  <a:txBody>
                    <a:bodyPr/>
                    <a:lstStyle/>
                    <a:p>
                      <a:pPr algn="ctr"/>
                      <a:r>
                        <a:rPr lang="en-US" u="sng" dirty="0"/>
                        <a:t>ERROR</a:t>
                      </a:r>
                    </a:p>
                  </a:txBody>
                  <a:tcPr/>
                </a:tc>
                <a:tc>
                  <a:txBody>
                    <a:bodyPr/>
                    <a:lstStyle/>
                    <a:p>
                      <a:pPr algn="ctr"/>
                      <a:r>
                        <a:rPr lang="en-US" b="1" u="sng" dirty="0"/>
                        <a:t>SOLUTION</a:t>
                      </a:r>
                    </a:p>
                  </a:txBody>
                  <a:tcPr/>
                </a:tc>
                <a:extLst>
                  <a:ext uri="{0D108BD9-81ED-4DB2-BD59-A6C34878D82A}">
                    <a16:rowId xmlns:a16="http://schemas.microsoft.com/office/drawing/2014/main" val="10000"/>
                  </a:ext>
                </a:extLst>
              </a:tr>
              <a:tr h="804067">
                <a:tc>
                  <a:txBody>
                    <a:bodyPr/>
                    <a:lstStyle/>
                    <a:p>
                      <a:pPr marL="0" marR="0" algn="ctr">
                        <a:lnSpc>
                          <a:spcPct val="115000"/>
                        </a:lnSpc>
                        <a:spcBef>
                          <a:spcPts val="0"/>
                        </a:spcBef>
                        <a:spcAft>
                          <a:spcPts val="0"/>
                        </a:spcAft>
                      </a:pPr>
                      <a:r>
                        <a:rPr lang="en-US" sz="1800" dirty="0">
                          <a:latin typeface="Georgia"/>
                          <a:ea typeface="Calibri"/>
                          <a:cs typeface="Times New Roman"/>
                        </a:rPr>
                        <a:t>Training</a:t>
                      </a:r>
                      <a:endParaRPr lang="en-US" sz="1800" dirty="0">
                        <a:latin typeface="Calibri"/>
                        <a:ea typeface="Calibri"/>
                        <a:cs typeface="Times New Roman"/>
                      </a:endParaRPr>
                    </a:p>
                  </a:txBody>
                  <a:tcPr marL="68580" marR="68580" marT="0" marB="0"/>
                </a:tc>
                <a:tc>
                  <a:txBody>
                    <a:bodyPr/>
                    <a:lstStyle/>
                    <a:p>
                      <a:pPr marL="457200" marR="0" algn="ctr">
                        <a:lnSpc>
                          <a:spcPct val="115000"/>
                        </a:lnSpc>
                        <a:spcBef>
                          <a:spcPts val="0"/>
                        </a:spcBef>
                        <a:spcAft>
                          <a:spcPts val="0"/>
                        </a:spcAft>
                        <a:buFont typeface="Arial" pitchFamily="34" charset="0"/>
                        <a:buChar char="•"/>
                      </a:pPr>
                      <a:r>
                        <a:rPr lang="en-US" sz="1200" dirty="0">
                          <a:latin typeface="Georgia"/>
                          <a:ea typeface="Calibri"/>
                          <a:cs typeface="Times New Roman"/>
                        </a:rPr>
                        <a:t>Verify</a:t>
                      </a:r>
                      <a:r>
                        <a:rPr lang="en-US" sz="1200" baseline="0" dirty="0">
                          <a:latin typeface="Georgia"/>
                          <a:ea typeface="Calibri"/>
                          <a:cs typeface="Times New Roman"/>
                        </a:rPr>
                        <a:t> that </a:t>
                      </a:r>
                      <a:r>
                        <a:rPr lang="en-US" sz="1200" dirty="0">
                          <a:latin typeface="Georgia"/>
                          <a:ea typeface="Calibri"/>
                          <a:cs typeface="Times New Roman"/>
                        </a:rPr>
                        <a:t> lab staff have been trained for testing,</a:t>
                      </a:r>
                      <a:r>
                        <a:rPr lang="en-US" sz="1200" baseline="0" dirty="0">
                          <a:latin typeface="Georgia"/>
                          <a:ea typeface="Calibri"/>
                          <a:cs typeface="Times New Roman"/>
                        </a:rPr>
                        <a:t> have  </a:t>
                      </a:r>
                      <a:r>
                        <a:rPr lang="en-US" sz="1200" dirty="0">
                          <a:latin typeface="Georgia"/>
                          <a:ea typeface="Calibri"/>
                          <a:cs typeface="Times New Roman"/>
                        </a:rPr>
                        <a:t>documentation</a:t>
                      </a:r>
                      <a:r>
                        <a:rPr lang="en-US" sz="1200" baseline="0" dirty="0">
                          <a:latin typeface="Georgia"/>
                          <a:ea typeface="Calibri"/>
                          <a:cs typeface="Times New Roman"/>
                        </a:rPr>
                        <a:t> and </a:t>
                      </a:r>
                      <a:r>
                        <a:rPr lang="en-US" sz="1200" dirty="0">
                          <a:latin typeface="Georgia"/>
                          <a:ea typeface="Calibri"/>
                          <a:cs typeface="Times New Roman"/>
                        </a:rPr>
                        <a:t>can locate the  UWNC </a:t>
                      </a:r>
                      <a:r>
                        <a:rPr lang="en-US" sz="1200" baseline="0" dirty="0">
                          <a:latin typeface="Georgia"/>
                          <a:ea typeface="Calibri"/>
                          <a:cs typeface="Times New Roman"/>
                        </a:rPr>
                        <a:t> lab</a:t>
                      </a:r>
                      <a:r>
                        <a:rPr lang="en-US" sz="1200" dirty="0">
                          <a:latin typeface="Georgia"/>
                          <a:ea typeface="Calibri"/>
                          <a:cs typeface="Times New Roman"/>
                        </a:rPr>
                        <a:t> procedures and the </a:t>
                      </a:r>
                      <a:r>
                        <a:rPr lang="en-US" sz="1200">
                          <a:latin typeface="Georgia"/>
                          <a:ea typeface="Calibri"/>
                          <a:cs typeface="Times New Roman"/>
                        </a:rPr>
                        <a:t>UWMC Lab </a:t>
                      </a:r>
                      <a:r>
                        <a:rPr lang="en-US" sz="1200" dirty="0">
                          <a:latin typeface="Georgia"/>
                          <a:ea typeface="Calibri"/>
                          <a:cs typeface="Times New Roman"/>
                        </a:rPr>
                        <a:t>online Test Catalog. </a:t>
                      </a:r>
                      <a:endParaRPr lang="en-US" sz="12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416877">
                <a:tc>
                  <a:txBody>
                    <a:bodyPr/>
                    <a:lstStyle/>
                    <a:p>
                      <a:pPr marL="0" marR="0" algn="ctr">
                        <a:lnSpc>
                          <a:spcPct val="115000"/>
                        </a:lnSpc>
                        <a:spcBef>
                          <a:spcPts val="0"/>
                        </a:spcBef>
                        <a:spcAft>
                          <a:spcPts val="0"/>
                        </a:spcAft>
                      </a:pPr>
                      <a:r>
                        <a:rPr lang="en-US" sz="1800" dirty="0">
                          <a:latin typeface="Georgia"/>
                          <a:ea typeface="Calibri"/>
                          <a:cs typeface="Times New Roman"/>
                        </a:rPr>
                        <a:t>Controls are out</a:t>
                      </a:r>
                      <a:endParaRPr lang="en-US" sz="1800" dirty="0">
                        <a:latin typeface="Calibri"/>
                        <a:ea typeface="Calibri"/>
                        <a:cs typeface="Times New Roman"/>
                      </a:endParaRPr>
                    </a:p>
                  </a:txBody>
                  <a:tcPr marL="68580" marR="68580" marT="0" marB="0"/>
                </a:tc>
                <a:tc>
                  <a:txBody>
                    <a:bodyPr/>
                    <a:lstStyle/>
                    <a:p>
                      <a:pPr marL="457200" marR="0" algn="ctr">
                        <a:lnSpc>
                          <a:spcPct val="115000"/>
                        </a:lnSpc>
                        <a:spcBef>
                          <a:spcPts val="0"/>
                        </a:spcBef>
                        <a:spcAft>
                          <a:spcPts val="0"/>
                        </a:spcAft>
                        <a:buFont typeface="Arial" pitchFamily="34" charset="0"/>
                        <a:buChar char="•"/>
                      </a:pPr>
                      <a:r>
                        <a:rPr lang="en-US" sz="1200" dirty="0">
                          <a:latin typeface="Georgia"/>
                          <a:ea typeface="Calibri"/>
                          <a:cs typeface="Times New Roman"/>
                        </a:rPr>
                        <a:t>Repeat the control</a:t>
                      </a:r>
                      <a:endParaRPr lang="en-US" sz="1200" dirty="0">
                        <a:latin typeface="Calibri"/>
                        <a:ea typeface="Calibri"/>
                        <a:cs typeface="Times New Roman"/>
                      </a:endParaRPr>
                    </a:p>
                    <a:p>
                      <a:pPr marL="457200" marR="0" algn="ctr">
                        <a:lnSpc>
                          <a:spcPct val="115000"/>
                        </a:lnSpc>
                        <a:spcBef>
                          <a:spcPts val="0"/>
                        </a:spcBef>
                        <a:spcAft>
                          <a:spcPts val="0"/>
                        </a:spcAft>
                        <a:buFont typeface="Arial" pitchFamily="34" charset="0"/>
                        <a:buChar char="•"/>
                      </a:pPr>
                      <a:r>
                        <a:rPr lang="en-US" sz="1200" dirty="0">
                          <a:latin typeface="Georgia"/>
                          <a:ea typeface="Calibri"/>
                          <a:cs typeface="Times New Roman"/>
                        </a:rPr>
                        <a:t>Use new controls and repeat testing</a:t>
                      </a:r>
                      <a:endParaRPr lang="en-US" sz="1200" dirty="0">
                        <a:latin typeface="Calibri"/>
                        <a:ea typeface="Calibri"/>
                        <a:cs typeface="Times New Roman"/>
                      </a:endParaRPr>
                    </a:p>
                    <a:p>
                      <a:pPr marL="457200" marR="0" algn="ctr">
                        <a:lnSpc>
                          <a:spcPct val="115000"/>
                        </a:lnSpc>
                        <a:spcBef>
                          <a:spcPts val="0"/>
                        </a:spcBef>
                        <a:spcAft>
                          <a:spcPts val="0"/>
                        </a:spcAft>
                        <a:buFont typeface="Arial" pitchFamily="34" charset="0"/>
                        <a:buChar char="•"/>
                      </a:pPr>
                      <a:r>
                        <a:rPr lang="en-US" sz="1200" dirty="0">
                          <a:latin typeface="Georgia"/>
                          <a:ea typeface="Calibri"/>
                          <a:cs typeface="Times New Roman"/>
                        </a:rPr>
                        <a:t>If controls are still out use new test cartridge, strip,</a:t>
                      </a:r>
                      <a:r>
                        <a:rPr lang="en-US" sz="1200" baseline="0" dirty="0">
                          <a:latin typeface="Georgia"/>
                          <a:ea typeface="Calibri"/>
                          <a:cs typeface="Times New Roman"/>
                        </a:rPr>
                        <a:t> or kit and repeat test.</a:t>
                      </a:r>
                      <a:endParaRPr lang="en-US" sz="1200" dirty="0">
                        <a:latin typeface="Georgia"/>
                        <a:ea typeface="Calibri"/>
                        <a:cs typeface="Times New Roman"/>
                      </a:endParaRPr>
                    </a:p>
                    <a:p>
                      <a:pPr marL="457200" marR="0" indent="0" algn="ctr" defTabSz="457200" rtl="0" eaLnBrk="1" fontAlgn="auto" latinLnBrk="0" hangingPunct="1">
                        <a:lnSpc>
                          <a:spcPct val="115000"/>
                        </a:lnSpc>
                        <a:spcBef>
                          <a:spcPts val="0"/>
                        </a:spcBef>
                        <a:spcAft>
                          <a:spcPts val="0"/>
                        </a:spcAft>
                        <a:buClrTx/>
                        <a:buSzTx/>
                        <a:buFont typeface="Arial" pitchFamily="34" charset="0"/>
                        <a:buChar char="•"/>
                        <a:tabLst/>
                        <a:defRPr/>
                      </a:pPr>
                      <a:r>
                        <a:rPr lang="en-US" sz="1200" dirty="0">
                          <a:latin typeface="+mn-lt"/>
                          <a:ea typeface="Calibri"/>
                          <a:cs typeface="Times New Roman"/>
                        </a:rPr>
                        <a:t>If still out new operator repeats.</a:t>
                      </a:r>
                      <a:endParaRPr lang="en-US" sz="1200" dirty="0">
                        <a:latin typeface="Calibri"/>
                        <a:ea typeface="Calibri"/>
                        <a:cs typeface="Times New Roman"/>
                      </a:endParaRPr>
                    </a:p>
                    <a:p>
                      <a:pPr marL="457200" marR="0" algn="ctr">
                        <a:lnSpc>
                          <a:spcPct val="115000"/>
                        </a:lnSpc>
                        <a:spcBef>
                          <a:spcPts val="0"/>
                        </a:spcBef>
                        <a:spcAft>
                          <a:spcPts val="0"/>
                        </a:spcAft>
                        <a:buFont typeface="Arial" pitchFamily="34" charset="0"/>
                        <a:buChar char="•"/>
                      </a:pPr>
                      <a:r>
                        <a:rPr lang="en-US" sz="1200" dirty="0">
                          <a:latin typeface="Georgia"/>
                          <a:ea typeface="Calibri"/>
                          <a:cs typeface="Times New Roman"/>
                        </a:rPr>
                        <a:t>If still out send test to UWMC Lab and consult with CLT</a:t>
                      </a:r>
                      <a:r>
                        <a:rPr lang="en-US" sz="1200" baseline="0" dirty="0">
                          <a:latin typeface="Georgia"/>
                          <a:ea typeface="Calibri"/>
                          <a:cs typeface="Times New Roman"/>
                        </a:rPr>
                        <a:t> Lead </a:t>
                      </a:r>
                      <a:r>
                        <a:rPr lang="en-US" sz="1200" dirty="0">
                          <a:latin typeface="Georgia"/>
                          <a:ea typeface="Calibri"/>
                          <a:cs typeface="Times New Roman"/>
                        </a:rPr>
                        <a:t>or Lab Manager</a:t>
                      </a:r>
                      <a:endParaRPr lang="en-US" sz="12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12" name="Rectangle 11"/>
          <p:cNvSpPr/>
          <p:nvPr/>
        </p:nvSpPr>
        <p:spPr>
          <a:xfrm>
            <a:off x="4038600" y="838200"/>
            <a:ext cx="1295400" cy="381000"/>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dirty="0"/>
              <a:t>Reagents</a:t>
            </a:r>
          </a:p>
        </p:txBody>
      </p:sp>
      <p:sp>
        <p:nvSpPr>
          <p:cNvPr id="13" name="Rectangle 12"/>
          <p:cNvSpPr/>
          <p:nvPr/>
        </p:nvSpPr>
        <p:spPr>
          <a:xfrm>
            <a:off x="3276600" y="3276600"/>
            <a:ext cx="3048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Operator/Testing Personnel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normAutofit fontScale="90000"/>
          </a:bodyPr>
          <a:lstStyle/>
          <a:p>
            <a:r>
              <a:rPr lang="en-US" dirty="0"/>
              <a:t>Questions?</a:t>
            </a:r>
            <a:br>
              <a:rPr lang="en-US" dirty="0"/>
            </a:br>
            <a:r>
              <a:rPr lang="en-US" dirty="0"/>
              <a:t/>
            </a:r>
            <a:br>
              <a:rPr lang="en-US" dirty="0"/>
            </a:br>
            <a:r>
              <a:rPr lang="en-US" dirty="0"/>
              <a:t>Contact information</a:t>
            </a:r>
          </a:p>
        </p:txBody>
      </p:sp>
      <p:sp>
        <p:nvSpPr>
          <p:cNvPr id="5" name="Subtitle 4"/>
          <p:cNvSpPr>
            <a:spLocks noGrp="1"/>
          </p:cNvSpPr>
          <p:nvPr>
            <p:ph type="subTitle" idx="1"/>
          </p:nvPr>
        </p:nvSpPr>
        <p:spPr>
          <a:xfrm>
            <a:off x="1371600" y="3962400"/>
            <a:ext cx="6324600" cy="1905000"/>
          </a:xfrm>
        </p:spPr>
        <p:txBody>
          <a:bodyPr vert="horz" lIns="91440" tIns="45720" rIns="91440" bIns="45720" rtlCol="0" anchor="t">
            <a:noAutofit/>
          </a:bodyPr>
          <a:lstStyle/>
          <a:p>
            <a:r>
              <a:rPr lang="en-US" sz="2000" dirty="0">
                <a:solidFill>
                  <a:srgbClr val="030201"/>
                </a:solidFill>
                <a:latin typeface="+mn-lt"/>
              </a:rPr>
              <a:t>Contact the </a:t>
            </a:r>
            <a:r>
              <a:rPr lang="en-US" sz="2000" dirty="0">
                <a:latin typeface="+mn-lt"/>
              </a:rPr>
              <a:t>CLT Lead</a:t>
            </a:r>
            <a:r>
              <a:rPr lang="en-US" sz="2000" dirty="0">
                <a:solidFill>
                  <a:srgbClr val="030201"/>
                </a:solidFill>
                <a:latin typeface="+mn-lt"/>
              </a:rPr>
              <a:t> in each UWNC Lab for questions or contact the Laboratory Manager</a:t>
            </a:r>
          </a:p>
          <a:p>
            <a:r>
              <a:rPr lang="en-US" sz="2000" dirty="0">
                <a:latin typeface="+mn-lt"/>
                <a:cs typeface="Arial"/>
              </a:rPr>
              <a:t>Melissa, </a:t>
            </a:r>
            <a:r>
              <a:rPr lang="en-US" sz="2000" dirty="0" err="1" smtClean="0">
                <a:latin typeface="+mn-lt"/>
                <a:cs typeface="Arial"/>
              </a:rPr>
              <a:t>Dofelmier</a:t>
            </a:r>
            <a:r>
              <a:rPr lang="en-US" sz="2000" dirty="0" err="1">
                <a:latin typeface="+mn-lt"/>
                <a:cs typeface="Arial"/>
              </a:rPr>
              <a:t>,</a:t>
            </a:r>
            <a:r>
              <a:rPr lang="en-US" sz="2000" dirty="0" err="1" smtClean="0">
                <a:latin typeface="+mn-lt"/>
                <a:cs typeface="Arial"/>
              </a:rPr>
              <a:t>MLT</a:t>
            </a:r>
            <a:r>
              <a:rPr lang="en-US" sz="2000" dirty="0" smtClean="0">
                <a:latin typeface="+mn-lt"/>
                <a:cs typeface="Arial"/>
              </a:rPr>
              <a:t>(ASCP)</a:t>
            </a:r>
            <a:r>
              <a:rPr lang="en-US" sz="2000" baseline="30000" dirty="0" smtClean="0">
                <a:latin typeface="+mn-lt"/>
                <a:cs typeface="Arial"/>
              </a:rPr>
              <a:t>CM</a:t>
            </a:r>
            <a:endParaRPr lang="en-US" sz="2000" baseline="30000" dirty="0">
              <a:latin typeface="+mn-lt"/>
              <a:cs typeface="Arial"/>
            </a:endParaRPr>
          </a:p>
          <a:p>
            <a:r>
              <a:rPr lang="en-US" sz="2000" dirty="0">
                <a:latin typeface="+mn-lt"/>
                <a:cs typeface="Arial"/>
              </a:rPr>
              <a:t>206-520-5556</a:t>
            </a:r>
            <a:endParaRPr lang="en-US" sz="2000" dirty="0">
              <a:latin typeface="+mn-lt"/>
            </a:endParaRPr>
          </a:p>
          <a:p>
            <a:r>
              <a:rPr lang="en-US" sz="2000" dirty="0" smtClean="0">
                <a:latin typeface="+mn-lt"/>
                <a:cs typeface="Arial"/>
              </a:rPr>
              <a:t>melidof@uw.edu</a:t>
            </a:r>
            <a:endParaRPr lang="en-US" sz="2000" dirty="0">
              <a:solidFill>
                <a:srgbClr val="03020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2000"/>
          </a:xfrm>
        </p:spPr>
        <p:txBody>
          <a:bodyPr>
            <a:noAutofit/>
          </a:bodyPr>
          <a:lstStyle/>
          <a:p>
            <a:r>
              <a:rPr lang="en-US" sz="2800" dirty="0">
                <a:latin typeface="+mj-lt"/>
              </a:rPr>
              <a:t>Running Controls checks for the following:</a:t>
            </a:r>
          </a:p>
        </p:txBody>
      </p:sp>
      <p:sp>
        <p:nvSpPr>
          <p:cNvPr id="5" name="Content Placeholder 4"/>
          <p:cNvSpPr>
            <a:spLocks noGrp="1"/>
          </p:cNvSpPr>
          <p:nvPr>
            <p:ph idx="1"/>
          </p:nvPr>
        </p:nvSpPr>
        <p:spPr>
          <a:xfrm>
            <a:off x="609600" y="1143001"/>
            <a:ext cx="7924800" cy="4038599"/>
          </a:xfrm>
        </p:spPr>
        <p:style>
          <a:lnRef idx="1">
            <a:schemeClr val="dk1"/>
          </a:lnRef>
          <a:fillRef idx="2">
            <a:schemeClr val="dk1"/>
          </a:fillRef>
          <a:effectRef idx="1">
            <a:schemeClr val="dk1"/>
          </a:effectRef>
          <a:fontRef idx="minor">
            <a:schemeClr val="dk1"/>
          </a:fontRef>
        </p:style>
        <p:txBody>
          <a:bodyPr/>
          <a:lstStyle/>
          <a:p>
            <a:r>
              <a:rPr lang="en-US" sz="3000" dirty="0"/>
              <a:t> </a:t>
            </a:r>
          </a:p>
          <a:p>
            <a:pPr marL="344488" indent="-344488" algn="ctr">
              <a:spcBef>
                <a:spcPts val="600"/>
              </a:spcBef>
              <a:buFont typeface="Arial" pitchFamily="34" charset="0"/>
              <a:buChar char="•"/>
            </a:pPr>
            <a:r>
              <a:rPr lang="en-US" sz="2800" dirty="0">
                <a:solidFill>
                  <a:srgbClr val="7C6316"/>
                </a:solidFill>
                <a:latin typeface="+mn-lt"/>
              </a:rPr>
              <a:t>Test System and Instrument Failures</a:t>
            </a:r>
          </a:p>
          <a:p>
            <a:pPr marL="344488" indent="-344488" algn="ctr">
              <a:spcBef>
                <a:spcPts val="600"/>
              </a:spcBef>
              <a:buFont typeface="Arial" pitchFamily="34" charset="0"/>
              <a:buChar char="•"/>
            </a:pPr>
            <a:r>
              <a:rPr lang="en-US" sz="2800" dirty="0">
                <a:solidFill>
                  <a:srgbClr val="7C6316"/>
                </a:solidFill>
                <a:latin typeface="+mn-lt"/>
              </a:rPr>
              <a:t>Environmental conditions</a:t>
            </a:r>
          </a:p>
          <a:p>
            <a:pPr marL="344488" indent="-344488" algn="ctr">
              <a:spcBef>
                <a:spcPts val="600"/>
              </a:spcBef>
              <a:buFont typeface="Arial" pitchFamily="34" charset="0"/>
              <a:buChar char="•"/>
            </a:pPr>
            <a:r>
              <a:rPr lang="en-US" sz="2800" dirty="0">
                <a:solidFill>
                  <a:srgbClr val="7C6316"/>
                </a:solidFill>
                <a:latin typeface="+mn-lt"/>
              </a:rPr>
              <a:t>Reagent and Kit Storage</a:t>
            </a:r>
          </a:p>
          <a:p>
            <a:pPr marL="344488" indent="-344488" algn="ctr">
              <a:spcBef>
                <a:spcPts val="600"/>
              </a:spcBef>
              <a:buFont typeface="Arial" pitchFamily="34" charset="0"/>
              <a:buChar char="•"/>
            </a:pPr>
            <a:r>
              <a:rPr lang="en-US" sz="2800" dirty="0">
                <a:solidFill>
                  <a:srgbClr val="7C6316"/>
                </a:solidFill>
                <a:latin typeface="+mn-lt"/>
              </a:rPr>
              <a:t>Operator performance</a:t>
            </a:r>
          </a:p>
          <a:p>
            <a:pPr marL="688975" lvl="1" indent="-344488">
              <a:spcBef>
                <a:spcPts val="600"/>
              </a:spcBef>
              <a:spcAft>
                <a:spcPts val="600"/>
              </a:spcAft>
              <a:buClr>
                <a:srgbClr val="030201"/>
              </a:buClr>
              <a:buNone/>
            </a:pPr>
            <a:endParaRPr lang="en-US" sz="20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Why do we do QC?</a:t>
            </a:r>
          </a:p>
        </p:txBody>
      </p:sp>
      <p:sp>
        <p:nvSpPr>
          <p:cNvPr id="5" name="Content Placeholder 4"/>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endParaRPr lang="en-US" sz="3000" dirty="0">
              <a:solidFill>
                <a:schemeClr val="tx1"/>
              </a:solidFill>
            </a:endParaRPr>
          </a:p>
          <a:p>
            <a:pPr marL="463550" indent="-463550">
              <a:spcBef>
                <a:spcPts val="600"/>
              </a:spcBef>
              <a:buClr>
                <a:schemeClr val="tx1"/>
              </a:buClr>
              <a:buFont typeface="+mj-lt"/>
              <a:buAutoNum type="arabicPeriod"/>
            </a:pPr>
            <a:r>
              <a:rPr lang="en-US" dirty="0">
                <a:solidFill>
                  <a:schemeClr val="tx1"/>
                </a:solidFill>
                <a:latin typeface="+mn-lt"/>
              </a:rPr>
              <a:t>Quality Control specimens are examined on a   regular schedule to verify accurate test results.</a:t>
            </a:r>
          </a:p>
          <a:p>
            <a:pPr marL="514350" indent="-514350">
              <a:spcBef>
                <a:spcPts val="600"/>
              </a:spcBef>
              <a:buClr>
                <a:schemeClr val="tx1"/>
              </a:buClr>
              <a:buFont typeface="+mj-lt"/>
              <a:buAutoNum type="arabicPeriod"/>
            </a:pPr>
            <a:r>
              <a:rPr lang="en-US" dirty="0">
                <a:solidFill>
                  <a:schemeClr val="tx1"/>
                </a:solidFill>
                <a:latin typeface="+mn-lt"/>
              </a:rPr>
              <a:t>To get accurate test results you must run your QC, </a:t>
            </a:r>
            <a:r>
              <a:rPr lang="en-US" b="1" i="1" u="sng" dirty="0">
                <a:solidFill>
                  <a:schemeClr val="tx1"/>
                </a:solidFill>
                <a:latin typeface="+mn-lt"/>
              </a:rPr>
              <a:t>evaluate your QC results</a:t>
            </a:r>
            <a:r>
              <a:rPr lang="en-US" dirty="0">
                <a:solidFill>
                  <a:schemeClr val="tx1"/>
                </a:solidFill>
                <a:latin typeface="+mn-lt"/>
              </a:rPr>
              <a:t>, and document in the QC logs.</a:t>
            </a:r>
          </a:p>
          <a:p>
            <a:pPr marL="514350" indent="-514350">
              <a:spcBef>
                <a:spcPts val="600"/>
              </a:spcBef>
              <a:buClr>
                <a:schemeClr val="tx1"/>
              </a:buClr>
              <a:buFont typeface="+mj-lt"/>
              <a:buAutoNum type="arabicPeriod"/>
            </a:pPr>
            <a:r>
              <a:rPr lang="en-US" dirty="0">
                <a:solidFill>
                  <a:schemeClr val="tx1"/>
                </a:solidFill>
                <a:latin typeface="+mn-lt"/>
              </a:rPr>
              <a:t>Regulatory requirements dictate that each test system must be monitored for accuracy and precision on a regular basis.</a:t>
            </a:r>
          </a:p>
          <a:p>
            <a:pPr marL="514350" indent="-514350">
              <a:spcBef>
                <a:spcPts val="600"/>
              </a:spcBef>
              <a:buClr>
                <a:schemeClr val="tx1"/>
              </a:buClr>
              <a:buFont typeface="+mj-lt"/>
              <a:buAutoNum type="arabicPeriod"/>
            </a:pPr>
            <a:r>
              <a:rPr lang="en-US" dirty="0">
                <a:solidFill>
                  <a:schemeClr val="tx1"/>
                </a:solidFill>
                <a:latin typeface="+mn-lt"/>
              </a:rPr>
              <a:t>Quality Control is done to verify operator performance.</a:t>
            </a:r>
          </a:p>
          <a:p>
            <a:pPr marL="514350" indent="-514350">
              <a:spcBef>
                <a:spcPts val="600"/>
              </a:spcBef>
              <a:buClr>
                <a:schemeClr val="tx1"/>
              </a:buClr>
              <a:buFont typeface="+mj-lt"/>
              <a:buAutoNum type="arabicPeriod"/>
            </a:pPr>
            <a:r>
              <a:rPr lang="en-US" dirty="0">
                <a:solidFill>
                  <a:schemeClr val="tx1"/>
                </a:solidFill>
                <a:latin typeface="+mn-lt"/>
              </a:rPr>
              <a:t>When test results are questionable, QC is performed.</a:t>
            </a:r>
          </a:p>
          <a:p>
            <a:pPr marL="514350" indent="-514350">
              <a:spcBef>
                <a:spcPts val="600"/>
              </a:spcBef>
              <a:buClr>
                <a:schemeClr val="tx1"/>
              </a:buClr>
              <a:buFont typeface="+mj-lt"/>
              <a:buAutoNum type="arabicPeriod"/>
            </a:pPr>
            <a:endParaRPr lang="en-US" dirty="0">
              <a:solidFill>
                <a:schemeClr val="tx1"/>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990600"/>
            <a:ext cx="8458200" cy="51816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514350" indent="-514350">
              <a:buFont typeface="+mj-lt"/>
              <a:buAutoNum type="arabicPeriod"/>
            </a:pPr>
            <a:endParaRPr lang="en-US" sz="2000" dirty="0"/>
          </a:p>
          <a:p>
            <a:pPr marL="514350" indent="-514350">
              <a:buFont typeface="+mj-lt"/>
              <a:buAutoNum type="arabicPeriod"/>
            </a:pPr>
            <a:r>
              <a:rPr lang="en-US" dirty="0">
                <a:solidFill>
                  <a:srgbClr val="7C6316"/>
                </a:solidFill>
                <a:latin typeface="+mn-lt"/>
              </a:rPr>
              <a:t>QC ranges are found in the manufacturer’s package inserts for each test, on test control chips, on calibration cards, and in some cases on the vial of test strips.</a:t>
            </a:r>
          </a:p>
          <a:p>
            <a:pPr marL="514350" indent="-514350">
              <a:buFont typeface="+mj-lt"/>
              <a:buAutoNum type="arabicPeriod"/>
            </a:pPr>
            <a:r>
              <a:rPr lang="en-US" b="1" i="1" dirty="0">
                <a:solidFill>
                  <a:srgbClr val="7C6316"/>
                </a:solidFill>
              </a:rPr>
              <a:t>QC result values are compared to the ranges to ensure results are within range before performing patient testing. </a:t>
            </a:r>
          </a:p>
          <a:p>
            <a:pPr marL="514350" indent="-514350">
              <a:buFont typeface="+mj-lt"/>
              <a:buAutoNum type="arabicPeriod"/>
            </a:pPr>
            <a:r>
              <a:rPr lang="en-US" dirty="0">
                <a:solidFill>
                  <a:srgbClr val="7C6316"/>
                </a:solidFill>
                <a:latin typeface="+mn-lt"/>
              </a:rPr>
              <a:t>It is vital you choose the correct ranges for the test method.</a:t>
            </a:r>
          </a:p>
          <a:p>
            <a:pPr marL="514350" indent="-514350">
              <a:buFont typeface="+mj-lt"/>
              <a:buAutoNum type="arabicPeriod"/>
            </a:pPr>
            <a:r>
              <a:rPr lang="en-US" dirty="0">
                <a:solidFill>
                  <a:srgbClr val="7C6316"/>
                </a:solidFill>
                <a:latin typeface="+mn-lt"/>
              </a:rPr>
              <a:t>New test kits or instruments are verified before use to ensure accuracy.</a:t>
            </a:r>
          </a:p>
          <a:p>
            <a:pPr marL="514350" indent="-514350">
              <a:buFont typeface="+mj-lt"/>
              <a:buAutoNum type="arabicPeriod"/>
            </a:pPr>
            <a:r>
              <a:rPr lang="en-US" dirty="0">
                <a:solidFill>
                  <a:srgbClr val="7C6316"/>
                </a:solidFill>
                <a:latin typeface="+mn-lt"/>
              </a:rPr>
              <a:t>Consult each test procedure for specific instructions.</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p:txBody>
      </p:sp>
      <p:sp>
        <p:nvSpPr>
          <p:cNvPr id="6" name="Title 5"/>
          <p:cNvSpPr>
            <a:spLocks noGrp="1"/>
          </p:cNvSpPr>
          <p:nvPr>
            <p:ph type="title"/>
          </p:nvPr>
        </p:nvSpPr>
        <p:spPr/>
        <p:txBody>
          <a:bodyPr/>
          <a:lstStyle/>
          <a:p>
            <a:r>
              <a:rPr lang="en-US" dirty="0">
                <a:latin typeface="+mj-lt"/>
              </a:rPr>
              <a:t>How do we do QC?</a:t>
            </a:r>
          </a:p>
        </p:txBody>
      </p:sp>
      <p:sp>
        <p:nvSpPr>
          <p:cNvPr id="4" name="Slide Number Placeholder 3"/>
          <p:cNvSpPr>
            <a:spLocks noGrp="1"/>
          </p:cNvSpPr>
          <p:nvPr>
            <p:ph type="sldNum" sz="quarter" idx="12"/>
          </p:nvPr>
        </p:nvSpPr>
        <p:spPr/>
        <p:txBody>
          <a:bodyPr/>
          <a:lstStyle/>
          <a:p>
            <a:fld id="{206C7CE5-3225-8743-B368-1C50B11BFD7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533400" y="1295401"/>
            <a:ext cx="4038600" cy="4648200"/>
          </a:xfrm>
          <a:ln/>
        </p:spPr>
        <p:style>
          <a:lnRef idx="1">
            <a:schemeClr val="dk1"/>
          </a:lnRef>
          <a:fillRef idx="3">
            <a:schemeClr val="dk1"/>
          </a:fillRef>
          <a:effectRef idx="2">
            <a:schemeClr val="dk1"/>
          </a:effectRef>
          <a:fontRef idx="minor">
            <a:schemeClr val="lt1"/>
          </a:fontRef>
        </p:style>
        <p:txBody>
          <a:bodyPr vert="horz" lIns="91440" tIns="45720" rIns="91440" bIns="45720" rtlCol="0" anchor="t">
            <a:normAutofit/>
          </a:bodyPr>
          <a:lstStyle/>
          <a:p>
            <a:pPr marL="0" indent="0">
              <a:buNone/>
            </a:pPr>
            <a:r>
              <a:rPr lang="en-US" b="1" dirty="0">
                <a:solidFill>
                  <a:schemeClr val="bg2"/>
                </a:solidFill>
              </a:rPr>
              <a:t>QUALITATIVE-Positive/Negative</a:t>
            </a:r>
          </a:p>
          <a:p>
            <a:pPr marL="0" indent="0">
              <a:buNone/>
            </a:pPr>
            <a:endParaRPr lang="en-US" dirty="0">
              <a:solidFill>
                <a:schemeClr val="bg2"/>
              </a:solidFill>
            </a:endParaRPr>
          </a:p>
          <a:p>
            <a:pPr marL="0" indent="0">
              <a:buFont typeface="Arial" pitchFamily="34" charset="0"/>
              <a:buChar char="•"/>
            </a:pPr>
            <a:r>
              <a:rPr lang="en-US" dirty="0" smtClean="0">
                <a:solidFill>
                  <a:schemeClr val="bg2"/>
                </a:solidFill>
              </a:rPr>
              <a:t>Influenza (Rapid FLU)</a:t>
            </a:r>
            <a:endParaRPr lang="en-US" dirty="0">
              <a:solidFill>
                <a:schemeClr val="bg2"/>
              </a:solidFill>
            </a:endParaRPr>
          </a:p>
          <a:p>
            <a:pPr marL="0" indent="0">
              <a:buFont typeface="Arial" pitchFamily="34" charset="0"/>
              <a:buChar char="•"/>
            </a:pPr>
            <a:r>
              <a:rPr lang="en-US" dirty="0">
                <a:solidFill>
                  <a:schemeClr val="bg2"/>
                </a:solidFill>
              </a:rPr>
              <a:t>KOH</a:t>
            </a:r>
          </a:p>
          <a:p>
            <a:pPr marL="0" indent="0">
              <a:buFont typeface="Arial" pitchFamily="34" charset="0"/>
              <a:buChar char="•"/>
            </a:pPr>
            <a:r>
              <a:rPr lang="en-US" dirty="0">
                <a:solidFill>
                  <a:schemeClr val="bg2"/>
                </a:solidFill>
              </a:rPr>
              <a:t>Mono</a:t>
            </a:r>
          </a:p>
          <a:p>
            <a:pPr marL="0" indent="0">
              <a:buFont typeface="Arial" pitchFamily="34" charset="0"/>
              <a:buChar char="•"/>
            </a:pPr>
            <a:r>
              <a:rPr lang="en-US" dirty="0">
                <a:solidFill>
                  <a:schemeClr val="bg2"/>
                </a:solidFill>
              </a:rPr>
              <a:t>Pregnancy</a:t>
            </a:r>
          </a:p>
          <a:p>
            <a:pPr marL="0" indent="0">
              <a:buFont typeface="Arial" pitchFamily="34" charset="0"/>
              <a:buChar char="•"/>
            </a:pPr>
            <a:r>
              <a:rPr lang="en-US" dirty="0">
                <a:solidFill>
                  <a:schemeClr val="bg2"/>
                </a:solidFill>
              </a:rPr>
              <a:t>Strep</a:t>
            </a:r>
          </a:p>
          <a:p>
            <a:pPr marL="0" indent="0">
              <a:buFont typeface="Arial" pitchFamily="34" charset="0"/>
              <a:buChar char="•"/>
            </a:pPr>
            <a:r>
              <a:rPr lang="en-US" dirty="0">
                <a:solidFill>
                  <a:schemeClr val="bg2"/>
                </a:solidFill>
              </a:rPr>
              <a:t>COVID-19</a:t>
            </a:r>
          </a:p>
          <a:p>
            <a:pPr marL="0" indent="0"/>
            <a:endParaRPr lang="en-US" dirty="0"/>
          </a:p>
        </p:txBody>
      </p:sp>
      <p:sp>
        <p:nvSpPr>
          <p:cNvPr id="17" name="Content Placeholder 16"/>
          <p:cNvSpPr>
            <a:spLocks noGrp="1"/>
          </p:cNvSpPr>
          <p:nvPr>
            <p:ph sz="half" idx="2"/>
          </p:nvPr>
        </p:nvSpPr>
        <p:spPr>
          <a:xfrm>
            <a:off x="4648200" y="1295400"/>
            <a:ext cx="4038600" cy="464820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0" indent="0">
              <a:buNone/>
            </a:pPr>
            <a:r>
              <a:rPr lang="en-US" b="1" dirty="0">
                <a:solidFill>
                  <a:srgbClr val="7C6316"/>
                </a:solidFill>
              </a:rPr>
              <a:t>QUANTITATIVE-Numeric Result</a:t>
            </a:r>
          </a:p>
          <a:p>
            <a:pPr marL="0" indent="0">
              <a:buFont typeface="Arial" pitchFamily="34" charset="0"/>
              <a:buChar char="•"/>
            </a:pPr>
            <a:r>
              <a:rPr lang="en-US" dirty="0">
                <a:solidFill>
                  <a:srgbClr val="7C6316"/>
                </a:solidFill>
              </a:rPr>
              <a:t>   Glucose</a:t>
            </a:r>
          </a:p>
          <a:p>
            <a:pPr marL="0" indent="0">
              <a:buFont typeface="Arial" pitchFamily="34" charset="0"/>
              <a:buChar char="•"/>
            </a:pPr>
            <a:r>
              <a:rPr lang="en-US" dirty="0">
                <a:solidFill>
                  <a:srgbClr val="7C6316"/>
                </a:solidFill>
              </a:rPr>
              <a:t>   Hemoglobin A1c</a:t>
            </a:r>
          </a:p>
          <a:p>
            <a:pPr marL="0" indent="0">
              <a:buFont typeface="Arial" pitchFamily="34" charset="0"/>
              <a:buChar char="•"/>
            </a:pPr>
            <a:r>
              <a:rPr lang="en-US" dirty="0">
                <a:solidFill>
                  <a:srgbClr val="7C6316"/>
                </a:solidFill>
              </a:rPr>
              <a:t>   Hemoglobin</a:t>
            </a:r>
          </a:p>
          <a:p>
            <a:pPr marL="0" indent="0">
              <a:buFont typeface="Arial" pitchFamily="34" charset="0"/>
              <a:buChar char="•"/>
            </a:pPr>
            <a:r>
              <a:rPr lang="en-US" dirty="0">
                <a:solidFill>
                  <a:srgbClr val="7C6316"/>
                </a:solidFill>
              </a:rPr>
              <a:t>   Prothrombin Time</a:t>
            </a:r>
          </a:p>
          <a:p>
            <a:pPr marL="0" indent="0">
              <a:buFont typeface="Arial" pitchFamily="34" charset="0"/>
              <a:buChar char="•"/>
            </a:pPr>
            <a:r>
              <a:rPr lang="en-US" dirty="0">
                <a:solidFill>
                  <a:srgbClr val="7C6316"/>
                </a:solidFill>
              </a:rPr>
              <a:t>   Urinalysis</a:t>
            </a:r>
          </a:p>
          <a:p>
            <a:pPr marL="0" indent="0">
              <a:buNone/>
            </a:pPr>
            <a:endParaRPr lang="en-US" dirty="0"/>
          </a:p>
          <a:p>
            <a:pPr marL="0" indent="0">
              <a:buNone/>
            </a:pPr>
            <a:endParaRPr lang="en-US" dirty="0"/>
          </a:p>
        </p:txBody>
      </p:sp>
      <p:sp>
        <p:nvSpPr>
          <p:cNvPr id="4" name="Title 3"/>
          <p:cNvSpPr>
            <a:spLocks noGrp="1"/>
          </p:cNvSpPr>
          <p:nvPr>
            <p:ph type="title"/>
          </p:nvPr>
        </p:nvSpPr>
        <p:spPr>
          <a:xfrm>
            <a:off x="0" y="1"/>
            <a:ext cx="9144000" cy="838200"/>
          </a:xfrm>
          <a:solidFill>
            <a:srgbClr val="7C6316"/>
          </a:solidFill>
        </p:spPr>
        <p:txBody>
          <a:bodyPr>
            <a:normAutofit/>
          </a:bodyPr>
          <a:lstStyle/>
          <a:p>
            <a:r>
              <a:rPr lang="en-US" dirty="0">
                <a:solidFill>
                  <a:schemeClr val="bg2"/>
                </a:solidFill>
                <a:latin typeface="+mj-lt"/>
              </a:rPr>
              <a:t>Two Types of QC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latin typeface="+mj-lt"/>
              </a:rPr>
              <a:t>Glucose-</a:t>
            </a:r>
            <a:r>
              <a:rPr lang="en-US" dirty="0" err="1">
                <a:latin typeface="+mj-lt"/>
              </a:rPr>
              <a:t>performa</a:t>
            </a:r>
            <a:endParaRPr lang="en-US" dirty="0">
              <a:latin typeface="+mj-lt"/>
            </a:endParaRPr>
          </a:p>
        </p:txBody>
      </p:sp>
      <p:sp>
        <p:nvSpPr>
          <p:cNvPr id="12" name="Text Placeholder 11"/>
          <p:cNvSpPr>
            <a:spLocks noGrp="1"/>
          </p:cNvSpPr>
          <p:nvPr>
            <p:ph type="body" sz="quarter" idx="11"/>
          </p:nvPr>
        </p:nvSpPr>
        <p:spPr>
          <a:xfrm>
            <a:off x="5029200" y="838200"/>
            <a:ext cx="3886200" cy="5791200"/>
          </a:xfrm>
        </p:spPr>
        <p:style>
          <a:lnRef idx="2">
            <a:schemeClr val="dk1"/>
          </a:lnRef>
          <a:fillRef idx="1">
            <a:schemeClr val="lt1"/>
          </a:fillRef>
          <a:effectRef idx="0">
            <a:schemeClr val="dk1"/>
          </a:effectRef>
          <a:fontRef idx="minor">
            <a:schemeClr val="dk1"/>
          </a:fontRef>
        </p:style>
        <p:txBody>
          <a:bodyPr/>
          <a:lstStyle/>
          <a:p>
            <a:pPr algn="ctr"/>
            <a:r>
              <a:rPr lang="en-US" sz="2000" u="sng" dirty="0"/>
              <a:t>Level 1</a:t>
            </a:r>
            <a:r>
              <a:rPr lang="en-US" sz="2000" u="sng" dirty="0">
                <a:latin typeface="+mn-lt"/>
              </a:rPr>
              <a:t> (Low) and </a:t>
            </a:r>
            <a:r>
              <a:rPr lang="en-US" sz="2000" u="sng" dirty="0"/>
              <a:t>Level 2</a:t>
            </a:r>
            <a:r>
              <a:rPr lang="en-US" sz="2000" u="sng" dirty="0">
                <a:latin typeface="+mn-lt"/>
              </a:rPr>
              <a:t> (High) controls are run</a:t>
            </a:r>
          </a:p>
          <a:p>
            <a:pPr algn="ctr"/>
            <a:endParaRPr lang="en-US" sz="2000" dirty="0">
              <a:latin typeface="+mn-lt"/>
            </a:endParaRPr>
          </a:p>
          <a:p>
            <a:pPr lvl="1" algn="ctr">
              <a:buFont typeface="Arial" pitchFamily="34" charset="0"/>
              <a:buChar char="•"/>
            </a:pPr>
            <a:r>
              <a:rPr lang="en-US" dirty="0">
                <a:latin typeface="+mn-lt"/>
              </a:rPr>
              <a:t>Weekly </a:t>
            </a:r>
          </a:p>
          <a:p>
            <a:pPr lvl="1" algn="ctr">
              <a:buFont typeface="Arial" pitchFamily="34" charset="0"/>
              <a:buChar char="•"/>
            </a:pPr>
            <a:r>
              <a:rPr lang="en-US" dirty="0">
                <a:latin typeface="+mn-lt"/>
              </a:rPr>
              <a:t>When a new vial of strips is opened</a:t>
            </a:r>
            <a:r>
              <a:rPr lang="en-US" dirty="0" smtClean="0">
                <a:latin typeface="+mn-lt"/>
              </a:rPr>
              <a:t>.</a:t>
            </a:r>
          </a:p>
          <a:p>
            <a:pPr lvl="1" algn="ctr">
              <a:buFont typeface="Arial" pitchFamily="34" charset="0"/>
              <a:buChar char="•"/>
            </a:pPr>
            <a:r>
              <a:rPr lang="en-US" dirty="0" smtClean="0"/>
              <a:t>When Training a New Operator.</a:t>
            </a:r>
            <a:endParaRPr lang="en-US" dirty="0">
              <a:latin typeface="+mn-lt"/>
            </a:endParaRPr>
          </a:p>
          <a:p>
            <a:pPr algn="ctr">
              <a:buFont typeface="Arial" pitchFamily="34" charset="0"/>
              <a:buChar char="•"/>
            </a:pPr>
            <a:endParaRPr lang="en-US" sz="2000" dirty="0">
              <a:latin typeface="+mn-lt"/>
            </a:endParaRPr>
          </a:p>
          <a:p>
            <a:pPr algn="ctr">
              <a:buFont typeface="Arial" pitchFamily="34" charset="0"/>
              <a:buChar char="•"/>
            </a:pPr>
            <a:r>
              <a:rPr lang="en-US" sz="2000" dirty="0">
                <a:solidFill>
                  <a:srgbClr val="FF0000"/>
                </a:solidFill>
                <a:latin typeface="+mn-lt"/>
              </a:rPr>
              <a:t>After opening, the controls expire in 3 months.</a:t>
            </a:r>
          </a:p>
          <a:p>
            <a:pPr algn="ctr">
              <a:buFont typeface="Arial" pitchFamily="34" charset="0"/>
              <a:buChar char="•"/>
            </a:pPr>
            <a:r>
              <a:rPr lang="en-US" sz="2000" dirty="0">
                <a:solidFill>
                  <a:srgbClr val="FF0000"/>
                </a:solidFill>
              </a:rPr>
              <a:t>The test strips are stable until the expiration date on the vial.</a:t>
            </a:r>
            <a:endParaRPr lang="en-US" sz="2000" dirty="0">
              <a:solidFill>
                <a:srgbClr val="FF0000"/>
              </a:solidFill>
              <a:latin typeface="+mn-lt"/>
            </a:endParaRPr>
          </a:p>
          <a:p>
            <a:endParaRPr lang="en-US" dirty="0"/>
          </a:p>
        </p:txBody>
      </p:sp>
      <p:sp>
        <p:nvSpPr>
          <p:cNvPr id="13" name="Oval 12"/>
          <p:cNvSpPr/>
          <p:nvPr/>
        </p:nvSpPr>
        <p:spPr>
          <a:xfrm>
            <a:off x="2971800" y="4495800"/>
            <a:ext cx="1828800"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Chek Strip</a:t>
            </a:r>
          </a:p>
        </p:txBody>
      </p:sp>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5639" r="25639"/>
          <a:stretch>
            <a:fillRect/>
          </a:stretch>
        </p:blipFill>
        <p:spPr>
          <a:xfrm>
            <a:off x="228600" y="847204"/>
            <a:ext cx="4572000" cy="40907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857596"/>
            <a:ext cx="3657600" cy="4876800"/>
          </a:xfrm>
        </p:spPr>
      </p:pic>
      <p:sp>
        <p:nvSpPr>
          <p:cNvPr id="3" name="Content Placeholder 2"/>
          <p:cNvSpPr>
            <a:spLocks noGrp="1"/>
          </p:cNvSpPr>
          <p:nvPr>
            <p:ph sz="half" idx="2"/>
          </p:nvPr>
        </p:nvSpPr>
        <p:spPr>
          <a:xfrm>
            <a:off x="4267200" y="857596"/>
            <a:ext cx="4343400" cy="5268567"/>
          </a:xfrm>
        </p:spPr>
        <p:txBody>
          <a:bodyPr>
            <a:normAutofit/>
          </a:bodyPr>
          <a:lstStyle/>
          <a:p>
            <a:pPr marL="0" indent="0">
              <a:buNone/>
            </a:pPr>
            <a:endParaRPr lang="en-US" u="sng" dirty="0"/>
          </a:p>
          <a:p>
            <a:pPr algn="ctr"/>
            <a:r>
              <a:rPr lang="en-US" sz="2000" u="sng" dirty="0"/>
              <a:t>Level 1 (Low) and Level 2 (High) controls are run</a:t>
            </a:r>
          </a:p>
          <a:p>
            <a:pPr algn="ctr"/>
            <a:endParaRPr lang="en-US" sz="2000" dirty="0"/>
          </a:p>
          <a:p>
            <a:pPr lvl="1" algn="ctr">
              <a:buFont typeface="Arial" pitchFamily="34" charset="0"/>
              <a:buChar char="•"/>
            </a:pPr>
            <a:r>
              <a:rPr lang="en-US" sz="2000" dirty="0"/>
              <a:t>Weekly </a:t>
            </a:r>
          </a:p>
          <a:p>
            <a:pPr lvl="1" algn="ctr">
              <a:buFont typeface="Arial" pitchFamily="34" charset="0"/>
              <a:buChar char="•"/>
            </a:pPr>
            <a:r>
              <a:rPr lang="en-US" sz="2000" dirty="0"/>
              <a:t>When a new vial of strips is opened</a:t>
            </a:r>
            <a:r>
              <a:rPr lang="en-US" dirty="0" smtClean="0"/>
              <a:t>.</a:t>
            </a:r>
          </a:p>
          <a:p>
            <a:pPr lvl="1" algn="ctr">
              <a:buFont typeface="Arial" pitchFamily="34" charset="0"/>
              <a:buChar char="•"/>
            </a:pPr>
            <a:r>
              <a:rPr lang="en-US" sz="1800" dirty="0" smtClean="0"/>
              <a:t>When Training a New Operator</a:t>
            </a:r>
            <a:endParaRPr lang="en-US" sz="1800" dirty="0"/>
          </a:p>
          <a:p>
            <a:pPr algn="ctr">
              <a:buFont typeface="Arial" pitchFamily="34" charset="0"/>
              <a:buChar char="•"/>
            </a:pPr>
            <a:endParaRPr lang="en-US" sz="2000" dirty="0"/>
          </a:p>
          <a:p>
            <a:pPr algn="ctr">
              <a:buFont typeface="Arial" pitchFamily="34" charset="0"/>
              <a:buChar char="•"/>
            </a:pPr>
            <a:r>
              <a:rPr lang="en-US" sz="2000" dirty="0">
                <a:solidFill>
                  <a:srgbClr val="FF0000"/>
                </a:solidFill>
              </a:rPr>
              <a:t>After opening, the controls expire in 3 months.</a:t>
            </a:r>
          </a:p>
          <a:p>
            <a:pPr algn="ctr">
              <a:buFont typeface="Arial" pitchFamily="34" charset="0"/>
              <a:buChar char="•"/>
            </a:pPr>
            <a:r>
              <a:rPr lang="en-US" sz="2000" dirty="0" smtClean="0">
                <a:solidFill>
                  <a:srgbClr val="FF0000"/>
                </a:solidFill>
              </a:rPr>
              <a:t>After opening, the Test Strips  expire in 6 months.</a:t>
            </a:r>
            <a:endParaRPr lang="en-US" sz="2000" dirty="0">
              <a:solidFill>
                <a:srgbClr val="FF00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499623A8-EBC6-4F74-88B3-26EAE98D8F54}" type="slidenum">
              <a:rPr lang="en-US" smtClean="0"/>
              <a:pPr/>
              <a:t>8</a:t>
            </a:fld>
            <a:endParaRPr lang="en-US" dirty="0"/>
          </a:p>
        </p:txBody>
      </p:sp>
      <p:sp>
        <p:nvSpPr>
          <p:cNvPr id="5" name="Title 4"/>
          <p:cNvSpPr>
            <a:spLocks noGrp="1"/>
          </p:cNvSpPr>
          <p:nvPr>
            <p:ph type="title"/>
          </p:nvPr>
        </p:nvSpPr>
        <p:spPr>
          <a:xfrm>
            <a:off x="304800" y="152399"/>
            <a:ext cx="8305800" cy="609601"/>
          </a:xfrm>
          <a:solidFill>
            <a:schemeClr val="tx1"/>
          </a:solidFill>
          <a:ln>
            <a:solidFill>
              <a:schemeClr val="tx1"/>
            </a:solidFill>
          </a:ln>
        </p:spPr>
        <p:txBody>
          <a:bodyPr/>
          <a:lstStyle/>
          <a:p>
            <a:r>
              <a:rPr lang="en-US" dirty="0" smtClean="0">
                <a:solidFill>
                  <a:schemeClr val="bg1"/>
                </a:solidFill>
              </a:rPr>
              <a:t>GLUCOSE-HARMONY</a:t>
            </a:r>
            <a:endParaRPr lang="en-US" dirty="0">
              <a:solidFill>
                <a:schemeClr val="bg1"/>
              </a:solidFill>
            </a:endParaRPr>
          </a:p>
        </p:txBody>
      </p:sp>
    </p:spTree>
    <p:extLst>
      <p:ext uri="{BB962C8B-B14F-4D97-AF65-F5344CB8AC3E}">
        <p14:creationId xmlns:p14="http://schemas.microsoft.com/office/powerpoint/2010/main" val="203563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Hemoglobin</a:t>
            </a:r>
          </a:p>
        </p:txBody>
      </p:sp>
      <p:sp>
        <p:nvSpPr>
          <p:cNvPr id="4" name="Text Placeholder 3"/>
          <p:cNvSpPr>
            <a:spLocks noGrp="1"/>
          </p:cNvSpPr>
          <p:nvPr>
            <p:ph type="body" sz="quarter" idx="1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endParaRPr lang="en-US" u="sng" dirty="0"/>
          </a:p>
          <a:p>
            <a:pPr algn="ctr"/>
            <a:r>
              <a:rPr lang="en-US" sz="2200" u="sng" dirty="0"/>
              <a:t>Low</a:t>
            </a:r>
            <a:r>
              <a:rPr lang="en-US" sz="2200" u="sng" dirty="0">
                <a:latin typeface="+mn-lt"/>
              </a:rPr>
              <a:t> and High controls are run</a:t>
            </a:r>
          </a:p>
          <a:p>
            <a:pPr algn="ctr"/>
            <a:endParaRPr lang="en-US" sz="2200" dirty="0">
              <a:latin typeface="+mn-lt"/>
            </a:endParaRPr>
          </a:p>
          <a:p>
            <a:pPr algn="ctr">
              <a:buFont typeface="Arial" pitchFamily="34" charset="0"/>
              <a:buChar char="•"/>
            </a:pPr>
            <a:r>
              <a:rPr lang="en-US" sz="2200" dirty="0">
                <a:latin typeface="+mn-lt"/>
              </a:rPr>
              <a:t>Each day of patient testing</a:t>
            </a:r>
          </a:p>
          <a:p>
            <a:pPr algn="ctr">
              <a:buFont typeface="Arial" pitchFamily="34" charset="0"/>
              <a:buChar char="•"/>
            </a:pPr>
            <a:r>
              <a:rPr lang="en-US" sz="2200" dirty="0">
                <a:latin typeface="+mn-lt"/>
              </a:rPr>
              <a:t>When a new bottle of test cuvettes are opened.</a:t>
            </a:r>
          </a:p>
          <a:p>
            <a:pPr algn="ctr">
              <a:buFont typeface="Arial" pitchFamily="34" charset="0"/>
              <a:buChar char="•"/>
            </a:pPr>
            <a:endParaRPr lang="en-US" sz="2200" dirty="0">
              <a:latin typeface="+mn-lt"/>
            </a:endParaRPr>
          </a:p>
          <a:p>
            <a:pPr algn="ctr">
              <a:buFont typeface="Arial" pitchFamily="34" charset="0"/>
              <a:buChar char="•"/>
            </a:pPr>
            <a:r>
              <a:rPr lang="en-US" sz="2200" dirty="0">
                <a:latin typeface="+mn-lt"/>
              </a:rPr>
              <a:t>Note the SELFTEST result when starting the machine up.</a:t>
            </a:r>
          </a:p>
          <a:p>
            <a:pPr algn="ctr">
              <a:buFont typeface="Arial" pitchFamily="34" charset="0"/>
              <a:buChar char="•"/>
            </a:pPr>
            <a:endParaRPr lang="en-US" sz="2200" dirty="0">
              <a:latin typeface="+mn-lt"/>
            </a:endParaRPr>
          </a:p>
          <a:p>
            <a:pPr lvl="1" algn="ctr">
              <a:buFont typeface="Arial" pitchFamily="34" charset="0"/>
              <a:buChar char="•"/>
            </a:pPr>
            <a:endParaRPr lang="en-US" sz="2200" dirty="0">
              <a:latin typeface="+mn-lt"/>
            </a:endParaRPr>
          </a:p>
          <a:p>
            <a:pPr lvl="1">
              <a:buFont typeface="Arial" pitchFamily="34" charset="0"/>
              <a:buChar char="•"/>
            </a:pPr>
            <a:r>
              <a:rPr lang="en-US" sz="2200" dirty="0">
                <a:solidFill>
                  <a:srgbClr val="FF0000"/>
                </a:solidFill>
                <a:latin typeface="+mn-lt"/>
              </a:rPr>
              <a:t>After controls are opened they expire within 1 month</a:t>
            </a:r>
          </a:p>
          <a:p>
            <a:pPr lvl="1">
              <a:buFont typeface="Arial" pitchFamily="34" charset="0"/>
              <a:buChar char="•"/>
            </a:pPr>
            <a:r>
              <a:rPr lang="en-US" sz="2200" dirty="0">
                <a:solidFill>
                  <a:srgbClr val="FF0000"/>
                </a:solidFill>
                <a:latin typeface="+mn-lt"/>
              </a:rPr>
              <a:t>After </a:t>
            </a:r>
            <a:r>
              <a:rPr lang="en-US" sz="2200" dirty="0">
                <a:solidFill>
                  <a:srgbClr val="FF0000"/>
                </a:solidFill>
              </a:rPr>
              <a:t>c</a:t>
            </a:r>
            <a:r>
              <a:rPr lang="en-US" sz="2200" dirty="0">
                <a:solidFill>
                  <a:srgbClr val="FF0000"/>
                </a:solidFill>
                <a:latin typeface="+mn-lt"/>
              </a:rPr>
              <a:t>uvette bottles are opened they expire within 3 months.</a:t>
            </a:r>
          </a:p>
          <a:p>
            <a:pPr lvl="1">
              <a:buFont typeface="Arial" pitchFamily="34" charset="0"/>
              <a:buChar char="•"/>
            </a:pPr>
            <a:endParaRPr lang="en-US" sz="2200" dirty="0">
              <a:solidFill>
                <a:srgbClr val="FF0000"/>
              </a:solidFill>
            </a:endParaRPr>
          </a:p>
          <a:p>
            <a:pPr lvl="1">
              <a:buFont typeface="Wingdings" pitchFamily="2" charset="2"/>
              <a:buChar char="ü"/>
            </a:pPr>
            <a:r>
              <a:rPr lang="en-US" sz="2200" dirty="0">
                <a:solidFill>
                  <a:srgbClr val="FF0000"/>
                </a:solidFill>
                <a:latin typeface="+mn-lt"/>
              </a:rPr>
              <a:t>Controls and cuvettes can also expire as stated on the vials.</a:t>
            </a:r>
          </a:p>
          <a:p>
            <a:pPr algn="ctr">
              <a:buFont typeface="Wingdings" pitchFamily="2" charset="2"/>
              <a:buChar char="v"/>
            </a:pPr>
            <a:endParaRPr lang="en-US" dirty="0"/>
          </a:p>
          <a:p>
            <a:pPr algn="ctr">
              <a:buFont typeface="Wingdings" pitchFamily="2" charset="2"/>
              <a:buChar char="v"/>
            </a:pPr>
            <a:endParaRPr lang="en-US" dirty="0"/>
          </a:p>
        </p:txBody>
      </p:sp>
      <p:sp>
        <p:nvSpPr>
          <p:cNvPr id="6" name="Slide Number Placeholder 5"/>
          <p:cNvSpPr>
            <a:spLocks noGrp="1"/>
          </p:cNvSpPr>
          <p:nvPr>
            <p:ph type="sldNum" sz="quarter" idx="12"/>
          </p:nvPr>
        </p:nvSpPr>
        <p:spPr/>
        <p:txBody>
          <a:bodyPr/>
          <a:lstStyle/>
          <a:p>
            <a:fld id="{206C7CE5-3225-8743-B368-1C50B11BFD71}" type="slidenum">
              <a:rPr lang="en-US" smtClean="0"/>
              <a:pPr/>
              <a:t>9</a:t>
            </a:fld>
            <a:endParaRPr lang="en-US" dirty="0"/>
          </a:p>
        </p:txBody>
      </p:sp>
      <p:pic>
        <p:nvPicPr>
          <p:cNvPr id="10" name="Picture Placeholder 9" descr="hgb2.JPG"/>
          <p:cNvPicPr>
            <a:picLocks noGrp="1" noChangeAspect="1"/>
          </p:cNvPicPr>
          <p:nvPr>
            <p:ph type="pic" sz="quarter" idx="10"/>
          </p:nvPr>
        </p:nvPicPr>
        <p:blipFill>
          <a:blip r:embed="rId3" cstate="print"/>
          <a:srcRect l="31693" r="17519"/>
          <a:stretch>
            <a:fillRect/>
          </a:stretch>
        </p:blipFill>
        <p:spPr>
          <a:xfrm>
            <a:off x="685800" y="838200"/>
            <a:ext cx="3276600" cy="5279136"/>
          </a:xfrm>
          <a:prstGeom prst="rect">
            <a:avLst/>
          </a:prstGeom>
          <a:ln w="38100" cap="sq">
            <a:solidFill>
              <a:srgbClr val="7C6316"/>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light-background_3-21-12 (1)">
  <a:themeElements>
    <a:clrScheme name="UW Medicine">
      <a:dk1>
        <a:srgbClr val="7C6316"/>
      </a:dk1>
      <a:lt1>
        <a:srgbClr val="FFFFFF"/>
      </a:lt1>
      <a:dk2>
        <a:srgbClr val="000000"/>
      </a:dk2>
      <a:lt2>
        <a:srgbClr val="F9F7E7"/>
      </a:lt2>
      <a:accent1>
        <a:srgbClr val="7C6316"/>
      </a:accent1>
      <a:accent2>
        <a:srgbClr val="F2ECC2"/>
      </a:accent2>
      <a:accent3>
        <a:srgbClr val="F9F7E7"/>
      </a:accent3>
      <a:accent4>
        <a:srgbClr val="C0C0C0"/>
      </a:accent4>
      <a:accent5>
        <a:srgbClr val="C00000"/>
      </a:accent5>
      <a:accent6>
        <a:srgbClr val="808080"/>
      </a:accent6>
      <a:hlink>
        <a:srgbClr val="7C6316"/>
      </a:hlink>
      <a:folHlink>
        <a:srgbClr val="77787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Template_light-background_3-21-12 (1)</Template>
  <TotalTime>2542</TotalTime>
  <Words>1566</Words>
  <Application>Microsoft Office PowerPoint</Application>
  <PresentationFormat>On-screen Show (4:3)</PresentationFormat>
  <Paragraphs>324</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Georgia</vt:lpstr>
      <vt:lpstr>Goudy</vt:lpstr>
      <vt:lpstr>Times New Roman</vt:lpstr>
      <vt:lpstr>Wingdings</vt:lpstr>
      <vt:lpstr>Template_light-background_3-21-12 (1)</vt:lpstr>
      <vt:lpstr>Quality control in the laboratory</vt:lpstr>
      <vt:lpstr>What is Quality Control?</vt:lpstr>
      <vt:lpstr>Running Controls checks for the following:</vt:lpstr>
      <vt:lpstr>Why do we do QC?</vt:lpstr>
      <vt:lpstr>How do we do QC?</vt:lpstr>
      <vt:lpstr>Two Types of QC</vt:lpstr>
      <vt:lpstr>Glucose-performa</vt:lpstr>
      <vt:lpstr>GLUCOSE-HARMONY</vt:lpstr>
      <vt:lpstr>Hemoglobin</vt:lpstr>
      <vt:lpstr>Hemoglobin A1c</vt:lpstr>
      <vt:lpstr>Influenza a+B</vt:lpstr>
      <vt:lpstr>KOH/Chlorazol black e stain </vt:lpstr>
      <vt:lpstr>mONO</vt:lpstr>
      <vt:lpstr>Pregnancy- Osom card</vt:lpstr>
      <vt:lpstr>Prothrombin Time-XS PRO</vt:lpstr>
      <vt:lpstr>Prothrombin Time-xs plus</vt:lpstr>
      <vt:lpstr>Rapid Strep</vt:lpstr>
      <vt:lpstr>Temperatures</vt:lpstr>
      <vt:lpstr>Urinalysis</vt:lpstr>
      <vt:lpstr>covid 19id-19</vt:lpstr>
      <vt:lpstr>Labels for Test Kits and Controls</vt:lpstr>
      <vt:lpstr>Labels for Test Kits and Controls</vt:lpstr>
      <vt:lpstr>Sources of error-Why is my QC out?</vt:lpstr>
      <vt:lpstr>Sources of error-Why is my QC out?</vt:lpstr>
      <vt:lpstr>Sources of error-Why is my QC out?</vt:lpstr>
      <vt:lpstr>Questions?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HEADLINE GOES HERE. PREFERRABLY IN ALL CAPS AND NO MORE THAN THREE LINES.</dc:title>
  <dc:creator>Lakin Soldate</dc:creator>
  <cp:lastModifiedBy>Rama Kamasani</cp:lastModifiedBy>
  <cp:revision>325</cp:revision>
  <cp:lastPrinted>2015-02-05T03:35:11Z</cp:lastPrinted>
  <dcterms:created xsi:type="dcterms:W3CDTF">2012-07-01T20:36:09Z</dcterms:created>
  <dcterms:modified xsi:type="dcterms:W3CDTF">2021-11-09T17:54:59Z</dcterms:modified>
</cp:coreProperties>
</file>