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4" r:id="rId6"/>
    <p:sldId id="259" r:id="rId7"/>
    <p:sldId id="267" r:id="rId8"/>
    <p:sldId id="266" r:id="rId9"/>
    <p:sldId id="270" r:id="rId10"/>
    <p:sldId id="268" r:id="rId11"/>
    <p:sldId id="271" r:id="rId12"/>
    <p:sldId id="272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C5EF03-9DD1-47B3-851C-3C75B9BEA409}">
          <p14:sldIdLst>
            <p14:sldId id="256"/>
            <p14:sldId id="264"/>
            <p14:sldId id="259"/>
            <p14:sldId id="267"/>
            <p14:sldId id="266"/>
            <p14:sldId id="270"/>
          </p14:sldIdLst>
        </p14:section>
        <p14:section name="Untitled Section" id="{DBA49423-E55A-474D-873E-387BA0C49E81}">
          <p14:sldIdLst>
            <p14:sldId id="268"/>
            <p14:sldId id="271"/>
            <p14:sldId id="272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5" autoAdjust="0"/>
  </p:normalViewPr>
  <p:slideViewPr>
    <p:cSldViewPr snapToGrid="0">
      <p:cViewPr varScale="1">
        <p:scale>
          <a:sx n="80" d="100"/>
          <a:sy n="80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iconchunking_colorful2">
  <dgm:title val="iconchunking_colorful2"/>
  <dgm:desc val="iconchunking_colorful2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2_2" csCatId="accent2" phldr="1"/>
      <dgm:spPr/>
    </dgm:pt>
    <dgm:pt modelId="{4AF52931-E4CA-4429-AACB-B8747CDB2409}">
      <dgm:prSet phldrT="[Text]"/>
      <dgm:spPr/>
      <dgm:t>
        <a:bodyPr/>
        <a:lstStyle/>
        <a:p>
          <a:pPr algn="ctr">
            <a:lnSpc>
              <a:spcPct val="100000"/>
            </a:lnSpc>
          </a:pPr>
          <a:r>
            <a:rPr lang="en-US" dirty="0"/>
            <a:t>Procedure &amp; Additional Considerations</a:t>
          </a: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endParaRPr lang="en-US"/>
        </a:p>
      </dgm:t>
    </dgm:pt>
    <dgm:pt modelId="{81BEB84D-9A77-49C6-9301-B3359FCAC75F}">
      <dgm:prSet phldrT="[Text]"/>
      <dgm:spPr/>
      <dgm:t>
        <a:bodyPr/>
        <a:lstStyle/>
        <a:p>
          <a:pPr algn="ctr">
            <a:lnSpc>
              <a:spcPct val="100000"/>
            </a:lnSpc>
          </a:pPr>
          <a:r>
            <a:rPr lang="en-US" dirty="0"/>
            <a:t> Internal Quality Control &amp; External Quality Control</a:t>
          </a:r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/>
        </a:p>
      </dgm:t>
    </dgm:pt>
    <dgm:pt modelId="{5D260F18-25D2-4074-87F1-7E78DDA61C58}" type="sibTrans" cxnId="{420EF6C4-7321-43BE-A2FC-253606B1E06A}">
      <dgm:prSet/>
      <dgm:spPr/>
      <dgm:t>
        <a:bodyPr/>
        <a:lstStyle/>
        <a:p>
          <a:endParaRPr lang="en-US"/>
        </a:p>
      </dgm:t>
    </dgm:pt>
    <dgm:pt modelId="{BFF9359E-E9B1-4B73-BACC-2C7988765B16}">
      <dgm:prSet phldrT="[Text]"/>
      <dgm:spPr/>
      <dgm:t>
        <a:bodyPr/>
        <a:lstStyle/>
        <a:p>
          <a:pPr algn="ctr">
            <a:lnSpc>
              <a:spcPct val="100000"/>
            </a:lnSpc>
          </a:pPr>
          <a:endParaRPr lang="en-US" dirty="0"/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/>
        </a:p>
      </dgm:t>
    </dgm:pt>
    <dgm:pt modelId="{1CEF1965-C516-4C44-BAE3-2FA3F5116930}" type="sibTrans" cxnId="{516EC545-1971-48B3-978C-4756FCDCCFD9}">
      <dgm:prSet/>
      <dgm:spPr/>
      <dgm:t>
        <a:bodyPr/>
        <a:lstStyle/>
        <a:p>
          <a:endParaRPr lang="en-US"/>
        </a:p>
      </dgm:t>
    </dgm:pt>
    <dgm:pt modelId="{6F4DA4D9-01DC-439B-8F27-AAA47846B277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7BD98E3C-315B-4C9C-8D58-D6DB162B58F8}" type="pres">
      <dgm:prSet presAssocID="{4AF52931-E4CA-4429-AACB-B8747CDB2409}" presName="compNode" presStyleCnt="0"/>
      <dgm:spPr/>
    </dgm:pt>
    <dgm:pt modelId="{DD5F79B1-3C2C-4604-AC16-19B868C74020}" type="pres">
      <dgm:prSet presAssocID="{4AF52931-E4CA-4429-AACB-B8747CDB2409}" presName="bgRect" presStyleLbl="bgShp" presStyleIdx="0" presStyleCnt="3" custScaleX="100000" custScaleY="75017" custLinFactNeighborX="6523" custLinFactNeighborY="-13232"/>
      <dgm:spPr/>
    </dgm:pt>
    <dgm:pt modelId="{B949D2F1-162D-4D02-A732-D01345E22AA4}" type="pres">
      <dgm:prSet presAssocID="{4AF52931-E4CA-4429-AACB-B8747CDB2409}" presName="iconRect" presStyleLbl="node1" presStyleIdx="0" presStyleCnt="3" custLinFactNeighborX="3000" custLinFactNeighborY="-1934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B131C359-49F1-4CB8-8E9B-1B1386A2778B}" type="pres">
      <dgm:prSet presAssocID="{4AF52931-E4CA-4429-AACB-B8747CDB2409}" presName="spaceRect" presStyleCnt="0"/>
      <dgm:spPr/>
    </dgm:pt>
    <dgm:pt modelId="{F8F5240A-0D85-485B-9D93-407D1FFAF913}" type="pres">
      <dgm:prSet presAssocID="{4AF52931-E4CA-4429-AACB-B8747CDB2409}" presName="parTx" presStyleLbl="revTx" presStyleIdx="0" presStyleCnt="3" custScaleX="142835" custScaleY="52557" custLinFactNeighborX="-12936" custLinFactNeighborY="-5155">
        <dgm:presLayoutVars>
          <dgm:chMax val="0"/>
          <dgm:chPref val="0"/>
        </dgm:presLayoutVars>
      </dgm:prSet>
      <dgm:spPr/>
    </dgm:pt>
    <dgm:pt modelId="{D8ABCEC2-390B-429B-9081-E082DA5D0427}" type="pres">
      <dgm:prSet presAssocID="{D86AF01C-9CBC-41F8-9354-48CD82BDFDC9}" presName="sibTrans" presStyleCnt="0"/>
      <dgm:spPr/>
    </dgm:pt>
    <dgm:pt modelId="{F2D54F12-8080-4E0C-BD80-92EA1630D084}" type="pres">
      <dgm:prSet presAssocID="{81BEB84D-9A77-49C6-9301-B3359FCAC75F}" presName="compNode" presStyleCnt="0"/>
      <dgm:spPr/>
    </dgm:pt>
    <dgm:pt modelId="{CBA0401E-7684-42C8-839E-D801768D883C}" type="pres">
      <dgm:prSet presAssocID="{81BEB84D-9A77-49C6-9301-B3359FCAC75F}" presName="bgRect" presStyleLbl="bgShp" presStyleIdx="1" presStyleCnt="3" custScaleX="99808" custScaleY="75073" custLinFactNeighborX="5796" custLinFactNeighborY="-91184"/>
      <dgm:spPr/>
    </dgm:pt>
    <dgm:pt modelId="{EF3B2503-2995-401B-AD2A-8687192014FC}" type="pres">
      <dgm:prSet presAssocID="{81BEB84D-9A77-49C6-9301-B3359FCAC75F}" presName="iconRect" presStyleLbl="node1" presStyleIdx="1" presStyleCnt="3" custLinFactY="-27357" custLinFactNeighborX="-3763" custLinFactNeighborY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69262E9A-AC8B-4E45-B562-DDB0B7EF679B}" type="pres">
      <dgm:prSet presAssocID="{81BEB84D-9A77-49C6-9301-B3359FCAC75F}" presName="spaceRect" presStyleCnt="0"/>
      <dgm:spPr/>
    </dgm:pt>
    <dgm:pt modelId="{686301C7-6BD3-4366-8AD9-2496B2EDF77C}" type="pres">
      <dgm:prSet presAssocID="{81BEB84D-9A77-49C6-9301-B3359FCAC75F}" presName="parTx" presStyleLbl="revTx" presStyleIdx="1" presStyleCnt="3" custScaleY="84024" custLinFactNeighborX="-19391" custLinFactNeighborY="-94462">
        <dgm:presLayoutVars>
          <dgm:chMax val="0"/>
          <dgm:chPref val="0"/>
        </dgm:presLayoutVars>
      </dgm:prSet>
      <dgm:spPr/>
    </dgm:pt>
    <dgm:pt modelId="{6ED4671C-AA9A-4E39-8821-8479FB442A42}" type="pres">
      <dgm:prSet presAssocID="{5D260F18-25D2-4074-87F1-7E78DDA61C58}" presName="sibTrans" presStyleCnt="0"/>
      <dgm:spPr/>
    </dgm:pt>
    <dgm:pt modelId="{73B0EF57-FE6C-4349-B546-40C4671BE0AF}" type="pres">
      <dgm:prSet presAssocID="{BFF9359E-E9B1-4B73-BACC-2C7988765B16}" presName="compNode" presStyleCnt="0"/>
      <dgm:spPr/>
    </dgm:pt>
    <dgm:pt modelId="{5865A6BD-F99C-4927-AA71-14438D8BD5FD}" type="pres">
      <dgm:prSet presAssocID="{BFF9359E-E9B1-4B73-BACC-2C7988765B16}" presName="bgRect" presStyleLbl="bgShp" presStyleIdx="2" presStyleCnt="3" custScaleX="100000" custScaleY="75551" custLinFactNeighborX="4860" custLinFactNeighborY="-84235"/>
      <dgm:spPr/>
    </dgm:pt>
    <dgm:pt modelId="{F7573F21-6CA6-4D82-A5B8-20E46E8BAE44}" type="pres">
      <dgm:prSet presAssocID="{BFF9359E-E9B1-4B73-BACC-2C7988765B16}" presName="iconRect" presStyleLbl="node1" presStyleIdx="2" presStyleCnt="3" custLinFactY="-25418" custLinFactNeighborX="-24845" custLinFactNeighborY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CFA2DEF1-3E86-45A4-93DF-3F3524CE8FA1}" type="pres">
      <dgm:prSet presAssocID="{BFF9359E-E9B1-4B73-BACC-2C7988765B16}" presName="spaceRect" presStyleCnt="0"/>
      <dgm:spPr/>
    </dgm:pt>
    <dgm:pt modelId="{3A277CF8-63F3-4E73-9A0E-6D37315945D9}" type="pres">
      <dgm:prSet presAssocID="{BFF9359E-E9B1-4B73-BACC-2C7988765B16}" presName="parTx" presStyleLbl="revTx" presStyleIdx="2" presStyleCnt="3" custScaleY="76320" custLinFactY="-78026" custLinFactNeighborX="-9125" custLinFactNeighborY="-100000">
        <dgm:presLayoutVars>
          <dgm:chMax val="0"/>
          <dgm:chPref val="0"/>
        </dgm:presLayoutVars>
      </dgm:prSet>
      <dgm:spPr/>
    </dgm:pt>
  </dgm:ptLst>
  <dgm:cxnLst>
    <dgm:cxn modelId="{157D760D-D278-416A-8A95-E1E5E1AC50DD}" type="presOf" srcId="{BFF9359E-E9B1-4B73-BACC-2C7988765B16}" destId="{3A277CF8-63F3-4E73-9A0E-6D37315945D9}" srcOrd="0" destOrd="0" presId="urn:microsoft.com/office/officeart/2018/2/layout/IconVerticalSolidList"/>
    <dgm:cxn modelId="{0FB2B426-F0E1-46AC-8877-C6BC9AFEAA79}" type="presOf" srcId="{81BEB84D-9A77-49C6-9301-B3359FCAC75F}" destId="{686301C7-6BD3-4366-8AD9-2496B2EDF77C}" srcOrd="0" destOrd="0" presId="urn:microsoft.com/office/officeart/2018/2/layout/IconVerticalSolidList"/>
    <dgm:cxn modelId="{E35E8428-56F2-46AB-9E50-4261F022E415}" type="presOf" srcId="{4AF52931-E4CA-4429-AACB-B8747CDB2409}" destId="{F8F5240A-0D85-485B-9D93-407D1FFAF913}" srcOrd="0" destOrd="0" presId="urn:microsoft.com/office/officeart/2018/2/layout/IconVerticalSolidList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9AA0145A-3FA6-4E40-B6CD-6DB3507FF368}" type="presOf" srcId="{C7720856-93F0-4CC7-B7FD-2466914A11D4}" destId="{6F4DA4D9-01DC-439B-8F27-AAA47846B277}" srcOrd="0" destOrd="0" presId="urn:microsoft.com/office/officeart/2018/2/layout/IconVerticalSolid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AFECB7CA-4E50-4F60-A6FB-C3816E8CAB87}" type="presParOf" srcId="{6F4DA4D9-01DC-439B-8F27-AAA47846B277}" destId="{7BD98E3C-315B-4C9C-8D58-D6DB162B58F8}" srcOrd="0" destOrd="0" presId="urn:microsoft.com/office/officeart/2018/2/layout/IconVerticalSolidList"/>
    <dgm:cxn modelId="{A2217810-9D1C-4BC7-BE87-D83BE419F7B1}" type="presParOf" srcId="{7BD98E3C-315B-4C9C-8D58-D6DB162B58F8}" destId="{DD5F79B1-3C2C-4604-AC16-19B868C74020}" srcOrd="0" destOrd="0" presId="urn:microsoft.com/office/officeart/2018/2/layout/IconVerticalSolidList"/>
    <dgm:cxn modelId="{30B94466-A785-41BF-BAD4-03A089615086}" type="presParOf" srcId="{7BD98E3C-315B-4C9C-8D58-D6DB162B58F8}" destId="{B949D2F1-162D-4D02-A732-D01345E22AA4}" srcOrd="1" destOrd="0" presId="urn:microsoft.com/office/officeart/2018/2/layout/IconVerticalSolidList"/>
    <dgm:cxn modelId="{FFB8D8B5-5828-46DD-BA77-13638195E4D6}" type="presParOf" srcId="{7BD98E3C-315B-4C9C-8D58-D6DB162B58F8}" destId="{B131C359-49F1-4CB8-8E9B-1B1386A2778B}" srcOrd="2" destOrd="0" presId="urn:microsoft.com/office/officeart/2018/2/layout/IconVerticalSolidList"/>
    <dgm:cxn modelId="{11227E96-FF77-4F39-8B07-07E8611C740D}" type="presParOf" srcId="{7BD98E3C-315B-4C9C-8D58-D6DB162B58F8}" destId="{F8F5240A-0D85-485B-9D93-407D1FFAF913}" srcOrd="3" destOrd="0" presId="urn:microsoft.com/office/officeart/2018/2/layout/IconVerticalSolidList"/>
    <dgm:cxn modelId="{FFC4B6D5-9F56-4405-843A-09B40CA888A3}" type="presParOf" srcId="{6F4DA4D9-01DC-439B-8F27-AAA47846B277}" destId="{D8ABCEC2-390B-429B-9081-E082DA5D0427}" srcOrd="1" destOrd="0" presId="urn:microsoft.com/office/officeart/2018/2/layout/IconVerticalSolidList"/>
    <dgm:cxn modelId="{16ACC83C-7034-4747-BC5D-1E635B3C6CE7}" type="presParOf" srcId="{6F4DA4D9-01DC-439B-8F27-AAA47846B277}" destId="{F2D54F12-8080-4E0C-BD80-92EA1630D084}" srcOrd="2" destOrd="0" presId="urn:microsoft.com/office/officeart/2018/2/layout/IconVerticalSolidList"/>
    <dgm:cxn modelId="{8B276A48-7CBD-4E21-9430-CF0A09D6C0BD}" type="presParOf" srcId="{F2D54F12-8080-4E0C-BD80-92EA1630D084}" destId="{CBA0401E-7684-42C8-839E-D801768D883C}" srcOrd="0" destOrd="0" presId="urn:microsoft.com/office/officeart/2018/2/layout/IconVerticalSolidList"/>
    <dgm:cxn modelId="{F08383BF-FD60-4A49-AD77-65D910EFB252}" type="presParOf" srcId="{F2D54F12-8080-4E0C-BD80-92EA1630D084}" destId="{EF3B2503-2995-401B-AD2A-8687192014FC}" srcOrd="1" destOrd="0" presId="urn:microsoft.com/office/officeart/2018/2/layout/IconVerticalSolidList"/>
    <dgm:cxn modelId="{9D8D1D89-E527-4484-AD56-92A94FED0B6C}" type="presParOf" srcId="{F2D54F12-8080-4E0C-BD80-92EA1630D084}" destId="{69262E9A-AC8B-4E45-B562-DDB0B7EF679B}" srcOrd="2" destOrd="0" presId="urn:microsoft.com/office/officeart/2018/2/layout/IconVerticalSolidList"/>
    <dgm:cxn modelId="{6BE50CC8-CADE-45A7-BC96-23D75538F39A}" type="presParOf" srcId="{F2D54F12-8080-4E0C-BD80-92EA1630D084}" destId="{686301C7-6BD3-4366-8AD9-2496B2EDF77C}" srcOrd="3" destOrd="0" presId="urn:microsoft.com/office/officeart/2018/2/layout/IconVerticalSolidList"/>
    <dgm:cxn modelId="{159D78D4-1170-4693-834B-E3B0A1E5AA76}" type="presParOf" srcId="{6F4DA4D9-01DC-439B-8F27-AAA47846B277}" destId="{6ED4671C-AA9A-4E39-8821-8479FB442A42}" srcOrd="3" destOrd="0" presId="urn:microsoft.com/office/officeart/2018/2/layout/IconVerticalSolidList"/>
    <dgm:cxn modelId="{0E014224-8D52-4573-89D1-F50AF2BE6748}" type="presParOf" srcId="{6F4DA4D9-01DC-439B-8F27-AAA47846B277}" destId="{73B0EF57-FE6C-4349-B546-40C4671BE0AF}" srcOrd="4" destOrd="0" presId="urn:microsoft.com/office/officeart/2018/2/layout/IconVerticalSolidList"/>
    <dgm:cxn modelId="{ACBC9EF5-3D90-4A12-AA98-CAAF2742426F}" type="presParOf" srcId="{73B0EF57-FE6C-4349-B546-40C4671BE0AF}" destId="{5865A6BD-F99C-4927-AA71-14438D8BD5FD}" srcOrd="0" destOrd="0" presId="urn:microsoft.com/office/officeart/2018/2/layout/IconVerticalSolidList"/>
    <dgm:cxn modelId="{528DEE1A-B9B3-44B7-9915-05F053EAB214}" type="presParOf" srcId="{73B0EF57-FE6C-4349-B546-40C4671BE0AF}" destId="{F7573F21-6CA6-4D82-A5B8-20E46E8BAE44}" srcOrd="1" destOrd="0" presId="urn:microsoft.com/office/officeart/2018/2/layout/IconVerticalSolidList"/>
    <dgm:cxn modelId="{BBB56E6E-28C7-4B11-9E9C-87BF204F01B2}" type="presParOf" srcId="{73B0EF57-FE6C-4349-B546-40C4671BE0AF}" destId="{CFA2DEF1-3E86-45A4-93DF-3F3524CE8FA1}" srcOrd="2" destOrd="0" presId="urn:microsoft.com/office/officeart/2018/2/layout/IconVerticalSolidList"/>
    <dgm:cxn modelId="{109CAEC4-7E84-44CD-AC12-5A4173227651}" type="presParOf" srcId="{73B0EF57-FE6C-4349-B546-40C4671BE0AF}" destId="{3A277CF8-63F3-4E73-9A0E-6D37315945D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05/8/layout/cycle2" loCatId="cycle" qsTypeId="urn:microsoft.com/office/officeart/2005/8/quickstyle/simple4" qsCatId="simple" csTypeId="urn:microsoft.com/office/officeart/2005/8/colors/iconchunking_colorful2" csCatId="other" phldr="1"/>
      <dgm:spPr/>
    </dgm:pt>
    <dgm:pt modelId="{4AF52931-E4CA-4429-AACB-B8747CDB2409}">
      <dgm:prSet phldrT="[Text]" custT="1"/>
      <dgm:spPr/>
      <dgm:t>
        <a:bodyPr/>
        <a:lstStyle/>
        <a:p>
          <a:pPr>
            <a:defRPr cap="all"/>
          </a:pPr>
          <a:r>
            <a:rPr lang="en-US" sz="1200" b="1" dirty="0">
              <a:solidFill>
                <a:schemeClr val="tx1"/>
              </a:solidFill>
            </a:rPr>
            <a:t>Collect &amp; Label Specimen</a:t>
          </a: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D86AF01C-9CBC-41F8-9354-48CD82BDFDC9}" type="sibTrans" cxnId="{F82329C8-C3B2-4E9B-9033-528488D72705}">
      <dgm:prSet custT="1"/>
      <dgm:spPr/>
      <dgm:t>
        <a:bodyPr/>
        <a:lstStyle/>
        <a:p>
          <a:endParaRPr lang="en-US" sz="1000" b="1" dirty="0">
            <a:solidFill>
              <a:schemeClr val="tx1"/>
            </a:solidFill>
          </a:endParaRPr>
        </a:p>
      </dgm:t>
    </dgm:pt>
    <dgm:pt modelId="{81BEB84D-9A77-49C6-9301-B3359FCAC75F}">
      <dgm:prSet phldrT="[Text]" custT="1"/>
      <dgm:spPr/>
      <dgm:t>
        <a:bodyPr/>
        <a:lstStyle/>
        <a:p>
          <a:pPr>
            <a:defRPr cap="all"/>
          </a:pPr>
          <a:r>
            <a:rPr lang="en-US" sz="1200" b="1" dirty="0">
              <a:solidFill>
                <a:schemeClr val="tx1"/>
              </a:solidFill>
            </a:rPr>
            <a:t>Perform test according to manufactures' directions</a:t>
          </a:r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5D260F18-25D2-4074-87F1-7E78DDA61C58}" type="sibTrans" cxnId="{420EF6C4-7321-43BE-A2FC-253606B1E06A}">
      <dgm:prSet custT="1"/>
      <dgm:spPr/>
      <dgm:t>
        <a:bodyPr/>
        <a:lstStyle/>
        <a:p>
          <a:endParaRPr lang="en-US" sz="1000" b="1" dirty="0">
            <a:solidFill>
              <a:schemeClr val="tx1"/>
            </a:solidFill>
          </a:endParaRPr>
        </a:p>
      </dgm:t>
    </dgm:pt>
    <dgm:pt modelId="{BFF9359E-E9B1-4B73-BACC-2C7988765B16}">
      <dgm:prSet phldrT="[Text]" custT="1"/>
      <dgm:spPr/>
      <dgm:t>
        <a:bodyPr/>
        <a:lstStyle/>
        <a:p>
          <a:pPr>
            <a:defRPr cap="all"/>
          </a:pPr>
          <a:r>
            <a:rPr lang="en-US" sz="1200" b="1" dirty="0">
              <a:solidFill>
                <a:schemeClr val="tx1"/>
              </a:solidFill>
            </a:rPr>
            <a:t>Enter into Emr including internal QC monitors</a:t>
          </a:r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1CEF1965-C516-4C44-BAE3-2FA3F5116930}" type="sibTrans" cxnId="{516EC545-1971-48B3-978C-4756FCDCCFD9}">
      <dgm:prSet custT="1"/>
      <dgm:spPr/>
      <dgm:t>
        <a:bodyPr/>
        <a:lstStyle/>
        <a:p>
          <a:endParaRPr lang="en-US" sz="1000" b="1" dirty="0">
            <a:solidFill>
              <a:schemeClr val="tx1"/>
            </a:solidFill>
          </a:endParaRPr>
        </a:p>
      </dgm:t>
    </dgm:pt>
    <dgm:pt modelId="{CFF0578C-D7F7-460F-9A5B-2648300DC722}" type="pres">
      <dgm:prSet presAssocID="{C7720856-93F0-4CC7-B7FD-2466914A11D4}" presName="cycle" presStyleCnt="0">
        <dgm:presLayoutVars>
          <dgm:dir/>
          <dgm:resizeHandles val="exact"/>
        </dgm:presLayoutVars>
      </dgm:prSet>
      <dgm:spPr/>
    </dgm:pt>
    <dgm:pt modelId="{8B117542-81F1-4B92-82EC-908599DD2023}" type="pres">
      <dgm:prSet presAssocID="{4AF52931-E4CA-4429-AACB-B8747CDB2409}" presName="node" presStyleLbl="node1" presStyleIdx="0" presStyleCnt="3">
        <dgm:presLayoutVars>
          <dgm:bulletEnabled val="1"/>
        </dgm:presLayoutVars>
      </dgm:prSet>
      <dgm:spPr/>
    </dgm:pt>
    <dgm:pt modelId="{67719278-2171-45C5-8BB2-FABF7B5A3B82}" type="pres">
      <dgm:prSet presAssocID="{D86AF01C-9CBC-41F8-9354-48CD82BDFDC9}" presName="sibTrans" presStyleLbl="sibTrans2D1" presStyleIdx="0" presStyleCnt="3"/>
      <dgm:spPr/>
    </dgm:pt>
    <dgm:pt modelId="{53536233-896B-4CD6-A80D-AA07A5344EF9}" type="pres">
      <dgm:prSet presAssocID="{D86AF01C-9CBC-41F8-9354-48CD82BDFDC9}" presName="connectorText" presStyleLbl="sibTrans2D1" presStyleIdx="0" presStyleCnt="3"/>
      <dgm:spPr/>
    </dgm:pt>
    <dgm:pt modelId="{12634DEF-EB28-4610-9B13-DE68830D508A}" type="pres">
      <dgm:prSet presAssocID="{81BEB84D-9A77-49C6-9301-B3359FCAC75F}" presName="node" presStyleLbl="node1" presStyleIdx="1" presStyleCnt="3">
        <dgm:presLayoutVars>
          <dgm:bulletEnabled val="1"/>
        </dgm:presLayoutVars>
      </dgm:prSet>
      <dgm:spPr/>
    </dgm:pt>
    <dgm:pt modelId="{451E4303-6F5A-46C2-8C5B-2FE1AE9ACF6C}" type="pres">
      <dgm:prSet presAssocID="{5D260F18-25D2-4074-87F1-7E78DDA61C58}" presName="sibTrans" presStyleLbl="sibTrans2D1" presStyleIdx="1" presStyleCnt="3"/>
      <dgm:spPr/>
    </dgm:pt>
    <dgm:pt modelId="{6D33CD08-0864-4178-A749-D36E082CFD38}" type="pres">
      <dgm:prSet presAssocID="{5D260F18-25D2-4074-87F1-7E78DDA61C58}" presName="connectorText" presStyleLbl="sibTrans2D1" presStyleIdx="1" presStyleCnt="3"/>
      <dgm:spPr/>
    </dgm:pt>
    <dgm:pt modelId="{50F60CD2-A400-4158-B8EA-358853D7B1C9}" type="pres">
      <dgm:prSet presAssocID="{BFF9359E-E9B1-4B73-BACC-2C7988765B16}" presName="node" presStyleLbl="node1" presStyleIdx="2" presStyleCnt="3">
        <dgm:presLayoutVars>
          <dgm:bulletEnabled val="1"/>
        </dgm:presLayoutVars>
      </dgm:prSet>
      <dgm:spPr/>
    </dgm:pt>
    <dgm:pt modelId="{D0B7038B-092B-4802-840E-2BFF28F2E64A}" type="pres">
      <dgm:prSet presAssocID="{1CEF1965-C516-4C44-BAE3-2FA3F5116930}" presName="sibTrans" presStyleLbl="sibTrans2D1" presStyleIdx="2" presStyleCnt="3"/>
      <dgm:spPr/>
    </dgm:pt>
    <dgm:pt modelId="{CE36E7EA-50B1-499B-83FF-3F87779BA0A2}" type="pres">
      <dgm:prSet presAssocID="{1CEF1965-C516-4C44-BAE3-2FA3F5116930}" presName="connectorText" presStyleLbl="sibTrans2D1" presStyleIdx="2" presStyleCnt="3"/>
      <dgm:spPr/>
    </dgm:pt>
  </dgm:ptLst>
  <dgm:cxnLst>
    <dgm:cxn modelId="{A0728000-2279-4A19-A82D-A826DB9B36C1}" type="presOf" srcId="{5D260F18-25D2-4074-87F1-7E78DDA61C58}" destId="{451E4303-6F5A-46C2-8C5B-2FE1AE9ACF6C}" srcOrd="0" destOrd="0" presId="urn:microsoft.com/office/officeart/2005/8/layout/cycle2"/>
    <dgm:cxn modelId="{CB0CD716-BE90-4C78-91C1-59C04F4FDB51}" type="presOf" srcId="{81BEB84D-9A77-49C6-9301-B3359FCAC75F}" destId="{12634DEF-EB28-4610-9B13-DE68830D508A}" srcOrd="0" destOrd="0" presId="urn:microsoft.com/office/officeart/2005/8/layout/cycle2"/>
    <dgm:cxn modelId="{EED47825-64DE-4FF4-BCE1-560F4408EBB4}" type="presOf" srcId="{5D260F18-25D2-4074-87F1-7E78DDA61C58}" destId="{6D33CD08-0864-4178-A749-D36E082CFD38}" srcOrd="1" destOrd="0" presId="urn:microsoft.com/office/officeart/2005/8/layout/cycle2"/>
    <dgm:cxn modelId="{6FF33332-DDAB-48AD-9B79-B062E942A55C}" type="presOf" srcId="{1CEF1965-C516-4C44-BAE3-2FA3F5116930}" destId="{CE36E7EA-50B1-499B-83FF-3F87779BA0A2}" srcOrd="1" destOrd="0" presId="urn:microsoft.com/office/officeart/2005/8/layout/cycle2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56C92372-A108-498D-9874-AC1A6826DA72}" type="presOf" srcId="{D86AF01C-9CBC-41F8-9354-48CD82BDFDC9}" destId="{53536233-896B-4CD6-A80D-AA07A5344EF9}" srcOrd="1" destOrd="0" presId="urn:microsoft.com/office/officeart/2005/8/layout/cycle2"/>
    <dgm:cxn modelId="{7E86857E-526C-4D85-A2E5-3C8D05F48364}" type="presOf" srcId="{D86AF01C-9CBC-41F8-9354-48CD82BDFDC9}" destId="{67719278-2171-45C5-8BB2-FABF7B5A3B82}" srcOrd="0" destOrd="0" presId="urn:microsoft.com/office/officeart/2005/8/layout/cycle2"/>
    <dgm:cxn modelId="{97371ABD-A918-4AEC-AD4C-70A9070B734E}" type="presOf" srcId="{4AF52931-E4CA-4429-AACB-B8747CDB2409}" destId="{8B117542-81F1-4B92-82EC-908599DD2023}" srcOrd="0" destOrd="0" presId="urn:microsoft.com/office/officeart/2005/8/layout/cycle2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240427CE-5503-4507-9AAB-5AAB0CA5D52B}" type="presOf" srcId="{1CEF1965-C516-4C44-BAE3-2FA3F5116930}" destId="{D0B7038B-092B-4802-840E-2BFF28F2E64A}" srcOrd="0" destOrd="0" presId="urn:microsoft.com/office/officeart/2005/8/layout/cycle2"/>
    <dgm:cxn modelId="{FF3D82D2-C4A7-4774-8B1C-248DC3678276}" type="presOf" srcId="{C7720856-93F0-4CC7-B7FD-2466914A11D4}" destId="{CFF0578C-D7F7-460F-9A5B-2648300DC722}" srcOrd="0" destOrd="0" presId="urn:microsoft.com/office/officeart/2005/8/layout/cycle2"/>
    <dgm:cxn modelId="{A1A031E7-A00E-44B1-A212-67C595705CD6}" type="presOf" srcId="{BFF9359E-E9B1-4B73-BACC-2C7988765B16}" destId="{50F60CD2-A400-4158-B8EA-358853D7B1C9}" srcOrd="0" destOrd="0" presId="urn:microsoft.com/office/officeart/2005/8/layout/cycle2"/>
    <dgm:cxn modelId="{0E34F841-E9AD-4604-92E3-557E9A2E2DC8}" type="presParOf" srcId="{CFF0578C-D7F7-460F-9A5B-2648300DC722}" destId="{8B117542-81F1-4B92-82EC-908599DD2023}" srcOrd="0" destOrd="0" presId="urn:microsoft.com/office/officeart/2005/8/layout/cycle2"/>
    <dgm:cxn modelId="{E4519218-3D53-4F8D-8C4F-0C0DA02BAB8B}" type="presParOf" srcId="{CFF0578C-D7F7-460F-9A5B-2648300DC722}" destId="{67719278-2171-45C5-8BB2-FABF7B5A3B82}" srcOrd="1" destOrd="0" presId="urn:microsoft.com/office/officeart/2005/8/layout/cycle2"/>
    <dgm:cxn modelId="{3E9D4B5F-9CEF-4D23-88C4-5FF4FF3269E0}" type="presParOf" srcId="{67719278-2171-45C5-8BB2-FABF7B5A3B82}" destId="{53536233-896B-4CD6-A80D-AA07A5344EF9}" srcOrd="0" destOrd="0" presId="urn:microsoft.com/office/officeart/2005/8/layout/cycle2"/>
    <dgm:cxn modelId="{1241BBAC-69D4-456F-9605-0D846A59B72A}" type="presParOf" srcId="{CFF0578C-D7F7-460F-9A5B-2648300DC722}" destId="{12634DEF-EB28-4610-9B13-DE68830D508A}" srcOrd="2" destOrd="0" presId="urn:microsoft.com/office/officeart/2005/8/layout/cycle2"/>
    <dgm:cxn modelId="{5F1D60F0-8BA8-41A8-AC7C-92C1066D1DDD}" type="presParOf" srcId="{CFF0578C-D7F7-460F-9A5B-2648300DC722}" destId="{451E4303-6F5A-46C2-8C5B-2FE1AE9ACF6C}" srcOrd="3" destOrd="0" presId="urn:microsoft.com/office/officeart/2005/8/layout/cycle2"/>
    <dgm:cxn modelId="{8A3E6818-6B35-49E0-86C2-A442762263F6}" type="presParOf" srcId="{451E4303-6F5A-46C2-8C5B-2FE1AE9ACF6C}" destId="{6D33CD08-0864-4178-A749-D36E082CFD38}" srcOrd="0" destOrd="0" presId="urn:microsoft.com/office/officeart/2005/8/layout/cycle2"/>
    <dgm:cxn modelId="{C0E34703-C6B3-4A5D-9892-6A00CCA18C50}" type="presParOf" srcId="{CFF0578C-D7F7-460F-9A5B-2648300DC722}" destId="{50F60CD2-A400-4158-B8EA-358853D7B1C9}" srcOrd="4" destOrd="0" presId="urn:microsoft.com/office/officeart/2005/8/layout/cycle2"/>
    <dgm:cxn modelId="{02F47AFD-15BA-4F2E-B4D5-8FD507D16485}" type="presParOf" srcId="{CFF0578C-D7F7-460F-9A5B-2648300DC722}" destId="{D0B7038B-092B-4802-840E-2BFF28F2E64A}" srcOrd="5" destOrd="0" presId="urn:microsoft.com/office/officeart/2005/8/layout/cycle2"/>
    <dgm:cxn modelId="{1C2BD235-BEAA-4000-B1CB-8E2C34346DC4}" type="presParOf" srcId="{D0B7038B-092B-4802-840E-2BFF28F2E64A}" destId="{CE36E7EA-50B1-499B-83FF-3F87779BA0A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F79B1-3C2C-4604-AC16-19B868C74020}">
      <dsp:nvSpPr>
        <dsp:cNvPr id="0" name=""/>
        <dsp:cNvSpPr/>
      </dsp:nvSpPr>
      <dsp:spPr>
        <a:xfrm>
          <a:off x="0" y="0"/>
          <a:ext cx="3352128" cy="8223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9D2F1-162D-4D02-A732-D01345E22AA4}">
      <dsp:nvSpPr>
        <dsp:cNvPr id="0" name=""/>
        <dsp:cNvSpPr/>
      </dsp:nvSpPr>
      <dsp:spPr>
        <a:xfrm>
          <a:off x="288643" y="0"/>
          <a:ext cx="802120" cy="8021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5240A-0D85-485B-9D93-407D1FFAF913}">
      <dsp:nvSpPr>
        <dsp:cNvPr id="0" name=""/>
        <dsp:cNvSpPr/>
      </dsp:nvSpPr>
      <dsp:spPr>
        <a:xfrm>
          <a:off x="936094" y="150706"/>
          <a:ext cx="2377315" cy="40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79" tIns="81279" rIns="81279" bIns="81279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Procedure &amp; Additional Considerations</a:t>
          </a:r>
        </a:p>
      </dsp:txBody>
      <dsp:txXfrm>
        <a:off x="936094" y="150706"/>
        <a:ext cx="2377315" cy="403633"/>
      </dsp:txXfrm>
    </dsp:sp>
    <dsp:sp modelId="{CBA0401E-7684-42C8-839E-D801768D883C}">
      <dsp:nvSpPr>
        <dsp:cNvPr id="0" name=""/>
        <dsp:cNvSpPr/>
      </dsp:nvSpPr>
      <dsp:spPr>
        <a:xfrm>
          <a:off x="12859" y="967549"/>
          <a:ext cx="3339268" cy="8235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B2503-2995-401B-AD2A-8687192014FC}">
      <dsp:nvSpPr>
        <dsp:cNvPr id="0" name=""/>
        <dsp:cNvSpPr/>
      </dsp:nvSpPr>
      <dsp:spPr>
        <a:xfrm>
          <a:off x="231184" y="957005"/>
          <a:ext cx="802120" cy="8021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301C7-6BD3-4366-8AD9-2496B2EDF77C}">
      <dsp:nvSpPr>
        <dsp:cNvPr id="0" name=""/>
        <dsp:cNvSpPr/>
      </dsp:nvSpPr>
      <dsp:spPr>
        <a:xfrm>
          <a:off x="1181915" y="769387"/>
          <a:ext cx="1664379" cy="1031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43" tIns="129943" rIns="129943" bIns="129943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 Internal Quality Control &amp; External Quality Control</a:t>
          </a:r>
        </a:p>
      </dsp:txBody>
      <dsp:txXfrm>
        <a:off x="1181915" y="769387"/>
        <a:ext cx="1664379" cy="1031650"/>
      </dsp:txXfrm>
    </dsp:sp>
    <dsp:sp modelId="{5865A6BD-F99C-4927-AA71-14438D8BD5FD}">
      <dsp:nvSpPr>
        <dsp:cNvPr id="0" name=""/>
        <dsp:cNvSpPr/>
      </dsp:nvSpPr>
      <dsp:spPr>
        <a:xfrm>
          <a:off x="-13673" y="2859130"/>
          <a:ext cx="3352128" cy="8340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73F21-6CA6-4D82-A5B8-20E46E8BAE44}">
      <dsp:nvSpPr>
        <dsp:cNvPr id="0" name=""/>
        <dsp:cNvSpPr/>
      </dsp:nvSpPr>
      <dsp:spPr>
        <a:xfrm>
          <a:off x="65292" y="2799052"/>
          <a:ext cx="802120" cy="8021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77CF8-63F3-4E73-9A0E-6D37315945D9}">
      <dsp:nvSpPr>
        <dsp:cNvPr id="0" name=""/>
        <dsp:cNvSpPr/>
      </dsp:nvSpPr>
      <dsp:spPr>
        <a:xfrm>
          <a:off x="1355992" y="1800766"/>
          <a:ext cx="1664379" cy="851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028" tIns="118028" rIns="118028" bIns="118028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355992" y="1800766"/>
        <a:ext cx="1664379" cy="8511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17542-81F1-4B92-82EC-908599DD2023}">
      <dsp:nvSpPr>
        <dsp:cNvPr id="0" name=""/>
        <dsp:cNvSpPr/>
      </dsp:nvSpPr>
      <dsp:spPr>
        <a:xfrm>
          <a:off x="2474872" y="1089"/>
          <a:ext cx="1862807" cy="186280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dirty="0">
              <a:solidFill>
                <a:schemeClr val="tx1"/>
              </a:solidFill>
            </a:rPr>
            <a:t>Collect &amp; Label Specimen</a:t>
          </a:r>
        </a:p>
      </dsp:txBody>
      <dsp:txXfrm>
        <a:off x="2747674" y="273891"/>
        <a:ext cx="1317203" cy="1317203"/>
      </dsp:txXfrm>
    </dsp:sp>
    <dsp:sp modelId="{67719278-2171-45C5-8BB2-FABF7B5A3B82}">
      <dsp:nvSpPr>
        <dsp:cNvPr id="0" name=""/>
        <dsp:cNvSpPr/>
      </dsp:nvSpPr>
      <dsp:spPr>
        <a:xfrm rot="3600000">
          <a:off x="3850969" y="1816953"/>
          <a:ext cx="494879" cy="6286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>
            <a:solidFill>
              <a:schemeClr val="tx1"/>
            </a:solidFill>
          </a:endParaRPr>
        </a:p>
      </dsp:txBody>
      <dsp:txXfrm>
        <a:off x="3888085" y="1878405"/>
        <a:ext cx="346415" cy="377219"/>
      </dsp:txXfrm>
    </dsp:sp>
    <dsp:sp modelId="{12634DEF-EB28-4610-9B13-DE68830D508A}">
      <dsp:nvSpPr>
        <dsp:cNvPr id="0" name=""/>
        <dsp:cNvSpPr/>
      </dsp:nvSpPr>
      <dsp:spPr>
        <a:xfrm>
          <a:off x="3873144" y="2422966"/>
          <a:ext cx="1862807" cy="1862807"/>
        </a:xfrm>
        <a:prstGeom prst="ellipse">
          <a:avLst/>
        </a:prstGeom>
        <a:gradFill rotWithShape="0">
          <a:gsLst>
            <a:gs pos="0">
              <a:schemeClr val="accent2">
                <a:hueOff val="-2187096"/>
                <a:satOff val="-4210"/>
                <a:lumOff val="294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187096"/>
                <a:satOff val="-4210"/>
                <a:lumOff val="294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187096"/>
                <a:satOff val="-4210"/>
                <a:lumOff val="294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dirty="0">
              <a:solidFill>
                <a:schemeClr val="tx1"/>
              </a:solidFill>
            </a:rPr>
            <a:t>Perform test according to manufactures' directions</a:t>
          </a:r>
        </a:p>
      </dsp:txBody>
      <dsp:txXfrm>
        <a:off x="4145946" y="2695768"/>
        <a:ext cx="1317203" cy="1317203"/>
      </dsp:txXfrm>
    </dsp:sp>
    <dsp:sp modelId="{451E4303-6F5A-46C2-8C5B-2FE1AE9ACF6C}">
      <dsp:nvSpPr>
        <dsp:cNvPr id="0" name=""/>
        <dsp:cNvSpPr/>
      </dsp:nvSpPr>
      <dsp:spPr>
        <a:xfrm rot="10800000">
          <a:off x="3172842" y="3040021"/>
          <a:ext cx="494879" cy="6286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2187096"/>
                <a:satOff val="-4210"/>
                <a:lumOff val="294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187096"/>
                <a:satOff val="-4210"/>
                <a:lumOff val="294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187096"/>
                <a:satOff val="-4210"/>
                <a:lumOff val="294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>
            <a:solidFill>
              <a:schemeClr val="tx1"/>
            </a:solidFill>
          </a:endParaRPr>
        </a:p>
      </dsp:txBody>
      <dsp:txXfrm rot="10800000">
        <a:off x="3321306" y="3165760"/>
        <a:ext cx="346415" cy="377219"/>
      </dsp:txXfrm>
    </dsp:sp>
    <dsp:sp modelId="{50F60CD2-A400-4158-B8EA-358853D7B1C9}">
      <dsp:nvSpPr>
        <dsp:cNvPr id="0" name=""/>
        <dsp:cNvSpPr/>
      </dsp:nvSpPr>
      <dsp:spPr>
        <a:xfrm>
          <a:off x="1076601" y="2422966"/>
          <a:ext cx="1862807" cy="1862807"/>
        </a:xfrm>
        <a:prstGeom prst="ellipse">
          <a:avLst/>
        </a:prstGeom>
        <a:gradFill rotWithShape="0">
          <a:gsLst>
            <a:gs pos="0">
              <a:schemeClr val="accent2">
                <a:hueOff val="-4374192"/>
                <a:satOff val="-8420"/>
                <a:lumOff val="588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4374192"/>
                <a:satOff val="-8420"/>
                <a:lumOff val="588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4374192"/>
                <a:satOff val="-8420"/>
                <a:lumOff val="588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dirty="0">
              <a:solidFill>
                <a:schemeClr val="tx1"/>
              </a:solidFill>
            </a:rPr>
            <a:t>Enter into Emr including internal QC monitors</a:t>
          </a:r>
        </a:p>
      </dsp:txBody>
      <dsp:txXfrm>
        <a:off x="1349403" y="2695768"/>
        <a:ext cx="1317203" cy="1317203"/>
      </dsp:txXfrm>
    </dsp:sp>
    <dsp:sp modelId="{D0B7038B-092B-4802-840E-2BFF28F2E64A}">
      <dsp:nvSpPr>
        <dsp:cNvPr id="0" name=""/>
        <dsp:cNvSpPr/>
      </dsp:nvSpPr>
      <dsp:spPr>
        <a:xfrm rot="18000000">
          <a:off x="2452697" y="1841212"/>
          <a:ext cx="494879" cy="6286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4374192"/>
                <a:satOff val="-8420"/>
                <a:lumOff val="588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4374192"/>
                <a:satOff val="-8420"/>
                <a:lumOff val="588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4374192"/>
                <a:satOff val="-8420"/>
                <a:lumOff val="588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>
            <a:solidFill>
              <a:schemeClr val="tx1"/>
            </a:solidFill>
          </a:endParaRPr>
        </a:p>
      </dsp:txBody>
      <dsp:txXfrm>
        <a:off x="2489813" y="2031238"/>
        <a:ext cx="346415" cy="377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AEF700-9B0B-4359-8356-DCE7EE4E4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BF05B-06DB-4EC8-B476-CF95F9BD85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D6361-1E3C-4214-95E1-B8DE93421F8F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1952E-79CD-4E03-AAEB-C22680419E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CA65F-8548-4E36-8331-FD471638B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0281-66A0-46B8-BDE2-AEF0C7453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3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9CFFA-1E2F-4435-8DD6-9B5CC3FF4505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DED1C-4656-4CF8-AD34-DC4A65BB3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2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84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3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71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193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539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062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7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0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2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161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1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39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1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6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4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7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35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2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9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4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2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70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5" Type="http://schemas.openxmlformats.org/officeDocument/2006/relationships/image" Target="../media/image21.jpeg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sv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3C7ED6A-DE7F-4002-9699-B659DE551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Petri Dish">
            <a:extLst>
              <a:ext uri="{FF2B5EF4-FFF2-40B4-BE49-F238E27FC236}">
                <a16:creationId xmlns:a16="http://schemas.microsoft.com/office/drawing/2014/main" id="{D16B27C4-A9C2-4AC4-9DD3-88F63F48E8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274" y="10"/>
            <a:ext cx="4834726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5" y="1358901"/>
            <a:ext cx="5280026" cy="27304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Urine Pregnancy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3915B-82A1-4F1C-B5C6-3E18DDD97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5" y="4165600"/>
            <a:ext cx="5280027" cy="1371599"/>
          </a:xfrm>
        </p:spPr>
        <p:txBody>
          <a:bodyPr>
            <a:normAutofit/>
          </a:bodyPr>
          <a:lstStyle/>
          <a:p>
            <a:r>
              <a:rPr lang="en-US" dirty="0"/>
              <a:t>Osom Ultra hcg combo test</a:t>
            </a:r>
          </a:p>
          <a:p>
            <a:r>
              <a:rPr lang="en-US" dirty="0"/>
              <a:t>In-service</a:t>
            </a:r>
          </a:p>
        </p:txBody>
      </p:sp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86BEAF-FD24-4827-AD37-6785EBC9C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5B52056-26AD-4841-8A16-C1D9E3C09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Formula">
            <a:extLst>
              <a:ext uri="{FF2B5EF4-FFF2-40B4-BE49-F238E27FC236}">
                <a16:creationId xmlns:a16="http://schemas.microsoft.com/office/drawing/2014/main" id="{29B78601-F415-4A48-AB86-2F6B81FA91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B2B72-EB44-4428-96AA-8636E4A4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373" y="618518"/>
            <a:ext cx="6672886" cy="79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Successful Testing</a:t>
            </a:r>
          </a:p>
        </p:txBody>
      </p:sp>
      <p:graphicFrame>
        <p:nvGraphicFramePr>
          <p:cNvPr id="12" name="Content Placeholder 8" descr="SmartArt">
            <a:extLst>
              <a:ext uri="{FF2B5EF4-FFF2-40B4-BE49-F238E27FC236}">
                <a16:creationId xmlns:a16="http://schemas.microsoft.com/office/drawing/2014/main" id="{392A9BA3-CD8D-4E63-8279-5904B3797DA7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050988492"/>
              </p:ext>
            </p:extLst>
          </p:nvPr>
        </p:nvGraphicFramePr>
        <p:xfrm>
          <a:off x="4465047" y="1622324"/>
          <a:ext cx="6812553" cy="4286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6903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246549"/>
            <a:ext cx="3352128" cy="1053745"/>
          </a:xfrm>
        </p:spPr>
        <p:txBody>
          <a:bodyPr>
            <a:normAutofit/>
          </a:bodyPr>
          <a:lstStyle/>
          <a:p>
            <a:r>
              <a:rPr lang="en-US" sz="3200" dirty="0"/>
              <a:t>New kit – new procedure</a:t>
            </a:r>
          </a:p>
        </p:txBody>
      </p:sp>
      <p:graphicFrame>
        <p:nvGraphicFramePr>
          <p:cNvPr id="9" name="Content Placeholder 8" descr="Icons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5215861"/>
              </p:ext>
            </p:extLst>
          </p:nvPr>
        </p:nvGraphicFramePr>
        <p:xfrm>
          <a:off x="8496079" y="1300294"/>
          <a:ext cx="3352128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06C0031-0D6A-4F25-89C1-7303826E7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193" y="1605844"/>
            <a:ext cx="6400800" cy="426625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C2B67B-150D-43B7-8E3D-C66294371F38}"/>
              </a:ext>
            </a:extLst>
          </p:cNvPr>
          <p:cNvSpPr/>
          <p:nvPr/>
        </p:nvSpPr>
        <p:spPr>
          <a:xfrm>
            <a:off x="8496079" y="3185438"/>
            <a:ext cx="3352128" cy="914400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0" name="Rectangle 9" descr="Flask">
            <a:extLst>
              <a:ext uri="{FF2B5EF4-FFF2-40B4-BE49-F238E27FC236}">
                <a16:creationId xmlns:a16="http://schemas.microsoft.com/office/drawing/2014/main" id="{240410F3-4E75-4B97-B21E-1E6C4462982B}"/>
              </a:ext>
            </a:extLst>
          </p:cNvPr>
          <p:cNvSpPr/>
          <p:nvPr/>
        </p:nvSpPr>
        <p:spPr>
          <a:xfrm>
            <a:off x="8559019" y="3239911"/>
            <a:ext cx="804475" cy="804475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388F1-F232-4C6B-8121-87874D412AC8}"/>
              </a:ext>
            </a:extLst>
          </p:cNvPr>
          <p:cNvSpPr txBox="1"/>
          <p:nvPr/>
        </p:nvSpPr>
        <p:spPr>
          <a:xfrm>
            <a:off x="9707287" y="3184949"/>
            <a:ext cx="1485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Negative and Positive Examples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63939-F657-4D5A-A267-A9B0C5A30A0B}"/>
              </a:ext>
            </a:extLst>
          </p:cNvPr>
          <p:cNvSpPr txBox="1"/>
          <p:nvPr/>
        </p:nvSpPr>
        <p:spPr>
          <a:xfrm>
            <a:off x="9872472" y="4290645"/>
            <a:ext cx="131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Invalid Test examples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E60A86-2243-44D6-A2D1-D4B764AE2CED}"/>
              </a:ext>
            </a:extLst>
          </p:cNvPr>
          <p:cNvSpPr/>
          <p:nvPr/>
        </p:nvSpPr>
        <p:spPr>
          <a:xfrm>
            <a:off x="8496079" y="5049768"/>
            <a:ext cx="3352128" cy="822328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2" name="Rectangle 11" descr="Flask">
            <a:extLst>
              <a:ext uri="{FF2B5EF4-FFF2-40B4-BE49-F238E27FC236}">
                <a16:creationId xmlns:a16="http://schemas.microsoft.com/office/drawing/2014/main" id="{17C4230B-75D0-413E-B320-E5FCB46F4D90}"/>
              </a:ext>
            </a:extLst>
          </p:cNvPr>
          <p:cNvSpPr/>
          <p:nvPr/>
        </p:nvSpPr>
        <p:spPr>
          <a:xfrm>
            <a:off x="8559019" y="5059872"/>
            <a:ext cx="802120" cy="802120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F2DF4A-F4B8-43A9-BEE6-E51394CF7C7A}"/>
              </a:ext>
            </a:extLst>
          </p:cNvPr>
          <p:cNvSpPr txBox="1"/>
          <p:nvPr/>
        </p:nvSpPr>
        <p:spPr>
          <a:xfrm>
            <a:off x="9872471" y="5076966"/>
            <a:ext cx="131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Take the test.</a:t>
            </a:r>
          </a:p>
        </p:txBody>
      </p:sp>
    </p:spTree>
    <p:extLst>
      <p:ext uri="{BB962C8B-B14F-4D97-AF65-F5344CB8AC3E}">
        <p14:creationId xmlns:p14="http://schemas.microsoft.com/office/powerpoint/2010/main" val="2026403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630259-2E99-42C6-925A-ED71BD9ED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D7ECD05-B4E0-4A46-AE36-17B3B1B20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065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10643E1-7ABA-4C1E-A734-A26C5D70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7737" y="431011"/>
            <a:ext cx="2844002" cy="176431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76DBA-990B-4A28-8E31-72C16AA7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70" y="393914"/>
            <a:ext cx="10364452" cy="6528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OSOM Ultra HCG Combo Test Procedure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2EDD6-624A-4CED-A04F-0715CBA2AAE8}"/>
              </a:ext>
            </a:extLst>
          </p:cNvPr>
          <p:cNvSpPr txBox="1"/>
          <p:nvPr/>
        </p:nvSpPr>
        <p:spPr>
          <a:xfrm>
            <a:off x="264069" y="1010568"/>
            <a:ext cx="778498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cap="small" dirty="0"/>
              <a:t>Specimen Collection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CC9900"/>
                </a:solidFill>
              </a:rPr>
              <a:t>Urine</a:t>
            </a:r>
            <a:r>
              <a:rPr lang="en-US" sz="1200" b="1" dirty="0">
                <a:solidFill>
                  <a:srgbClr val="CC9900"/>
                </a:solidFill>
              </a:rPr>
              <a:t> </a:t>
            </a:r>
            <a:r>
              <a:rPr lang="en-US" sz="1200" dirty="0"/>
              <a:t>collected in a clean dry urine cup. Specimen must be labeled at minimum with the patient’s name and DOB according to SCH policy.</a:t>
            </a:r>
          </a:p>
          <a:p>
            <a:endParaRPr lang="en-US" sz="1200" dirty="0"/>
          </a:p>
          <a:p>
            <a:r>
              <a:rPr lang="en-US" sz="1400" u="sng" cap="small" dirty="0"/>
              <a:t>Test procedure:</a:t>
            </a:r>
          </a:p>
          <a:p>
            <a:endParaRPr lang="en-US" sz="1200" dirty="0"/>
          </a:p>
          <a:p>
            <a:r>
              <a:rPr lang="en-US" sz="1200" dirty="0"/>
              <a:t>Step 1: Remove a cassette from the pouch and label it with patient’s demographics</a:t>
            </a:r>
          </a:p>
          <a:p>
            <a:endParaRPr lang="en-US" sz="1200" dirty="0"/>
          </a:p>
          <a:p>
            <a:r>
              <a:rPr lang="en-US" sz="1200" dirty="0"/>
              <a:t>Step 2:  Draw urine into </a:t>
            </a:r>
            <a:r>
              <a:rPr lang="en-US" sz="1200" u="sng" dirty="0"/>
              <a:t>pipette provided in the pouch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/>
              <a:t>Step 3:  Holding the dropper in the vertical position, add 3 free falling drops to the Sample Well (S)</a:t>
            </a:r>
          </a:p>
          <a:p>
            <a:r>
              <a:rPr lang="en-US" sz="1200" dirty="0"/>
              <a:t>	Note: do not touch the end of the dropper to the membrane in the sample well.</a:t>
            </a:r>
          </a:p>
          <a:p>
            <a:endParaRPr lang="en-US" sz="1200" dirty="0"/>
          </a:p>
          <a:p>
            <a:r>
              <a:rPr lang="en-US" sz="1200" dirty="0"/>
              <a:t>Step 4:  Read the results at 3-5 minutes. DO NOT READ RESULTS AFTER 5 MINUTES.</a:t>
            </a:r>
          </a:p>
          <a:p>
            <a:endParaRPr lang="en-US" sz="1200" cap="all" dirty="0"/>
          </a:p>
          <a:p>
            <a:r>
              <a:rPr lang="en-US" sz="1400" u="sng" cap="small" dirty="0"/>
              <a:t>Interpretation of results (see slide 6 for examples):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cap="small" dirty="0">
                <a:solidFill>
                  <a:srgbClr val="CC00CC"/>
                </a:solidFill>
              </a:rPr>
              <a:t>Positive</a:t>
            </a:r>
            <a:r>
              <a:rPr lang="en-US" sz="1200" dirty="0"/>
              <a:t>  - Two pinkish to purple lines, one at the Test Position (T) and at the Control Position (C) </a:t>
            </a:r>
          </a:p>
          <a:p>
            <a:endParaRPr lang="en-US" sz="1200" dirty="0"/>
          </a:p>
          <a:p>
            <a:r>
              <a:rPr lang="en-US" sz="1200" i="1" u="sng" dirty="0"/>
              <a:t>Note</a:t>
            </a:r>
            <a:r>
              <a:rPr lang="en-US" sz="1200" dirty="0"/>
              <a:t>: A specimen containing a detectable level of hCG will generate a pinkish-purple line at the Test Position within 3-5 minutes.  The time required to generate the line is dependent on the hCG concentration in the sample.  Some positive results can be read in a early as one minute.  To be interpreted as positive, the line in the Test Position (T) should be clearly distinguishable from the background color of the membrane.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cap="small" dirty="0">
                <a:solidFill>
                  <a:srgbClr val="C00000"/>
                </a:solidFill>
              </a:rPr>
              <a:t>Negative</a:t>
            </a:r>
            <a:r>
              <a:rPr lang="en-US" sz="1400" b="1" dirty="0"/>
              <a:t> </a:t>
            </a:r>
            <a:r>
              <a:rPr lang="en-US" sz="1200" b="1" dirty="0"/>
              <a:t>– </a:t>
            </a:r>
            <a:r>
              <a:rPr lang="en-US" sz="1200" dirty="0"/>
              <a:t>Only one light to dark pinkish-purple line, at the Control Position (C). </a:t>
            </a:r>
            <a:r>
              <a:rPr lang="en-US" sz="1200" b="1" dirty="0"/>
              <a:t>Do not </a:t>
            </a:r>
            <a:r>
              <a:rPr lang="en-US" sz="1200" dirty="0"/>
              <a:t>read before 5 minutes</a:t>
            </a:r>
          </a:p>
          <a:p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cap="small" dirty="0"/>
              <a:t>invalid</a:t>
            </a:r>
            <a:r>
              <a:rPr lang="en-US" sz="1200" b="1" dirty="0"/>
              <a:t> – The test is invalid if NO Control Line forms. A distinct colored line at the Control Position(C) </a:t>
            </a:r>
            <a:r>
              <a:rPr lang="en-US" sz="1200" b="1" u="sng" dirty="0"/>
              <a:t>should always appear.</a:t>
            </a:r>
          </a:p>
          <a:p>
            <a:endParaRPr lang="en-US" sz="1200" b="1" u="sng" dirty="0"/>
          </a:p>
          <a:p>
            <a:r>
              <a:rPr lang="en-US" sz="1200" i="1" u="sng" dirty="0"/>
              <a:t>Note</a:t>
            </a:r>
            <a:r>
              <a:rPr lang="en-US" sz="1200" dirty="0"/>
              <a:t>: If there is no distinct pinkish-purple line visible at the Control Position the test is invalid. Repeat test with a new test cassette.  If the test is still invalid, send patient to lab for blood test.</a:t>
            </a:r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277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630259-2E99-42C6-925A-ED71BD9ED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D7ECD05-B4E0-4A46-AE36-17B3B1B20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065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10643E1-7ABA-4C1E-A734-A26C5D70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031" y="1314449"/>
            <a:ext cx="2844002" cy="4073627"/>
          </a:xfrm>
          <a:noFill/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Additional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76DBA-990B-4A28-8E31-72C16AA7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70" y="393914"/>
            <a:ext cx="10364452" cy="6528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OSOM Ultra HCG Combo Test Procedure (</a:t>
            </a:r>
            <a:r>
              <a:rPr lang="en-US" sz="1200" dirty="0"/>
              <a:t>continued)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82CA79-7DDD-4C8B-AC16-2E117BC06250}"/>
              </a:ext>
            </a:extLst>
          </p:cNvPr>
          <p:cNvSpPr txBox="1"/>
          <p:nvPr/>
        </p:nvSpPr>
        <p:spPr>
          <a:xfrm>
            <a:off x="645952" y="1314449"/>
            <a:ext cx="638402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 is only performed on </a:t>
            </a:r>
            <a:r>
              <a:rPr lang="en-US" sz="1600" dirty="0">
                <a:highlight>
                  <a:srgbClr val="FFFF00"/>
                </a:highlight>
              </a:rPr>
              <a:t>Urine Samples </a:t>
            </a:r>
            <a:r>
              <a:rPr lang="en-US" sz="1600" dirty="0"/>
              <a:t>in the Emergency Department, Surgical Services, Primary Care, CWH and Express Care.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OSOM Ultra hCG Combo Test is capable of detecting hCG levels of </a:t>
            </a:r>
            <a:r>
              <a:rPr lang="en-US" sz="1600" b="1" dirty="0"/>
              <a:t>25 mIU/mL. HCG </a:t>
            </a:r>
            <a:r>
              <a:rPr lang="en-US" sz="1600" dirty="0"/>
              <a:t>levels in normal early pregnant women vary and hCG levels often exceed 100 mIU/mL by the first day of the missed menstrual period.  The test is usually capable of detecting hCG by the first day of the missed period.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Urine samples collected after consumption of large quantities of fluids may contain a lower hCG concentration. </a:t>
            </a:r>
            <a:r>
              <a:rPr lang="en-US" sz="1600" b="1" dirty="0"/>
              <a:t>Very dilute urine can produce a false negative result. </a:t>
            </a:r>
            <a:r>
              <a:rPr lang="en-US" sz="1600" dirty="0"/>
              <a:t> Repeat testing may be required to confirm suspected pregnancy. 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main laboratory is the backup method of testing for all locations.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There must be a green label on the box stating it’s ready for patient use.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7B847-38EC-413F-BF15-A1B1ACD62161}"/>
              </a:ext>
            </a:extLst>
          </p:cNvPr>
          <p:cNvSpPr/>
          <p:nvPr/>
        </p:nvSpPr>
        <p:spPr>
          <a:xfrm>
            <a:off x="8313599" y="1606081"/>
            <a:ext cx="1347538" cy="7551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Lot Ready for use.</a:t>
            </a:r>
          </a:p>
        </p:txBody>
      </p:sp>
    </p:spTree>
    <p:extLst>
      <p:ext uri="{BB962C8B-B14F-4D97-AF65-F5344CB8AC3E}">
        <p14:creationId xmlns:p14="http://schemas.microsoft.com/office/powerpoint/2010/main" val="1809064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630259-2E99-42C6-925A-ED71BD9ED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D7ECD05-B4E0-4A46-AE36-17B3B1B20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065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10643E1-7ABA-4C1E-A734-A26C5D70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031" y="1314449"/>
            <a:ext cx="2844002" cy="4073627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Internal QC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76DBA-990B-4A28-8E31-72C16AA7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70" y="393914"/>
            <a:ext cx="10364452" cy="6528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OSOM Ultra HCG Combo Test Procedure </a:t>
            </a:r>
            <a:r>
              <a:rPr lang="en-US" sz="1200" dirty="0"/>
              <a:t>continued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82CA79-7DDD-4C8B-AC16-2E117BC06250}"/>
              </a:ext>
            </a:extLst>
          </p:cNvPr>
          <p:cNvSpPr txBox="1"/>
          <p:nvPr/>
        </p:nvSpPr>
        <p:spPr>
          <a:xfrm>
            <a:off x="607967" y="916472"/>
            <a:ext cx="626206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Expanse Mnemonic: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POC Urine Pregnancy</a:t>
            </a:r>
          </a:p>
          <a:p>
            <a:r>
              <a:rPr lang="en-US" dirty="0"/>
              <a:t>Meditech - Nursing Intervention Mnemonic: </a:t>
            </a:r>
            <a:r>
              <a:rPr lang="en-US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POC Urine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  <a:p>
            <a:r>
              <a:rPr lang="en-US" dirty="0"/>
              <a:t>OSOM Ultra Combo Test cassette has built-in procedural controls.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Control Line is an internal positive procedural control.  The pinkish-purple Control line should appear at the (C) position which indicates the conjugate-color indicator is reactive. This is considered an internal positive procedural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Clearing of the background in the Result Window is considered an additional procedural control by providing a distinct readable result.  This is considered an internal negative procedural control.</a:t>
            </a:r>
          </a:p>
          <a:p>
            <a:endParaRPr lang="en-US" dirty="0"/>
          </a:p>
          <a:p>
            <a:r>
              <a:rPr lang="en-US" i="1" u="sng" dirty="0"/>
              <a:t>Entering Results in EMR:</a:t>
            </a:r>
          </a:p>
          <a:p>
            <a:r>
              <a:rPr lang="en-US" dirty="0"/>
              <a:t>The patient results (Positive or Negative) as well as the following internal quality control monitors must be completed when entering results into Meditech or Expanse.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 at (C) √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Clear √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994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630259-2E99-42C6-925A-ED71BD9ED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D7ECD05-B4E0-4A46-AE36-17B3B1B20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065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10643E1-7ABA-4C1E-A734-A26C5D70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031" y="1314449"/>
            <a:ext cx="2844002" cy="4073627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External QC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5B044-A523-4BEA-B045-0C6C6B41BF25}"/>
              </a:ext>
            </a:extLst>
          </p:cNvPr>
          <p:cNvSpPr txBox="1"/>
          <p:nvPr/>
        </p:nvSpPr>
        <p:spPr>
          <a:xfrm>
            <a:off x="637674" y="2117558"/>
            <a:ext cx="7086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/>
              <a:t>SCMG Primary Care</a:t>
            </a:r>
            <a:r>
              <a:rPr lang="en-US" dirty="0"/>
              <a:t>:  QC each new lot number, untrained operator, new shipment same lot number, questionable patient results or integrity of the kit.</a:t>
            </a:r>
          </a:p>
          <a:p>
            <a:endParaRPr lang="en-US" dirty="0"/>
          </a:p>
          <a:p>
            <a:r>
              <a:rPr lang="en-US" i="1" u="sng" dirty="0"/>
              <a:t>SCMG – CWH</a:t>
            </a:r>
            <a:r>
              <a:rPr lang="en-US" dirty="0"/>
              <a:t>: </a:t>
            </a:r>
            <a:r>
              <a:rPr lang="en-US" sz="2000" b="1" i="1" dirty="0">
                <a:solidFill>
                  <a:srgbClr val="7030A0"/>
                </a:solidFill>
              </a:rPr>
              <a:t>QC each kit</a:t>
            </a:r>
            <a:r>
              <a:rPr lang="en-US" dirty="0"/>
              <a:t>, untrained operator, questionable patient results or integrity of the kit.</a:t>
            </a:r>
          </a:p>
          <a:p>
            <a:endParaRPr lang="en-US" dirty="0"/>
          </a:p>
          <a:p>
            <a:r>
              <a:rPr lang="en-US" i="1" u="sng" dirty="0"/>
              <a:t>SCMG – Express Care</a:t>
            </a:r>
            <a:r>
              <a:rPr lang="en-US" dirty="0"/>
              <a:t>:  QC each new lot number (Number multiple boxes of the same lot number sequential i.e. 1/3, 2/3,  3/3 etc.), untrained operator, new shipment same lot number, questionable patient results or integrity of the kit. </a:t>
            </a:r>
          </a:p>
          <a:p>
            <a:endParaRPr lang="en-US" dirty="0"/>
          </a:p>
          <a:p>
            <a:r>
              <a:rPr lang="en-US" i="1" u="sng" dirty="0"/>
              <a:t>Hospital Based Departments</a:t>
            </a:r>
            <a:r>
              <a:rPr lang="en-US" dirty="0"/>
              <a:t>: Point of Care Coordinator will perform external QC upon receipt of kits, every 30 days, and with each new untrained operators.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AE72D4-C33F-4DBC-8360-BFA3730725FA}"/>
              </a:ext>
            </a:extLst>
          </p:cNvPr>
          <p:cNvSpPr txBox="1"/>
          <p:nvPr/>
        </p:nvSpPr>
        <p:spPr>
          <a:xfrm>
            <a:off x="144379" y="1114393"/>
            <a:ext cx="7856621" cy="40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ighlight>
                  <a:srgbClr val="FFFF00"/>
                </a:highligh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Urine Quality Control Kit: </a:t>
            </a:r>
            <a:r>
              <a:rPr lang="en-US" sz="2000" b="1" i="1" dirty="0">
                <a:solidFill>
                  <a:srgbClr val="0070C0"/>
                </a:solidFill>
                <a:highlight>
                  <a:srgbClr val="FFFF00"/>
                </a:highligh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Quantimetrix Urine QC</a:t>
            </a:r>
            <a:r>
              <a:rPr lang="en-US" sz="2000" b="1" dirty="0">
                <a:highlight>
                  <a:srgbClr val="FFFF00"/>
                </a:highligh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Levels 1 &amp; 2</a:t>
            </a:r>
          </a:p>
        </p:txBody>
      </p:sp>
    </p:spTree>
    <p:extLst>
      <p:ext uri="{BB962C8B-B14F-4D97-AF65-F5344CB8AC3E}">
        <p14:creationId xmlns:p14="http://schemas.microsoft.com/office/powerpoint/2010/main" val="3270807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3EBB-8AEF-4E0B-9006-F4D6C1198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832" y="256675"/>
            <a:ext cx="9818394" cy="144378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 negative						positive</a:t>
            </a:r>
            <a:br>
              <a:rPr lang="en-US" dirty="0"/>
            </a:br>
            <a:r>
              <a:rPr lang="en-US" dirty="0"/>
              <a:t>   Result					         results				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32CA98-1AF2-460E-85D4-983C247E9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29767" y="1951116"/>
            <a:ext cx="3325309" cy="24939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137784-AA8F-4F4E-8AF0-3A307DEF8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8107" y="1666624"/>
            <a:ext cx="2636834" cy="1977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823CDB-961D-4B21-AF87-DC4397A48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22998" y="1621246"/>
            <a:ext cx="2636836" cy="1977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836A5D-F33E-4C27-84BB-6578D9066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21321" y="2033622"/>
            <a:ext cx="3325308" cy="24939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343A90-3360-435C-A172-8F5D69B57A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505572" y="3986400"/>
            <a:ext cx="2812208" cy="21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60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3EBB-8AEF-4E0B-9006-F4D6C1198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832" y="256675"/>
            <a:ext cx="9818394" cy="144378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					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4070323-B888-4904-99D2-09D123239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493" y="2237691"/>
            <a:ext cx="2950720" cy="1554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12D826-0C69-4575-8565-0D5A5841F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975" y="2237691"/>
            <a:ext cx="2932430" cy="15424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729860-EE8C-4BCF-88C6-2CA7D100854F}"/>
              </a:ext>
            </a:extLst>
          </p:cNvPr>
          <p:cNvSpPr txBox="1"/>
          <p:nvPr/>
        </p:nvSpPr>
        <p:spPr>
          <a:xfrm>
            <a:off x="3963720" y="793903"/>
            <a:ext cx="4157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INVALID TESTS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D7565F-C91D-4249-B491-5FCAFAF23C6B}"/>
              </a:ext>
            </a:extLst>
          </p:cNvPr>
          <p:cNvSpPr txBox="1"/>
          <p:nvPr/>
        </p:nvSpPr>
        <p:spPr>
          <a:xfrm>
            <a:off x="2454442" y="4415589"/>
            <a:ext cx="8049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Invalid test results should be repeated on a new cassette.  If test repeats invalid, perform the positive control to confirm kit is performing correctly.  </a:t>
            </a:r>
          </a:p>
          <a:p>
            <a:pPr algn="ctr"/>
            <a:r>
              <a:rPr lang="en-US" dirty="0"/>
              <a:t>In order to get a valid pregnancy test, one should order a qualitative hCG blood test or ß-hCG quantitative blood test.</a:t>
            </a:r>
          </a:p>
        </p:txBody>
      </p:sp>
    </p:spTree>
    <p:extLst>
      <p:ext uri="{BB962C8B-B14F-4D97-AF65-F5344CB8AC3E}">
        <p14:creationId xmlns:p14="http://schemas.microsoft.com/office/powerpoint/2010/main" val="3634079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6B9F3-0406-49D5-91A6-10575708F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the test in </a:t>
            </a:r>
            <a:r>
              <a:rPr lang="en-US" dirty="0" err="1"/>
              <a:t>RAls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1892D-627D-44E6-9E12-E58E234211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05528" y="2010157"/>
            <a:ext cx="7399420" cy="4024789"/>
          </a:xfrm>
        </p:spPr>
        <p:txBody>
          <a:bodyPr>
            <a:normAutofit/>
          </a:bodyPr>
          <a:lstStyle/>
          <a:p>
            <a:pPr algn="ctr"/>
            <a:r>
              <a:rPr lang="en-US" sz="1800" cap="none" dirty="0"/>
              <a:t>Taking the test in RALS</a:t>
            </a:r>
          </a:p>
          <a:p>
            <a:pPr algn="ctr"/>
            <a:r>
              <a:rPr lang="en-US" sz="1800" cap="none" dirty="0"/>
              <a:t>Please review the attached video</a:t>
            </a:r>
          </a:p>
          <a:p>
            <a:pPr algn="ctr"/>
            <a:r>
              <a:rPr lang="en-US" sz="1800" cap="none" dirty="0"/>
              <a:t>The first 3 questions related to the video will be answered in the RALS application.</a:t>
            </a:r>
          </a:p>
          <a:p>
            <a:pPr lvl="1" algn="ctr"/>
            <a:r>
              <a:rPr lang="en-US" sz="1600" b="1" cap="none" dirty="0"/>
              <a:t>Question 1</a:t>
            </a:r>
            <a:r>
              <a:rPr lang="en-US" sz="1600" cap="none" dirty="0"/>
              <a:t> – what is the result shown for the Quality Control Sample</a:t>
            </a:r>
          </a:p>
          <a:p>
            <a:pPr lvl="1" algn="ctr"/>
            <a:r>
              <a:rPr lang="en-US" sz="1600" b="1" cap="none" dirty="0"/>
              <a:t>Question 2</a:t>
            </a:r>
            <a:r>
              <a:rPr lang="en-US" sz="1600" cap="none" dirty="0"/>
              <a:t> – what is the result shown for the Quality Control Sample.</a:t>
            </a:r>
          </a:p>
          <a:p>
            <a:pPr lvl="1" algn="ctr"/>
            <a:r>
              <a:rPr lang="en-US" sz="1600" b="1" cap="none" dirty="0"/>
              <a:t>Question 3 </a:t>
            </a:r>
            <a:r>
              <a:rPr lang="en-US" sz="1600" cap="none" dirty="0"/>
              <a:t>- What is the expiration listed on the box of Urine pregnancy tests.</a:t>
            </a:r>
          </a:p>
          <a:p>
            <a:pPr lvl="1" algn="ctr"/>
            <a:endParaRPr lang="en-US" sz="1600" cap="none" dirty="0"/>
          </a:p>
          <a:p>
            <a:pPr lvl="1"/>
            <a:r>
              <a:rPr lang="en-US" sz="1600" cap="none" dirty="0"/>
              <a:t>The rest of the questions will be related to procedure and quality assurance.</a:t>
            </a:r>
          </a:p>
        </p:txBody>
      </p:sp>
    </p:spTree>
    <p:extLst>
      <p:ext uri="{BB962C8B-B14F-4D97-AF65-F5344CB8AC3E}">
        <p14:creationId xmlns:p14="http://schemas.microsoft.com/office/powerpoint/2010/main" val="3665699066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783F2E-97E2-484E-BF92-B33AEA715C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AB9843-8233-452C-82B9-ECE749792D29}">
  <ds:schemaRefs>
    <ds:schemaRef ds:uri="http://www.w3.org/XML/1998/namespace"/>
    <ds:schemaRef ds:uri="http://purl.org/dc/elements/1.1/"/>
    <ds:schemaRef ds:uri="16c05727-aa75-4e4a-9b5f-8a80a1165891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71af3243-3dd4-4a8d-8c0d-dd76da1f02a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E586802-67BF-4B31-AFE3-2C42A416BA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Laboratory design</Template>
  <TotalTime>0</TotalTime>
  <Words>1018</Words>
  <Application>Microsoft Office PowerPoint</Application>
  <PresentationFormat>Widescreen</PresentationFormat>
  <Paragraphs>96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 Unicode MS</vt:lpstr>
      <vt:lpstr>Arial</vt:lpstr>
      <vt:lpstr>Calibri</vt:lpstr>
      <vt:lpstr>Tw Cen MT</vt:lpstr>
      <vt:lpstr>Droplet</vt:lpstr>
      <vt:lpstr>Urine Pregnancy testing</vt:lpstr>
      <vt:lpstr>New kit – new procedure</vt:lpstr>
      <vt:lpstr>Procedure</vt:lpstr>
      <vt:lpstr>Additional Considerations</vt:lpstr>
      <vt:lpstr>Internal QC</vt:lpstr>
      <vt:lpstr>External QC</vt:lpstr>
      <vt:lpstr> negative      positive    Result              results     </vt:lpstr>
      <vt:lpstr>     </vt:lpstr>
      <vt:lpstr>Take the test in RAls</vt:lpstr>
      <vt:lpstr>Successful Testing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2025-08-14T16:51:45Z</dcterms:created>
  <dcterms:modified xsi:type="dcterms:W3CDTF">2025-10-27T14:11:59Z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