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53"/>
  </p:notesMasterIdLst>
  <p:handoutMasterIdLst>
    <p:handoutMasterId r:id="rId54"/>
  </p:handoutMasterIdLst>
  <p:sldIdLst>
    <p:sldId id="256" r:id="rId2"/>
    <p:sldId id="390" r:id="rId3"/>
    <p:sldId id="472" r:id="rId4"/>
    <p:sldId id="499" r:id="rId5"/>
    <p:sldId id="459" r:id="rId6"/>
    <p:sldId id="463" r:id="rId7"/>
    <p:sldId id="493" r:id="rId8"/>
    <p:sldId id="527" r:id="rId9"/>
    <p:sldId id="494" r:id="rId10"/>
    <p:sldId id="274" r:id="rId11"/>
    <p:sldId id="510" r:id="rId12"/>
    <p:sldId id="511" r:id="rId13"/>
    <p:sldId id="512" r:id="rId14"/>
    <p:sldId id="461" r:id="rId15"/>
    <p:sldId id="513" r:id="rId16"/>
    <p:sldId id="514" r:id="rId17"/>
    <p:sldId id="467" r:id="rId18"/>
    <p:sldId id="469" r:id="rId19"/>
    <p:sldId id="528" r:id="rId20"/>
    <p:sldId id="515" r:id="rId21"/>
    <p:sldId id="531" r:id="rId22"/>
    <p:sldId id="532" r:id="rId23"/>
    <p:sldId id="516" r:id="rId24"/>
    <p:sldId id="517" r:id="rId25"/>
    <p:sldId id="495" r:id="rId26"/>
    <p:sldId id="475" r:id="rId27"/>
    <p:sldId id="518" r:id="rId28"/>
    <p:sldId id="519" r:id="rId29"/>
    <p:sldId id="521" r:id="rId30"/>
    <p:sldId id="529" r:id="rId31"/>
    <p:sldId id="520" r:id="rId32"/>
    <p:sldId id="526" r:id="rId33"/>
    <p:sldId id="523" r:id="rId34"/>
    <p:sldId id="497" r:id="rId35"/>
    <p:sldId id="476" r:id="rId36"/>
    <p:sldId id="427" r:id="rId37"/>
    <p:sldId id="490" r:id="rId38"/>
    <p:sldId id="481" r:id="rId39"/>
    <p:sldId id="482" r:id="rId40"/>
    <p:sldId id="483" r:id="rId41"/>
    <p:sldId id="484" r:id="rId42"/>
    <p:sldId id="485" r:id="rId43"/>
    <p:sldId id="524" r:id="rId44"/>
    <p:sldId id="525" r:id="rId45"/>
    <p:sldId id="478" r:id="rId46"/>
    <p:sldId id="508" r:id="rId47"/>
    <p:sldId id="477" r:id="rId48"/>
    <p:sldId id="492" r:id="rId49"/>
    <p:sldId id="491" r:id="rId50"/>
    <p:sldId id="457" r:id="rId51"/>
    <p:sldId id="530" r:id="rId52"/>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sbacher, Victoria C.   (STL)" initials="BVC(" lastIdx="4" clrIdx="0">
    <p:extLst>
      <p:ext uri="{19B8F6BF-5375-455C-9EA6-DF929625EA0E}">
        <p15:presenceInfo xmlns:p15="http://schemas.microsoft.com/office/powerpoint/2012/main" userId="S::Victoria.Binsbacher@va.gov::4469b6f1-43e0-480d-81b7-9e16772247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3040" autoAdjust="0"/>
  </p:normalViewPr>
  <p:slideViewPr>
    <p:cSldViewPr>
      <p:cViewPr varScale="1">
        <p:scale>
          <a:sx n="106" d="100"/>
          <a:sy n="106" d="100"/>
        </p:scale>
        <p:origin x="2016" y="102"/>
      </p:cViewPr>
      <p:guideLst>
        <p:guide orient="horz" pos="2160"/>
        <p:guide pos="2880"/>
      </p:guideLst>
    </p:cSldViewPr>
  </p:slideViewPr>
  <p:outlineViewPr>
    <p:cViewPr>
      <p:scale>
        <a:sx n="33" d="100"/>
        <a:sy n="33" d="100"/>
      </p:scale>
      <p:origin x="0" y="10380"/>
    </p:cViewPr>
  </p:outlineViewPr>
  <p:notesTextViewPr>
    <p:cViewPr>
      <p:scale>
        <a:sx n="100" d="100"/>
        <a:sy n="100" d="100"/>
      </p:scale>
      <p:origin x="0" y="0"/>
    </p:cViewPr>
  </p:notesTextViewPr>
  <p:sorterViewPr>
    <p:cViewPr>
      <p:scale>
        <a:sx n="80" d="100"/>
        <a:sy n="80" d="100"/>
      </p:scale>
      <p:origin x="0" y="4854"/>
    </p:cViewPr>
  </p:sorterViewPr>
  <p:notesViewPr>
    <p:cSldViewPr>
      <p:cViewPr varScale="1">
        <p:scale>
          <a:sx n="56" d="100"/>
          <a:sy n="56" d="100"/>
        </p:scale>
        <p:origin x="-1860" y="-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1T12:25:06.290" idx="2">
    <p:pos x="10" y="10"/>
    <p:text>Even though we no longer have these bases, they are very similar to the new ones, we shouldn't have to change anything on this slide.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131" name="Rectangle 1027"/>
          <p:cNvSpPr>
            <a:spLocks noGrp="1" noChangeArrowheads="1"/>
          </p:cNvSpPr>
          <p:nvPr>
            <p:ph type="dt" sz="quarter" idx="1"/>
          </p:nvPr>
        </p:nvSpPr>
        <p:spPr bwMode="auto">
          <a:xfrm>
            <a:off x="3884613" y="0"/>
            <a:ext cx="2971800"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t" anchorCtr="0" compatLnSpc="1">
            <a:prstTxWarp prst="textNoShape">
              <a:avLst/>
            </a:prstTxWarp>
          </a:bodyPr>
          <a:lstStyle>
            <a:lvl1pPr algn="r" eaLnBrk="1" hangingPunct="1">
              <a:defRPr sz="1200"/>
            </a:lvl1pPr>
          </a:lstStyle>
          <a:p>
            <a:pPr>
              <a:defRPr/>
            </a:pPr>
            <a:endParaRPr lang="en-US" dirty="0"/>
          </a:p>
        </p:txBody>
      </p:sp>
      <p:sp>
        <p:nvSpPr>
          <p:cNvPr id="176133" name="Rectangle 1029"/>
          <p:cNvSpPr>
            <a:spLocks noGrp="1" noChangeArrowheads="1"/>
          </p:cNvSpPr>
          <p:nvPr>
            <p:ph type="sldNum" sz="quarter" idx="3"/>
          </p:nvPr>
        </p:nvSpPr>
        <p:spPr bwMode="auto">
          <a:xfrm>
            <a:off x="3884613" y="8830064"/>
            <a:ext cx="2971800" cy="4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b" anchorCtr="0" compatLnSpc="1">
            <a:prstTxWarp prst="textNoShape">
              <a:avLst/>
            </a:prstTxWarp>
          </a:bodyPr>
          <a:lstStyle>
            <a:lvl1pPr algn="r" eaLnBrk="1" hangingPunct="1">
              <a:defRPr sz="1200"/>
            </a:lvl1pPr>
          </a:lstStyle>
          <a:p>
            <a:pPr>
              <a:defRPr/>
            </a:pPr>
            <a:fld id="{E2976F7A-B4D6-4C45-8ED5-850D2DA11A9C}" type="slidenum">
              <a:rPr lang="en-US"/>
              <a:pPr>
                <a:defRPr/>
              </a:pPr>
              <a:t>‹#›</a:t>
            </a:fld>
            <a:endParaRPr lang="en-US" dirty="0"/>
          </a:p>
        </p:txBody>
      </p:sp>
    </p:spTree>
    <p:extLst>
      <p:ext uri="{BB962C8B-B14F-4D97-AF65-F5344CB8AC3E}">
        <p14:creationId xmlns:p14="http://schemas.microsoft.com/office/powerpoint/2010/main" val="66714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t" anchorCtr="0" compatLnSpc="1">
            <a:prstTxWarp prst="textNoShape">
              <a:avLst/>
            </a:prstTxWarp>
          </a:bodyPr>
          <a:lstStyle>
            <a:lvl1pPr eaLnBrk="1" hangingPunct="1">
              <a:defRPr sz="1200"/>
            </a:lvl1pPr>
          </a:lstStyle>
          <a:p>
            <a:pPr>
              <a:defRPr/>
            </a:pPr>
            <a:endParaRPr lang="en-US" dirty="0"/>
          </a:p>
        </p:txBody>
      </p:sp>
      <p:sp>
        <p:nvSpPr>
          <p:cNvPr id="78851" name="Rectangle 3"/>
          <p:cNvSpPr>
            <a:spLocks noGrp="1" noChangeArrowheads="1"/>
          </p:cNvSpPr>
          <p:nvPr>
            <p:ph type="dt" idx="1"/>
          </p:nvPr>
        </p:nvSpPr>
        <p:spPr bwMode="auto">
          <a:xfrm>
            <a:off x="3884613" y="0"/>
            <a:ext cx="2971800"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t" anchorCtr="0" compatLnSpc="1">
            <a:prstTxWarp prst="textNoShape">
              <a:avLst/>
            </a:prstTxWarp>
          </a:bodyPr>
          <a:lstStyle>
            <a:lvl1pPr algn="r" eaLnBrk="1" hangingPunct="1">
              <a:defRPr sz="1200"/>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08075" y="698500"/>
            <a:ext cx="4643438"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685800" y="4415831"/>
            <a:ext cx="5486400" cy="418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0064"/>
            <a:ext cx="2971800" cy="4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b" anchorCtr="0" compatLnSpc="1">
            <a:prstTxWarp prst="textNoShape">
              <a:avLst/>
            </a:prstTxWarp>
          </a:bodyPr>
          <a:lstStyle>
            <a:lvl1pPr eaLnBrk="1" hangingPunct="1">
              <a:defRPr sz="1200"/>
            </a:lvl1pPr>
          </a:lstStyle>
          <a:p>
            <a:pPr>
              <a:defRPr/>
            </a:pPr>
            <a:endParaRPr lang="en-US" dirty="0"/>
          </a:p>
        </p:txBody>
      </p:sp>
      <p:sp>
        <p:nvSpPr>
          <p:cNvPr id="78855" name="Rectangle 7"/>
          <p:cNvSpPr>
            <a:spLocks noGrp="1" noChangeArrowheads="1"/>
          </p:cNvSpPr>
          <p:nvPr>
            <p:ph type="sldNum" sz="quarter" idx="5"/>
          </p:nvPr>
        </p:nvSpPr>
        <p:spPr bwMode="auto">
          <a:xfrm>
            <a:off x="3884613" y="8830064"/>
            <a:ext cx="2971800" cy="4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52" tIns="44726" rIns="89452" bIns="44726" numCol="1" anchor="b" anchorCtr="0" compatLnSpc="1">
            <a:prstTxWarp prst="textNoShape">
              <a:avLst/>
            </a:prstTxWarp>
          </a:bodyPr>
          <a:lstStyle>
            <a:lvl1pPr algn="r" eaLnBrk="1" hangingPunct="1">
              <a:defRPr sz="1200"/>
            </a:lvl1pPr>
          </a:lstStyle>
          <a:p>
            <a:pPr>
              <a:defRPr/>
            </a:pPr>
            <a:fld id="{073A286D-6068-4F07-82B8-13AE1E622552}" type="slidenum">
              <a:rPr lang="en-US"/>
              <a:pPr>
                <a:defRPr/>
              </a:pPr>
              <a:t>‹#›</a:t>
            </a:fld>
            <a:endParaRPr lang="en-US" dirty="0"/>
          </a:p>
        </p:txBody>
      </p:sp>
    </p:spTree>
    <p:extLst>
      <p:ext uri="{BB962C8B-B14F-4D97-AF65-F5344CB8AC3E}">
        <p14:creationId xmlns:p14="http://schemas.microsoft.com/office/powerpoint/2010/main" val="164640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300">
                <a:solidFill>
                  <a:schemeClr val="tx1"/>
                </a:solidFill>
                <a:latin typeface="Arial" charset="0"/>
              </a:defRPr>
            </a:lvl1pPr>
            <a:lvl2pPr marL="726797" indent="-279537">
              <a:defRPr sz="2300">
                <a:solidFill>
                  <a:schemeClr val="tx1"/>
                </a:solidFill>
                <a:latin typeface="Arial" charset="0"/>
              </a:defRPr>
            </a:lvl2pPr>
            <a:lvl3pPr marL="1118150" indent="-223630">
              <a:defRPr sz="2300">
                <a:solidFill>
                  <a:schemeClr val="tx1"/>
                </a:solidFill>
                <a:latin typeface="Arial" charset="0"/>
              </a:defRPr>
            </a:lvl3pPr>
            <a:lvl4pPr marL="1565410" indent="-223630">
              <a:defRPr sz="2300">
                <a:solidFill>
                  <a:schemeClr val="tx1"/>
                </a:solidFill>
                <a:latin typeface="Arial" charset="0"/>
              </a:defRPr>
            </a:lvl4pPr>
            <a:lvl5pPr marL="2012669" indent="-223630">
              <a:defRPr sz="2300">
                <a:solidFill>
                  <a:schemeClr val="tx1"/>
                </a:solidFill>
                <a:latin typeface="Arial" charset="0"/>
              </a:defRPr>
            </a:lvl5pPr>
            <a:lvl6pPr marL="2459929" indent="-223630" eaLnBrk="0" fontAlgn="base" hangingPunct="0">
              <a:spcBef>
                <a:spcPct val="0"/>
              </a:spcBef>
              <a:spcAft>
                <a:spcPct val="0"/>
              </a:spcAft>
              <a:defRPr sz="2300">
                <a:solidFill>
                  <a:schemeClr val="tx1"/>
                </a:solidFill>
                <a:latin typeface="Arial" charset="0"/>
              </a:defRPr>
            </a:lvl6pPr>
            <a:lvl7pPr marL="2907189" indent="-223630" eaLnBrk="0" fontAlgn="base" hangingPunct="0">
              <a:spcBef>
                <a:spcPct val="0"/>
              </a:spcBef>
              <a:spcAft>
                <a:spcPct val="0"/>
              </a:spcAft>
              <a:defRPr sz="2300">
                <a:solidFill>
                  <a:schemeClr val="tx1"/>
                </a:solidFill>
                <a:latin typeface="Arial" charset="0"/>
              </a:defRPr>
            </a:lvl7pPr>
            <a:lvl8pPr marL="3354449" indent="-223630" eaLnBrk="0" fontAlgn="base" hangingPunct="0">
              <a:spcBef>
                <a:spcPct val="0"/>
              </a:spcBef>
              <a:spcAft>
                <a:spcPct val="0"/>
              </a:spcAft>
              <a:defRPr sz="2300">
                <a:solidFill>
                  <a:schemeClr val="tx1"/>
                </a:solidFill>
                <a:latin typeface="Arial" charset="0"/>
              </a:defRPr>
            </a:lvl8pPr>
            <a:lvl9pPr marL="3801709" indent="-223630" eaLnBrk="0" fontAlgn="base" hangingPunct="0">
              <a:spcBef>
                <a:spcPct val="0"/>
              </a:spcBef>
              <a:spcAft>
                <a:spcPct val="0"/>
              </a:spcAft>
              <a:defRPr sz="2300">
                <a:solidFill>
                  <a:schemeClr val="tx1"/>
                </a:solidFill>
                <a:latin typeface="Arial" charset="0"/>
              </a:defRPr>
            </a:lvl9pPr>
          </a:lstStyle>
          <a:p>
            <a:fld id="{FEBE65B3-D135-4FB4-9E53-4704EF49BC45}" type="slidenum">
              <a:rPr lang="en-US" sz="1200"/>
              <a:pPr/>
              <a:t>1</a:t>
            </a:fld>
            <a:endParaRPr 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3A286D-6068-4F07-82B8-13AE1E622552}" type="slidenum">
              <a:rPr lang="en-US" smtClean="0"/>
              <a:pPr>
                <a:defRPr/>
              </a:pPr>
              <a:t>12</a:t>
            </a:fld>
            <a:endParaRPr lang="en-US" dirty="0"/>
          </a:p>
        </p:txBody>
      </p:sp>
    </p:spTree>
    <p:extLst>
      <p:ext uri="{BB962C8B-B14F-4D97-AF65-F5344CB8AC3E}">
        <p14:creationId xmlns:p14="http://schemas.microsoft.com/office/powerpoint/2010/main" val="62621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300">
                <a:solidFill>
                  <a:schemeClr val="tx1"/>
                </a:solidFill>
                <a:latin typeface="Arial" charset="0"/>
              </a:defRPr>
            </a:lvl1pPr>
            <a:lvl2pPr marL="726797" indent="-279537">
              <a:defRPr sz="2300">
                <a:solidFill>
                  <a:schemeClr val="tx1"/>
                </a:solidFill>
                <a:latin typeface="Arial" charset="0"/>
              </a:defRPr>
            </a:lvl2pPr>
            <a:lvl3pPr marL="1118150" indent="-223630">
              <a:defRPr sz="2300">
                <a:solidFill>
                  <a:schemeClr val="tx1"/>
                </a:solidFill>
                <a:latin typeface="Arial" charset="0"/>
              </a:defRPr>
            </a:lvl3pPr>
            <a:lvl4pPr marL="1565410" indent="-223630">
              <a:defRPr sz="2300">
                <a:solidFill>
                  <a:schemeClr val="tx1"/>
                </a:solidFill>
                <a:latin typeface="Arial" charset="0"/>
              </a:defRPr>
            </a:lvl4pPr>
            <a:lvl5pPr marL="2012669" indent="-223630">
              <a:defRPr sz="2300">
                <a:solidFill>
                  <a:schemeClr val="tx1"/>
                </a:solidFill>
                <a:latin typeface="Arial" charset="0"/>
              </a:defRPr>
            </a:lvl5pPr>
            <a:lvl6pPr marL="2459929" indent="-223630" eaLnBrk="0" fontAlgn="base" hangingPunct="0">
              <a:spcBef>
                <a:spcPct val="0"/>
              </a:spcBef>
              <a:spcAft>
                <a:spcPct val="0"/>
              </a:spcAft>
              <a:defRPr sz="2300">
                <a:solidFill>
                  <a:schemeClr val="tx1"/>
                </a:solidFill>
                <a:latin typeface="Arial" charset="0"/>
              </a:defRPr>
            </a:lvl6pPr>
            <a:lvl7pPr marL="2907189" indent="-223630" eaLnBrk="0" fontAlgn="base" hangingPunct="0">
              <a:spcBef>
                <a:spcPct val="0"/>
              </a:spcBef>
              <a:spcAft>
                <a:spcPct val="0"/>
              </a:spcAft>
              <a:defRPr sz="2300">
                <a:solidFill>
                  <a:schemeClr val="tx1"/>
                </a:solidFill>
                <a:latin typeface="Arial" charset="0"/>
              </a:defRPr>
            </a:lvl7pPr>
            <a:lvl8pPr marL="3354449" indent="-223630" eaLnBrk="0" fontAlgn="base" hangingPunct="0">
              <a:spcBef>
                <a:spcPct val="0"/>
              </a:spcBef>
              <a:spcAft>
                <a:spcPct val="0"/>
              </a:spcAft>
              <a:defRPr sz="2300">
                <a:solidFill>
                  <a:schemeClr val="tx1"/>
                </a:solidFill>
                <a:latin typeface="Arial" charset="0"/>
              </a:defRPr>
            </a:lvl8pPr>
            <a:lvl9pPr marL="3801709" indent="-223630" eaLnBrk="0" fontAlgn="base" hangingPunct="0">
              <a:spcBef>
                <a:spcPct val="0"/>
              </a:spcBef>
              <a:spcAft>
                <a:spcPct val="0"/>
              </a:spcAft>
              <a:defRPr sz="2300">
                <a:solidFill>
                  <a:schemeClr val="tx1"/>
                </a:solidFill>
                <a:latin typeface="Arial" charset="0"/>
              </a:defRPr>
            </a:lvl9pPr>
          </a:lstStyle>
          <a:p>
            <a:fld id="{A1939589-00F0-4974-85A9-68CA8A438873}" type="slidenum">
              <a:rPr lang="en-US" sz="1200"/>
              <a:pPr/>
              <a:t>13</a:t>
            </a:fld>
            <a:endParaRPr lang="en-US" sz="1200"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Emergency ID line and required changed to 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300">
                <a:solidFill>
                  <a:schemeClr val="tx1"/>
                </a:solidFill>
                <a:latin typeface="Arial" charset="0"/>
              </a:defRPr>
            </a:lvl1pPr>
            <a:lvl2pPr marL="726797" indent="-279537">
              <a:defRPr sz="2300">
                <a:solidFill>
                  <a:schemeClr val="tx1"/>
                </a:solidFill>
                <a:latin typeface="Arial" charset="0"/>
              </a:defRPr>
            </a:lvl2pPr>
            <a:lvl3pPr marL="1118150" indent="-223630">
              <a:defRPr sz="2300">
                <a:solidFill>
                  <a:schemeClr val="tx1"/>
                </a:solidFill>
                <a:latin typeface="Arial" charset="0"/>
              </a:defRPr>
            </a:lvl3pPr>
            <a:lvl4pPr marL="1565410" indent="-223630">
              <a:defRPr sz="2300">
                <a:solidFill>
                  <a:schemeClr val="tx1"/>
                </a:solidFill>
                <a:latin typeface="Arial" charset="0"/>
              </a:defRPr>
            </a:lvl4pPr>
            <a:lvl5pPr marL="2012669" indent="-223630">
              <a:defRPr sz="2300">
                <a:solidFill>
                  <a:schemeClr val="tx1"/>
                </a:solidFill>
                <a:latin typeface="Arial" charset="0"/>
              </a:defRPr>
            </a:lvl5pPr>
            <a:lvl6pPr marL="2459929" indent="-223630" eaLnBrk="0" fontAlgn="base" hangingPunct="0">
              <a:spcBef>
                <a:spcPct val="0"/>
              </a:spcBef>
              <a:spcAft>
                <a:spcPct val="0"/>
              </a:spcAft>
              <a:defRPr sz="2300">
                <a:solidFill>
                  <a:schemeClr val="tx1"/>
                </a:solidFill>
                <a:latin typeface="Arial" charset="0"/>
              </a:defRPr>
            </a:lvl6pPr>
            <a:lvl7pPr marL="2907189" indent="-223630" eaLnBrk="0" fontAlgn="base" hangingPunct="0">
              <a:spcBef>
                <a:spcPct val="0"/>
              </a:spcBef>
              <a:spcAft>
                <a:spcPct val="0"/>
              </a:spcAft>
              <a:defRPr sz="2300">
                <a:solidFill>
                  <a:schemeClr val="tx1"/>
                </a:solidFill>
                <a:latin typeface="Arial" charset="0"/>
              </a:defRPr>
            </a:lvl7pPr>
            <a:lvl8pPr marL="3354449" indent="-223630" eaLnBrk="0" fontAlgn="base" hangingPunct="0">
              <a:spcBef>
                <a:spcPct val="0"/>
              </a:spcBef>
              <a:spcAft>
                <a:spcPct val="0"/>
              </a:spcAft>
              <a:defRPr sz="2300">
                <a:solidFill>
                  <a:schemeClr val="tx1"/>
                </a:solidFill>
                <a:latin typeface="Arial" charset="0"/>
              </a:defRPr>
            </a:lvl8pPr>
            <a:lvl9pPr marL="3801709" indent="-223630" eaLnBrk="0" fontAlgn="base" hangingPunct="0">
              <a:spcBef>
                <a:spcPct val="0"/>
              </a:spcBef>
              <a:spcAft>
                <a:spcPct val="0"/>
              </a:spcAft>
              <a:defRPr sz="2300">
                <a:solidFill>
                  <a:schemeClr val="tx1"/>
                </a:solidFill>
                <a:latin typeface="Arial" charset="0"/>
              </a:defRPr>
            </a:lvl9pPr>
          </a:lstStyle>
          <a:p>
            <a:fld id="{A1939589-00F0-4974-85A9-68CA8A438873}" type="slidenum">
              <a:rPr lang="en-US" sz="1200"/>
              <a:pPr/>
              <a:t>14</a:t>
            </a:fld>
            <a:endParaRPr lang="en-US" sz="1200"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15</a:t>
            </a:fld>
            <a:endParaRPr lang="en-US" dirty="0"/>
          </a:p>
        </p:txBody>
      </p:sp>
    </p:spTree>
    <p:extLst>
      <p:ext uri="{BB962C8B-B14F-4D97-AF65-F5344CB8AC3E}">
        <p14:creationId xmlns:p14="http://schemas.microsoft.com/office/powerpoint/2010/main" val="71487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16</a:t>
            </a:fld>
            <a:endParaRPr lang="en-US" dirty="0"/>
          </a:p>
        </p:txBody>
      </p:sp>
    </p:spTree>
    <p:extLst>
      <p:ext uri="{BB962C8B-B14F-4D97-AF65-F5344CB8AC3E}">
        <p14:creationId xmlns:p14="http://schemas.microsoft.com/office/powerpoint/2010/main" val="177627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operator ID, select Quality Control, Scan QC bottle,</a:t>
            </a:r>
            <a:r>
              <a:rPr lang="en-US" baseline="0" dirty="0"/>
              <a:t> Scan strip bottle, then screens above.</a:t>
            </a:r>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17</a:t>
            </a:fld>
            <a:endParaRPr lang="en-US" dirty="0"/>
          </a:p>
        </p:txBody>
      </p:sp>
    </p:spTree>
    <p:extLst>
      <p:ext uri="{BB962C8B-B14F-4D97-AF65-F5344CB8AC3E}">
        <p14:creationId xmlns:p14="http://schemas.microsoft.com/office/powerpoint/2010/main" val="3352426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046" y="8831372"/>
            <a:ext cx="2971955" cy="4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0" tIns="45524" rIns="91050" bIns="45524" anchor="b"/>
          <a:lstStyle>
            <a:lvl1pPr defTabSz="915988" eaLnBrk="0" hangingPunct="0">
              <a:defRPr>
                <a:solidFill>
                  <a:schemeClr val="tx1"/>
                </a:solidFill>
                <a:latin typeface="Calibri" pitchFamily="34" charset="0"/>
                <a:cs typeface="Arial" pitchFamily="34" charset="0"/>
              </a:defRPr>
            </a:lvl1pPr>
            <a:lvl2pPr marL="742950" indent="-285750" defTabSz="915988" eaLnBrk="0" hangingPunct="0">
              <a:defRPr>
                <a:solidFill>
                  <a:schemeClr val="tx1"/>
                </a:solidFill>
                <a:latin typeface="Calibri" pitchFamily="34" charset="0"/>
                <a:cs typeface="Arial" pitchFamily="34" charset="0"/>
              </a:defRPr>
            </a:lvl2pPr>
            <a:lvl3pPr marL="1143000" indent="-228600" defTabSz="915988" eaLnBrk="0" hangingPunct="0">
              <a:defRPr>
                <a:solidFill>
                  <a:schemeClr val="tx1"/>
                </a:solidFill>
                <a:latin typeface="Calibri" pitchFamily="34" charset="0"/>
                <a:cs typeface="Arial" pitchFamily="34" charset="0"/>
              </a:defRPr>
            </a:lvl3pPr>
            <a:lvl4pPr marL="1600200" indent="-228600" defTabSz="915988" eaLnBrk="0" hangingPunct="0">
              <a:defRPr>
                <a:solidFill>
                  <a:schemeClr val="tx1"/>
                </a:solidFill>
                <a:latin typeface="Calibri" pitchFamily="34" charset="0"/>
                <a:cs typeface="Arial" pitchFamily="34" charset="0"/>
              </a:defRPr>
            </a:lvl4pPr>
            <a:lvl5pPr marL="2057400" indent="-228600" defTabSz="915988" eaLnBrk="0" hangingPunct="0">
              <a:defRPr>
                <a:solidFill>
                  <a:schemeClr val="tx1"/>
                </a:solidFill>
                <a:latin typeface="Calibri" pitchFamily="34" charset="0"/>
                <a:cs typeface="Arial" pitchFamily="34" charset="0"/>
              </a:defRPr>
            </a:lvl5pPr>
            <a:lvl6pPr marL="2514600" indent="-228600" defTabSz="9159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59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59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59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1973813F-7D7F-4D06-B676-87C7E0B43629}" type="slidenum">
              <a:rPr lang="en-US" sz="1200">
                <a:solidFill>
                  <a:prstClr val="black"/>
                </a:solidFill>
                <a:latin typeface="Times New Roman" pitchFamily="18" charset="0"/>
              </a:rPr>
              <a:pPr algn="r"/>
              <a:t>18</a:t>
            </a:fld>
            <a:endParaRPr lang="en-US" sz="1200">
              <a:solidFill>
                <a:prstClr val="black"/>
              </a:solidFill>
              <a:latin typeface="Times New Roman" pitchFamily="18" charset="0"/>
            </a:endParaRPr>
          </a:p>
        </p:txBody>
      </p:sp>
      <p:sp>
        <p:nvSpPr>
          <p:cNvPr id="33795"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091" y="4414644"/>
            <a:ext cx="5029818" cy="4185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0" tIns="45524" rIns="91050" bIns="45524"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20</a:t>
            </a:fld>
            <a:endParaRPr lang="en-US" dirty="0"/>
          </a:p>
        </p:txBody>
      </p:sp>
    </p:spTree>
    <p:extLst>
      <p:ext uri="{BB962C8B-B14F-4D97-AF65-F5344CB8AC3E}">
        <p14:creationId xmlns:p14="http://schemas.microsoft.com/office/powerpoint/2010/main" val="428818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300">
                <a:solidFill>
                  <a:schemeClr val="tx1"/>
                </a:solidFill>
                <a:latin typeface="Arial" charset="0"/>
              </a:defRPr>
            </a:lvl1pPr>
            <a:lvl2pPr marL="726797" indent="-279537">
              <a:defRPr sz="2300">
                <a:solidFill>
                  <a:schemeClr val="tx1"/>
                </a:solidFill>
                <a:latin typeface="Arial" charset="0"/>
              </a:defRPr>
            </a:lvl2pPr>
            <a:lvl3pPr marL="1118150" indent="-223630">
              <a:defRPr sz="2300">
                <a:solidFill>
                  <a:schemeClr val="tx1"/>
                </a:solidFill>
                <a:latin typeface="Arial" charset="0"/>
              </a:defRPr>
            </a:lvl3pPr>
            <a:lvl4pPr marL="1565410" indent="-223630">
              <a:defRPr sz="2300">
                <a:solidFill>
                  <a:schemeClr val="tx1"/>
                </a:solidFill>
                <a:latin typeface="Arial" charset="0"/>
              </a:defRPr>
            </a:lvl4pPr>
            <a:lvl5pPr marL="2012669" indent="-223630">
              <a:defRPr sz="2300">
                <a:solidFill>
                  <a:schemeClr val="tx1"/>
                </a:solidFill>
                <a:latin typeface="Arial" charset="0"/>
              </a:defRPr>
            </a:lvl5pPr>
            <a:lvl6pPr marL="2459929" indent="-223630" eaLnBrk="0" fontAlgn="base" hangingPunct="0">
              <a:spcBef>
                <a:spcPct val="0"/>
              </a:spcBef>
              <a:spcAft>
                <a:spcPct val="0"/>
              </a:spcAft>
              <a:defRPr sz="2300">
                <a:solidFill>
                  <a:schemeClr val="tx1"/>
                </a:solidFill>
                <a:latin typeface="Arial" charset="0"/>
              </a:defRPr>
            </a:lvl6pPr>
            <a:lvl7pPr marL="2907189" indent="-223630" eaLnBrk="0" fontAlgn="base" hangingPunct="0">
              <a:spcBef>
                <a:spcPct val="0"/>
              </a:spcBef>
              <a:spcAft>
                <a:spcPct val="0"/>
              </a:spcAft>
              <a:defRPr sz="2300">
                <a:solidFill>
                  <a:schemeClr val="tx1"/>
                </a:solidFill>
                <a:latin typeface="Arial" charset="0"/>
              </a:defRPr>
            </a:lvl7pPr>
            <a:lvl8pPr marL="3354449" indent="-223630" eaLnBrk="0" fontAlgn="base" hangingPunct="0">
              <a:spcBef>
                <a:spcPct val="0"/>
              </a:spcBef>
              <a:spcAft>
                <a:spcPct val="0"/>
              </a:spcAft>
              <a:defRPr sz="2300">
                <a:solidFill>
                  <a:schemeClr val="tx1"/>
                </a:solidFill>
                <a:latin typeface="Arial" charset="0"/>
              </a:defRPr>
            </a:lvl8pPr>
            <a:lvl9pPr marL="3801709" indent="-223630" eaLnBrk="0" fontAlgn="base" hangingPunct="0">
              <a:spcBef>
                <a:spcPct val="0"/>
              </a:spcBef>
              <a:spcAft>
                <a:spcPct val="0"/>
              </a:spcAft>
              <a:defRPr sz="2300">
                <a:solidFill>
                  <a:schemeClr val="tx1"/>
                </a:solidFill>
                <a:latin typeface="Arial" charset="0"/>
              </a:defRPr>
            </a:lvl9pPr>
          </a:lstStyle>
          <a:p>
            <a:fld id="{08F7282E-98F8-41DB-816E-BFB0794A3841}" type="slidenum">
              <a:rPr lang="en-US" sz="1200"/>
              <a:pPr/>
              <a:t>23</a:t>
            </a:fld>
            <a:endParaRPr 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Isolation protocol line at bottom added.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24</a:t>
            </a:fld>
            <a:endParaRPr lang="en-US" dirty="0"/>
          </a:p>
        </p:txBody>
      </p:sp>
    </p:spTree>
    <p:extLst>
      <p:ext uri="{BB962C8B-B14F-4D97-AF65-F5344CB8AC3E}">
        <p14:creationId xmlns:p14="http://schemas.microsoft.com/office/powerpoint/2010/main" val="84002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2</a:t>
            </a:fld>
            <a:endParaRPr lang="en-US" dirty="0"/>
          </a:p>
        </p:txBody>
      </p:sp>
    </p:spTree>
    <p:extLst>
      <p:ext uri="{BB962C8B-B14F-4D97-AF65-F5344CB8AC3E}">
        <p14:creationId xmlns:p14="http://schemas.microsoft.com/office/powerpoint/2010/main" val="278294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26</a:t>
            </a:fld>
            <a:endParaRPr lang="en-US" dirty="0"/>
          </a:p>
        </p:txBody>
      </p:sp>
    </p:spTree>
    <p:extLst>
      <p:ext uri="{BB962C8B-B14F-4D97-AF65-F5344CB8AC3E}">
        <p14:creationId xmlns:p14="http://schemas.microsoft.com/office/powerpoint/2010/main" val="2493260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3A286D-6068-4F07-82B8-13AE1E622552}" type="slidenum">
              <a:rPr lang="en-US" smtClean="0"/>
              <a:pPr>
                <a:defRPr/>
              </a:pPr>
              <a:t>27</a:t>
            </a:fld>
            <a:endParaRPr lang="en-US" dirty="0"/>
          </a:p>
        </p:txBody>
      </p:sp>
    </p:spTree>
    <p:extLst>
      <p:ext uri="{BB962C8B-B14F-4D97-AF65-F5344CB8AC3E}">
        <p14:creationId xmlns:p14="http://schemas.microsoft.com/office/powerpoint/2010/main" val="1887792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28</a:t>
            </a:fld>
            <a:endParaRPr lang="en-US" dirty="0"/>
          </a:p>
        </p:txBody>
      </p:sp>
    </p:spTree>
    <p:extLst>
      <p:ext uri="{BB962C8B-B14F-4D97-AF65-F5344CB8AC3E}">
        <p14:creationId xmlns:p14="http://schemas.microsoft.com/office/powerpoint/2010/main" val="2655128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29</a:t>
            </a:fld>
            <a:endParaRPr lang="en-US" dirty="0"/>
          </a:p>
        </p:txBody>
      </p:sp>
    </p:spTree>
    <p:extLst>
      <p:ext uri="{BB962C8B-B14F-4D97-AF65-F5344CB8AC3E}">
        <p14:creationId xmlns:p14="http://schemas.microsoft.com/office/powerpoint/2010/main" val="858251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31</a:t>
            </a:fld>
            <a:endParaRPr lang="en-US" dirty="0"/>
          </a:p>
        </p:txBody>
      </p:sp>
    </p:spTree>
    <p:extLst>
      <p:ext uri="{BB962C8B-B14F-4D97-AF65-F5344CB8AC3E}">
        <p14:creationId xmlns:p14="http://schemas.microsoft.com/office/powerpoint/2010/main" val="1595174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33</a:t>
            </a:fld>
            <a:endParaRPr lang="en-US" dirty="0"/>
          </a:p>
        </p:txBody>
      </p:sp>
    </p:spTree>
    <p:extLst>
      <p:ext uri="{BB962C8B-B14F-4D97-AF65-F5344CB8AC3E}">
        <p14:creationId xmlns:p14="http://schemas.microsoft.com/office/powerpoint/2010/main" val="3919689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35</a:t>
            </a:fld>
            <a:endParaRPr lang="en-US" dirty="0"/>
          </a:p>
        </p:txBody>
      </p:sp>
    </p:spTree>
    <p:extLst>
      <p:ext uri="{BB962C8B-B14F-4D97-AF65-F5344CB8AC3E}">
        <p14:creationId xmlns:p14="http://schemas.microsoft.com/office/powerpoint/2010/main" val="167002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36</a:t>
            </a:fld>
            <a:endParaRPr lang="en-US" dirty="0"/>
          </a:p>
        </p:txBody>
      </p:sp>
    </p:spTree>
    <p:extLst>
      <p:ext uri="{BB962C8B-B14F-4D97-AF65-F5344CB8AC3E}">
        <p14:creationId xmlns:p14="http://schemas.microsoft.com/office/powerpoint/2010/main" val="420663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37</a:t>
            </a:fld>
            <a:endParaRPr lang="en-US" dirty="0"/>
          </a:p>
        </p:txBody>
      </p:sp>
    </p:spTree>
    <p:extLst>
      <p:ext uri="{BB962C8B-B14F-4D97-AF65-F5344CB8AC3E}">
        <p14:creationId xmlns:p14="http://schemas.microsoft.com/office/powerpoint/2010/main" val="107537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a:t>
            </a:fld>
            <a:endParaRPr lang="en-US" dirty="0"/>
          </a:p>
        </p:txBody>
      </p:sp>
    </p:spTree>
    <p:extLst>
      <p:ext uri="{BB962C8B-B14F-4D97-AF65-F5344CB8AC3E}">
        <p14:creationId xmlns:p14="http://schemas.microsoft.com/office/powerpoint/2010/main" val="216779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38</a:t>
            </a:fld>
            <a:endParaRPr lang="en-US" dirty="0"/>
          </a:p>
        </p:txBody>
      </p:sp>
    </p:spTree>
    <p:extLst>
      <p:ext uri="{BB962C8B-B14F-4D97-AF65-F5344CB8AC3E}">
        <p14:creationId xmlns:p14="http://schemas.microsoft.com/office/powerpoint/2010/main" val="491022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39</a:t>
            </a:fld>
            <a:endParaRPr lang="en-US" dirty="0"/>
          </a:p>
        </p:txBody>
      </p:sp>
    </p:spTree>
    <p:extLst>
      <p:ext uri="{BB962C8B-B14F-4D97-AF65-F5344CB8AC3E}">
        <p14:creationId xmlns:p14="http://schemas.microsoft.com/office/powerpoint/2010/main" val="1071867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40</a:t>
            </a:fld>
            <a:endParaRPr lang="en-US" dirty="0"/>
          </a:p>
        </p:txBody>
      </p:sp>
    </p:spTree>
    <p:extLst>
      <p:ext uri="{BB962C8B-B14F-4D97-AF65-F5344CB8AC3E}">
        <p14:creationId xmlns:p14="http://schemas.microsoft.com/office/powerpoint/2010/main" val="1722315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41</a:t>
            </a:fld>
            <a:endParaRPr lang="en-US" dirty="0"/>
          </a:p>
        </p:txBody>
      </p:sp>
    </p:spTree>
    <p:extLst>
      <p:ext uri="{BB962C8B-B14F-4D97-AF65-F5344CB8AC3E}">
        <p14:creationId xmlns:p14="http://schemas.microsoft.com/office/powerpoint/2010/main" val="3001812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42</a:t>
            </a:fld>
            <a:endParaRPr lang="en-US" dirty="0"/>
          </a:p>
        </p:txBody>
      </p:sp>
    </p:spTree>
    <p:extLst>
      <p:ext uri="{BB962C8B-B14F-4D97-AF65-F5344CB8AC3E}">
        <p14:creationId xmlns:p14="http://schemas.microsoft.com/office/powerpoint/2010/main" val="687951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45</a:t>
            </a:fld>
            <a:endParaRPr lang="en-US" dirty="0"/>
          </a:p>
        </p:txBody>
      </p:sp>
    </p:spTree>
    <p:extLst>
      <p:ext uri="{BB962C8B-B14F-4D97-AF65-F5344CB8AC3E}">
        <p14:creationId xmlns:p14="http://schemas.microsoft.com/office/powerpoint/2010/main" val="2214943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46</a:t>
            </a:fld>
            <a:endParaRPr lang="en-US" dirty="0"/>
          </a:p>
        </p:txBody>
      </p:sp>
    </p:spTree>
    <p:extLst>
      <p:ext uri="{BB962C8B-B14F-4D97-AF65-F5344CB8AC3E}">
        <p14:creationId xmlns:p14="http://schemas.microsoft.com/office/powerpoint/2010/main" val="1699540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47</a:t>
            </a:fld>
            <a:endParaRPr lang="en-US" dirty="0"/>
          </a:p>
        </p:txBody>
      </p:sp>
    </p:spTree>
    <p:extLst>
      <p:ext uri="{BB962C8B-B14F-4D97-AF65-F5344CB8AC3E}">
        <p14:creationId xmlns:p14="http://schemas.microsoft.com/office/powerpoint/2010/main" val="2588015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48</a:t>
            </a:fld>
            <a:endParaRPr lang="en-US" dirty="0"/>
          </a:p>
        </p:txBody>
      </p:sp>
    </p:spTree>
    <p:extLst>
      <p:ext uri="{BB962C8B-B14F-4D97-AF65-F5344CB8AC3E}">
        <p14:creationId xmlns:p14="http://schemas.microsoft.com/office/powerpoint/2010/main" val="4085259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49</a:t>
            </a:fld>
            <a:endParaRPr lang="en-US" dirty="0"/>
          </a:p>
        </p:txBody>
      </p:sp>
    </p:spTree>
    <p:extLst>
      <p:ext uri="{BB962C8B-B14F-4D97-AF65-F5344CB8AC3E}">
        <p14:creationId xmlns:p14="http://schemas.microsoft.com/office/powerpoint/2010/main" val="34303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5</a:t>
            </a:fld>
            <a:endParaRPr lang="en-US" dirty="0"/>
          </a:p>
        </p:txBody>
      </p:sp>
    </p:spTree>
    <p:extLst>
      <p:ext uri="{BB962C8B-B14F-4D97-AF65-F5344CB8AC3E}">
        <p14:creationId xmlns:p14="http://schemas.microsoft.com/office/powerpoint/2010/main" val="4206880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50</a:t>
            </a:fld>
            <a:endParaRPr lang="en-US" dirty="0"/>
          </a:p>
        </p:txBody>
      </p:sp>
    </p:spTree>
    <p:extLst>
      <p:ext uri="{BB962C8B-B14F-4D97-AF65-F5344CB8AC3E}">
        <p14:creationId xmlns:p14="http://schemas.microsoft.com/office/powerpoint/2010/main" val="399697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6</a:t>
            </a:fld>
            <a:endParaRPr lang="en-US" dirty="0"/>
          </a:p>
        </p:txBody>
      </p:sp>
    </p:spTree>
    <p:extLst>
      <p:ext uri="{BB962C8B-B14F-4D97-AF65-F5344CB8AC3E}">
        <p14:creationId xmlns:p14="http://schemas.microsoft.com/office/powerpoint/2010/main" val="147092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3A286D-6068-4F07-82B8-13AE1E622552}" type="slidenum">
              <a:rPr lang="en-US" smtClean="0"/>
              <a:pPr>
                <a:defRPr/>
              </a:pPr>
              <a:t>7</a:t>
            </a:fld>
            <a:endParaRPr lang="en-US" dirty="0"/>
          </a:p>
        </p:txBody>
      </p:sp>
    </p:spTree>
    <p:extLst>
      <p:ext uri="{BB962C8B-B14F-4D97-AF65-F5344CB8AC3E}">
        <p14:creationId xmlns:p14="http://schemas.microsoft.com/office/powerpoint/2010/main" val="307865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3A286D-6068-4F07-82B8-13AE1E622552}" type="slidenum">
              <a:rPr lang="en-US" smtClean="0"/>
              <a:pPr>
                <a:defRPr/>
              </a:pPr>
              <a:t>9</a:t>
            </a:fld>
            <a:endParaRPr lang="en-US" dirty="0"/>
          </a:p>
        </p:txBody>
      </p:sp>
    </p:spTree>
    <p:extLst>
      <p:ext uri="{BB962C8B-B14F-4D97-AF65-F5344CB8AC3E}">
        <p14:creationId xmlns:p14="http://schemas.microsoft.com/office/powerpoint/2010/main" val="120527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300">
                <a:solidFill>
                  <a:schemeClr val="tx1"/>
                </a:solidFill>
                <a:latin typeface="Arial" charset="0"/>
              </a:defRPr>
            </a:lvl1pPr>
            <a:lvl2pPr marL="726797" indent="-279537">
              <a:defRPr sz="2300">
                <a:solidFill>
                  <a:schemeClr val="tx1"/>
                </a:solidFill>
                <a:latin typeface="Arial" charset="0"/>
              </a:defRPr>
            </a:lvl2pPr>
            <a:lvl3pPr marL="1118150" indent="-223630">
              <a:defRPr sz="2300">
                <a:solidFill>
                  <a:schemeClr val="tx1"/>
                </a:solidFill>
                <a:latin typeface="Arial" charset="0"/>
              </a:defRPr>
            </a:lvl3pPr>
            <a:lvl4pPr marL="1565410" indent="-223630">
              <a:defRPr sz="2300">
                <a:solidFill>
                  <a:schemeClr val="tx1"/>
                </a:solidFill>
                <a:latin typeface="Arial" charset="0"/>
              </a:defRPr>
            </a:lvl4pPr>
            <a:lvl5pPr marL="2012669" indent="-223630">
              <a:defRPr sz="2300">
                <a:solidFill>
                  <a:schemeClr val="tx1"/>
                </a:solidFill>
                <a:latin typeface="Arial" charset="0"/>
              </a:defRPr>
            </a:lvl5pPr>
            <a:lvl6pPr marL="2459929" indent="-223630" eaLnBrk="0" fontAlgn="base" hangingPunct="0">
              <a:spcBef>
                <a:spcPct val="0"/>
              </a:spcBef>
              <a:spcAft>
                <a:spcPct val="0"/>
              </a:spcAft>
              <a:defRPr sz="2300">
                <a:solidFill>
                  <a:schemeClr val="tx1"/>
                </a:solidFill>
                <a:latin typeface="Arial" charset="0"/>
              </a:defRPr>
            </a:lvl6pPr>
            <a:lvl7pPr marL="2907189" indent="-223630" eaLnBrk="0" fontAlgn="base" hangingPunct="0">
              <a:spcBef>
                <a:spcPct val="0"/>
              </a:spcBef>
              <a:spcAft>
                <a:spcPct val="0"/>
              </a:spcAft>
              <a:defRPr sz="2300">
                <a:solidFill>
                  <a:schemeClr val="tx1"/>
                </a:solidFill>
                <a:latin typeface="Arial" charset="0"/>
              </a:defRPr>
            </a:lvl7pPr>
            <a:lvl8pPr marL="3354449" indent="-223630" eaLnBrk="0" fontAlgn="base" hangingPunct="0">
              <a:spcBef>
                <a:spcPct val="0"/>
              </a:spcBef>
              <a:spcAft>
                <a:spcPct val="0"/>
              </a:spcAft>
              <a:defRPr sz="2300">
                <a:solidFill>
                  <a:schemeClr val="tx1"/>
                </a:solidFill>
                <a:latin typeface="Arial" charset="0"/>
              </a:defRPr>
            </a:lvl8pPr>
            <a:lvl9pPr marL="3801709" indent="-223630" eaLnBrk="0" fontAlgn="base" hangingPunct="0">
              <a:spcBef>
                <a:spcPct val="0"/>
              </a:spcBef>
              <a:spcAft>
                <a:spcPct val="0"/>
              </a:spcAft>
              <a:defRPr sz="2300">
                <a:solidFill>
                  <a:schemeClr val="tx1"/>
                </a:solidFill>
                <a:latin typeface="Arial" charset="0"/>
              </a:defRPr>
            </a:lvl9pPr>
          </a:lstStyle>
          <a:p>
            <a:fld id="{08F7282E-98F8-41DB-816E-BFB0794A3841}" type="slidenum">
              <a:rPr lang="en-US" sz="1200"/>
              <a:pPr/>
              <a:t>10</a:t>
            </a:fld>
            <a:endParaRPr 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3A286D-6068-4F07-82B8-13AE1E622552}" type="slidenum">
              <a:rPr lang="en-US" smtClean="0"/>
              <a:pPr>
                <a:defRPr/>
              </a:pPr>
              <a:t>11</a:t>
            </a:fld>
            <a:endParaRPr lang="en-US" dirty="0"/>
          </a:p>
        </p:txBody>
      </p:sp>
    </p:spTree>
    <p:extLst>
      <p:ext uri="{BB962C8B-B14F-4D97-AF65-F5344CB8AC3E}">
        <p14:creationId xmlns:p14="http://schemas.microsoft.com/office/powerpoint/2010/main" val="307786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17" name="Footer Placeholder 16"/>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F10D149-E86F-448F-B76C-4A363472247E}" type="slidenum">
              <a:rPr lang="en-US" smtClean="0">
                <a:solidFill>
                  <a:prstClr val="white">
                    <a:tint val="75000"/>
                  </a:prstClr>
                </a:solidFill>
              </a:rPr>
              <a:pPr>
                <a:defRPr/>
              </a:pPr>
              <a:t>‹#›</a:t>
            </a:fld>
            <a:endParaRPr lang="en-US" dirty="0">
              <a:solidFill>
                <a:prstClr val="white">
                  <a:tint val="75000"/>
                </a:prst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36E5D26-686E-49F5-87E8-EC736346B47C}" type="slidenum">
              <a:rPr lang="en-US" smtClean="0">
                <a:solidFill>
                  <a:prstClr val="white">
                    <a:tint val="75000"/>
                  </a:prstClr>
                </a:solidFill>
              </a:rPr>
              <a:pPr>
                <a:defRPr/>
              </a:pPr>
              <a:t>‹#›</a:t>
            </a:fld>
            <a:endParaRPr lang="en-US" dirty="0">
              <a:solidFill>
                <a:prstClr val="white">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50586767-5FEE-4C96-893E-367A614AA665}" type="slidenum">
              <a:rPr lang="en-US" smtClean="0">
                <a:solidFill>
                  <a:prstClr val="white">
                    <a:tint val="75000"/>
                  </a:prstClr>
                </a:solidFill>
              </a:rPr>
              <a:pPr>
                <a:defRPr/>
              </a:pPr>
              <a:t>‹#›</a:t>
            </a:fld>
            <a:endParaRPr lang="en-US" dirty="0">
              <a:solidFill>
                <a:prstClr val="white">
                  <a:tint val="75000"/>
                </a:prst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9D5E602-5307-460C-B7E9-67B4A2FA5EB5}" type="slidenum">
              <a:rPr lang="en-US"/>
              <a:pPr>
                <a:defRPr/>
              </a:pPr>
              <a:t>‹#›</a:t>
            </a:fld>
            <a:endParaRPr lang="en-US"/>
          </a:p>
        </p:txBody>
      </p:sp>
    </p:spTree>
    <p:extLst>
      <p:ext uri="{BB962C8B-B14F-4D97-AF65-F5344CB8AC3E}">
        <p14:creationId xmlns:p14="http://schemas.microsoft.com/office/powerpoint/2010/main" val="281908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9D5E602-5307-460C-B7E9-67B4A2FA5EB5}" type="slidenum">
              <a:rPr lang="en-US"/>
              <a:pPr>
                <a:defRPr/>
              </a:pPr>
              <a:t>‹#›</a:t>
            </a:fld>
            <a:endParaRPr lang="en-US"/>
          </a:p>
        </p:txBody>
      </p:sp>
    </p:spTree>
    <p:extLst>
      <p:ext uri="{BB962C8B-B14F-4D97-AF65-F5344CB8AC3E}">
        <p14:creationId xmlns:p14="http://schemas.microsoft.com/office/powerpoint/2010/main" val="163143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9D5E602-5307-460C-B7E9-67B4A2FA5E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826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9D5E602-5307-460C-B7E9-67B4A2FA5E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130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9D5E602-5307-460C-B7E9-67B4A2FA5E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4014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9D5E602-5307-460C-B7E9-67B4A2FA5E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83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a:xfrm>
            <a:off x="4361688" y="1026372"/>
            <a:ext cx="457200" cy="441325"/>
          </a:xfrm>
        </p:spPr>
        <p:txBody>
          <a:bodyPr/>
          <a:lstStyle/>
          <a:p>
            <a:pPr>
              <a:defRPr/>
            </a:pPr>
            <a:fld id="{F84AF083-6C99-4B0B-931C-3672D37FE3BF}" type="slidenum">
              <a:rPr lang="en-US" smtClean="0">
                <a:solidFill>
                  <a:prstClr val="white">
                    <a:tint val="75000"/>
                  </a:prstClr>
                </a:solidFill>
              </a:rPr>
              <a:pPr>
                <a:defRPr/>
              </a:pPr>
              <a:t>‹#›</a:t>
            </a:fld>
            <a:endParaRPr lang="en-US" dirty="0">
              <a:solidFill>
                <a:prstClr val="white">
                  <a:tint val="75000"/>
                </a:prst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52A8B209-7FA6-4C38-8AB3-477773CBB54E}" type="slidenum">
              <a:rPr lang="en-US" smtClean="0">
                <a:solidFill>
                  <a:prstClr val="white">
                    <a:tint val="75000"/>
                  </a:prstClr>
                </a:solidFill>
              </a:rPr>
              <a:pPr>
                <a:defRPr/>
              </a:pPr>
              <a:t>‹#›</a:t>
            </a:fld>
            <a:endParaRPr lang="en-US" dirty="0">
              <a:solidFill>
                <a:prstClr val="white">
                  <a:tint val="75000"/>
                </a:prst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a:defRPr/>
            </a:pPr>
            <a:fld id="{168B0905-4760-42DA-9693-8ED792CE46AC}" type="slidenum">
              <a:rPr lang="en-US" smtClean="0">
                <a:solidFill>
                  <a:prstClr val="white">
                    <a:tint val="75000"/>
                  </a:prstClr>
                </a:solidFill>
              </a:rPr>
              <a:pPr>
                <a:defRPr/>
              </a:pPr>
              <a:t>‹#›</a:t>
            </a:fld>
            <a:endParaRPr lang="en-US" dirty="0">
              <a:solidFill>
                <a:prstClr val="white">
                  <a:tint val="75000"/>
                </a:prst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solidFill>
                <a:prstClr val="white">
                  <a:tint val="75000"/>
                  <a:alpha val="60000"/>
                </a:prstClr>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5C27970D-00CA-4DA1-96BD-404A75275F8B}" type="slidenum">
              <a:rPr lang="en-US" smtClean="0">
                <a:solidFill>
                  <a:prstClr val="white">
                    <a:tint val="75000"/>
                  </a:prstClr>
                </a:solidFill>
              </a:rPr>
              <a:pPr>
                <a:defRPr/>
              </a:pPr>
              <a:t>‹#›</a:t>
            </a:fld>
            <a:endParaRPr lang="en-US" dirty="0">
              <a:solidFill>
                <a:prstClr val="white">
                  <a:tint val="75000"/>
                </a:prst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5" name="Slide Number Placeholder 4"/>
          <p:cNvSpPr>
            <a:spLocks noGrp="1"/>
          </p:cNvSpPr>
          <p:nvPr>
            <p:ph type="sldNum" sz="quarter" idx="12"/>
          </p:nvPr>
        </p:nvSpPr>
        <p:spPr>
          <a:xfrm>
            <a:off x="4343400" y="1036020"/>
            <a:ext cx="457200" cy="441325"/>
          </a:xfrm>
        </p:spPr>
        <p:txBody>
          <a:bodyPr/>
          <a:lstStyle/>
          <a:p>
            <a:pPr>
              <a:defRPr/>
            </a:pPr>
            <a:fld id="{2F869E6A-2295-4BAC-B42A-E1FCDA7EEEB2}" type="slidenum">
              <a:rPr lang="en-US" smtClean="0">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9BE8E0C-CAA8-40BF-BF1E-1D96A433A56C}" type="slidenum">
              <a:rPr lang="en-US" smtClean="0">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B0C3C4C-ED7C-4CB9-86AD-AB9B2ACDE914}" type="slidenum">
              <a:rPr lang="en-US" smtClean="0">
                <a:solidFill>
                  <a:prstClr val="white">
                    <a:tint val="75000"/>
                  </a:prstClr>
                </a:solidFill>
              </a:rPr>
              <a:pPr>
                <a:defRPr/>
              </a:pPr>
              <a:t>‹#›</a:t>
            </a:fld>
            <a:endParaRPr lang="en-US" dirty="0">
              <a:solidFill>
                <a:prstClr val="white">
                  <a:tint val="75000"/>
                </a:prst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solidFill>
                <a:prstClr val="white">
                  <a:tint val="75000"/>
                  <a:alpha val="60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405C5047-BE32-4A6B-B6FD-639FB628B4C2}" type="slidenum">
              <a:rPr lang="en-US" smtClean="0">
                <a:solidFill>
                  <a:prstClr val="white">
                    <a:tint val="75000"/>
                  </a:prstClr>
                </a:solidFill>
              </a:rPr>
              <a:pPr>
                <a:defRPr/>
              </a:pPr>
              <a:t>‹#›</a:t>
            </a:fld>
            <a:endParaRPr lang="en-US" dirty="0">
              <a:solidFill>
                <a:prstClr val="white">
                  <a:tint val="75000"/>
                </a:prst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solidFill>
                <a:prstClr val="white">
                  <a:tint val="75000"/>
                  <a:alpha val="60000"/>
                </a:prstClr>
              </a:solidFill>
            </a:endParaRPr>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solidFill>
                <a:prstClr val="white">
                  <a:tint val="75000"/>
                  <a:alpha val="60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dirty="0">
              <a:solidFill>
                <a:prstClr val="white">
                  <a:tint val="75000"/>
                  <a:alpha val="60000"/>
                </a:prstClr>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dirty="0">
              <a:solidFill>
                <a:prstClr val="white">
                  <a:tint val="75000"/>
                  <a:alpha val="60000"/>
                </a:prst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DE8D9B1D-B74F-40F8-A831-757DE0F60F20}" type="slidenum">
              <a:rPr lang="en-US" smtClean="0">
                <a:solidFill>
                  <a:prstClr val="white">
                    <a:tint val="75000"/>
                  </a:prstClr>
                </a:solidFill>
              </a:rPr>
              <a:pPr>
                <a:defRPr/>
              </a:pPr>
              <a:t>‹#›</a:t>
            </a:fld>
            <a:endParaRPr lang="en-US" dirty="0">
              <a:solidFill>
                <a:prstClr val="white">
                  <a:tint val="75000"/>
                </a:prst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042" r:id="rId13"/>
    <p:sldLayoutId id="2147484056" r:id="rId14"/>
    <p:sldLayoutId id="2147484058" r:id="rId15"/>
    <p:sldLayoutId id="2147484060" r:id="rId16"/>
    <p:sldLayoutId id="2147484062" r:id="rId17"/>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xabay.com/en/check-correct-mark-choice-yes-ok-37583/" TargetMode="External"/><Relationship Id="rId5" Type="http://schemas.openxmlformats.org/officeDocument/2006/relationships/image" Target="../media/image1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4pediatriapa.blogspot.com/2012/06/igiene-nelle-mani-in-ospedale-linee.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cid:015FFB40-DC15-4704-B2D5-7C0D3002A3CC"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lstStyle/>
          <a:p>
            <a:pPr eaLnBrk="1" hangingPunct="1"/>
            <a:r>
              <a:rPr lang="en-US" dirty="0"/>
              <a:t>	</a:t>
            </a:r>
          </a:p>
          <a:p>
            <a:pPr eaLnBrk="1" hangingPunct="1"/>
            <a:endParaRPr lang="en-US" dirty="0"/>
          </a:p>
          <a:p>
            <a:pPr eaLnBrk="1" hangingPunct="1"/>
            <a:endParaRPr lang="en-US" dirty="0"/>
          </a:p>
        </p:txBody>
      </p:sp>
      <p:sp>
        <p:nvSpPr>
          <p:cNvPr id="3074" name="Rectangle 2"/>
          <p:cNvSpPr>
            <a:spLocks noGrp="1" noChangeArrowheads="1"/>
          </p:cNvSpPr>
          <p:nvPr>
            <p:ph type="ctrTitle"/>
          </p:nvPr>
        </p:nvSpPr>
        <p:spPr>
          <a:xfrm>
            <a:off x="4038600" y="1828800"/>
            <a:ext cx="4495800" cy="2819400"/>
          </a:xfrm>
        </p:spPr>
        <p:txBody>
          <a:bodyPr>
            <a:normAutofit/>
          </a:bodyPr>
          <a:lstStyle/>
          <a:p>
            <a:pPr eaLnBrk="1" hangingPunct="1"/>
            <a:r>
              <a:rPr lang="en-US" sz="6000" b="1" dirty="0">
                <a:effectLst>
                  <a:outerShdw blurRad="38100" dist="38100" dir="2700000" algn="tl">
                    <a:srgbClr val="000000">
                      <a:alpha val="43137"/>
                    </a:srgbClr>
                  </a:outerShdw>
                </a:effectLst>
              </a:rPr>
              <a:t>Accu-Chek</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Inform II</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57988"/>
            <a:ext cx="2895600" cy="4714379"/>
          </a:xfrm>
          <a:prstGeom prst="rect">
            <a:avLst/>
          </a:prstGeom>
          <a:ln w="19050">
            <a:solidFill>
              <a:schemeClr val="bg2">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normAutofit/>
          </a:bodyPr>
          <a:lstStyle/>
          <a:p>
            <a:pPr eaLnBrk="1" hangingPunct="1"/>
            <a:r>
              <a:rPr lang="en-US" dirty="0">
                <a:effectLst>
                  <a:outerShdw blurRad="38100" dist="38100" dir="2700000" algn="tl">
                    <a:srgbClr val="000000">
                      <a:alpha val="43137"/>
                    </a:srgbClr>
                  </a:outerShdw>
                </a:effectLst>
              </a:rPr>
              <a:t>Additional Supplies</a:t>
            </a:r>
          </a:p>
        </p:txBody>
      </p:sp>
      <p:sp>
        <p:nvSpPr>
          <p:cNvPr id="4099" name="Rectangle 3"/>
          <p:cNvSpPr>
            <a:spLocks noGrp="1" noChangeArrowheads="1"/>
          </p:cNvSpPr>
          <p:nvPr>
            <p:ph sz="quarter" idx="1"/>
          </p:nvPr>
        </p:nvSpPr>
        <p:spPr>
          <a:xfrm>
            <a:off x="301752" y="1527048"/>
            <a:ext cx="6403848" cy="4572000"/>
          </a:xfrm>
        </p:spPr>
        <p:txBody>
          <a:bodyPr>
            <a:normAutofit/>
          </a:bodyPr>
          <a:lstStyle/>
          <a:p>
            <a:pPr eaLnBrk="1" hangingPunct="1">
              <a:buClrTx/>
              <a:buFont typeface="Wingdings 2" panose="05020102010507070707" pitchFamily="18" charset="2"/>
              <a:buChar char=""/>
              <a:defRPr/>
            </a:pPr>
            <a:endParaRPr lang="en-US" sz="2800" dirty="0"/>
          </a:p>
          <a:p>
            <a:pPr eaLnBrk="1" hangingPunct="1">
              <a:buClrTx/>
              <a:buFont typeface="Wingdings 2" panose="05020102010507070707" pitchFamily="18" charset="2"/>
              <a:buChar char=""/>
              <a:defRPr/>
            </a:pPr>
            <a:r>
              <a:rPr lang="en-US" sz="2800" dirty="0"/>
              <a:t>Accessory Box—Not available at all testing sites.</a:t>
            </a:r>
          </a:p>
          <a:p>
            <a:pPr lvl="1">
              <a:buClrTx/>
              <a:buFont typeface="Wingdings 2" panose="05020102010507070707" pitchFamily="18" charset="2"/>
              <a:buChar char=""/>
              <a:defRPr/>
            </a:pPr>
            <a:r>
              <a:rPr lang="en-US" sz="2400" dirty="0">
                <a:solidFill>
                  <a:schemeClr val="tx1"/>
                </a:solidFill>
              </a:rPr>
              <a:t>Skin preparation pad (Alcohol)</a:t>
            </a:r>
          </a:p>
          <a:p>
            <a:pPr lvl="1">
              <a:buClrTx/>
              <a:buFont typeface="Wingdings 2" panose="05020102010507070707" pitchFamily="18" charset="2"/>
              <a:buChar char=""/>
              <a:defRPr/>
            </a:pPr>
            <a:r>
              <a:rPr lang="en-US" sz="2400" dirty="0">
                <a:solidFill>
                  <a:schemeClr val="tx1"/>
                </a:solidFill>
              </a:rPr>
              <a:t>Lancet device</a:t>
            </a:r>
          </a:p>
          <a:p>
            <a:pPr lvl="1">
              <a:buClrTx/>
              <a:buFont typeface="Wingdings 2" panose="05020102010507070707" pitchFamily="18" charset="2"/>
              <a:buChar char=""/>
              <a:defRPr/>
            </a:pPr>
            <a:r>
              <a:rPr lang="en-US" sz="2400" dirty="0">
                <a:solidFill>
                  <a:schemeClr val="tx1"/>
                </a:solidFill>
              </a:rPr>
              <a:t>Gauze pads</a:t>
            </a:r>
          </a:p>
          <a:p>
            <a:pPr lvl="1">
              <a:buClrTx/>
              <a:buFont typeface="Wingdings 2" panose="05020102010507070707" pitchFamily="18" charset="2"/>
              <a:buChar char=""/>
              <a:defRPr/>
            </a:pPr>
            <a:r>
              <a:rPr lang="en-US" sz="2400" dirty="0">
                <a:solidFill>
                  <a:schemeClr val="tx1"/>
                </a:solidFill>
              </a:rPr>
              <a:t>Requests for replacement boxes should be called to Ancillary Testing, </a:t>
            </a:r>
          </a:p>
          <a:p>
            <a:pPr lvl="1">
              <a:buClrTx/>
              <a:buFont typeface="Wingdings 2" panose="05020102010507070707" pitchFamily="18" charset="2"/>
              <a:buChar char=""/>
              <a:defRPr/>
            </a:pPr>
            <a:r>
              <a:rPr lang="en-US" sz="2800" dirty="0"/>
              <a:t>Gloves</a:t>
            </a:r>
          </a:p>
          <a:p>
            <a:pPr>
              <a:buClrTx/>
              <a:buFont typeface="Wingdings 2" panose="05020102010507070707" pitchFamily="18" charset="2"/>
              <a:buChar char=""/>
            </a:pP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849" y="1981200"/>
            <a:ext cx="2000250" cy="349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dirty="0">
                <a:effectLst>
                  <a:outerShdw blurRad="38100" dist="38100" dir="2700000" algn="tl">
                    <a:srgbClr val="000000">
                      <a:alpha val="43137"/>
                    </a:srgbClr>
                  </a:outerShdw>
                </a:effectLst>
              </a:rPr>
              <a:t>Operator Inform ID Entry</a:t>
            </a:r>
          </a:p>
        </p:txBody>
      </p:sp>
      <p:sp>
        <p:nvSpPr>
          <p:cNvPr id="3" name="Content Placeholder 2"/>
          <p:cNvSpPr>
            <a:spLocks noGrp="1"/>
          </p:cNvSpPr>
          <p:nvPr>
            <p:ph sz="quarter" idx="1"/>
          </p:nvPr>
        </p:nvSpPr>
        <p:spPr/>
        <p:txBody>
          <a:bodyPr>
            <a:normAutofit/>
          </a:bodyPr>
          <a:lstStyle/>
          <a:p>
            <a:pPr>
              <a:buClr>
                <a:schemeClr val="accent3"/>
              </a:buClr>
              <a:buNone/>
              <a:defRPr/>
            </a:pPr>
            <a:r>
              <a:rPr lang="en-US" b="1" dirty="0"/>
              <a:t> OPERATOR LOG-IN</a:t>
            </a:r>
          </a:p>
          <a:p>
            <a:pPr>
              <a:spcBef>
                <a:spcPts val="0"/>
              </a:spcBef>
              <a:spcAft>
                <a:spcPts val="1200"/>
              </a:spcAft>
              <a:buClr>
                <a:schemeClr val="accent3"/>
              </a:buClr>
              <a:defRPr/>
            </a:pPr>
            <a:r>
              <a:rPr lang="en-US" sz="2400" dirty="0"/>
              <a:t>Each operator is given his/her own unique log in code following initial training. </a:t>
            </a:r>
          </a:p>
          <a:p>
            <a:pPr>
              <a:spcBef>
                <a:spcPts val="0"/>
              </a:spcBef>
              <a:spcAft>
                <a:spcPts val="1200"/>
              </a:spcAft>
              <a:buClr>
                <a:schemeClr val="accent3"/>
              </a:buClr>
              <a:defRPr/>
            </a:pPr>
            <a:r>
              <a:rPr lang="en-US" sz="2400" dirty="0"/>
              <a:t>Initial training is online. After confirmation of training,  barcode will be emailed to you. </a:t>
            </a:r>
          </a:p>
          <a:p>
            <a:pPr>
              <a:spcBef>
                <a:spcPts val="0"/>
              </a:spcBef>
              <a:spcAft>
                <a:spcPts val="1200"/>
              </a:spcAft>
              <a:buClr>
                <a:schemeClr val="accent3"/>
              </a:buClr>
              <a:defRPr/>
            </a:pPr>
            <a:r>
              <a:rPr lang="en-US" sz="2400" u="sng" dirty="0">
                <a:solidFill>
                  <a:srgbClr val="FF0000"/>
                </a:solidFill>
              </a:rPr>
              <a:t>DO NOT</a:t>
            </a:r>
            <a:r>
              <a:rPr lang="en-US" sz="2400" dirty="0">
                <a:solidFill>
                  <a:srgbClr val="FF0000"/>
                </a:solidFill>
              </a:rPr>
              <a:t> </a:t>
            </a:r>
            <a:r>
              <a:rPr lang="en-US" sz="2400" dirty="0"/>
              <a:t>give your code out to anyone (other nursing staff, students, providers, etc.) – </a:t>
            </a:r>
            <a:r>
              <a:rPr lang="en-US" sz="2400" u="sng" dirty="0"/>
              <a:t>you are liable </a:t>
            </a:r>
            <a:r>
              <a:rPr lang="en-US" sz="2400" dirty="0"/>
              <a:t>and will be held responsible if borrower makes a mistake, as it is your name attached to the result in the patient’s chart</a:t>
            </a:r>
          </a:p>
        </p:txBody>
      </p:sp>
      <p:pic>
        <p:nvPicPr>
          <p:cNvPr id="4" name="Picture 5" descr="C:\Documents and Settings\vhatogsicam\Local Settings\Temporary Internet Files\Content.IE5\SWKTB5WX\MP900448538[1].jpg"/>
          <p:cNvPicPr>
            <a:picLocks noChangeAspect="1" noChangeArrowheads="1"/>
          </p:cNvPicPr>
          <p:nvPr/>
        </p:nvPicPr>
        <p:blipFill>
          <a:blip r:embed="rId3" cstate="print"/>
          <a:srcRect/>
          <a:stretch>
            <a:fillRect/>
          </a:stretch>
        </p:blipFill>
        <p:spPr bwMode="auto">
          <a:xfrm>
            <a:off x="6477000" y="5029200"/>
            <a:ext cx="2057400" cy="1221581"/>
          </a:xfrm>
          <a:prstGeom prst="rect">
            <a:avLst/>
          </a:prstGeom>
          <a:noFill/>
          <a:ln w="9525">
            <a:noFill/>
            <a:miter lim="800000"/>
            <a:headEnd/>
            <a:tailEnd/>
          </a:ln>
        </p:spPr>
      </p:pic>
    </p:spTree>
    <p:extLst>
      <p:ext uri="{BB962C8B-B14F-4D97-AF65-F5344CB8AC3E}">
        <p14:creationId xmlns:p14="http://schemas.microsoft.com/office/powerpoint/2010/main" val="161086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44450" dist="27940" dir="5400000" algn="ctr">
              <a:srgbClr val="000000">
                <a:alpha val="32000"/>
              </a:srgbClr>
            </a:outerShdw>
          </a:effectLst>
        </p:spPr>
        <p:txBody>
          <a:bodyPr>
            <a:noAutofit/>
          </a:bodyPr>
          <a:lstStyle/>
          <a:p>
            <a:r>
              <a:rPr lang="en-US" dirty="0">
                <a:effectLst>
                  <a:outerShdw blurRad="38100" dist="38100" dir="2700000" algn="tl">
                    <a:srgbClr val="000000">
                      <a:alpha val="43137"/>
                    </a:srgbClr>
                  </a:outerShdw>
                </a:effectLst>
              </a:rPr>
              <a:t>Patient ID Entry</a:t>
            </a:r>
            <a:endParaRPr lang="en-US" dirty="0">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pPr>
              <a:buClr>
                <a:schemeClr val="accent3"/>
              </a:buClr>
              <a:defRPr/>
            </a:pPr>
            <a:r>
              <a:rPr lang="en-US" sz="2800" dirty="0"/>
              <a:t>BEFORE testing verify correct patient with 2 unique identifiers</a:t>
            </a:r>
          </a:p>
          <a:p>
            <a:pPr>
              <a:buClr>
                <a:schemeClr val="accent3"/>
              </a:buClr>
              <a:defRPr/>
            </a:pPr>
            <a:r>
              <a:rPr lang="en-US" sz="2800" dirty="0"/>
              <a:t>Always SCAN armband when possible: more accurate, faster, minimal risk of invalid ID entry</a:t>
            </a:r>
          </a:p>
          <a:p>
            <a:pPr lvl="1">
              <a:buClr>
                <a:schemeClr val="accent3"/>
              </a:buClr>
              <a:defRPr/>
            </a:pPr>
            <a:r>
              <a:rPr lang="en-US" sz="2300" dirty="0"/>
              <a:t>When scanning, hold meter 4-6 inches away from barcode</a:t>
            </a:r>
          </a:p>
          <a:p>
            <a:pPr>
              <a:buClr>
                <a:schemeClr val="accent3"/>
              </a:buClr>
              <a:defRPr/>
            </a:pPr>
            <a:r>
              <a:rPr lang="en-US" sz="2800" dirty="0"/>
              <a:t>If barcode won’t scan, print a new armband</a:t>
            </a:r>
          </a:p>
          <a:p>
            <a:pPr>
              <a:buClr>
                <a:schemeClr val="accent3"/>
              </a:buClr>
              <a:defRPr/>
            </a:pPr>
            <a:r>
              <a:rPr lang="en-US" sz="2800" dirty="0"/>
              <a:t>If armband still won’t scan or the patient does not have an armband, enter patient’s 9 digit ID manually</a:t>
            </a:r>
          </a:p>
          <a:p>
            <a:pPr>
              <a:buClr>
                <a:schemeClr val="accent3"/>
              </a:buClr>
              <a:defRPr/>
            </a:pPr>
            <a:r>
              <a:rPr lang="en-US" sz="2800" dirty="0">
                <a:solidFill>
                  <a:srgbClr val="FF0000"/>
                </a:solidFill>
              </a:rPr>
              <a:t>VERIFY </a:t>
            </a:r>
            <a:r>
              <a:rPr lang="en-US" sz="2800" dirty="0"/>
              <a:t>correct patient </a:t>
            </a:r>
          </a:p>
          <a:p>
            <a:pPr marL="0" indent="0">
              <a:buClr>
                <a:schemeClr val="accent3"/>
              </a:buClr>
              <a:buNone/>
              <a:defRPr/>
            </a:pPr>
            <a:r>
              <a:rPr lang="en-US" sz="2800" dirty="0"/>
              <a:t>    ID is shown on screen </a:t>
            </a:r>
          </a:p>
          <a:p>
            <a:pPr marL="0" indent="0">
              <a:buClr>
                <a:schemeClr val="accent3"/>
              </a:buClr>
              <a:buNone/>
              <a:defRPr/>
            </a:pPr>
            <a:r>
              <a:rPr lang="en-US" sz="2800" dirty="0"/>
              <a:t>    BEFORE performing</a:t>
            </a:r>
          </a:p>
          <a:p>
            <a:pPr marL="0" indent="0">
              <a:buClr>
                <a:schemeClr val="accent3"/>
              </a:buClr>
              <a:buNone/>
              <a:defRPr/>
            </a:pPr>
            <a:r>
              <a:rPr lang="en-US" sz="2800" dirty="0"/>
              <a:t>    the test.</a:t>
            </a:r>
          </a:p>
        </p:txBody>
      </p:sp>
      <p:pic>
        <p:nvPicPr>
          <p:cNvPr id="8" name="Content Placeholder 7">
            <a:extLst>
              <a:ext uri="{FF2B5EF4-FFF2-40B4-BE49-F238E27FC236}">
                <a16:creationId xmlns:a16="http://schemas.microsoft.com/office/drawing/2014/main" id="{88283423-3BC7-4181-9355-982B7A61EC12}"/>
              </a:ext>
            </a:extLst>
          </p:cNvPr>
          <p:cNvPicPr>
            <a:picLocks noGrp="1" noChangeAspect="1"/>
          </p:cNvPicPr>
          <p:nvPr>
            <p:ph sz="half" idx="4294967295"/>
          </p:nvPr>
        </p:nvPicPr>
        <p:blipFill rotWithShape="1">
          <a:blip r:embed="rId3"/>
          <a:srcRect l="11436" t="40541" r="41581" b="24324"/>
          <a:stretch/>
        </p:blipFill>
        <p:spPr>
          <a:xfrm>
            <a:off x="4604811" y="4416552"/>
            <a:ext cx="4078287" cy="1828800"/>
          </a:xfrm>
          <a:prstGeom prst="rect">
            <a:avLst/>
          </a:prstGeom>
          <a:ln>
            <a:solidFill>
              <a:schemeClr val="tx1"/>
            </a:solidFill>
          </a:ln>
        </p:spPr>
      </p:pic>
    </p:spTree>
    <p:extLst>
      <p:ext uri="{BB962C8B-B14F-4D97-AF65-F5344CB8AC3E}">
        <p14:creationId xmlns:p14="http://schemas.microsoft.com/office/powerpoint/2010/main" val="3931981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6" end="6"/>
                                            </p:tx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7" end="7"/>
                                            </p:tx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r>
              <a:rPr lang="en-US" dirty="0">
                <a:effectLst>
                  <a:outerShdw blurRad="38100" dist="38100" dir="2700000" algn="tl">
                    <a:srgbClr val="000000">
                      <a:alpha val="43137"/>
                    </a:srgbClr>
                  </a:outerShdw>
                </a:effectLst>
              </a:rPr>
              <a:t>Patient ID Entry</a:t>
            </a:r>
          </a:p>
        </p:txBody>
      </p:sp>
      <p:sp>
        <p:nvSpPr>
          <p:cNvPr id="192515" name="Rectangle 3"/>
          <p:cNvSpPr>
            <a:spLocks noGrp="1" noChangeArrowheads="1"/>
          </p:cNvSpPr>
          <p:nvPr>
            <p:ph sz="quarter" idx="1"/>
          </p:nvPr>
        </p:nvSpPr>
        <p:spPr>
          <a:xfrm>
            <a:off x="381000" y="1676400"/>
            <a:ext cx="8153400" cy="4572000"/>
          </a:xfrm>
        </p:spPr>
        <p:txBody>
          <a:bodyPr>
            <a:normAutofit/>
          </a:bodyPr>
          <a:lstStyle/>
          <a:p>
            <a:pPr marL="0" indent="0">
              <a:spcBef>
                <a:spcPts val="0"/>
              </a:spcBef>
              <a:buNone/>
              <a:defRPr/>
            </a:pPr>
            <a:r>
              <a:rPr lang="en-US" sz="2300" b="1" dirty="0">
                <a:latin typeface="+mj-lt"/>
              </a:rPr>
              <a:t>USE OF “FAKE” OR EMERGENCY ID</a:t>
            </a:r>
          </a:p>
          <a:p>
            <a:pPr marL="0" indent="0">
              <a:spcBef>
                <a:spcPts val="0"/>
              </a:spcBef>
              <a:buNone/>
              <a:defRPr/>
            </a:pPr>
            <a:endParaRPr lang="en-US" sz="2300" dirty="0">
              <a:latin typeface="+mj-lt"/>
            </a:endParaRPr>
          </a:p>
          <a:p>
            <a:pPr marL="0" indent="0">
              <a:spcBef>
                <a:spcPts val="0"/>
              </a:spcBef>
              <a:buNone/>
              <a:defRPr/>
            </a:pPr>
            <a:r>
              <a:rPr lang="en-US" sz="1800" dirty="0">
                <a:latin typeface="+mj-lt"/>
              </a:rPr>
              <a:t>Use of “fake” patient IDs are NOT acceptable. Operators using random ID numbers (all zeros, 12345…, etc.) for patient testing will be counseled and may be removed from the testing system if abuse continues.  </a:t>
            </a:r>
          </a:p>
          <a:p>
            <a:pPr marL="0" indent="0">
              <a:spcBef>
                <a:spcPts val="0"/>
              </a:spcBef>
              <a:buNone/>
              <a:defRPr/>
            </a:pPr>
            <a:endParaRPr lang="en-US" sz="1800" dirty="0">
              <a:latin typeface="+mj-lt"/>
            </a:endParaRPr>
          </a:p>
          <a:p>
            <a:pPr marL="0" indent="0">
              <a:spcBef>
                <a:spcPts val="0"/>
              </a:spcBef>
              <a:buNone/>
              <a:defRPr/>
            </a:pPr>
            <a:r>
              <a:rPr lang="en-US" sz="1800" dirty="0">
                <a:solidFill>
                  <a:srgbClr val="FF0000"/>
                </a:solidFill>
                <a:latin typeface="+mj-lt"/>
              </a:rPr>
              <a:t>Emergency ID “999-99-9999” may be used in Emergency situations only</a:t>
            </a:r>
            <a:r>
              <a:rPr lang="en-US" sz="1800" dirty="0">
                <a:latin typeface="+mj-lt"/>
              </a:rPr>
              <a:t>.  Immediately after testing with this ID, you must follow-up with the Ancillary Testing Office and provide updated patient ID and details of emergency for documentation.  No follow-up  will be considered improper testing and may result in retraining and/or glucometer lockout.</a:t>
            </a:r>
          </a:p>
          <a:p>
            <a:pPr marL="0" indent="0">
              <a:spcBef>
                <a:spcPts val="0"/>
              </a:spcBef>
              <a:buNone/>
              <a:defRPr/>
            </a:pPr>
            <a:endParaRPr lang="en-US" sz="1800" dirty="0">
              <a:latin typeface="+mj-lt"/>
            </a:endParaRPr>
          </a:p>
          <a:p>
            <a:pPr marL="0" indent="0">
              <a:spcBef>
                <a:spcPts val="0"/>
              </a:spcBef>
              <a:buNone/>
              <a:defRPr/>
            </a:pPr>
            <a:r>
              <a:rPr lang="en-US" sz="1800" dirty="0">
                <a:latin typeface="+mj-lt"/>
              </a:rPr>
              <a:t>It is </a:t>
            </a:r>
            <a:r>
              <a:rPr lang="en-US" sz="1800" dirty="0">
                <a:solidFill>
                  <a:srgbClr val="FF0000"/>
                </a:solidFill>
                <a:latin typeface="+mj-lt"/>
              </a:rPr>
              <a:t>REQUIRED</a:t>
            </a:r>
            <a:r>
              <a:rPr lang="en-US" sz="1800" dirty="0">
                <a:latin typeface="+mj-lt"/>
              </a:rPr>
              <a:t> that operators contact the Ancillary Testing office when the emergency ID is used.  Ext 7232. Phone is only covered 7am to 3:300pm M-F. </a:t>
            </a:r>
          </a:p>
          <a:p>
            <a:pPr marL="0" indent="0">
              <a:spcBef>
                <a:spcPts val="0"/>
              </a:spcBef>
              <a:buNone/>
              <a:defRPr/>
            </a:pPr>
            <a:endParaRPr lang="en-US" sz="1800" dirty="0">
              <a:latin typeface="+mj-lt"/>
            </a:endParaRPr>
          </a:p>
          <a:p>
            <a:pPr marL="0" indent="0" eaLnBrk="1" hangingPunct="1">
              <a:spcBef>
                <a:spcPts val="0"/>
              </a:spcBef>
              <a:buNone/>
              <a:defRPr/>
            </a:pPr>
            <a:endParaRPr lang="en-US" sz="23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pPr eaLnBrk="1" hangingPunct="1"/>
            <a:r>
              <a:rPr lang="en-US" dirty="0">
                <a:effectLst>
                  <a:outerShdw blurRad="38100" dist="38100" dir="2700000" algn="tl">
                    <a:srgbClr val="000000">
                      <a:alpha val="43137"/>
                    </a:srgbClr>
                  </a:outerShdw>
                </a:effectLst>
              </a:rPr>
              <a:t>Unauthorized Meter Use</a:t>
            </a:r>
          </a:p>
        </p:txBody>
      </p:sp>
      <p:sp>
        <p:nvSpPr>
          <p:cNvPr id="192515" name="Rectangle 3"/>
          <p:cNvSpPr>
            <a:spLocks noGrp="1" noChangeArrowheads="1"/>
          </p:cNvSpPr>
          <p:nvPr>
            <p:ph sz="quarter" idx="1"/>
          </p:nvPr>
        </p:nvSpPr>
        <p:spPr>
          <a:xfrm>
            <a:off x="381000" y="1676400"/>
            <a:ext cx="8153400" cy="4572000"/>
          </a:xfrm>
        </p:spPr>
        <p:txBody>
          <a:bodyPr>
            <a:normAutofit/>
          </a:bodyPr>
          <a:lstStyle/>
          <a:p>
            <a:pPr marL="0" indent="0">
              <a:spcBef>
                <a:spcPts val="0"/>
              </a:spcBef>
              <a:buNone/>
              <a:defRPr/>
            </a:pPr>
            <a:r>
              <a:rPr lang="en-US" sz="2300" dirty="0">
                <a:latin typeface="+mj-lt"/>
              </a:rPr>
              <a:t> </a:t>
            </a:r>
            <a:r>
              <a:rPr lang="en-US" sz="2300" b="1" dirty="0">
                <a:latin typeface="+mj-lt"/>
              </a:rPr>
              <a:t>EMPLOYEE TESTING</a:t>
            </a:r>
          </a:p>
          <a:p>
            <a:pPr marL="0" indent="0">
              <a:spcBef>
                <a:spcPts val="0"/>
              </a:spcBef>
              <a:buNone/>
              <a:defRPr/>
            </a:pPr>
            <a:endParaRPr lang="en-US" sz="2300" dirty="0">
              <a:latin typeface="+mj-lt"/>
            </a:endParaRPr>
          </a:p>
          <a:p>
            <a:pPr marL="0" indent="0">
              <a:spcBef>
                <a:spcPts val="0"/>
              </a:spcBef>
              <a:buNone/>
              <a:defRPr/>
            </a:pPr>
            <a:r>
              <a:rPr lang="en-US" sz="2300" dirty="0">
                <a:latin typeface="+mj-lt"/>
              </a:rPr>
              <a:t>Employee self-testing or testing of another employee is </a:t>
            </a:r>
            <a:r>
              <a:rPr lang="en-US" sz="2300" dirty="0">
                <a:solidFill>
                  <a:srgbClr val="FF0000"/>
                </a:solidFill>
                <a:latin typeface="+mj-lt"/>
              </a:rPr>
              <a:t>NOT Acceptable except via Occupational Health.</a:t>
            </a:r>
            <a:endParaRPr lang="en-US" sz="2300" dirty="0">
              <a:latin typeface="+mj-lt"/>
            </a:endParaRPr>
          </a:p>
          <a:p>
            <a:pPr marL="0" indent="0">
              <a:spcBef>
                <a:spcPts val="0"/>
              </a:spcBef>
              <a:buNone/>
              <a:defRPr/>
            </a:pPr>
            <a:endParaRPr lang="en-US" sz="2300" dirty="0">
              <a:latin typeface="+mj-lt"/>
            </a:endParaRPr>
          </a:p>
          <a:p>
            <a:pPr marL="0" indent="0">
              <a:spcBef>
                <a:spcPts val="0"/>
              </a:spcBef>
              <a:buNone/>
              <a:defRPr/>
            </a:pPr>
            <a:r>
              <a:rPr lang="en-US" sz="2300" dirty="0">
                <a:latin typeface="+mj-lt"/>
              </a:rPr>
              <a:t>All tests performed here in the health care center, with facility equipment, must be associated with a doctor’s order.  If you have a diabetic condition or feel ill, please visit employee health so that the testing can be ordered by a provider</a:t>
            </a:r>
          </a:p>
        </p:txBody>
      </p:sp>
    </p:spTree>
    <p:extLst>
      <p:ext uri="{BB962C8B-B14F-4D97-AF65-F5344CB8AC3E}">
        <p14:creationId xmlns:p14="http://schemas.microsoft.com/office/powerpoint/2010/main" val="211526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Performing Quality Controls</a:t>
            </a:r>
          </a:p>
        </p:txBody>
      </p:sp>
      <p:sp>
        <p:nvSpPr>
          <p:cNvPr id="3" name="Content Placeholder 2"/>
          <p:cNvSpPr>
            <a:spLocks noGrp="1"/>
          </p:cNvSpPr>
          <p:nvPr>
            <p:ph sz="quarter" idx="1"/>
          </p:nvPr>
        </p:nvSpPr>
        <p:spPr>
          <a:xfrm>
            <a:off x="533400" y="1600200"/>
            <a:ext cx="8077200" cy="4343400"/>
          </a:xfrm>
        </p:spPr>
        <p:txBody>
          <a:bodyPr>
            <a:normAutofit/>
          </a:bodyPr>
          <a:lstStyle/>
          <a:p>
            <a:pPr>
              <a:buFont typeface="Courier New" pitchFamily="49" charset="0"/>
              <a:buChar char="o"/>
            </a:pPr>
            <a:r>
              <a:rPr lang="en-US" sz="2300" dirty="0"/>
              <a:t>Control specimens must be analyzed by personnel who routinely perform patient testing</a:t>
            </a:r>
          </a:p>
          <a:p>
            <a:pPr lvl="1">
              <a:buFont typeface="Courier New" pitchFamily="49" charset="0"/>
              <a:buChar char="o"/>
            </a:pPr>
            <a:r>
              <a:rPr lang="en-US" sz="1700" dirty="0"/>
              <a:t>This does not imply that every operator or shift must perform QC daily; perform QC at the required frequencies (i.e. 1 time per day) and rotate among testing personnel. Each person doing patient testing must run QC at least once per year.</a:t>
            </a:r>
          </a:p>
          <a:p>
            <a:pPr>
              <a:buFont typeface="Courier New" pitchFamily="49" charset="0"/>
              <a:buChar char="o"/>
            </a:pPr>
            <a:r>
              <a:rPr lang="en-US" sz="2300" dirty="0">
                <a:solidFill>
                  <a:srgbClr val="FF0000"/>
                </a:solidFill>
              </a:rPr>
              <a:t>Always perform QC with the meter on a </a:t>
            </a:r>
            <a:r>
              <a:rPr lang="en-US" sz="2300" u="sng" dirty="0">
                <a:solidFill>
                  <a:srgbClr val="FF0000"/>
                </a:solidFill>
              </a:rPr>
              <a:t>flat surface </a:t>
            </a:r>
            <a:r>
              <a:rPr lang="en-US" sz="2300" dirty="0">
                <a:solidFill>
                  <a:srgbClr val="FF0000"/>
                </a:solidFill>
              </a:rPr>
              <a:t>to prevent QC solutions from entering the strip port</a:t>
            </a:r>
          </a:p>
        </p:txBody>
      </p:sp>
      <p:pic>
        <p:nvPicPr>
          <p:cNvPr id="5" name="Picture 4">
            <a:extLst>
              <a:ext uri="{FF2B5EF4-FFF2-40B4-BE49-F238E27FC236}">
                <a16:creationId xmlns:a16="http://schemas.microsoft.com/office/drawing/2014/main" id="{F5221162-1DCC-4515-8E5F-44F2E2615C78}"/>
              </a:ext>
            </a:extLst>
          </p:cNvPr>
          <p:cNvPicPr>
            <a:picLocks noChangeAspect="1"/>
          </p:cNvPicPr>
          <p:nvPr/>
        </p:nvPicPr>
        <p:blipFill>
          <a:blip r:embed="rId3"/>
          <a:stretch>
            <a:fillRect/>
          </a:stretch>
        </p:blipFill>
        <p:spPr>
          <a:xfrm>
            <a:off x="609600" y="4174649"/>
            <a:ext cx="2556387" cy="2378551"/>
          </a:xfrm>
          <a:prstGeom prst="rect">
            <a:avLst/>
          </a:prstGeom>
        </p:spPr>
      </p:pic>
      <p:pic>
        <p:nvPicPr>
          <p:cNvPr id="7" name="Picture 6">
            <a:extLst>
              <a:ext uri="{FF2B5EF4-FFF2-40B4-BE49-F238E27FC236}">
                <a16:creationId xmlns:a16="http://schemas.microsoft.com/office/drawing/2014/main" id="{12C15960-1BA9-424A-8257-A83643A62857}"/>
              </a:ext>
            </a:extLst>
          </p:cNvPr>
          <p:cNvPicPr>
            <a:picLocks noChangeAspect="1"/>
          </p:cNvPicPr>
          <p:nvPr/>
        </p:nvPicPr>
        <p:blipFill>
          <a:blip r:embed="rId4"/>
          <a:stretch>
            <a:fillRect/>
          </a:stretch>
        </p:blipFill>
        <p:spPr>
          <a:xfrm>
            <a:off x="5334000" y="4171886"/>
            <a:ext cx="3224696" cy="2381314"/>
          </a:xfrm>
          <a:prstGeom prst="rect">
            <a:avLst/>
          </a:prstGeom>
        </p:spPr>
      </p:pic>
      <p:pic>
        <p:nvPicPr>
          <p:cNvPr id="11" name="Picture 10" descr="Icon&#10;&#10;Description automatically generated">
            <a:extLst>
              <a:ext uri="{FF2B5EF4-FFF2-40B4-BE49-F238E27FC236}">
                <a16:creationId xmlns:a16="http://schemas.microsoft.com/office/drawing/2014/main" id="{C51EB9A3-E29F-4AC8-950E-FBE1E7B3E35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4000" y="4171886"/>
            <a:ext cx="914400" cy="914400"/>
          </a:xfrm>
          <a:prstGeom prst="rect">
            <a:avLst/>
          </a:prstGeom>
        </p:spPr>
      </p:pic>
    </p:spTree>
    <p:extLst>
      <p:ext uri="{BB962C8B-B14F-4D97-AF65-F5344CB8AC3E}">
        <p14:creationId xmlns:p14="http://schemas.microsoft.com/office/powerpoint/2010/main" val="69589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Performing Quality Controls</a:t>
            </a:r>
          </a:p>
        </p:txBody>
      </p:sp>
      <p:sp>
        <p:nvSpPr>
          <p:cNvPr id="3" name="Content Placeholder 2"/>
          <p:cNvSpPr>
            <a:spLocks noGrp="1"/>
          </p:cNvSpPr>
          <p:nvPr>
            <p:ph sz="quarter" idx="1"/>
          </p:nvPr>
        </p:nvSpPr>
        <p:spPr>
          <a:xfrm>
            <a:off x="533400" y="1676400"/>
            <a:ext cx="8077200" cy="4343400"/>
          </a:xfrm>
        </p:spPr>
        <p:txBody>
          <a:bodyPr>
            <a:normAutofit fontScale="92500"/>
          </a:bodyPr>
          <a:lstStyle/>
          <a:p>
            <a:pPr marL="0" indent="0">
              <a:buNone/>
            </a:pPr>
            <a:r>
              <a:rPr lang="en-US" sz="2800" dirty="0"/>
              <a:t>QC testing must be performed:</a:t>
            </a:r>
          </a:p>
          <a:p>
            <a:pPr lvl="0"/>
            <a:r>
              <a:rPr lang="en-US" sz="2800" dirty="0"/>
              <a:t>Each day (24 hours) of patient testing with two levels of QC</a:t>
            </a:r>
          </a:p>
          <a:p>
            <a:pPr lvl="0"/>
            <a:r>
              <a:rPr lang="en-US" sz="2800" dirty="0"/>
              <a:t>When a new bottle of test strips is opened</a:t>
            </a:r>
          </a:p>
          <a:p>
            <a:pPr lvl="0"/>
            <a:r>
              <a:rPr lang="en-US" sz="2800" dirty="0"/>
              <a:t>If the lid is left open on the bottle of test strips</a:t>
            </a:r>
          </a:p>
          <a:p>
            <a:pPr lvl="0"/>
            <a:r>
              <a:rPr lang="en-US" sz="2800" dirty="0"/>
              <a:t>If the Inform meter has been dropped or when you want to check the performance of the system</a:t>
            </a:r>
          </a:p>
          <a:p>
            <a:pPr lvl="0"/>
            <a:r>
              <a:rPr lang="en-US" sz="2800" dirty="0"/>
              <a:t>When the test strips or control solutions have been exposed to heat, humidity or cold</a:t>
            </a:r>
          </a:p>
        </p:txBody>
      </p:sp>
    </p:spTree>
    <p:extLst>
      <p:ext uri="{BB962C8B-B14F-4D97-AF65-F5344CB8AC3E}">
        <p14:creationId xmlns:p14="http://schemas.microsoft.com/office/powerpoint/2010/main" val="125924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3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4114800"/>
            <a:ext cx="1970087"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2"/>
          <p:cNvSpPr>
            <a:spLocks noGrp="1" noChangeArrowheads="1"/>
          </p:cNvSpPr>
          <p:nvPr>
            <p:ph type="title"/>
          </p:nvPr>
        </p:nvSpPr>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latin typeface="+mn-lt"/>
              </a:rPr>
              <a:t>Screens Observed Running Controls</a:t>
            </a:r>
          </a:p>
        </p:txBody>
      </p:sp>
      <p:sp>
        <p:nvSpPr>
          <p:cNvPr id="38928" name="AutoShape 16"/>
          <p:cNvSpPr>
            <a:spLocks noChangeArrowheads="1"/>
          </p:cNvSpPr>
          <p:nvPr/>
        </p:nvSpPr>
        <p:spPr bwMode="auto">
          <a:xfrm>
            <a:off x="6172200" y="4114800"/>
            <a:ext cx="1676400" cy="2133600"/>
          </a:xfrm>
          <a:prstGeom prst="wedgeRectCallout">
            <a:avLst>
              <a:gd name="adj1" fmla="val -126313"/>
              <a:gd name="adj2" fmla="val 406"/>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Calibri" pitchFamily="34" charset="0"/>
                <a:cs typeface="Arial" charset="0"/>
              </a:rPr>
              <a:t>Squeeze small drop</a:t>
            </a:r>
          </a:p>
          <a:p>
            <a:pPr algn="ctr">
              <a:defRPr/>
            </a:pPr>
            <a:r>
              <a:rPr lang="en-US" sz="1600" dirty="0">
                <a:solidFill>
                  <a:prstClr val="black"/>
                </a:solidFill>
                <a:latin typeface="Calibri" pitchFamily="34" charset="0"/>
                <a:cs typeface="Arial" charset="0"/>
              </a:rPr>
              <a:t>of QC solution; </a:t>
            </a:r>
            <a:r>
              <a:rPr lang="en-US" sz="1600" dirty="0">
                <a:solidFill>
                  <a:srgbClr val="FF0000"/>
                </a:solidFill>
                <a:latin typeface="Calibri" pitchFamily="34" charset="0"/>
                <a:cs typeface="Arial" charset="0"/>
              </a:rPr>
              <a:t>keep the meter level</a:t>
            </a:r>
            <a:r>
              <a:rPr lang="en-US" sz="1600" dirty="0">
                <a:solidFill>
                  <a:prstClr val="black"/>
                </a:solidFill>
                <a:latin typeface="Calibri" pitchFamily="34" charset="0"/>
                <a:cs typeface="Arial" charset="0"/>
              </a:rPr>
              <a:t> to prevent solution from entering the test strip port area.</a:t>
            </a:r>
          </a:p>
        </p:txBody>
      </p:sp>
      <p:sp>
        <p:nvSpPr>
          <p:cNvPr id="38934" name="AutoShape 22"/>
          <p:cNvSpPr>
            <a:spLocks noChangeArrowheads="1"/>
          </p:cNvSpPr>
          <p:nvPr/>
        </p:nvSpPr>
        <p:spPr bwMode="auto">
          <a:xfrm>
            <a:off x="803275" y="4254500"/>
            <a:ext cx="2590800" cy="1612900"/>
          </a:xfrm>
          <a:prstGeom prst="wedgeRectCallout">
            <a:avLst>
              <a:gd name="adj1" fmla="val 95305"/>
              <a:gd name="adj2" fmla="val -738"/>
            </a:avLst>
          </a:prstGeom>
          <a:solidFill>
            <a:schemeClr val="bg1">
              <a:lumMod val="95000"/>
            </a:schemeClr>
          </a:solidFill>
          <a:ln w="9525">
            <a:solidFill>
              <a:schemeClr val="tx1"/>
            </a:solidFill>
            <a:miter lim="800000"/>
            <a:headEnd/>
            <a:tailEnd/>
          </a:ln>
        </p:spPr>
        <p:txBody>
          <a:bodyPr lIns="0" tIns="0" rIns="0" bIns="0" anchor="ctr"/>
          <a:lstStyle/>
          <a:p>
            <a:pPr algn="ctr">
              <a:defRPr/>
            </a:pPr>
            <a:r>
              <a:rPr lang="en-US" sz="1600" dirty="0">
                <a:solidFill>
                  <a:prstClr val="black"/>
                </a:solidFill>
                <a:latin typeface="Calibri" pitchFamily="34" charset="0"/>
                <a:cs typeface="Arial" charset="0"/>
              </a:rPr>
              <a:t>Apply to the </a:t>
            </a:r>
            <a:r>
              <a:rPr lang="en-US" sz="1600" dirty="0">
                <a:solidFill>
                  <a:srgbClr val="FF0000"/>
                </a:solidFill>
                <a:latin typeface="Calibri" pitchFamily="34" charset="0"/>
                <a:cs typeface="Arial" charset="0"/>
              </a:rPr>
              <a:t>front edge </a:t>
            </a:r>
            <a:r>
              <a:rPr lang="en-US" sz="1600" dirty="0">
                <a:solidFill>
                  <a:prstClr val="black"/>
                </a:solidFill>
                <a:latin typeface="Calibri" pitchFamily="34" charset="0"/>
                <a:cs typeface="Arial" charset="0"/>
              </a:rPr>
              <a:t>of the</a:t>
            </a:r>
          </a:p>
          <a:p>
            <a:pPr algn="ctr">
              <a:defRPr/>
            </a:pPr>
            <a:r>
              <a:rPr lang="en-US" sz="1600" dirty="0">
                <a:solidFill>
                  <a:prstClr val="black"/>
                </a:solidFill>
                <a:latin typeface="Calibri" pitchFamily="34" charset="0"/>
                <a:cs typeface="Arial" charset="0"/>
              </a:rPr>
              <a:t>yellow area and </a:t>
            </a:r>
            <a:r>
              <a:rPr lang="en-US" sz="1600" u="sng" dirty="0">
                <a:solidFill>
                  <a:prstClr val="black"/>
                </a:solidFill>
                <a:latin typeface="Calibri" pitchFamily="34" charset="0"/>
                <a:cs typeface="Arial" charset="0"/>
              </a:rPr>
              <a:t>fill</a:t>
            </a:r>
            <a:r>
              <a:rPr lang="en-US" sz="1600" dirty="0">
                <a:solidFill>
                  <a:prstClr val="black"/>
                </a:solidFill>
                <a:latin typeface="Calibri" pitchFamily="34" charset="0"/>
                <a:cs typeface="Arial" charset="0"/>
              </a:rPr>
              <a:t> the yellow window – DO NOT ATTEMPT TO PLACE SAMPLE ON THE TOP OF THE STRIP.</a:t>
            </a:r>
            <a:endParaRPr lang="en-US" dirty="0">
              <a:solidFill>
                <a:prstClr val="black"/>
              </a:solidFill>
              <a:latin typeface="Calibri" pitchFamily="34" charset="0"/>
              <a:cs typeface="Arial" charset="0"/>
            </a:endParaRPr>
          </a:p>
        </p:txBody>
      </p:sp>
      <p:sp>
        <p:nvSpPr>
          <p:cNvPr id="17" name="Text Box 24"/>
          <p:cNvSpPr txBox="1">
            <a:spLocks noChangeArrowheads="1"/>
          </p:cNvSpPr>
          <p:nvPr/>
        </p:nvSpPr>
        <p:spPr bwMode="auto">
          <a:xfrm>
            <a:off x="6552956" y="3559991"/>
            <a:ext cx="1517650" cy="261937"/>
          </a:xfrm>
          <a:prstGeom prst="rect">
            <a:avLst/>
          </a:prstGeom>
          <a:solidFill>
            <a:schemeClr val="bg1">
              <a:lumMod val="95000"/>
            </a:schemeClr>
          </a:solidFill>
          <a:ln w="9525">
            <a:solidFill>
              <a:schemeClr val="tx1"/>
            </a:solidFill>
            <a:miter lim="800000"/>
            <a:headEnd/>
            <a:tailEnd/>
          </a:ln>
        </p:spPr>
        <p:txBody>
          <a:bodyPr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1100" b="1" dirty="0">
                <a:solidFill>
                  <a:prstClr val="black"/>
                </a:solidFill>
                <a:cs typeface="Arial" charset="0"/>
              </a:rPr>
              <a:t>Apply Sample</a:t>
            </a:r>
          </a:p>
        </p:txBody>
      </p:sp>
      <p:sp>
        <p:nvSpPr>
          <p:cNvPr id="19" name="Text Box 24"/>
          <p:cNvSpPr txBox="1">
            <a:spLocks noChangeArrowheads="1"/>
          </p:cNvSpPr>
          <p:nvPr/>
        </p:nvSpPr>
        <p:spPr bwMode="auto">
          <a:xfrm>
            <a:off x="218935" y="3569632"/>
            <a:ext cx="1516109" cy="261610"/>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1100" b="1" dirty="0">
                <a:solidFill>
                  <a:prstClr val="black"/>
                </a:solidFill>
                <a:cs typeface="Arial" charset="0"/>
              </a:rPr>
              <a:t>Main Menu</a:t>
            </a:r>
          </a:p>
        </p:txBody>
      </p:sp>
      <p:pic>
        <p:nvPicPr>
          <p:cNvPr id="7" name="Picture 6">
            <a:extLst>
              <a:ext uri="{FF2B5EF4-FFF2-40B4-BE49-F238E27FC236}">
                <a16:creationId xmlns:a16="http://schemas.microsoft.com/office/drawing/2014/main" id="{7076A84D-003C-4A46-84AA-20648EA1BC66}"/>
              </a:ext>
            </a:extLst>
          </p:cNvPr>
          <p:cNvPicPr>
            <a:picLocks noChangeAspect="1"/>
          </p:cNvPicPr>
          <p:nvPr/>
        </p:nvPicPr>
        <p:blipFill>
          <a:blip r:embed="rId4"/>
          <a:stretch>
            <a:fillRect/>
          </a:stretch>
        </p:blipFill>
        <p:spPr>
          <a:xfrm>
            <a:off x="228600" y="1563249"/>
            <a:ext cx="1516109" cy="2007039"/>
          </a:xfrm>
          <a:prstGeom prst="rect">
            <a:avLst/>
          </a:prstGeom>
        </p:spPr>
      </p:pic>
      <p:pic>
        <p:nvPicPr>
          <p:cNvPr id="9" name="Picture 8">
            <a:extLst>
              <a:ext uri="{FF2B5EF4-FFF2-40B4-BE49-F238E27FC236}">
                <a16:creationId xmlns:a16="http://schemas.microsoft.com/office/drawing/2014/main" id="{C8F7E3CB-EB9D-4BB5-A33E-2BE8A1778166}"/>
              </a:ext>
            </a:extLst>
          </p:cNvPr>
          <p:cNvPicPr>
            <a:picLocks noChangeAspect="1"/>
          </p:cNvPicPr>
          <p:nvPr/>
        </p:nvPicPr>
        <p:blipFill>
          <a:blip r:embed="rId5"/>
          <a:stretch>
            <a:fillRect/>
          </a:stretch>
        </p:blipFill>
        <p:spPr>
          <a:xfrm>
            <a:off x="1828800" y="1562674"/>
            <a:ext cx="1512481" cy="2007039"/>
          </a:xfrm>
          <a:prstGeom prst="rect">
            <a:avLst/>
          </a:prstGeom>
        </p:spPr>
      </p:pic>
      <p:sp>
        <p:nvSpPr>
          <p:cNvPr id="24" name="Text Box 24">
            <a:extLst>
              <a:ext uri="{FF2B5EF4-FFF2-40B4-BE49-F238E27FC236}">
                <a16:creationId xmlns:a16="http://schemas.microsoft.com/office/drawing/2014/main" id="{9B796505-7CB3-4BA1-9C9F-7203EBF215F3}"/>
              </a:ext>
            </a:extLst>
          </p:cNvPr>
          <p:cNvSpPr txBox="1">
            <a:spLocks noChangeArrowheads="1"/>
          </p:cNvSpPr>
          <p:nvPr/>
        </p:nvSpPr>
        <p:spPr bwMode="auto">
          <a:xfrm>
            <a:off x="1801484" y="3570288"/>
            <a:ext cx="1516109" cy="261610"/>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1100" b="1" dirty="0">
                <a:solidFill>
                  <a:prstClr val="black"/>
                </a:solidFill>
                <a:cs typeface="Arial" charset="0"/>
              </a:rPr>
              <a:t>Scan Control Bottle</a:t>
            </a:r>
          </a:p>
        </p:txBody>
      </p:sp>
      <p:sp>
        <p:nvSpPr>
          <p:cNvPr id="25" name="Text Box 24">
            <a:extLst>
              <a:ext uri="{FF2B5EF4-FFF2-40B4-BE49-F238E27FC236}">
                <a16:creationId xmlns:a16="http://schemas.microsoft.com/office/drawing/2014/main" id="{A3D31E21-8D9D-4321-A0A1-8879A1B8A455}"/>
              </a:ext>
            </a:extLst>
          </p:cNvPr>
          <p:cNvSpPr txBox="1">
            <a:spLocks noChangeArrowheads="1"/>
          </p:cNvSpPr>
          <p:nvPr/>
        </p:nvSpPr>
        <p:spPr bwMode="auto">
          <a:xfrm>
            <a:off x="3387679" y="3569632"/>
            <a:ext cx="1516109" cy="261610"/>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1100" b="1" dirty="0">
                <a:solidFill>
                  <a:prstClr val="black"/>
                </a:solidFill>
                <a:cs typeface="Arial" charset="0"/>
              </a:rPr>
              <a:t>Scan Strip Bottle</a:t>
            </a:r>
          </a:p>
        </p:txBody>
      </p:sp>
      <p:pic>
        <p:nvPicPr>
          <p:cNvPr id="11" name="Picture 10">
            <a:extLst>
              <a:ext uri="{FF2B5EF4-FFF2-40B4-BE49-F238E27FC236}">
                <a16:creationId xmlns:a16="http://schemas.microsoft.com/office/drawing/2014/main" id="{AE311987-9BB3-4B0F-9BCE-6AFE8BFEC870}"/>
              </a:ext>
            </a:extLst>
          </p:cNvPr>
          <p:cNvPicPr>
            <a:picLocks noChangeAspect="1"/>
          </p:cNvPicPr>
          <p:nvPr/>
        </p:nvPicPr>
        <p:blipFill>
          <a:blip r:embed="rId6"/>
          <a:stretch>
            <a:fillRect/>
          </a:stretch>
        </p:blipFill>
        <p:spPr>
          <a:xfrm>
            <a:off x="4973875" y="1561222"/>
            <a:ext cx="1512327" cy="2008410"/>
          </a:xfrm>
          <a:prstGeom prst="rect">
            <a:avLst/>
          </a:prstGeom>
        </p:spPr>
      </p:pic>
      <p:pic>
        <p:nvPicPr>
          <p:cNvPr id="13" name="Picture 12">
            <a:extLst>
              <a:ext uri="{FF2B5EF4-FFF2-40B4-BE49-F238E27FC236}">
                <a16:creationId xmlns:a16="http://schemas.microsoft.com/office/drawing/2014/main" id="{73BE55BB-08DE-41D9-A8CB-24E9E31893F1}"/>
              </a:ext>
            </a:extLst>
          </p:cNvPr>
          <p:cNvPicPr>
            <a:picLocks noChangeAspect="1"/>
          </p:cNvPicPr>
          <p:nvPr/>
        </p:nvPicPr>
        <p:blipFill>
          <a:blip r:embed="rId7"/>
          <a:stretch>
            <a:fillRect/>
          </a:stretch>
        </p:blipFill>
        <p:spPr>
          <a:xfrm>
            <a:off x="3405929" y="1561222"/>
            <a:ext cx="1509902" cy="2008410"/>
          </a:xfrm>
          <a:prstGeom prst="rect">
            <a:avLst/>
          </a:prstGeom>
        </p:spPr>
      </p:pic>
      <p:sp>
        <p:nvSpPr>
          <p:cNvPr id="29" name="Text Box 24">
            <a:extLst>
              <a:ext uri="{FF2B5EF4-FFF2-40B4-BE49-F238E27FC236}">
                <a16:creationId xmlns:a16="http://schemas.microsoft.com/office/drawing/2014/main" id="{6AA27672-BF33-4398-93BA-2C902C3366F8}"/>
              </a:ext>
            </a:extLst>
          </p:cNvPr>
          <p:cNvSpPr txBox="1">
            <a:spLocks noChangeArrowheads="1"/>
          </p:cNvSpPr>
          <p:nvPr/>
        </p:nvSpPr>
        <p:spPr bwMode="auto">
          <a:xfrm>
            <a:off x="4978803" y="3570288"/>
            <a:ext cx="1516109" cy="261610"/>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1100" b="1" dirty="0">
                <a:solidFill>
                  <a:prstClr val="black"/>
                </a:solidFill>
                <a:cs typeface="Arial" charset="0"/>
              </a:rPr>
              <a:t>Insert Strip</a:t>
            </a:r>
          </a:p>
        </p:txBody>
      </p:sp>
      <p:pic>
        <p:nvPicPr>
          <p:cNvPr id="18" name="Picture 17">
            <a:extLst>
              <a:ext uri="{FF2B5EF4-FFF2-40B4-BE49-F238E27FC236}">
                <a16:creationId xmlns:a16="http://schemas.microsoft.com/office/drawing/2014/main" id="{804CB06A-0F21-4AEB-8018-ED83A33625CC}"/>
              </a:ext>
            </a:extLst>
          </p:cNvPr>
          <p:cNvPicPr>
            <a:picLocks noChangeAspect="1"/>
          </p:cNvPicPr>
          <p:nvPr/>
        </p:nvPicPr>
        <p:blipFill>
          <a:blip r:embed="rId8"/>
          <a:stretch>
            <a:fillRect/>
          </a:stretch>
        </p:blipFill>
        <p:spPr>
          <a:xfrm>
            <a:off x="6544246" y="1562629"/>
            <a:ext cx="1517650" cy="2023533"/>
          </a:xfrm>
          <a:prstGeom prst="rect">
            <a:avLst/>
          </a:prstGeom>
        </p:spPr>
      </p:pic>
      <p:sp>
        <p:nvSpPr>
          <p:cNvPr id="23" name="AutoShape 28"/>
          <p:cNvSpPr>
            <a:spLocks noChangeArrowheads="1"/>
          </p:cNvSpPr>
          <p:nvPr/>
        </p:nvSpPr>
        <p:spPr bwMode="auto">
          <a:xfrm>
            <a:off x="7848600" y="1676400"/>
            <a:ext cx="1143000" cy="1643063"/>
          </a:xfrm>
          <a:prstGeom prst="wedgeRectCallout">
            <a:avLst>
              <a:gd name="adj1" fmla="val -93712"/>
              <a:gd name="adj2" fmla="val -15413"/>
            </a:avLst>
          </a:prstGeom>
          <a:solidFill>
            <a:schemeClr val="bg1">
              <a:lumMod val="95000"/>
            </a:schemeClr>
          </a:solidFill>
          <a:ln w="9525">
            <a:solidFill>
              <a:schemeClr val="tx1"/>
            </a:solidFill>
            <a:miter lim="800000"/>
            <a:headEnd/>
            <a:tailEnd/>
          </a:ln>
        </p:spPr>
        <p:txBody>
          <a:bodyPr tIns="0" rIns="0" bIns="0" anchor="ctr"/>
          <a:lstStyle/>
          <a:p>
            <a:pPr algn="ctr">
              <a:defRPr/>
            </a:pPr>
            <a:r>
              <a:rPr lang="en-US" sz="1600" b="1" dirty="0">
                <a:solidFill>
                  <a:srgbClr val="FF0000"/>
                </a:solidFill>
                <a:latin typeface="Calibri" pitchFamily="34" charset="0"/>
                <a:cs typeface="Arial" charset="0"/>
              </a:rPr>
              <a:t>DO NOT </a:t>
            </a:r>
          </a:p>
          <a:p>
            <a:pPr algn="ctr">
              <a:defRPr/>
            </a:pPr>
            <a:r>
              <a:rPr lang="en-US" sz="1600" b="1" dirty="0">
                <a:solidFill>
                  <a:prstClr val="black"/>
                </a:solidFill>
                <a:latin typeface="Calibri" pitchFamily="34" charset="0"/>
                <a:cs typeface="Arial" charset="0"/>
              </a:rPr>
              <a:t>add sample until dropper appears</a:t>
            </a:r>
            <a:r>
              <a:rPr lang="en-US" sz="1600" dirty="0">
                <a:solidFill>
                  <a:prstClr val="black"/>
                </a:solidFill>
                <a:latin typeface="Calibri" pitchFamily="34" charset="0"/>
                <a:cs typeface="Arial" charset="0"/>
              </a:rPr>
              <a:t>.</a:t>
            </a:r>
            <a:endParaRPr lang="en-US" sz="1600" u="sng" dirty="0">
              <a:solidFill>
                <a:prstClr val="black"/>
              </a:solidFill>
              <a:latin typeface="Calibri" pitchFamily="34" charset="0"/>
              <a:cs typeface="Arial" charset="0"/>
            </a:endParaRPr>
          </a:p>
        </p:txBody>
      </p:sp>
    </p:spTree>
    <p:extLst>
      <p:ext uri="{BB962C8B-B14F-4D97-AF65-F5344CB8AC3E}">
        <p14:creationId xmlns:p14="http://schemas.microsoft.com/office/powerpoint/2010/main" val="13332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50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0"/>
                                          </p:stCondLst>
                                        </p:cTn>
                                        <p:tgtEl>
                                          <p:spTgt spid="9238"/>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38934"/>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38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animBg="1"/>
      <p:bldP spid="38934" grpId="0" animBg="1"/>
      <p:bldP spid="17" grpId="0" animBg="1"/>
      <p:bldP spid="24" grpId="0" animBg="1"/>
      <p:bldP spid="25" grpId="0" animBg="1"/>
      <p:bldP spid="29"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289" y="1676400"/>
            <a:ext cx="21433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521" y="1692349"/>
            <a:ext cx="217118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8"/>
          <p:cNvSpPr>
            <a:spLocks noChangeArrowheads="1"/>
          </p:cNvSpPr>
          <p:nvPr/>
        </p:nvSpPr>
        <p:spPr bwMode="auto">
          <a:xfrm>
            <a:off x="304800" y="2590800"/>
            <a:ext cx="1524000" cy="1066800"/>
          </a:xfrm>
          <a:prstGeom prst="wedgeRectCallout">
            <a:avLst>
              <a:gd name="adj1" fmla="val 140720"/>
              <a:gd name="adj2" fmla="val 73000"/>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Calibri" pitchFamily="34" charset="0"/>
                <a:cs typeface="Arial" charset="0"/>
              </a:rPr>
              <a:t>If QC passes, you must still attach comments.</a:t>
            </a:r>
            <a:endParaRPr lang="en-US" sz="1600" u="sng" dirty="0">
              <a:solidFill>
                <a:prstClr val="black"/>
              </a:solidFill>
              <a:latin typeface="Calibri" pitchFamily="34" charset="0"/>
              <a:cs typeface="Arial" charset="0"/>
            </a:endParaRPr>
          </a:p>
        </p:txBody>
      </p:sp>
      <p:sp>
        <p:nvSpPr>
          <p:cNvPr id="11" name="AutoShape 28"/>
          <p:cNvSpPr>
            <a:spLocks noChangeArrowheads="1"/>
          </p:cNvSpPr>
          <p:nvPr/>
        </p:nvSpPr>
        <p:spPr bwMode="auto">
          <a:xfrm>
            <a:off x="3962400" y="2173361"/>
            <a:ext cx="1905000" cy="1933575"/>
          </a:xfrm>
          <a:prstGeom prst="wedgeRectCallout">
            <a:avLst>
              <a:gd name="adj1" fmla="val 71497"/>
              <a:gd name="adj2" fmla="val 42354"/>
            </a:avLst>
          </a:prstGeom>
          <a:solidFill>
            <a:schemeClr val="bg1">
              <a:lumMod val="95000"/>
            </a:schemeClr>
          </a:solidFill>
          <a:ln w="9525">
            <a:solidFill>
              <a:schemeClr val="tx1"/>
            </a:solidFill>
            <a:miter lim="800000"/>
            <a:headEnd/>
            <a:tailEnd/>
          </a:ln>
        </p:spPr>
        <p:txBody>
          <a:bodyPr tIns="0" rIns="0" bIns="0" anchor="ctr"/>
          <a:lstStyle/>
          <a:p>
            <a:pPr algn="ctr">
              <a:defRPr/>
            </a:pPr>
            <a:r>
              <a:rPr lang="en-US" sz="1600" dirty="0">
                <a:solidFill>
                  <a:prstClr val="black"/>
                </a:solidFill>
                <a:latin typeface="Calibri" pitchFamily="34" charset="0"/>
                <a:cs typeface="Arial" charset="0"/>
              </a:rPr>
              <a:t>If QC fails, you must enter a comment. The comment icon will be flashing. You will not be able to proceed until you add a comment.</a:t>
            </a:r>
            <a:endParaRPr lang="en-US" sz="1600" u="sng" dirty="0">
              <a:solidFill>
                <a:prstClr val="black"/>
              </a:solidFill>
              <a:latin typeface="Calibri" pitchFamily="34" charset="0"/>
              <a:cs typeface="Arial" charset="0"/>
            </a:endParaRPr>
          </a:p>
        </p:txBody>
      </p:sp>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Quality Control Results</a:t>
            </a:r>
          </a:p>
        </p:txBody>
      </p:sp>
    </p:spTree>
    <p:extLst>
      <p:ext uri="{BB962C8B-B14F-4D97-AF65-F5344CB8AC3E}">
        <p14:creationId xmlns:p14="http://schemas.microsoft.com/office/powerpoint/2010/main" val="219583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A1BD-39BF-0C77-DD2E-75B834D31A9C}"/>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F099E3AE-EDDF-E350-BEF4-B57216D677BB}"/>
              </a:ext>
            </a:extLst>
          </p:cNvPr>
          <p:cNvSpPr>
            <a:spLocks noGrp="1"/>
          </p:cNvSpPr>
          <p:nvPr>
            <p:ph sz="quarter" idx="1"/>
          </p:nvPr>
        </p:nvSpPr>
        <p:spPr/>
        <p:txBody>
          <a:bodyPr/>
          <a:lstStyle/>
          <a:p>
            <a:r>
              <a:rPr lang="en-US" dirty="0"/>
              <a:t>Up to 3 comments can be attached to each result.</a:t>
            </a:r>
          </a:p>
          <a:p>
            <a:r>
              <a:rPr lang="en-US" dirty="0"/>
              <a:t>Daily usually with QC the comments indicating that the temperature and humidity are in range should be attached to the results. The thermometer-hygrometer should be next to the base unit.</a:t>
            </a:r>
          </a:p>
          <a:p>
            <a:r>
              <a:rPr lang="en-US" dirty="0"/>
              <a:t>The “Cleaned Meter” should be attached to all results where the meter is cleaned. HINT: clean and disinfect every time.</a:t>
            </a:r>
          </a:p>
          <a:p>
            <a:endParaRPr lang="en-US" dirty="0"/>
          </a:p>
        </p:txBody>
      </p:sp>
    </p:spTree>
    <p:extLst>
      <p:ext uri="{BB962C8B-B14F-4D97-AF65-F5344CB8AC3E}">
        <p14:creationId xmlns:p14="http://schemas.microsoft.com/office/powerpoint/2010/main" val="427534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648736"/>
          </a:xfrm>
        </p:spPr>
        <p:txBody>
          <a:bodyPr>
            <a:normAutofit/>
          </a:bodyPr>
          <a:lstStyle/>
          <a:p>
            <a:r>
              <a:rPr lang="en-US" dirty="0">
                <a:effectLst>
                  <a:outerShdw blurRad="38100" dist="38100" dir="2700000" algn="tl">
                    <a:srgbClr val="000000">
                      <a:alpha val="43137"/>
                    </a:srgbClr>
                  </a:outerShdw>
                </a:effectLst>
              </a:rPr>
              <a:t>OUTLINE</a:t>
            </a:r>
          </a:p>
        </p:txBody>
      </p:sp>
      <p:sp>
        <p:nvSpPr>
          <p:cNvPr id="3" name="Content Placeholder 2"/>
          <p:cNvSpPr>
            <a:spLocks noGrp="1"/>
          </p:cNvSpPr>
          <p:nvPr>
            <p:ph sz="quarter" idx="1"/>
          </p:nvPr>
        </p:nvSpPr>
        <p:spPr>
          <a:xfrm>
            <a:off x="301752" y="1752600"/>
            <a:ext cx="8503920" cy="4346448"/>
          </a:xfrm>
        </p:spPr>
        <p:txBody>
          <a:bodyPr>
            <a:normAutofit fontScale="77500" lnSpcReduction="20000"/>
          </a:bodyPr>
          <a:lstStyle/>
          <a:p>
            <a:pPr>
              <a:buClrTx/>
            </a:pPr>
            <a:r>
              <a:rPr lang="en-US" sz="3600" dirty="0"/>
              <a:t>Meter Overview &amp; Supplies</a:t>
            </a:r>
          </a:p>
          <a:p>
            <a:pPr>
              <a:buClrTx/>
            </a:pPr>
            <a:r>
              <a:rPr lang="en-US" sz="3600" dirty="0"/>
              <a:t>Operator and Patient ID Entry</a:t>
            </a:r>
          </a:p>
          <a:p>
            <a:pPr>
              <a:buClrTx/>
            </a:pPr>
            <a:r>
              <a:rPr lang="en-US" sz="3600" dirty="0"/>
              <a:t>Quality Controls (QC)</a:t>
            </a:r>
          </a:p>
          <a:p>
            <a:pPr>
              <a:buClrTx/>
            </a:pPr>
            <a:r>
              <a:rPr lang="en-US" sz="3600" dirty="0"/>
              <a:t>Safety Precautions</a:t>
            </a:r>
          </a:p>
          <a:p>
            <a:pPr>
              <a:buClrTx/>
            </a:pPr>
            <a:r>
              <a:rPr lang="en-US" sz="3600" dirty="0"/>
              <a:t>Specimen Collection</a:t>
            </a:r>
          </a:p>
          <a:p>
            <a:pPr>
              <a:buClrTx/>
            </a:pPr>
            <a:r>
              <a:rPr lang="en-US" sz="3600" dirty="0"/>
              <a:t>Patient testing</a:t>
            </a:r>
          </a:p>
          <a:p>
            <a:pPr>
              <a:buClrTx/>
            </a:pPr>
            <a:r>
              <a:rPr lang="en-US" sz="3600" dirty="0"/>
              <a:t>Results and Result Reporting</a:t>
            </a:r>
          </a:p>
          <a:p>
            <a:pPr>
              <a:buClrTx/>
            </a:pPr>
            <a:r>
              <a:rPr lang="en-US" sz="3600" dirty="0"/>
              <a:t>Limitations and Interferents</a:t>
            </a:r>
          </a:p>
          <a:p>
            <a:pPr>
              <a:buClrTx/>
            </a:pPr>
            <a:r>
              <a:rPr lang="en-US" sz="3600" dirty="0"/>
              <a:t>Cleaning and Disinfecting</a:t>
            </a:r>
          </a:p>
          <a:p>
            <a:pPr>
              <a:buClrTx/>
            </a:pPr>
            <a:r>
              <a:rPr lang="en-US" sz="3600" dirty="0"/>
              <a:t>Procedure</a:t>
            </a:r>
          </a:p>
        </p:txBody>
      </p:sp>
    </p:spTree>
    <p:extLst>
      <p:ext uri="{BB962C8B-B14F-4D97-AF65-F5344CB8AC3E}">
        <p14:creationId xmlns:p14="http://schemas.microsoft.com/office/powerpoint/2010/main" val="110665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QC Failure Troubleshooting Steps</a:t>
            </a:r>
          </a:p>
        </p:txBody>
      </p:sp>
      <p:sp>
        <p:nvSpPr>
          <p:cNvPr id="3" name="Content Placeholder 2"/>
          <p:cNvSpPr>
            <a:spLocks noGrp="1"/>
          </p:cNvSpPr>
          <p:nvPr>
            <p:ph sz="quarter" idx="1"/>
          </p:nvPr>
        </p:nvSpPr>
        <p:spPr/>
        <p:txBody>
          <a:bodyPr>
            <a:normAutofit/>
          </a:bodyPr>
          <a:lstStyle/>
          <a:p>
            <a:pPr marL="228600" lvl="1" indent="-228600"/>
            <a:endParaRPr lang="en-US" sz="2600" dirty="0"/>
          </a:p>
          <a:p>
            <a:pPr marL="514350" lvl="1" indent="-514350">
              <a:buClr>
                <a:schemeClr val="accent1"/>
              </a:buClr>
              <a:buFont typeface="+mj-lt"/>
              <a:buAutoNum type="arabicPeriod"/>
            </a:pPr>
            <a:r>
              <a:rPr lang="en-US" sz="2600" dirty="0"/>
              <a:t>Verify controls are not expired</a:t>
            </a:r>
          </a:p>
          <a:p>
            <a:pPr marL="514350" lvl="1" indent="-514350">
              <a:buClr>
                <a:schemeClr val="accent1"/>
              </a:buClr>
              <a:buFont typeface="+mj-lt"/>
              <a:buAutoNum type="arabicPeriod"/>
            </a:pPr>
            <a:r>
              <a:rPr lang="en-US" sz="2600" dirty="0"/>
              <a:t>Verify low control (L1) has not been substituted for the high control (L2) and vice versa</a:t>
            </a:r>
          </a:p>
          <a:p>
            <a:pPr marL="514350" lvl="1" indent="-514350">
              <a:buClr>
                <a:schemeClr val="accent1"/>
              </a:buClr>
              <a:buFont typeface="+mj-lt"/>
              <a:buAutoNum type="arabicPeriod"/>
            </a:pPr>
            <a:r>
              <a:rPr lang="en-US" sz="2600" dirty="0"/>
              <a:t>Repeat out of range control</a:t>
            </a:r>
          </a:p>
          <a:p>
            <a:pPr marL="514350" lvl="1" indent="-514350">
              <a:buClr>
                <a:schemeClr val="accent1"/>
              </a:buClr>
              <a:buFont typeface="+mj-lt"/>
              <a:buAutoNum type="arabicPeriod"/>
            </a:pPr>
            <a:r>
              <a:rPr lang="en-US" sz="2600" dirty="0"/>
              <a:t>Replace controls and repeat</a:t>
            </a:r>
          </a:p>
          <a:p>
            <a:pPr marL="514350" lvl="1" indent="-514350">
              <a:buClr>
                <a:schemeClr val="accent1"/>
              </a:buClr>
              <a:buFont typeface="+mj-lt"/>
              <a:buAutoNum type="arabicPeriod"/>
            </a:pPr>
            <a:r>
              <a:rPr lang="en-US" sz="2600" dirty="0"/>
              <a:t>Replace strips and repeat</a:t>
            </a:r>
          </a:p>
          <a:p>
            <a:pPr marL="514350" lvl="1" indent="-514350">
              <a:buClr>
                <a:schemeClr val="accent1"/>
              </a:buClr>
              <a:buFont typeface="+mj-lt"/>
              <a:buAutoNum type="arabicPeriod"/>
            </a:pPr>
            <a:r>
              <a:rPr lang="en-US" sz="2600" dirty="0"/>
              <a:t>If still unresolved, contact Ancillary Testing Dept, ext. 7232 to troubleshoot or exchange the meter.</a:t>
            </a:r>
          </a:p>
        </p:txBody>
      </p:sp>
    </p:spTree>
    <p:extLst>
      <p:ext uri="{BB962C8B-B14F-4D97-AF65-F5344CB8AC3E}">
        <p14:creationId xmlns:p14="http://schemas.microsoft.com/office/powerpoint/2010/main" val="4133087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A269-D659-54A1-A0A8-777F6BB1359F}"/>
              </a:ext>
            </a:extLst>
          </p:cNvPr>
          <p:cNvSpPr>
            <a:spLocks noGrp="1"/>
          </p:cNvSpPr>
          <p:nvPr>
            <p:ph type="title"/>
          </p:nvPr>
        </p:nvSpPr>
        <p:spPr/>
        <p:txBody>
          <a:bodyPr/>
          <a:lstStyle/>
          <a:p>
            <a:r>
              <a:rPr lang="en-US" dirty="0"/>
              <a:t>Unit Will Not Charge</a:t>
            </a:r>
          </a:p>
        </p:txBody>
      </p:sp>
      <p:sp>
        <p:nvSpPr>
          <p:cNvPr id="3" name="Content Placeholder 2">
            <a:extLst>
              <a:ext uri="{FF2B5EF4-FFF2-40B4-BE49-F238E27FC236}">
                <a16:creationId xmlns:a16="http://schemas.microsoft.com/office/drawing/2014/main" id="{208C552B-A7BE-71D5-DE22-A40D114A6651}"/>
              </a:ext>
            </a:extLst>
          </p:cNvPr>
          <p:cNvSpPr>
            <a:spLocks noGrp="1"/>
          </p:cNvSpPr>
          <p:nvPr>
            <p:ph sz="quarter" idx="1"/>
          </p:nvPr>
        </p:nvSpPr>
        <p:spPr/>
        <p:txBody>
          <a:bodyPr>
            <a:normAutofit lnSpcReduction="10000"/>
          </a:bodyPr>
          <a:lstStyle/>
          <a:p>
            <a:r>
              <a:rPr lang="en-US" dirty="0"/>
              <a:t>Check to see if it has been set all the way done in the base. The contact points are small.</a:t>
            </a:r>
          </a:p>
          <a:p>
            <a:r>
              <a:rPr lang="en-US" dirty="0"/>
              <a:t>If it is all the way down and does not partially charge within an hour contact the Ancillary Testing Coordinator. The battery has probably reached the maximum number of charges.</a:t>
            </a:r>
          </a:p>
          <a:p>
            <a:r>
              <a:rPr lang="en-US" dirty="0"/>
              <a:t>A new meter will be sent to your location.</a:t>
            </a:r>
          </a:p>
          <a:p>
            <a:r>
              <a:rPr lang="en-US" dirty="0"/>
              <a:t>If you are at the main campus, you may bring the meter to the lab and exchange it for another. </a:t>
            </a:r>
          </a:p>
          <a:p>
            <a:r>
              <a:rPr lang="en-US" dirty="0"/>
              <a:t>ATC will determine the problem, usually a bad battery.</a:t>
            </a:r>
          </a:p>
        </p:txBody>
      </p:sp>
    </p:spTree>
    <p:extLst>
      <p:ext uri="{BB962C8B-B14F-4D97-AF65-F5344CB8AC3E}">
        <p14:creationId xmlns:p14="http://schemas.microsoft.com/office/powerpoint/2010/main" val="222481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5A32-9402-2346-3AFF-8D163CC5D901}"/>
              </a:ext>
            </a:extLst>
          </p:cNvPr>
          <p:cNvSpPr>
            <a:spLocks noGrp="1"/>
          </p:cNvSpPr>
          <p:nvPr>
            <p:ph type="title"/>
          </p:nvPr>
        </p:nvSpPr>
        <p:spPr/>
        <p:txBody>
          <a:bodyPr/>
          <a:lstStyle/>
          <a:p>
            <a:r>
              <a:rPr lang="en-US" dirty="0"/>
              <a:t>Base Unit</a:t>
            </a:r>
          </a:p>
        </p:txBody>
      </p:sp>
      <p:sp>
        <p:nvSpPr>
          <p:cNvPr id="3" name="Content Placeholder 2">
            <a:extLst>
              <a:ext uri="{FF2B5EF4-FFF2-40B4-BE49-F238E27FC236}">
                <a16:creationId xmlns:a16="http://schemas.microsoft.com/office/drawing/2014/main" id="{0E31E17F-50D9-C93B-D81C-58FB67EF81D9}"/>
              </a:ext>
            </a:extLst>
          </p:cNvPr>
          <p:cNvSpPr>
            <a:spLocks noGrp="1"/>
          </p:cNvSpPr>
          <p:nvPr>
            <p:ph sz="quarter" idx="1"/>
          </p:nvPr>
        </p:nvSpPr>
        <p:spPr/>
        <p:txBody>
          <a:bodyPr/>
          <a:lstStyle/>
          <a:p>
            <a:r>
              <a:rPr lang="en-US" dirty="0"/>
              <a:t>Base units and ports are configured together.</a:t>
            </a:r>
          </a:p>
          <a:p>
            <a:r>
              <a:rPr lang="en-US" dirty="0"/>
              <a:t>Base Units are not “Plug and Play”. Changing out a base unit requires Biomed and technical support from the interface software provider. </a:t>
            </a:r>
          </a:p>
          <a:p>
            <a:r>
              <a:rPr lang="en-US" dirty="0"/>
              <a:t>Do not attempt to borrow a base unit from another location and connect to your port. The software will not recognize it at your location.</a:t>
            </a:r>
          </a:p>
          <a:p>
            <a:r>
              <a:rPr lang="en-US" dirty="0"/>
              <a:t>You may carry your meter to another base unit </a:t>
            </a:r>
            <a:r>
              <a:rPr lang="en-US"/>
              <a:t>to download. </a:t>
            </a:r>
            <a:endParaRPr lang="en-US" dirty="0"/>
          </a:p>
          <a:p>
            <a:endParaRPr lang="en-US" dirty="0"/>
          </a:p>
        </p:txBody>
      </p:sp>
    </p:spTree>
    <p:extLst>
      <p:ext uri="{BB962C8B-B14F-4D97-AF65-F5344CB8AC3E}">
        <p14:creationId xmlns:p14="http://schemas.microsoft.com/office/powerpoint/2010/main" val="120100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normAutofit/>
          </a:bodyPr>
          <a:lstStyle/>
          <a:p>
            <a:pPr eaLnBrk="1" hangingPunct="1"/>
            <a:r>
              <a:rPr lang="en-US" dirty="0">
                <a:effectLst>
                  <a:outerShdw blurRad="38100" dist="38100" dir="2700000" algn="tl">
                    <a:srgbClr val="000000">
                      <a:alpha val="43137"/>
                    </a:srgbClr>
                  </a:outerShdw>
                </a:effectLst>
              </a:rPr>
              <a:t>Safety Precautions</a:t>
            </a:r>
          </a:p>
        </p:txBody>
      </p:sp>
      <p:sp>
        <p:nvSpPr>
          <p:cNvPr id="2" name="Content Placeholder 1"/>
          <p:cNvSpPr>
            <a:spLocks noGrp="1"/>
          </p:cNvSpPr>
          <p:nvPr>
            <p:ph sz="quarter" idx="1"/>
          </p:nvPr>
        </p:nvSpPr>
        <p:spPr>
          <a:xfrm>
            <a:off x="301752" y="1676400"/>
            <a:ext cx="8503920" cy="4422648"/>
          </a:xfrm>
        </p:spPr>
        <p:txBody>
          <a:bodyPr>
            <a:normAutofit fontScale="85000" lnSpcReduction="20000"/>
          </a:bodyPr>
          <a:lstStyle/>
          <a:p>
            <a:r>
              <a:rPr lang="en-US" sz="2800" dirty="0"/>
              <a:t>Observe Standard Safety Precautions (including wearing of gloves, proper disposal of contaminated material, no food or drink in testing area, etc.)</a:t>
            </a:r>
          </a:p>
          <a:p>
            <a:r>
              <a:rPr lang="en-US" sz="2800" dirty="0"/>
              <a:t>Adhere to safe work practices (including no manual recapping of needles)</a:t>
            </a:r>
          </a:p>
          <a:p>
            <a:r>
              <a:rPr lang="en-US" sz="2800" dirty="0"/>
              <a:t>Adhere to biohazard safety precautions when disposing of test material</a:t>
            </a:r>
          </a:p>
          <a:p>
            <a:r>
              <a:rPr lang="en-US" sz="2800" dirty="0"/>
              <a:t>Patient home-use meters may NOT be used for diagnosis or treatment provided by VA employees. This includes continuous monitor meters.</a:t>
            </a:r>
          </a:p>
          <a:p>
            <a:r>
              <a:rPr lang="en-US" sz="2800" dirty="0"/>
              <a:t>Adhere to the patient contact precautions for isolation patients</a:t>
            </a:r>
          </a:p>
          <a:p>
            <a:pPr lvl="1"/>
            <a:r>
              <a:rPr lang="en-US" sz="2300" dirty="0"/>
              <a:t>Take only what you need in the room for testing.</a:t>
            </a:r>
          </a:p>
          <a:p>
            <a:pPr marL="0" indent="0">
              <a:buNone/>
            </a:pPr>
            <a:endParaRPr lang="en-US" dirty="0"/>
          </a:p>
        </p:txBody>
      </p:sp>
    </p:spTree>
    <p:extLst>
      <p:ext uri="{BB962C8B-B14F-4D97-AF65-F5344CB8AC3E}">
        <p14:creationId xmlns:p14="http://schemas.microsoft.com/office/powerpoint/2010/main" val="2157612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Collection</a:t>
            </a:r>
          </a:p>
        </p:txBody>
      </p:sp>
      <p:sp>
        <p:nvSpPr>
          <p:cNvPr id="3" name="Content Placeholder 2"/>
          <p:cNvSpPr>
            <a:spLocks noGrp="1"/>
          </p:cNvSpPr>
          <p:nvPr>
            <p:ph sz="quarter" idx="1"/>
          </p:nvPr>
        </p:nvSpPr>
        <p:spPr/>
        <p:txBody>
          <a:bodyPr>
            <a:normAutofit lnSpcReduction="10000"/>
          </a:bodyPr>
          <a:lstStyle/>
          <a:p>
            <a:pPr>
              <a:buFont typeface="Arial" pitchFamily="34" charset="0"/>
              <a:buChar char="•"/>
              <a:defRPr/>
            </a:pPr>
            <a:endParaRPr lang="en-US" sz="2400" dirty="0"/>
          </a:p>
          <a:p>
            <a:pPr>
              <a:buSzPct val="100000"/>
              <a:buFont typeface="Arial" pitchFamily="34" charset="0"/>
              <a:buChar char="•"/>
              <a:defRPr/>
            </a:pPr>
            <a:r>
              <a:rPr lang="en-US" sz="2400" dirty="0"/>
              <a:t>Primary sample type used is capillary (fingerstick).  Venous and arterial are also acceptable.</a:t>
            </a:r>
          </a:p>
          <a:p>
            <a:pPr>
              <a:buSzPct val="100000"/>
              <a:buFont typeface="Arial" pitchFamily="34" charset="0"/>
              <a:buChar char="•"/>
              <a:defRPr/>
            </a:pPr>
            <a:r>
              <a:rPr lang="en-US" sz="2400" dirty="0"/>
              <a:t>Only lithium heparin, sodium heparin, or EDTA anticoagulants may be used. No other anticoagulants should be used.</a:t>
            </a:r>
          </a:p>
          <a:p>
            <a:pPr>
              <a:buSzPct val="100000"/>
              <a:buFont typeface="Arial" pitchFamily="34" charset="0"/>
              <a:buChar char="•"/>
              <a:defRPr/>
            </a:pPr>
            <a:r>
              <a:rPr lang="en-US" sz="2400" dirty="0"/>
              <a:t>Care should be taken when samples are collected from indwelling lines. Make sure lines are flushed properly to avoid contamination from the line.</a:t>
            </a:r>
          </a:p>
          <a:p>
            <a:pPr>
              <a:buFont typeface="Arial" pitchFamily="34" charset="0"/>
              <a:buChar char="•"/>
              <a:defRPr/>
            </a:pPr>
            <a:endParaRPr lang="en-US" sz="2400" dirty="0"/>
          </a:p>
          <a:p>
            <a:pPr marL="0" indent="0">
              <a:buNone/>
              <a:defRPr/>
            </a:pPr>
            <a:r>
              <a:rPr lang="en-US" sz="2400" dirty="0">
                <a:solidFill>
                  <a:srgbClr val="FF0000"/>
                </a:solidFill>
              </a:rPr>
              <a:t>Rule of Thumb:  A result is only as good as the specimen used to obtain that result</a:t>
            </a:r>
          </a:p>
        </p:txBody>
      </p:sp>
    </p:spTree>
    <p:extLst>
      <p:ext uri="{BB962C8B-B14F-4D97-AF65-F5344CB8AC3E}">
        <p14:creationId xmlns:p14="http://schemas.microsoft.com/office/powerpoint/2010/main" val="24114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756150" y="3835400"/>
            <a:ext cx="4006850" cy="2092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31" name="Rectangle 30"/>
          <p:cNvSpPr/>
          <p:nvPr/>
        </p:nvSpPr>
        <p:spPr>
          <a:xfrm>
            <a:off x="533400" y="3835400"/>
            <a:ext cx="4006850" cy="2092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8" name="Rectangle 7"/>
          <p:cNvSpPr/>
          <p:nvPr/>
        </p:nvSpPr>
        <p:spPr>
          <a:xfrm>
            <a:off x="533400" y="1524000"/>
            <a:ext cx="4006850" cy="2090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73152D2-8305-4E66-98DE-6C2CCFB10F68}" type="slidenum">
              <a:rPr kumimoji="0" lang="en-US" sz="16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sz="16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6389" name="Rectangle 30"/>
          <p:cNvSpPr>
            <a:spLocks noGrp="1" noChangeArrowheads="1"/>
          </p:cNvSpPr>
          <p:nvPr>
            <p:ph type="title" idx="4294967295"/>
          </p:nvPr>
        </p:nvSpPr>
        <p:spPr>
          <a:xfrm>
            <a:off x="0" y="228600"/>
            <a:ext cx="8534400" cy="758825"/>
          </a:xfrm>
        </p:spPr>
        <p:txBody>
          <a:bodyPr rtlCol="0">
            <a:noAutofit/>
          </a:bodyPr>
          <a:lstStyle/>
          <a:p>
            <a:pPr>
              <a:defRPr/>
            </a:pPr>
            <a:r>
              <a:rPr lang="en-US" sz="2800" dirty="0">
                <a:effectLst>
                  <a:outerShdw blurRad="38100" dist="38100" dir="2700000" algn="tl">
                    <a:srgbClr val="000000">
                      <a:alpha val="43137"/>
                    </a:srgbClr>
                  </a:outerShdw>
                </a:effectLst>
              </a:rPr>
              <a:t>How to Properly Collect a Fingerstick Sample</a:t>
            </a:r>
            <a:endParaRPr lang="en-US" sz="2800" dirty="0">
              <a:effectLst>
                <a:outerShdw blurRad="38100" dist="38100" dir="2700000" algn="tl">
                  <a:srgbClr val="000000">
                    <a:alpha val="43137"/>
                  </a:srgbClr>
                </a:outerShdw>
              </a:effectLst>
              <a:latin typeface="+mn-lt"/>
            </a:endParaRPr>
          </a:p>
        </p:txBody>
      </p:sp>
      <p:pic>
        <p:nvPicPr>
          <p:cNvPr id="1435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56050"/>
            <a:ext cx="1143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4235450"/>
            <a:ext cx="111918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1847850"/>
            <a:ext cx="1376363"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560388" y="1536700"/>
            <a:ext cx="24336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itchFamily="34" charset="0"/>
                <a:ea typeface="+mn-ea"/>
                <a:cs typeface="Arial" pitchFamily="34" charset="0"/>
              </a:rPr>
              <a:t>1. SELECT THE FINGER SITE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Select the side of the fingertip that has not been lanced recently.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Each test should be performed from a new skin puncture. The middle or ring finger is preferred. Do Not use an old puncture site.</a:t>
            </a:r>
          </a:p>
        </p:txBody>
      </p:sp>
      <p:sp>
        <p:nvSpPr>
          <p:cNvPr id="6" name="TextBox 5"/>
          <p:cNvSpPr txBox="1">
            <a:spLocks noChangeArrowheads="1"/>
          </p:cNvSpPr>
          <p:nvPr/>
        </p:nvSpPr>
        <p:spPr bwMode="auto">
          <a:xfrm>
            <a:off x="539750" y="3819525"/>
            <a:ext cx="28638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itchFamily="34" charset="0"/>
                <a:ea typeface="+mn-ea"/>
                <a:cs typeface="Arial" pitchFamily="34" charset="0"/>
              </a:rPr>
              <a:t>2. DISINFECT THE PUNCTURE SITE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Hands must be clean. Wash hands with soap &amp; water or cleanse the puncture site with alcohol pad. Let the site </a:t>
            </a:r>
            <a:r>
              <a:rPr kumimoji="0" lang="en-US" sz="1200" b="1" i="0" u="sng" strike="noStrike" kern="1200" cap="none" spc="0" normalizeH="0" baseline="0" noProof="0" dirty="0">
                <a:ln>
                  <a:noFill/>
                </a:ln>
                <a:solidFill>
                  <a:prstClr val="black"/>
                </a:solidFill>
                <a:effectLst/>
                <a:uLnTx/>
                <a:uFillTx/>
                <a:latin typeface="Calibri" pitchFamily="34" charset="0"/>
                <a:ea typeface="+mn-ea"/>
                <a:cs typeface="Arial" pitchFamily="34" charset="0"/>
              </a:rPr>
              <a:t>dry  completely</a:t>
            </a: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before puncturing.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Alcohol or other skin preparation ingredients may interfere with the glucose test chemistry and cause a falsely elevated reading.</a:t>
            </a:r>
          </a:p>
        </p:txBody>
      </p:sp>
      <p:sp>
        <p:nvSpPr>
          <p:cNvPr id="7" name="TextBox 6"/>
          <p:cNvSpPr txBox="1">
            <a:spLocks noChangeArrowheads="1"/>
          </p:cNvSpPr>
          <p:nvPr/>
        </p:nvSpPr>
        <p:spPr bwMode="auto">
          <a:xfrm>
            <a:off x="5940425" y="3819525"/>
            <a:ext cx="2819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itchFamily="34" charset="0"/>
                <a:ea typeface="+mn-ea"/>
                <a:cs typeface="Arial" pitchFamily="34" charset="0"/>
              </a:rPr>
              <a:t>3. OBTAIN ADEQUATE BLOOD FROM THE PUNCTURE SITE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Hold the puncture site downward and gently apply intermittent pressure to the surrounding tissue. Strong repetitive pressure (milking) should not be applied; it may cause tissue-fluid contamination.</a:t>
            </a:r>
          </a:p>
        </p:txBody>
      </p:sp>
      <p:pic>
        <p:nvPicPr>
          <p:cNvPr id="3" name="Picture 2">
            <a:extLst>
              <a:ext uri="{FF2B5EF4-FFF2-40B4-BE49-F238E27FC236}">
                <a16:creationId xmlns:a16="http://schemas.microsoft.com/office/drawing/2014/main" id="{3304C91E-D4B9-4134-A7B9-71F250ED0DA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15000" y="1301750"/>
            <a:ext cx="2066925" cy="2219325"/>
          </a:xfrm>
          <a:prstGeom prst="rect">
            <a:avLst/>
          </a:prstGeom>
        </p:spPr>
      </p:pic>
    </p:spTree>
    <p:extLst>
      <p:ext uri="{BB962C8B-B14F-4D97-AF65-F5344CB8AC3E}">
        <p14:creationId xmlns:p14="http://schemas.microsoft.com/office/powerpoint/2010/main" val="185819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360"/>
                                        </p:tgtEl>
                                        <p:attrNameLst>
                                          <p:attrName>style.visibility</p:attrName>
                                        </p:attrNameLst>
                                      </p:cBhvr>
                                      <p:to>
                                        <p:strVal val="visible"/>
                                      </p:to>
                                    </p:set>
                                    <p:animEffect transition="in" filter="fade">
                                      <p:cBhvr>
                                        <p:cTn id="10" dur="500"/>
                                        <p:tgtEl>
                                          <p:spTgt spid="143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357"/>
                                        </p:tgtEl>
                                        <p:attrNameLst>
                                          <p:attrName>style.visibility</p:attrName>
                                        </p:attrNameLst>
                                      </p:cBhvr>
                                      <p:to>
                                        <p:strVal val="visible"/>
                                      </p:to>
                                    </p:set>
                                    <p:animEffect transition="in" filter="fade">
                                      <p:cBhvr>
                                        <p:cTn id="21" dur="500"/>
                                        <p:tgtEl>
                                          <p:spTgt spid="143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4359"/>
                                        </p:tgtEl>
                                        <p:attrNameLst>
                                          <p:attrName>style.visibility</p:attrName>
                                        </p:attrNameLst>
                                      </p:cBhvr>
                                      <p:to>
                                        <p:strVal val="visible"/>
                                      </p:to>
                                    </p:set>
                                    <p:animEffect transition="in" filter="fade">
                                      <p:cBhvr>
                                        <p:cTn id="29" dur="500"/>
                                        <p:tgtEl>
                                          <p:spTgt spid="143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8" grpId="0" animBg="1"/>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Testing</a:t>
            </a:r>
          </a:p>
        </p:txBody>
      </p:sp>
      <p:sp>
        <p:nvSpPr>
          <p:cNvPr id="3" name="Content Placeholder 2"/>
          <p:cNvSpPr>
            <a:spLocks noGrp="1"/>
          </p:cNvSpPr>
          <p:nvPr>
            <p:ph sz="quarter" idx="1"/>
          </p:nvPr>
        </p:nvSpPr>
        <p:spPr/>
        <p:txBody>
          <a:bodyPr>
            <a:normAutofit fontScale="92500" lnSpcReduction="20000"/>
          </a:bodyPr>
          <a:lstStyle/>
          <a:p>
            <a:pPr marL="457200" indent="-457200">
              <a:buFont typeface="+mj-lt"/>
              <a:buAutoNum type="arabicPeriod"/>
            </a:pPr>
            <a:r>
              <a:rPr lang="en-US" sz="2400" dirty="0"/>
              <a:t>Enter your operator ID and press √</a:t>
            </a:r>
          </a:p>
          <a:p>
            <a:pPr marL="457200" indent="-457200">
              <a:buFont typeface="+mj-lt"/>
              <a:buAutoNum type="arabicPeriod"/>
            </a:pPr>
            <a:r>
              <a:rPr lang="en-US" sz="2400" dirty="0"/>
              <a:t>Select “Patient Test”</a:t>
            </a:r>
          </a:p>
          <a:p>
            <a:pPr marL="457200" indent="-457200">
              <a:buFont typeface="+mj-lt"/>
              <a:buAutoNum type="arabicPeriod"/>
            </a:pPr>
            <a:r>
              <a:rPr lang="en-US" sz="2400" dirty="0"/>
              <a:t>Scan strip bottle barcode</a:t>
            </a:r>
          </a:p>
          <a:p>
            <a:pPr marL="457200" indent="-457200">
              <a:buFont typeface="+mj-lt"/>
              <a:buAutoNum type="arabicPeriod"/>
            </a:pPr>
            <a:r>
              <a:rPr lang="en-US" sz="2400" dirty="0"/>
              <a:t>Enter the patient’s 9-digit ID by scanning armband</a:t>
            </a:r>
          </a:p>
          <a:p>
            <a:pPr marL="457200" indent="-457200">
              <a:buFont typeface="+mj-lt"/>
              <a:buAutoNum type="arabicPeriod"/>
            </a:pPr>
            <a:r>
              <a:rPr lang="en-US" sz="2400" dirty="0"/>
              <a:t>When prompted insert strip</a:t>
            </a:r>
          </a:p>
          <a:p>
            <a:pPr marL="457200" indent="-457200">
              <a:buFont typeface="+mj-lt"/>
              <a:buAutoNum type="arabicPeriod"/>
            </a:pPr>
            <a:r>
              <a:rPr lang="en-US" sz="2400" dirty="0"/>
              <a:t>Keeping meter horizontal, apply a</a:t>
            </a:r>
            <a:r>
              <a:rPr lang="en-US" sz="2400" b="1" dirty="0"/>
              <a:t> </a:t>
            </a:r>
            <a:r>
              <a:rPr lang="en-US" sz="2400" dirty="0"/>
              <a:t>drop of blood to the front edge (yellow dosing area) of the test strip. Blood will be pulled into the test strip. The meter beeps and measurement begins.</a:t>
            </a:r>
          </a:p>
          <a:p>
            <a:pPr marL="0" indent="0" algn="ctr">
              <a:buNone/>
            </a:pPr>
            <a:r>
              <a:rPr lang="en-US" sz="2400" dirty="0">
                <a:solidFill>
                  <a:srgbClr val="FF0000"/>
                </a:solidFill>
              </a:rPr>
              <a:t>NOTE: Do not place the meter on bed or bedding</a:t>
            </a:r>
            <a:endParaRPr lang="en-US" sz="2400" dirty="0"/>
          </a:p>
          <a:p>
            <a:pPr marL="457200" lvl="0" indent="-457200">
              <a:buFont typeface="+mj-lt"/>
              <a:buAutoNum type="arabicPeriod" startAt="7"/>
            </a:pPr>
            <a:r>
              <a:rPr lang="en-US" sz="2400" dirty="0"/>
              <a:t>Once the test is completed, the result displays</a:t>
            </a:r>
          </a:p>
          <a:p>
            <a:pPr marL="457200" lvl="0" indent="-457200">
              <a:buFont typeface="+mj-lt"/>
              <a:buAutoNum type="arabicPeriod" startAt="7"/>
            </a:pPr>
            <a:r>
              <a:rPr lang="en-US" sz="2400" dirty="0">
                <a:solidFill>
                  <a:prstClr val="black"/>
                </a:solidFill>
              </a:rPr>
              <a:t>Enter at least the CLEANED METER comment.</a:t>
            </a:r>
          </a:p>
          <a:p>
            <a:pPr marL="457200" lvl="0" indent="-457200">
              <a:buFont typeface="+mj-lt"/>
              <a:buAutoNum type="arabicPeriod" startAt="7"/>
            </a:pPr>
            <a:r>
              <a:rPr lang="en-US" sz="2400" dirty="0">
                <a:solidFill>
                  <a:prstClr val="black"/>
                </a:solidFill>
              </a:rPr>
              <a:t>Dispose of strip, clean and disinfect meter, and replace in base unit</a:t>
            </a:r>
          </a:p>
          <a:p>
            <a:pPr>
              <a:buClr>
                <a:schemeClr val="tx1">
                  <a:lumMod val="95000"/>
                  <a:lumOff val="5000"/>
                </a:schemeClr>
              </a:buClr>
              <a:buFont typeface="Wingdings 2" panose="05020102010507070707" pitchFamily="18" charset="2"/>
              <a:buChar char=""/>
            </a:pPr>
            <a:endParaRPr lang="en-US" sz="2400" dirty="0"/>
          </a:p>
          <a:p>
            <a:pPr>
              <a:buClr>
                <a:schemeClr val="tx1">
                  <a:lumMod val="95000"/>
                  <a:lumOff val="5000"/>
                </a:schemeClr>
              </a:buClr>
              <a:buFont typeface="Wingdings 2" panose="05020102010507070707" pitchFamily="18" charset="2"/>
              <a:buChar char=""/>
            </a:pPr>
            <a:endParaRPr lang="en-US" dirty="0"/>
          </a:p>
        </p:txBody>
      </p:sp>
    </p:spTree>
    <p:extLst>
      <p:ext uri="{BB962C8B-B14F-4D97-AF65-F5344CB8AC3E}">
        <p14:creationId xmlns:p14="http://schemas.microsoft.com/office/powerpoint/2010/main" val="380947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381000"/>
            <a:ext cx="7885176" cy="609600"/>
          </a:xfrm>
        </p:spPr>
        <p:txBody>
          <a:bodyPr>
            <a:normAutofit/>
          </a:bodyPr>
          <a:lstStyle/>
          <a:p>
            <a:r>
              <a:rPr lang="en-US" dirty="0">
                <a:effectLst>
                  <a:outerShdw blurRad="38100" dist="38100" dir="2700000" algn="tl">
                    <a:srgbClr val="000000">
                      <a:alpha val="43137"/>
                    </a:srgbClr>
                  </a:outerShdw>
                </a:effectLst>
                <a:highlight>
                  <a:srgbClr val="FFFF00"/>
                </a:highlight>
              </a:rPr>
              <a:t>Isolation Areas</a:t>
            </a:r>
          </a:p>
        </p:txBody>
      </p:sp>
      <p:sp>
        <p:nvSpPr>
          <p:cNvPr id="7171" name="Content Placeholder 2"/>
          <p:cNvSpPr>
            <a:spLocks noGrp="1"/>
          </p:cNvSpPr>
          <p:nvPr>
            <p:ph sz="quarter" idx="1"/>
          </p:nvPr>
        </p:nvSpPr>
        <p:spPr>
          <a:xfrm>
            <a:off x="381000" y="1752600"/>
            <a:ext cx="8305800" cy="4572000"/>
          </a:xfrm>
        </p:spPr>
        <p:txBody>
          <a:bodyPr>
            <a:normAutofit lnSpcReduction="10000"/>
          </a:bodyPr>
          <a:lstStyle/>
          <a:p>
            <a:pPr marL="0" indent="0">
              <a:buNone/>
            </a:pPr>
            <a:r>
              <a:rPr lang="en-US" sz="2500" dirty="0">
                <a:solidFill>
                  <a:srgbClr val="CC0000"/>
                </a:solidFill>
              </a:rPr>
              <a:t>While outside isolation rooms:</a:t>
            </a:r>
          </a:p>
          <a:p>
            <a:pPr marL="457200" indent="-457200">
              <a:buFont typeface="+mj-lt"/>
              <a:buAutoNum type="arabicPeriod"/>
            </a:pPr>
            <a:r>
              <a:rPr lang="en-US" sz="2500" dirty="0"/>
              <a:t>Dress in appropriate PPE</a:t>
            </a:r>
          </a:p>
          <a:p>
            <a:pPr marL="457200" indent="-457200">
              <a:buFont typeface="+mj-lt"/>
              <a:buAutoNum type="arabicPeriod"/>
            </a:pPr>
            <a:r>
              <a:rPr lang="en-US" sz="2500" dirty="0"/>
              <a:t>Gather glucometer supplies for testing</a:t>
            </a:r>
          </a:p>
          <a:p>
            <a:pPr marL="457200" indent="-457200">
              <a:buFont typeface="+mj-lt"/>
              <a:buAutoNum type="arabicPeriod"/>
            </a:pPr>
            <a:r>
              <a:rPr lang="en-US" sz="2500" dirty="0"/>
              <a:t>Turn on glucometer, enter operator ID and scan test strip lot barcode printed on strip bottle</a:t>
            </a:r>
          </a:p>
          <a:p>
            <a:pPr marL="457200" indent="-457200">
              <a:buFont typeface="+mj-lt"/>
              <a:buAutoNum type="arabicPeriod"/>
            </a:pPr>
            <a:r>
              <a:rPr lang="en-US" sz="2500" dirty="0"/>
              <a:t>Remove strip from vial and immediately recap vial. (Only take the number of strips you need to perform testing.) Leave strip bottle outside of isolation room.</a:t>
            </a:r>
          </a:p>
          <a:p>
            <a:pPr marL="0" indent="0">
              <a:buNone/>
            </a:pPr>
            <a:r>
              <a:rPr lang="en-US" sz="2800" dirty="0">
                <a:solidFill>
                  <a:srgbClr val="CC0000"/>
                </a:solidFill>
              </a:rPr>
              <a:t>After entering room:</a:t>
            </a:r>
            <a:endParaRPr lang="en-US" sz="2500" dirty="0">
              <a:solidFill>
                <a:srgbClr val="CC0000"/>
              </a:solidFill>
            </a:endParaRPr>
          </a:p>
          <a:p>
            <a:pPr marL="514350" indent="-514350">
              <a:buFont typeface="+mj-lt"/>
              <a:buAutoNum type="arabicPeriod" startAt="5"/>
            </a:pPr>
            <a:r>
              <a:rPr lang="en-US" sz="2500" dirty="0"/>
              <a:t>Within 3 minutes, scan/enter patient ID into meter and perform glucose testing</a:t>
            </a:r>
          </a:p>
        </p:txBody>
      </p:sp>
    </p:spTree>
    <p:extLst>
      <p:ext uri="{BB962C8B-B14F-4D97-AF65-F5344CB8AC3E}">
        <p14:creationId xmlns:p14="http://schemas.microsoft.com/office/powerpoint/2010/main" val="121112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glucometer results get to CPRS?</a:t>
            </a:r>
          </a:p>
        </p:txBody>
      </p:sp>
      <p:sp>
        <p:nvSpPr>
          <p:cNvPr id="3" name="Content Placeholder 2"/>
          <p:cNvSpPr>
            <a:spLocks noGrp="1"/>
          </p:cNvSpPr>
          <p:nvPr>
            <p:ph sz="quarter" idx="1"/>
          </p:nvPr>
        </p:nvSpPr>
        <p:spPr>
          <a:xfrm>
            <a:off x="301752" y="1527048"/>
            <a:ext cx="8503920" cy="5178552"/>
          </a:xfrm>
        </p:spPr>
        <p:txBody>
          <a:bodyPr>
            <a:normAutofit fontScale="92500" lnSpcReduction="10000"/>
          </a:bodyPr>
          <a:lstStyle/>
          <a:p>
            <a:pPr marL="0" indent="0">
              <a:buNone/>
            </a:pPr>
            <a:r>
              <a:rPr lang="en-US" sz="2400" dirty="0"/>
              <a:t>You must place the meter in the base unit to send results to CPRS and to charge the battery.  </a:t>
            </a:r>
            <a:r>
              <a:rPr lang="en-US" sz="2400" b="1" u="sng" dirty="0">
                <a:solidFill>
                  <a:srgbClr val="FF0000"/>
                </a:solidFill>
              </a:rPr>
              <a:t>Turn off the meter prior to placing in base unit.</a:t>
            </a:r>
            <a:r>
              <a:rPr lang="en-US" sz="2400" dirty="0">
                <a:solidFill>
                  <a:srgbClr val="FF0000"/>
                </a:solidFill>
              </a:rPr>
              <a:t> Each location has only 1 download station. There may be other charging stations. The download station has 2 cables coming out the back.</a:t>
            </a:r>
          </a:p>
          <a:p>
            <a:pPr marL="0" indent="0">
              <a:buNone/>
            </a:pPr>
            <a:r>
              <a:rPr lang="en-US" sz="1900" dirty="0"/>
              <a:t>Approximately 5 minutes after docking the meter, patient results should appear in CPRS under the “Labs” tab</a:t>
            </a:r>
          </a:p>
          <a:p>
            <a:pPr marL="0" indent="0">
              <a:buNone/>
            </a:pPr>
            <a:r>
              <a:rPr lang="en-US" sz="1900" dirty="0"/>
              <a:t>	Exceptions and delays to this process do occur when:</a:t>
            </a:r>
          </a:p>
          <a:p>
            <a:pPr lvl="4">
              <a:buClr>
                <a:schemeClr val="accent6"/>
              </a:buClr>
              <a:buSzPct val="100000"/>
              <a:buFont typeface="Arial" panose="020B0604020202020204" pitchFamily="34" charset="0"/>
              <a:buChar char="•"/>
            </a:pPr>
            <a:r>
              <a:rPr lang="en-US" b="1" dirty="0">
                <a:solidFill>
                  <a:schemeClr val="accent2">
                    <a:lumMod val="50000"/>
                  </a:schemeClr>
                </a:solidFill>
              </a:rPr>
              <a:t>The “Invalid, will repeat” comment was used</a:t>
            </a:r>
          </a:p>
          <a:p>
            <a:pPr lvl="4">
              <a:buClr>
                <a:schemeClr val="accent6"/>
              </a:buClr>
              <a:buSzPct val="100000"/>
              <a:buFont typeface="Arial" panose="020B0604020202020204" pitchFamily="34" charset="0"/>
              <a:buChar char="•"/>
            </a:pPr>
            <a:r>
              <a:rPr lang="en-US" sz="1900" b="1" dirty="0">
                <a:solidFill>
                  <a:schemeClr val="accent2">
                    <a:lumMod val="50000"/>
                  </a:schemeClr>
                </a:solidFill>
              </a:rPr>
              <a:t>Incorrect patient ID was entered</a:t>
            </a:r>
          </a:p>
          <a:p>
            <a:pPr lvl="4">
              <a:buClr>
                <a:schemeClr val="accent6"/>
              </a:buClr>
              <a:buSzPct val="100000"/>
              <a:buFont typeface="Arial" panose="020B0604020202020204" pitchFamily="34" charset="0"/>
              <a:buChar char="•"/>
            </a:pPr>
            <a:r>
              <a:rPr lang="en-US" sz="1900" b="1" dirty="0">
                <a:solidFill>
                  <a:schemeClr val="accent2">
                    <a:lumMod val="50000"/>
                  </a:schemeClr>
                </a:solidFill>
              </a:rPr>
              <a:t>Patient does not have an applicable admission or encounter at the time of test performance</a:t>
            </a:r>
          </a:p>
          <a:p>
            <a:pPr lvl="4">
              <a:buClr>
                <a:schemeClr val="accent6"/>
              </a:buClr>
              <a:buSzPct val="100000"/>
              <a:buFont typeface="Arial" panose="020B0604020202020204" pitchFamily="34" charset="0"/>
              <a:buChar char="•"/>
            </a:pPr>
            <a:r>
              <a:rPr lang="en-US" sz="1900" b="1" dirty="0">
                <a:solidFill>
                  <a:schemeClr val="accent2">
                    <a:lumMod val="50000"/>
                  </a:schemeClr>
                </a:solidFill>
              </a:rPr>
              <a:t>For outpatients, a primary care provider is not assigned or current or the meter is docked after the encounter is closed.</a:t>
            </a:r>
          </a:p>
          <a:p>
            <a:pPr lvl="4">
              <a:buClr>
                <a:schemeClr val="accent6"/>
              </a:buClr>
              <a:buSzPct val="100000"/>
              <a:buFont typeface="Arial" panose="020B0604020202020204" pitchFamily="34" charset="0"/>
              <a:buChar char="•"/>
            </a:pPr>
            <a:r>
              <a:rPr lang="en-US" sz="1900" b="1" dirty="0">
                <a:solidFill>
                  <a:schemeClr val="accent2">
                    <a:lumMod val="50000"/>
                  </a:schemeClr>
                </a:solidFill>
              </a:rPr>
              <a:t>For inpatients, a primary or attending provider is not assigned or current</a:t>
            </a:r>
            <a:endParaRPr lang="en-US" sz="2800" b="1" dirty="0">
              <a:solidFill>
                <a:schemeClr val="accent2">
                  <a:lumMod val="50000"/>
                </a:schemeClr>
              </a:solidFill>
            </a:endParaRPr>
          </a:p>
        </p:txBody>
      </p:sp>
    </p:spTree>
    <p:extLst>
      <p:ext uri="{BB962C8B-B14F-4D97-AF65-F5344CB8AC3E}">
        <p14:creationId xmlns:p14="http://schemas.microsoft.com/office/powerpoint/2010/main" val="53985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Meter Comments</a:t>
            </a:r>
          </a:p>
        </p:txBody>
      </p:sp>
      <p:sp>
        <p:nvSpPr>
          <p:cNvPr id="3" name="Content Placeholder 2"/>
          <p:cNvSpPr>
            <a:spLocks noGrp="1"/>
          </p:cNvSpPr>
          <p:nvPr>
            <p:ph sz="quarter" idx="1"/>
          </p:nvPr>
        </p:nvSpPr>
        <p:spPr/>
        <p:txBody>
          <a:bodyPr>
            <a:normAutofit/>
          </a:bodyPr>
          <a:lstStyle/>
          <a:p>
            <a:pPr marL="0" indent="0">
              <a:buNone/>
            </a:pPr>
            <a:r>
              <a:rPr lang="en-US" dirty="0"/>
              <a:t>Once a patient test result is displayed, you will be given the option to enter a comment.  There are 7 comments available to you:</a:t>
            </a:r>
          </a:p>
          <a:p>
            <a:r>
              <a:rPr lang="en-US" dirty="0"/>
              <a:t>PROCESS ERROR– this comment should </a:t>
            </a:r>
            <a:r>
              <a:rPr lang="en-US" u="sng" dirty="0"/>
              <a:t>only</a:t>
            </a:r>
            <a:r>
              <a:rPr lang="en-US" dirty="0"/>
              <a:t> be used when you feel there has been an error in testing and you DO NOT want the test results to be uploaded into the patient’s record in CPRS</a:t>
            </a:r>
          </a:p>
          <a:p>
            <a:r>
              <a:rPr lang="en-US" dirty="0"/>
              <a:t>WASH PT HAND REPEAT- used if you suspect there is sugar contamination that was not cleaned off.</a:t>
            </a:r>
          </a:p>
          <a:p>
            <a:r>
              <a:rPr lang="en-US" dirty="0"/>
              <a:t>LAB DRAW-results indicated need </a:t>
            </a:r>
            <a:r>
              <a:rPr lang="en-US" dirty="0" err="1"/>
              <a:t>fot</a:t>
            </a:r>
            <a:r>
              <a:rPr lang="en-US" dirty="0"/>
              <a:t> lab backup.  </a:t>
            </a:r>
            <a:endParaRPr lang="en-US" dirty="0">
              <a:solidFill>
                <a:srgbClr val="FF0000"/>
              </a:solidFill>
            </a:endParaRPr>
          </a:p>
        </p:txBody>
      </p:sp>
    </p:spTree>
    <p:extLst>
      <p:ext uri="{BB962C8B-B14F-4D97-AF65-F5344CB8AC3E}">
        <p14:creationId xmlns:p14="http://schemas.microsoft.com/office/powerpoint/2010/main" val="323665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Inform II Meter Highlights</a:t>
            </a:r>
          </a:p>
        </p:txBody>
      </p:sp>
      <p:pic>
        <p:nvPicPr>
          <p:cNvPr id="819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2889754" cy="213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578D2F9-4C48-41ED-AC50-FC6835153012}"/>
              </a:ext>
            </a:extLst>
          </p:cNvPr>
          <p:cNvSpPr txBox="1"/>
          <p:nvPr/>
        </p:nvSpPr>
        <p:spPr>
          <a:xfrm>
            <a:off x="1863852" y="4267200"/>
            <a:ext cx="5410200" cy="1569660"/>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dirty="0">
                <a:latin typeface="+mn-lt"/>
              </a:rPr>
              <a:t>Results are accurate and precise</a:t>
            </a:r>
          </a:p>
          <a:p>
            <a:pPr marL="342900" indent="-342900">
              <a:buFont typeface="Arial" panose="020B0604020202020204" pitchFamily="34" charset="0"/>
              <a:buChar char="•"/>
            </a:pPr>
            <a:r>
              <a:rPr lang="en-US" dirty="0">
                <a:latin typeface="+mn-lt"/>
              </a:rPr>
              <a:t>0.6 microliter test sample</a:t>
            </a:r>
          </a:p>
          <a:p>
            <a:pPr marL="342900" indent="-342900">
              <a:buFont typeface="Arial" panose="020B0604020202020204" pitchFamily="34" charset="0"/>
              <a:buChar char="•"/>
            </a:pPr>
            <a:r>
              <a:rPr lang="en-US" dirty="0">
                <a:latin typeface="+mn-lt"/>
              </a:rPr>
              <a:t>Fast 5 second test time</a:t>
            </a:r>
          </a:p>
          <a:p>
            <a:pPr marL="342900" indent="-342900">
              <a:buFont typeface="Arial" panose="020B0604020202020204" pitchFamily="34" charset="0"/>
              <a:buChar char="•"/>
            </a:pPr>
            <a:r>
              <a:rPr lang="en-US" dirty="0">
                <a:latin typeface="+mn-lt"/>
              </a:rPr>
              <a:t>30-600 mg/dL assay range</a:t>
            </a:r>
          </a:p>
        </p:txBody>
      </p:sp>
    </p:spTree>
    <p:extLst>
      <p:ext uri="{BB962C8B-B14F-4D97-AF65-F5344CB8AC3E}">
        <p14:creationId xmlns:p14="http://schemas.microsoft.com/office/powerpoint/2010/main" val="3315693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1E47-6101-F9BA-941A-8338E2FAF019}"/>
              </a:ext>
            </a:extLst>
          </p:cNvPr>
          <p:cNvSpPr>
            <a:spLocks noGrp="1"/>
          </p:cNvSpPr>
          <p:nvPr>
            <p:ph type="title"/>
          </p:nvPr>
        </p:nvSpPr>
        <p:spPr/>
        <p:txBody>
          <a:bodyPr/>
          <a:lstStyle/>
          <a:p>
            <a:r>
              <a:rPr lang="en-US" dirty="0"/>
              <a:t>Meter comments continued</a:t>
            </a:r>
          </a:p>
        </p:txBody>
      </p:sp>
      <p:sp>
        <p:nvSpPr>
          <p:cNvPr id="3" name="Content Placeholder 2">
            <a:extLst>
              <a:ext uri="{FF2B5EF4-FFF2-40B4-BE49-F238E27FC236}">
                <a16:creationId xmlns:a16="http://schemas.microsoft.com/office/drawing/2014/main" id="{7B8CED97-3BB6-B3A5-67F7-0C830BC5DB53}"/>
              </a:ext>
            </a:extLst>
          </p:cNvPr>
          <p:cNvSpPr>
            <a:spLocks noGrp="1"/>
          </p:cNvSpPr>
          <p:nvPr>
            <p:ph sz="quarter" idx="1"/>
          </p:nvPr>
        </p:nvSpPr>
        <p:spPr/>
        <p:txBody>
          <a:bodyPr/>
          <a:lstStyle/>
          <a:p>
            <a:r>
              <a:rPr lang="en-US" dirty="0"/>
              <a:t>Notified RN– abnormal/critical results</a:t>
            </a:r>
          </a:p>
          <a:p>
            <a:r>
              <a:rPr lang="en-US" dirty="0"/>
              <a:t>CLEANED METER—should be done EVERY TIME</a:t>
            </a:r>
          </a:p>
          <a:p>
            <a:r>
              <a:rPr lang="en-US" dirty="0"/>
              <a:t>Temp 3-42 C </a:t>
            </a:r>
          </a:p>
          <a:p>
            <a:r>
              <a:rPr lang="en-US" dirty="0"/>
              <a:t>Humidity 10-90</a:t>
            </a:r>
          </a:p>
          <a:p>
            <a:endParaRPr lang="en-US" dirty="0"/>
          </a:p>
          <a:p>
            <a:r>
              <a:rPr lang="en-US" dirty="0"/>
              <a:t>Temperature and humidity meters are found next to the base station.</a:t>
            </a:r>
          </a:p>
        </p:txBody>
      </p:sp>
    </p:spTree>
    <p:extLst>
      <p:ext uri="{BB962C8B-B14F-4D97-AF65-F5344CB8AC3E}">
        <p14:creationId xmlns:p14="http://schemas.microsoft.com/office/powerpoint/2010/main" val="2961646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Results</a:t>
            </a:r>
          </a:p>
        </p:txBody>
      </p:sp>
      <p:sp>
        <p:nvSpPr>
          <p:cNvPr id="3" name="Content Placeholder 2"/>
          <p:cNvSpPr>
            <a:spLocks noGrp="1"/>
          </p:cNvSpPr>
          <p:nvPr>
            <p:ph sz="quarter" idx="1"/>
          </p:nvPr>
        </p:nvSpPr>
        <p:spPr/>
        <p:txBody>
          <a:bodyPr/>
          <a:lstStyle/>
          <a:p>
            <a:pPr marL="0" indent="0" algn="ctr">
              <a:buNone/>
            </a:pPr>
            <a:r>
              <a:rPr lang="en-US" sz="1800" dirty="0"/>
              <a:t>If you need to review a result prior to entry into CPRS or during downtime:</a:t>
            </a:r>
          </a:p>
          <a:p>
            <a:pPr marL="0" indent="0">
              <a:buNone/>
            </a:pPr>
            <a:endParaRPr lang="en-US" dirty="0"/>
          </a:p>
        </p:txBody>
      </p:sp>
      <p:pic>
        <p:nvPicPr>
          <p:cNvPr id="5" name="Picture 4">
            <a:extLst>
              <a:ext uri="{FF2B5EF4-FFF2-40B4-BE49-F238E27FC236}">
                <a16:creationId xmlns:a16="http://schemas.microsoft.com/office/drawing/2014/main" id="{465E0E55-43A1-4DA2-B6D0-F45BAF5A2D57}"/>
              </a:ext>
            </a:extLst>
          </p:cNvPr>
          <p:cNvPicPr>
            <a:picLocks noChangeAspect="1"/>
          </p:cNvPicPr>
          <p:nvPr/>
        </p:nvPicPr>
        <p:blipFill>
          <a:blip r:embed="rId3"/>
          <a:stretch>
            <a:fillRect/>
          </a:stretch>
        </p:blipFill>
        <p:spPr>
          <a:xfrm>
            <a:off x="1025652" y="2027259"/>
            <a:ext cx="7086600" cy="4053128"/>
          </a:xfrm>
          <a:prstGeom prst="rect">
            <a:avLst/>
          </a:prstGeom>
        </p:spPr>
      </p:pic>
    </p:spTree>
    <p:extLst>
      <p:ext uri="{BB962C8B-B14F-4D97-AF65-F5344CB8AC3E}">
        <p14:creationId xmlns:p14="http://schemas.microsoft.com/office/powerpoint/2010/main" val="267410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CA2025-4807-4E34-9A3B-99A956A67246}"/>
              </a:ext>
            </a:extLst>
          </p:cNvPr>
          <p:cNvSpPr txBox="1"/>
          <p:nvPr/>
        </p:nvSpPr>
        <p:spPr>
          <a:xfrm>
            <a:off x="228600" y="3546902"/>
            <a:ext cx="8686800" cy="2308324"/>
          </a:xfrm>
          <a:prstGeom prst="rect">
            <a:avLst/>
          </a:prstGeom>
          <a:noFill/>
        </p:spPr>
        <p:txBody>
          <a:bodyPr wrap="square" rtlCol="0">
            <a:spAutoFit/>
          </a:bodyPr>
          <a:lstStyle/>
          <a:p>
            <a:pPr algn="ctr"/>
            <a:r>
              <a:rPr lang="en-US" dirty="0"/>
              <a:t>Common Joint Commission Citation</a:t>
            </a:r>
          </a:p>
          <a:p>
            <a:pPr algn="ctr"/>
            <a:endParaRPr lang="en-US" dirty="0"/>
          </a:p>
          <a:p>
            <a:pPr algn="ctr"/>
            <a:endParaRPr lang="en-US" dirty="0"/>
          </a:p>
          <a:p>
            <a:pPr algn="ctr"/>
            <a:r>
              <a:rPr lang="en-US" b="1" dirty="0"/>
              <a:t>Documentation notifying provider of Critical Result not completed or missing required information</a:t>
            </a:r>
          </a:p>
          <a:p>
            <a:pPr algn="ctr"/>
            <a:endParaRPr lang="en-US" dirty="0"/>
          </a:p>
        </p:txBody>
      </p:sp>
      <p:pic>
        <p:nvPicPr>
          <p:cNvPr id="5" name="Picture 4">
            <a:extLst>
              <a:ext uri="{FF2B5EF4-FFF2-40B4-BE49-F238E27FC236}">
                <a16:creationId xmlns:a16="http://schemas.microsoft.com/office/drawing/2014/main" id="{3B9BB4E2-ED65-4D34-9B1B-8783631F35A1}"/>
              </a:ext>
            </a:extLst>
          </p:cNvPr>
          <p:cNvPicPr>
            <a:picLocks noChangeAspect="1"/>
          </p:cNvPicPr>
          <p:nvPr/>
        </p:nvPicPr>
        <p:blipFill>
          <a:blip r:embed="rId2"/>
          <a:stretch>
            <a:fillRect/>
          </a:stretch>
        </p:blipFill>
        <p:spPr>
          <a:xfrm>
            <a:off x="762000" y="533400"/>
            <a:ext cx="7430537" cy="2095792"/>
          </a:xfrm>
          <a:prstGeom prst="rect">
            <a:avLst/>
          </a:prstGeom>
        </p:spPr>
      </p:pic>
    </p:spTree>
    <p:extLst>
      <p:ext uri="{BB962C8B-B14F-4D97-AF65-F5344CB8AC3E}">
        <p14:creationId xmlns:p14="http://schemas.microsoft.com/office/powerpoint/2010/main" val="4757428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Value Documentation for Glucose</a:t>
            </a:r>
          </a:p>
        </p:txBody>
      </p:sp>
      <p:sp>
        <p:nvSpPr>
          <p:cNvPr id="3" name="Content Placeholder 2"/>
          <p:cNvSpPr>
            <a:spLocks noGrp="1"/>
          </p:cNvSpPr>
          <p:nvPr>
            <p:ph sz="quarter" idx="1"/>
          </p:nvPr>
        </p:nvSpPr>
        <p:spPr/>
        <p:txBody>
          <a:bodyPr>
            <a:normAutofit fontScale="77500" lnSpcReduction="20000"/>
          </a:bodyPr>
          <a:lstStyle/>
          <a:p>
            <a:pPr algn="ctr">
              <a:buNone/>
            </a:pPr>
            <a:endParaRPr lang="en-US" sz="2800" b="1" dirty="0"/>
          </a:p>
          <a:p>
            <a:pPr algn="ctr">
              <a:buNone/>
            </a:pPr>
            <a:r>
              <a:rPr lang="en-US" sz="2800" b="1" dirty="0"/>
              <a:t>Critical Values  include results &lt;55 or &gt;450 mg/dL</a:t>
            </a:r>
          </a:p>
          <a:p>
            <a:pPr algn="ctr">
              <a:buNone/>
            </a:pPr>
            <a:r>
              <a:rPr lang="en-US" sz="2800" b="1" dirty="0"/>
              <a:t>Includes “HI” and “LO” results</a:t>
            </a:r>
          </a:p>
          <a:p>
            <a:pPr algn="ctr">
              <a:buNone/>
            </a:pPr>
            <a:endParaRPr lang="en-US" sz="2400" b="1" dirty="0"/>
          </a:p>
          <a:p>
            <a:pPr algn="ctr">
              <a:buNone/>
            </a:pPr>
            <a:r>
              <a:rPr lang="en-US" sz="2800" b="1" u="sng" dirty="0"/>
              <a:t>PER Joint Commission, VA, and CAP Regulations:</a:t>
            </a:r>
          </a:p>
          <a:p>
            <a:pPr algn="ctr">
              <a:buNone/>
            </a:pPr>
            <a:endParaRPr lang="en-US" sz="1000" b="1" u="sng" dirty="0"/>
          </a:p>
          <a:p>
            <a:r>
              <a:rPr lang="en-US" sz="2600" b="1" dirty="0">
                <a:solidFill>
                  <a:srgbClr val="FF0000"/>
                </a:solidFill>
              </a:rPr>
              <a:t>Critical values MUST be </a:t>
            </a:r>
            <a:r>
              <a:rPr lang="en-US" sz="2600" b="1" u="sng" dirty="0">
                <a:solidFill>
                  <a:srgbClr val="FF0000"/>
                </a:solidFill>
              </a:rPr>
              <a:t>IMMEDIATELY</a:t>
            </a:r>
            <a:r>
              <a:rPr lang="en-US" sz="2600" b="1" dirty="0">
                <a:solidFill>
                  <a:srgbClr val="FF0000"/>
                </a:solidFill>
              </a:rPr>
              <a:t> communicated to the provider assigned to the patient</a:t>
            </a:r>
          </a:p>
          <a:p>
            <a:pPr marL="0" indent="0">
              <a:buNone/>
            </a:pPr>
            <a:endParaRPr lang="en-US" sz="900" b="1" dirty="0">
              <a:solidFill>
                <a:srgbClr val="FF0000"/>
              </a:solidFill>
            </a:endParaRPr>
          </a:p>
          <a:p>
            <a:r>
              <a:rPr lang="en-US" sz="2600" dirty="0"/>
              <a:t>Acceptable providers include physicians, dentists, nurse practitioners, clinical pharmacists, physician assistants, and registered nurses engaged in the provision of care and/or treatment of the patient.</a:t>
            </a:r>
          </a:p>
          <a:p>
            <a:pPr marL="0" indent="0">
              <a:buNone/>
            </a:pPr>
            <a:endParaRPr lang="en-US" sz="1000" b="1" dirty="0">
              <a:solidFill>
                <a:srgbClr val="FF0000"/>
              </a:solidFill>
            </a:endParaRPr>
          </a:p>
          <a:p>
            <a:r>
              <a:rPr lang="en-US" sz="2600" dirty="0"/>
              <a:t>This verbal or phone communication of the critical value(s) to the provider must be documented in </a:t>
            </a:r>
            <a:r>
              <a:rPr lang="en-US" sz="2600" dirty="0">
                <a:sym typeface="Wingdings" pitchFamily="2" charset="2"/>
              </a:rPr>
              <a:t>a “Critical Glucose POC Test Result” note in CPRS.</a:t>
            </a:r>
            <a:endParaRPr lang="en-US" dirty="0"/>
          </a:p>
        </p:txBody>
      </p:sp>
    </p:spTree>
    <p:extLst>
      <p:ext uri="{BB962C8B-B14F-4D97-AF65-F5344CB8AC3E}">
        <p14:creationId xmlns:p14="http://schemas.microsoft.com/office/powerpoint/2010/main" val="2958593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Critical Results, </a:t>
            </a:r>
            <a:r>
              <a:rPr lang="en-US" dirty="0">
                <a:solidFill>
                  <a:srgbClr val="FF0000"/>
                </a:solidFill>
              </a:rPr>
              <a:t>&lt;55 or &gt;450</a:t>
            </a:r>
          </a:p>
        </p:txBody>
      </p:sp>
      <p:sp>
        <p:nvSpPr>
          <p:cNvPr id="3" name="Content Placeholder 2"/>
          <p:cNvSpPr>
            <a:spLocks noGrp="1"/>
          </p:cNvSpPr>
          <p:nvPr>
            <p:ph sz="half" idx="1"/>
          </p:nvPr>
        </p:nvSpPr>
        <p:spPr>
          <a:xfrm>
            <a:off x="301752" y="2079486"/>
            <a:ext cx="4270248" cy="4549914"/>
          </a:xfrm>
        </p:spPr>
        <p:txBody>
          <a:bodyPr>
            <a:normAutofit/>
          </a:bodyPr>
          <a:lstStyle/>
          <a:p>
            <a:pPr marL="0" indent="0">
              <a:buNone/>
            </a:pPr>
            <a:r>
              <a:rPr lang="en-US" sz="2400" b="1" u="sng" dirty="0"/>
              <a:t>Reminder box pops up on meter when there is a critical result and note is required</a:t>
            </a:r>
          </a:p>
        </p:txBody>
      </p:sp>
      <p:pic>
        <p:nvPicPr>
          <p:cNvPr id="9" name="Content Placeholder 8">
            <a:extLst>
              <a:ext uri="{FF2B5EF4-FFF2-40B4-BE49-F238E27FC236}">
                <a16:creationId xmlns:a16="http://schemas.microsoft.com/office/drawing/2014/main" id="{FB30F723-C497-4657-B5AB-5E6058BB1F0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64323" y="1371600"/>
            <a:ext cx="3511153" cy="4681538"/>
          </a:xfrm>
        </p:spPr>
      </p:pic>
      <p:sp>
        <p:nvSpPr>
          <p:cNvPr id="10" name="Oval 9">
            <a:extLst>
              <a:ext uri="{FF2B5EF4-FFF2-40B4-BE49-F238E27FC236}">
                <a16:creationId xmlns:a16="http://schemas.microsoft.com/office/drawing/2014/main" id="{6210F430-B809-4482-AEC2-5102189FC33E}"/>
              </a:ext>
            </a:extLst>
          </p:cNvPr>
          <p:cNvSpPr/>
          <p:nvPr/>
        </p:nvSpPr>
        <p:spPr>
          <a:xfrm>
            <a:off x="5791200" y="3810000"/>
            <a:ext cx="2057400" cy="1524000"/>
          </a:xfrm>
          <a:prstGeom prst="ellipse">
            <a:avLst/>
          </a:prstGeom>
          <a:noFill/>
          <a:ln w="444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cxnSp>
        <p:nvCxnSpPr>
          <p:cNvPr id="12" name="Straight Arrow Connector 11">
            <a:extLst>
              <a:ext uri="{FF2B5EF4-FFF2-40B4-BE49-F238E27FC236}">
                <a16:creationId xmlns:a16="http://schemas.microsoft.com/office/drawing/2014/main" id="{A63F0137-3F5D-4205-8D32-0DCCBBB183F8}"/>
              </a:ext>
            </a:extLst>
          </p:cNvPr>
          <p:cNvCxnSpPr>
            <a:cxnSpLocks/>
          </p:cNvCxnSpPr>
          <p:nvPr/>
        </p:nvCxnSpPr>
        <p:spPr>
          <a:xfrm>
            <a:off x="3352801" y="3200400"/>
            <a:ext cx="2743199" cy="152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9351343-398A-49E7-8DB4-76F0212FBA8A}"/>
              </a:ext>
            </a:extLst>
          </p:cNvPr>
          <p:cNvSpPr txBox="1"/>
          <p:nvPr/>
        </p:nvSpPr>
        <p:spPr>
          <a:xfrm>
            <a:off x="301752" y="1371600"/>
            <a:ext cx="3889248" cy="400110"/>
          </a:xfrm>
          <a:prstGeom prst="rect">
            <a:avLst/>
          </a:prstGeom>
          <a:noFill/>
        </p:spPr>
        <p:txBody>
          <a:bodyPr wrap="square" rtlCol="0">
            <a:spAutoFit/>
          </a:bodyPr>
          <a:lstStyle/>
          <a:p>
            <a:endParaRPr lang="en-US" sz="2000" b="1" dirty="0">
              <a:latin typeface="+mn-lt"/>
            </a:endParaRPr>
          </a:p>
        </p:txBody>
      </p:sp>
    </p:spTree>
    <p:extLst>
      <p:ext uri="{BB962C8B-B14F-4D97-AF65-F5344CB8AC3E}">
        <p14:creationId xmlns:p14="http://schemas.microsoft.com/office/powerpoint/2010/main" val="223109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Extreme Patient Results</a:t>
            </a:r>
          </a:p>
        </p:txBody>
      </p:sp>
      <p:sp>
        <p:nvSpPr>
          <p:cNvPr id="3" name="Content Placeholder 2"/>
          <p:cNvSpPr>
            <a:spLocks noGrp="1"/>
          </p:cNvSpPr>
          <p:nvPr>
            <p:ph sz="quarter" idx="1"/>
          </p:nvPr>
        </p:nvSpPr>
        <p:spPr/>
        <p:txBody>
          <a:bodyPr>
            <a:normAutofit fontScale="92500" lnSpcReduction="20000"/>
          </a:bodyPr>
          <a:lstStyle/>
          <a:p>
            <a:endParaRPr lang="en-US" dirty="0"/>
          </a:p>
          <a:p>
            <a:r>
              <a:rPr lang="en-US" dirty="0"/>
              <a:t>Any result </a:t>
            </a:r>
            <a:r>
              <a:rPr lang="en-US" dirty="0">
                <a:solidFill>
                  <a:srgbClr val="FF0000"/>
                </a:solidFill>
              </a:rPr>
              <a:t>less than 30 mg/dL </a:t>
            </a:r>
            <a:r>
              <a:rPr lang="en-US" dirty="0"/>
              <a:t>will show as </a:t>
            </a:r>
            <a:r>
              <a:rPr lang="en-US" dirty="0">
                <a:solidFill>
                  <a:srgbClr val="FF0000"/>
                </a:solidFill>
              </a:rPr>
              <a:t>“LO” </a:t>
            </a:r>
            <a:r>
              <a:rPr lang="en-US" dirty="0"/>
              <a:t>on your glucometer</a:t>
            </a:r>
          </a:p>
          <a:p>
            <a:endParaRPr lang="en-US" dirty="0"/>
          </a:p>
          <a:p>
            <a:r>
              <a:rPr lang="en-US" dirty="0"/>
              <a:t>Any result </a:t>
            </a:r>
            <a:r>
              <a:rPr lang="en-US" dirty="0">
                <a:solidFill>
                  <a:srgbClr val="FF0000"/>
                </a:solidFill>
              </a:rPr>
              <a:t>greater than 600 mg/dL </a:t>
            </a:r>
            <a:r>
              <a:rPr lang="en-US" dirty="0"/>
              <a:t>will show as </a:t>
            </a:r>
            <a:r>
              <a:rPr lang="en-US" dirty="0">
                <a:solidFill>
                  <a:srgbClr val="FF0000"/>
                </a:solidFill>
              </a:rPr>
              <a:t>“HI” </a:t>
            </a:r>
            <a:r>
              <a:rPr lang="en-US" dirty="0"/>
              <a:t>on your glucometer</a:t>
            </a:r>
          </a:p>
          <a:p>
            <a:endParaRPr lang="en-US" dirty="0"/>
          </a:p>
          <a:p>
            <a:r>
              <a:rPr lang="en-US" dirty="0"/>
              <a:t>To obtain a numerical result for these patients, specimen should be sent to the main laboratory</a:t>
            </a:r>
          </a:p>
          <a:p>
            <a:pPr marL="0" indent="0">
              <a:buNone/>
            </a:pPr>
            <a:endParaRPr lang="en-US" dirty="0"/>
          </a:p>
          <a:p>
            <a:r>
              <a:rPr lang="en-US" dirty="0">
                <a:solidFill>
                  <a:srgbClr val="FF0000"/>
                </a:solidFill>
              </a:rPr>
              <a:t>These</a:t>
            </a:r>
            <a:r>
              <a:rPr lang="en-US" dirty="0"/>
              <a:t> </a:t>
            </a:r>
            <a:r>
              <a:rPr lang="en-US" dirty="0">
                <a:solidFill>
                  <a:srgbClr val="FF0000"/>
                </a:solidFill>
              </a:rPr>
              <a:t>results are considered Critical Values </a:t>
            </a:r>
            <a:r>
              <a:rPr lang="en-US" dirty="0"/>
              <a:t>and should be treated as such.</a:t>
            </a:r>
          </a:p>
        </p:txBody>
      </p:sp>
    </p:spTree>
    <p:extLst>
      <p:ext uri="{BB962C8B-B14F-4D97-AF65-F5344CB8AC3E}">
        <p14:creationId xmlns:p14="http://schemas.microsoft.com/office/powerpoint/2010/main" val="4261305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0"/>
            <a:ext cx="8382000" cy="4648200"/>
          </a:xfrm>
        </p:spPr>
        <p:txBody>
          <a:bodyPr>
            <a:noAutofit/>
          </a:bodyPr>
          <a:lstStyle/>
          <a:p>
            <a:pPr marL="68580" indent="0">
              <a:buNone/>
            </a:pPr>
            <a:r>
              <a:rPr lang="en-US" dirty="0"/>
              <a:t>If a patient is experiencing symptoms that are not consistent with the blood glucose result obtained, it is recommended you:</a:t>
            </a:r>
          </a:p>
          <a:p>
            <a:pPr lvl="1">
              <a:buClr>
                <a:srgbClr val="C00000"/>
              </a:buClr>
            </a:pPr>
            <a:r>
              <a:rPr lang="en-US" sz="2400" dirty="0"/>
              <a:t>Repeat the test following procedures as described or send a green-top tube to the lab for confirmation PRIOR to treatment</a:t>
            </a:r>
          </a:p>
          <a:p>
            <a:pPr lvl="1">
              <a:buClr>
                <a:srgbClr val="C00000"/>
              </a:buClr>
            </a:pPr>
            <a:r>
              <a:rPr lang="en-US" sz="2400" dirty="0"/>
              <a:t>Notify provider of concerns</a:t>
            </a:r>
          </a:p>
          <a:p>
            <a:pPr lvl="1">
              <a:buClr>
                <a:srgbClr val="C00000"/>
              </a:buClr>
            </a:pPr>
            <a:r>
              <a:rPr lang="en-US" sz="2400" dirty="0"/>
              <a:t>Repeat controls to verify correct meter function.</a:t>
            </a:r>
          </a:p>
          <a:p>
            <a:pPr lvl="1">
              <a:buClr>
                <a:srgbClr val="C00000"/>
              </a:buClr>
            </a:pPr>
            <a:r>
              <a:rPr lang="en-US" sz="2400" dirty="0"/>
              <a:t>Consider equipment LIMITATIONS </a:t>
            </a:r>
            <a:r>
              <a:rPr lang="en-US" sz="2400"/>
              <a:t>AND INTERFERENCES</a:t>
            </a:r>
            <a:endParaRPr lang="en-US" sz="2400" dirty="0"/>
          </a:p>
        </p:txBody>
      </p:sp>
      <p:sp>
        <p:nvSpPr>
          <p:cNvPr id="4" name="Title 1"/>
          <p:cNvSpPr txBox="1">
            <a:spLocks/>
          </p:cNvSpPr>
          <p:nvPr/>
        </p:nvSpPr>
        <p:spPr>
          <a:xfrm>
            <a:off x="381000" y="228600"/>
            <a:ext cx="83820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a:solidFill>
                  <a:srgbClr val="8CADAE">
                    <a:shade val="75000"/>
                  </a:srgbClr>
                </a:solidFill>
              </a:rPr>
              <a:t>Questionable Results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05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Limitations &amp; Interferents</a:t>
            </a: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marL="0" indent="0">
              <a:buNone/>
            </a:pPr>
            <a:r>
              <a:rPr lang="en-US" b="1" dirty="0"/>
              <a:t>The AccuChek meter cannot be utilized in any patient defined as “critically ill”</a:t>
            </a:r>
          </a:p>
          <a:p>
            <a:pPr marL="0" indent="0">
              <a:buNone/>
            </a:pPr>
            <a:endParaRPr lang="en-US" sz="2400" dirty="0"/>
          </a:p>
          <a:p>
            <a:pPr marL="0" marR="0">
              <a:spcBef>
                <a:spcPts val="0"/>
              </a:spcBef>
              <a:spcAft>
                <a:spcPts val="0"/>
              </a:spcAft>
            </a:pPr>
            <a:r>
              <a:rPr lang="en-US" sz="2400" dirty="0"/>
              <a:t>WTVAHCS, for the purpose of glucose point-of-care testing, has </a:t>
            </a:r>
            <a:r>
              <a:rPr lang="en-US" sz="2400" dirty="0" err="1"/>
              <a:t>definesd</a:t>
            </a:r>
            <a:r>
              <a:rPr lang="en-US" sz="2400" dirty="0"/>
              <a:t> critically ill as.</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rPr>
              <a:t>Mean Arterial Pressure (MAP) of &lt;65mmHg </a:t>
            </a:r>
            <a:endParaRPr lang="en-US" sz="24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  Use of IV vasopressors to maintain blood pressure such as dopamine</a:t>
            </a:r>
            <a:r>
              <a:rPr lang="en-US" sz="1800" dirty="0">
                <a:solidFill>
                  <a:srgbClr val="000000"/>
                </a:solidFill>
                <a:effectLst/>
                <a:latin typeface="Calibri" panose="020F0502020204030204" pitchFamily="34" charset="0"/>
                <a:ea typeface="Calibri" panose="020F0502020204030204" pitchFamily="34" charset="0"/>
              </a:rPr>
              <a:t>. </a:t>
            </a:r>
            <a:endParaRPr lang="en-US" sz="2400" dirty="0"/>
          </a:p>
          <a:p>
            <a:pPr marL="0" indent="0">
              <a:buNone/>
            </a:pPr>
            <a:r>
              <a:rPr lang="en-US" sz="2400" dirty="0"/>
              <a:t>at the time of the whole blood glucose draw or finger stick.</a:t>
            </a:r>
          </a:p>
          <a:p>
            <a:pPr marL="0" indent="0">
              <a:buNone/>
            </a:pPr>
            <a:endParaRPr lang="en-US" sz="2400" dirty="0"/>
          </a:p>
          <a:p>
            <a:pPr marL="0" indent="0">
              <a:buNone/>
            </a:pPr>
            <a:r>
              <a:rPr lang="en-US" sz="2400" dirty="0"/>
              <a:t>For these patients, a venous or arterial sample must be drawn and sent to the clinical lab for glucose measurement by traditional methodology. </a:t>
            </a:r>
          </a:p>
        </p:txBody>
      </p:sp>
    </p:spTree>
    <p:extLst>
      <p:ext uri="{BB962C8B-B14F-4D97-AF65-F5344CB8AC3E}">
        <p14:creationId xmlns:p14="http://schemas.microsoft.com/office/powerpoint/2010/main" val="1269980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Limitations &amp; Interferents</a:t>
            </a:r>
          </a:p>
        </p:txBody>
      </p:sp>
      <p:sp>
        <p:nvSpPr>
          <p:cNvPr id="3" name="Content Placeholder 2"/>
          <p:cNvSpPr>
            <a:spLocks noGrp="1"/>
          </p:cNvSpPr>
          <p:nvPr>
            <p:ph sz="quarter" idx="1"/>
          </p:nvPr>
        </p:nvSpPr>
        <p:spPr/>
        <p:txBody>
          <a:bodyPr>
            <a:normAutofit lnSpcReduction="10000"/>
          </a:bodyPr>
          <a:lstStyle/>
          <a:p>
            <a:pPr marL="0" indent="0">
              <a:buNone/>
            </a:pPr>
            <a:r>
              <a:rPr lang="en-US" b="1" dirty="0"/>
              <a:t>Sample type:</a:t>
            </a:r>
          </a:p>
          <a:p>
            <a:pPr marL="0" indent="0">
              <a:buNone/>
            </a:pPr>
            <a:r>
              <a:rPr lang="en-US" dirty="0"/>
              <a:t>There are significant differences between venous, capillary (fingerstick), and arterial blood glucose levels, with the venous glucose level tending to be the lowest of these three sources. These differences may be even greater depending on time elapsed since the individual has consumed food, etc. Such differences may be as much as 70 mg/dL. </a:t>
            </a:r>
            <a:r>
              <a:rPr lang="en-US" u="sng" dirty="0"/>
              <a:t>Unusual sample sites for capillary puncture, such as forearm, ear lobe, etc. may NOT be used for glucose testing</a:t>
            </a:r>
            <a:r>
              <a:rPr lang="en-US" dirty="0"/>
              <a:t>, as even bigger differences may occur.</a:t>
            </a:r>
          </a:p>
          <a:p>
            <a:pPr marL="0" indent="0">
              <a:buNone/>
            </a:pPr>
            <a:endParaRPr lang="en-US" dirty="0"/>
          </a:p>
        </p:txBody>
      </p:sp>
    </p:spTree>
    <p:extLst>
      <p:ext uri="{BB962C8B-B14F-4D97-AF65-F5344CB8AC3E}">
        <p14:creationId xmlns:p14="http://schemas.microsoft.com/office/powerpoint/2010/main" val="3607173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Limitations &amp; Interferents</a:t>
            </a:r>
          </a:p>
        </p:txBody>
      </p:sp>
      <p:sp>
        <p:nvSpPr>
          <p:cNvPr id="3" name="Content Placeholder 2"/>
          <p:cNvSpPr>
            <a:spLocks noGrp="1"/>
          </p:cNvSpPr>
          <p:nvPr>
            <p:ph sz="quarter" idx="1"/>
          </p:nvPr>
        </p:nvSpPr>
        <p:spPr/>
        <p:txBody>
          <a:bodyPr/>
          <a:lstStyle/>
          <a:p>
            <a:pPr marL="0" indent="0">
              <a:buNone/>
            </a:pPr>
            <a:r>
              <a:rPr lang="en-US" b="1" dirty="0"/>
              <a:t>Shock or peripheral perfusion problems</a:t>
            </a:r>
          </a:p>
          <a:p>
            <a:pPr marL="0" indent="0">
              <a:buNone/>
            </a:pPr>
            <a:r>
              <a:rPr lang="en-US" dirty="0"/>
              <a:t>When a patient is in shock and/or has peripheral perfusion problems, these differences are even greater. (Blood loss from trauma could be one cause). The normal processes by which glucose and other substances are distributed throughout the system are impaired. Capillary samples should not be used for these patients.</a:t>
            </a:r>
          </a:p>
          <a:p>
            <a:endParaRPr lang="en-US" dirty="0"/>
          </a:p>
        </p:txBody>
      </p:sp>
    </p:spTree>
    <p:extLst>
      <p:ext uri="{BB962C8B-B14F-4D97-AF65-F5344CB8AC3E}">
        <p14:creationId xmlns:p14="http://schemas.microsoft.com/office/powerpoint/2010/main" val="205379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C7C9-2EE1-44B7-9939-5930E8C720D2}"/>
              </a:ext>
            </a:extLst>
          </p:cNvPr>
          <p:cNvSpPr>
            <a:spLocks noGrp="1"/>
          </p:cNvSpPr>
          <p:nvPr>
            <p:ph type="title"/>
          </p:nvPr>
        </p:nvSpPr>
        <p:spPr>
          <a:xfrm>
            <a:off x="301752" y="228600"/>
            <a:ext cx="7394448" cy="758952"/>
          </a:xfrm>
        </p:spPr>
        <p:txBody>
          <a:bodyPr/>
          <a:lstStyle/>
          <a:p>
            <a:pPr algn="r"/>
            <a:r>
              <a:rPr lang="en-US" dirty="0"/>
              <a:t>Meter Overview</a:t>
            </a:r>
          </a:p>
        </p:txBody>
      </p:sp>
      <p:sp>
        <p:nvSpPr>
          <p:cNvPr id="3" name="Content Placeholder 2">
            <a:extLst>
              <a:ext uri="{FF2B5EF4-FFF2-40B4-BE49-F238E27FC236}">
                <a16:creationId xmlns:a16="http://schemas.microsoft.com/office/drawing/2014/main" id="{A3F20FBA-BF82-4FD5-BC58-3520258367D6}"/>
              </a:ext>
            </a:extLst>
          </p:cNvPr>
          <p:cNvSpPr>
            <a:spLocks noGrp="1"/>
          </p:cNvSpPr>
          <p:nvPr>
            <p:ph sz="quarter" idx="1"/>
          </p:nvPr>
        </p:nvSpPr>
        <p:spPr>
          <a:xfrm>
            <a:off x="2819400" y="1527048"/>
            <a:ext cx="5986272" cy="4797552"/>
          </a:xfrm>
        </p:spPr>
        <p:txBody>
          <a:bodyPr>
            <a:normAutofit lnSpcReduction="10000"/>
          </a:bodyPr>
          <a:lstStyle/>
          <a:p>
            <a:pPr marL="0" indent="0">
              <a:buNone/>
            </a:pPr>
            <a:r>
              <a:rPr lang="en-US" sz="2900" dirty="0"/>
              <a:t>1 Test strip port</a:t>
            </a:r>
          </a:p>
          <a:p>
            <a:pPr marL="0" indent="0">
              <a:buNone/>
            </a:pPr>
            <a:r>
              <a:rPr lang="en-US" sz="2900" dirty="0"/>
              <a:t>2 Touch screen- sealed, easy to clean</a:t>
            </a:r>
          </a:p>
          <a:p>
            <a:pPr marL="0" indent="0">
              <a:buNone/>
            </a:pPr>
            <a:r>
              <a:rPr lang="en-US" sz="2900" dirty="0"/>
              <a:t>3 On/Off button</a:t>
            </a:r>
          </a:p>
          <a:p>
            <a:pPr marL="0" indent="0">
              <a:buNone/>
            </a:pPr>
            <a:r>
              <a:rPr lang="en-US" sz="2900" dirty="0"/>
              <a:t>4 Barcode Scanner</a:t>
            </a:r>
          </a:p>
          <a:p>
            <a:pPr marL="0" indent="0">
              <a:buNone/>
            </a:pPr>
            <a:r>
              <a:rPr lang="en-US" sz="2900" dirty="0"/>
              <a:t>5 Battery Compartment</a:t>
            </a:r>
          </a:p>
          <a:p>
            <a:pPr marL="0" indent="0">
              <a:buNone/>
            </a:pPr>
            <a:r>
              <a:rPr lang="en-US" sz="2900" dirty="0"/>
              <a:t>6 Charging contacts</a:t>
            </a:r>
          </a:p>
          <a:p>
            <a:pPr marL="0" indent="0">
              <a:buNone/>
            </a:pPr>
            <a:r>
              <a:rPr lang="en-US" sz="2900" dirty="0"/>
              <a:t>7 Infrared window- for communicating with base units (keep clean)</a:t>
            </a:r>
          </a:p>
          <a:p>
            <a:endParaRPr lang="en-US" dirty="0"/>
          </a:p>
          <a:p>
            <a:endParaRPr lang="en-US" sz="2800" dirty="0">
              <a:latin typeface="Times New Roman" panose="02020603050405020304" pitchFamily="18" charset="0"/>
            </a:endParaRPr>
          </a:p>
          <a:p>
            <a:endParaRPr lang="en-US" sz="2800" dirty="0">
              <a:latin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1861F8BA-C748-430B-A400-54A36D996604}"/>
              </a:ext>
            </a:extLst>
          </p:cNvPr>
          <p:cNvPicPr>
            <a:picLocks noChangeAspect="1"/>
          </p:cNvPicPr>
          <p:nvPr/>
        </p:nvPicPr>
        <p:blipFill rotWithShape="1">
          <a:blip r:embed="rId2"/>
          <a:srcRect l="32500" t="19303" r="51667" b="6744"/>
          <a:stretch/>
        </p:blipFill>
        <p:spPr>
          <a:xfrm>
            <a:off x="152401" y="30835"/>
            <a:ext cx="2590800" cy="6750966"/>
          </a:xfrm>
          <a:prstGeom prst="rect">
            <a:avLst/>
          </a:prstGeom>
        </p:spPr>
      </p:pic>
    </p:spTree>
    <p:extLst>
      <p:ext uri="{BB962C8B-B14F-4D97-AF65-F5344CB8AC3E}">
        <p14:creationId xmlns:p14="http://schemas.microsoft.com/office/powerpoint/2010/main" val="450715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Interferents</a:t>
            </a:r>
          </a:p>
        </p:txBody>
      </p:sp>
      <p:sp>
        <p:nvSpPr>
          <p:cNvPr id="3" name="Content Placeholder 2"/>
          <p:cNvSpPr>
            <a:spLocks noGrp="1"/>
          </p:cNvSpPr>
          <p:nvPr>
            <p:ph sz="quarter" idx="1"/>
          </p:nvPr>
        </p:nvSpPr>
        <p:spPr/>
        <p:txBody>
          <a:bodyPr/>
          <a:lstStyle/>
          <a:p>
            <a:pPr marL="0" indent="0">
              <a:buNone/>
            </a:pPr>
            <a:r>
              <a:rPr lang="en-US" b="1" dirty="0"/>
              <a:t>Diabetic ketoacidosis (DKA):</a:t>
            </a:r>
          </a:p>
          <a:p>
            <a:pPr marL="0" indent="0">
              <a:buNone/>
            </a:pPr>
            <a:r>
              <a:rPr lang="en-US" dirty="0"/>
              <a:t>When a patient has a very high blood glucose (hyperglycemic-hyperosmolar state, </a:t>
            </a:r>
            <a:r>
              <a:rPr lang="en-US" dirty="0" err="1"/>
              <a:t>ketotic</a:t>
            </a:r>
            <a:r>
              <a:rPr lang="en-US" dirty="0"/>
              <a:t> or non-</a:t>
            </a:r>
            <a:r>
              <a:rPr lang="en-US" dirty="0" err="1"/>
              <a:t>ketotic</a:t>
            </a:r>
            <a:r>
              <a:rPr lang="en-US" dirty="0"/>
              <a:t>), the usual ways glucose moves between red cells and plasma, and between venous and capillary spaces, are changed. Capillary samples should not be used for these patients. Even a venous sample tested on a glucose meter may be unreliable. </a:t>
            </a:r>
          </a:p>
        </p:txBody>
      </p:sp>
    </p:spTree>
    <p:extLst>
      <p:ext uri="{BB962C8B-B14F-4D97-AF65-F5344CB8AC3E}">
        <p14:creationId xmlns:p14="http://schemas.microsoft.com/office/powerpoint/2010/main" val="808793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Interferents</a:t>
            </a:r>
          </a:p>
        </p:txBody>
      </p:sp>
      <p:sp>
        <p:nvSpPr>
          <p:cNvPr id="3" name="Content Placeholder 2"/>
          <p:cNvSpPr>
            <a:spLocks noGrp="1"/>
          </p:cNvSpPr>
          <p:nvPr>
            <p:ph sz="quarter" idx="1"/>
          </p:nvPr>
        </p:nvSpPr>
        <p:spPr/>
        <p:txBody>
          <a:bodyPr/>
          <a:lstStyle/>
          <a:p>
            <a:pPr marL="0" indent="0">
              <a:buNone/>
            </a:pPr>
            <a:r>
              <a:rPr lang="en-US" b="1" dirty="0"/>
              <a:t>Time delay between POC test and draw of Clinical Laboratory specimen:</a:t>
            </a:r>
          </a:p>
          <a:p>
            <a:pPr marL="0" indent="0">
              <a:buNone/>
            </a:pPr>
            <a:r>
              <a:rPr lang="en-US" dirty="0"/>
              <a:t>A person’s glucose level is continuously changing. In addition, treatment (insulin, orange juice, food, exercise, etc.) may have been administered between collection of the two samples.</a:t>
            </a:r>
          </a:p>
          <a:p>
            <a:pPr marL="0" indent="0">
              <a:buNone/>
            </a:pPr>
            <a:endParaRPr lang="en-US" dirty="0"/>
          </a:p>
          <a:p>
            <a:pPr marL="0" indent="0">
              <a:buNone/>
            </a:pPr>
            <a:r>
              <a:rPr lang="en-US" b="1" dirty="0"/>
              <a:t>Hematocrit</a:t>
            </a:r>
            <a:r>
              <a:rPr lang="en-US" dirty="0"/>
              <a:t> should be between 10 and 65% for testing on this meter.</a:t>
            </a:r>
          </a:p>
          <a:p>
            <a:endParaRPr lang="en-US" dirty="0"/>
          </a:p>
        </p:txBody>
      </p:sp>
    </p:spTree>
    <p:extLst>
      <p:ext uri="{BB962C8B-B14F-4D97-AF65-F5344CB8AC3E}">
        <p14:creationId xmlns:p14="http://schemas.microsoft.com/office/powerpoint/2010/main" val="413123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Interferents</a:t>
            </a:r>
          </a:p>
        </p:txBody>
      </p:sp>
      <p:sp>
        <p:nvSpPr>
          <p:cNvPr id="3" name="Content Placeholder 2"/>
          <p:cNvSpPr>
            <a:spLocks noGrp="1"/>
          </p:cNvSpPr>
          <p:nvPr>
            <p:ph sz="quarter" idx="1"/>
          </p:nvPr>
        </p:nvSpPr>
        <p:spPr/>
        <p:txBody>
          <a:bodyPr/>
          <a:lstStyle/>
          <a:p>
            <a:pPr marL="0" indent="0">
              <a:buClrTx/>
              <a:buNone/>
            </a:pPr>
            <a:r>
              <a:rPr lang="en-US" b="1" dirty="0"/>
              <a:t>Specific interferences </a:t>
            </a:r>
            <a:r>
              <a:rPr lang="en-US" dirty="0"/>
              <a:t>may cause false overestimation of glucose results:</a:t>
            </a:r>
            <a:endParaRPr lang="en-US" b="1" dirty="0"/>
          </a:p>
          <a:p>
            <a:pPr>
              <a:buClrTx/>
              <a:buFont typeface="Wingdings 2" panose="05020102010507070707" pitchFamily="18" charset="2"/>
              <a:buChar char=""/>
            </a:pPr>
            <a:r>
              <a:rPr lang="en-US" dirty="0"/>
              <a:t>Triglycerides &gt;1800 mg/dL</a:t>
            </a:r>
          </a:p>
          <a:p>
            <a:pPr>
              <a:buClrTx/>
              <a:buFont typeface="Wingdings 2" panose="05020102010507070707" pitchFamily="18" charset="2"/>
              <a:buChar char=""/>
            </a:pPr>
            <a:r>
              <a:rPr lang="en-US" dirty="0"/>
              <a:t>Galactose &gt;15 mg/dL</a:t>
            </a:r>
          </a:p>
          <a:p>
            <a:pPr>
              <a:buClrTx/>
              <a:buFont typeface="Wingdings 2" panose="05020102010507070707" pitchFamily="18" charset="2"/>
              <a:buChar char=""/>
            </a:pPr>
            <a:r>
              <a:rPr lang="en-US" dirty="0"/>
              <a:t>Ascorbic acid &gt;3 mg/dL</a:t>
            </a:r>
          </a:p>
          <a:p>
            <a:pPr marL="0" indent="0">
              <a:buClrTx/>
              <a:buNone/>
            </a:pPr>
            <a:endParaRPr lang="en-US" b="1"/>
          </a:p>
          <a:p>
            <a:pPr marL="0" indent="0">
              <a:buClrTx/>
              <a:buNone/>
            </a:pPr>
            <a:r>
              <a:rPr lang="en-US" b="1"/>
              <a:t>Maltose</a:t>
            </a:r>
            <a:r>
              <a:rPr lang="en-US"/>
              <a:t> </a:t>
            </a:r>
            <a:r>
              <a:rPr lang="en-US" dirty="0"/>
              <a:t>does </a:t>
            </a:r>
            <a:r>
              <a:rPr lang="en-US" b="1" dirty="0"/>
              <a:t>NOT</a:t>
            </a:r>
            <a:r>
              <a:rPr lang="en-US" dirty="0"/>
              <a:t> interfere with this test method</a:t>
            </a:r>
            <a:endParaRPr lang="en-US" b="1" dirty="0"/>
          </a:p>
        </p:txBody>
      </p:sp>
    </p:spTree>
    <p:extLst>
      <p:ext uri="{BB962C8B-B14F-4D97-AF65-F5344CB8AC3E}">
        <p14:creationId xmlns:p14="http://schemas.microsoft.com/office/powerpoint/2010/main" val="2243405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7CE5-4D45-47D2-B539-04DD14116E2A}"/>
              </a:ext>
            </a:extLst>
          </p:cNvPr>
          <p:cNvSpPr>
            <a:spLocks noGrp="1"/>
          </p:cNvSpPr>
          <p:nvPr>
            <p:ph type="title"/>
          </p:nvPr>
        </p:nvSpPr>
        <p:spPr/>
        <p:txBody>
          <a:bodyPr>
            <a:normAutofit fontScale="90000"/>
          </a:bodyPr>
          <a:lstStyle/>
          <a:p>
            <a:br>
              <a:rPr lang="en-US" dirty="0"/>
            </a:br>
            <a:br>
              <a:rPr lang="en-US" dirty="0"/>
            </a:br>
            <a:br>
              <a:rPr lang="en-US" dirty="0"/>
            </a:br>
            <a:r>
              <a:rPr lang="en-US" dirty="0"/>
              <a:t>Common &amp; Preventable Test Errors</a:t>
            </a:r>
            <a:endParaRPr lang="en-US" dirty="0">
              <a:solidFill>
                <a:srgbClr val="FF0000"/>
              </a:solidFill>
            </a:endParaRPr>
          </a:p>
        </p:txBody>
      </p:sp>
      <p:sp>
        <p:nvSpPr>
          <p:cNvPr id="3" name="Content Placeholder 2">
            <a:extLst>
              <a:ext uri="{FF2B5EF4-FFF2-40B4-BE49-F238E27FC236}">
                <a16:creationId xmlns:a16="http://schemas.microsoft.com/office/drawing/2014/main" id="{526C1F83-3434-4E25-A351-C7B7675D69CE}"/>
              </a:ext>
            </a:extLst>
          </p:cNvPr>
          <p:cNvSpPr>
            <a:spLocks noGrp="1"/>
          </p:cNvSpPr>
          <p:nvPr>
            <p:ph sz="quarter" idx="1"/>
          </p:nvPr>
        </p:nvSpPr>
        <p:spPr>
          <a:xfrm>
            <a:off x="301752" y="1527048"/>
            <a:ext cx="8503920" cy="4728250"/>
          </a:xfrm>
        </p:spPr>
        <p:txBody>
          <a:bodyPr>
            <a:normAutofit/>
          </a:bodyPr>
          <a:lstStyle/>
          <a:p>
            <a:pPr>
              <a:lnSpc>
                <a:spcPct val="150000"/>
              </a:lnSpc>
            </a:pPr>
            <a:r>
              <a:rPr lang="en-US" dirty="0"/>
              <a:t>Patient’s hands Not Clean</a:t>
            </a:r>
          </a:p>
          <a:p>
            <a:pPr>
              <a:lnSpc>
                <a:spcPct val="150000"/>
              </a:lnSpc>
            </a:pPr>
            <a:r>
              <a:rPr lang="en-US" dirty="0"/>
              <a:t>Alcohol Not Completely Dry</a:t>
            </a:r>
          </a:p>
          <a:p>
            <a:pPr>
              <a:lnSpc>
                <a:spcPct val="150000"/>
              </a:lnSpc>
            </a:pPr>
            <a:r>
              <a:rPr lang="en-US" dirty="0"/>
              <a:t>Incorrect/Invalid Patient ID Entered</a:t>
            </a:r>
          </a:p>
          <a:p>
            <a:pPr>
              <a:lnSpc>
                <a:spcPct val="150000"/>
              </a:lnSpc>
            </a:pPr>
            <a:r>
              <a:rPr lang="en-US" dirty="0"/>
              <a:t>Storing Test Strips Incorrectly</a:t>
            </a:r>
          </a:p>
          <a:p>
            <a:pPr>
              <a:lnSpc>
                <a:spcPct val="150000"/>
              </a:lnSpc>
            </a:pPr>
            <a:r>
              <a:rPr lang="en-US" dirty="0"/>
              <a:t>QC Bottle Dating - Unlabeled/Unreadable</a:t>
            </a:r>
          </a:p>
          <a:p>
            <a:pPr>
              <a:lnSpc>
                <a:spcPct val="150000"/>
              </a:lnSpc>
            </a:pPr>
            <a:r>
              <a:rPr lang="en-US" dirty="0"/>
              <a:t>Ignoring Test Interferences &amp; Limitations</a:t>
            </a:r>
          </a:p>
          <a:p>
            <a:pPr marL="0" indent="0">
              <a:buNone/>
            </a:pPr>
            <a:endParaRPr lang="en-US" dirty="0"/>
          </a:p>
        </p:txBody>
      </p:sp>
      <p:pic>
        <p:nvPicPr>
          <p:cNvPr id="6" name="Content Placeholder 5">
            <a:extLst>
              <a:ext uri="{FF2B5EF4-FFF2-40B4-BE49-F238E27FC236}">
                <a16:creationId xmlns:a16="http://schemas.microsoft.com/office/drawing/2014/main" id="{EE3DD5F0-B20F-42FC-89C7-639402EF69FB}"/>
              </a:ext>
            </a:extLst>
          </p:cNvPr>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6248400" y="1397000"/>
            <a:ext cx="2743200" cy="2286000"/>
          </a:xfrm>
        </p:spPr>
      </p:pic>
      <p:sp>
        <p:nvSpPr>
          <p:cNvPr id="7" name="TextBox 6">
            <a:extLst>
              <a:ext uri="{FF2B5EF4-FFF2-40B4-BE49-F238E27FC236}">
                <a16:creationId xmlns:a16="http://schemas.microsoft.com/office/drawing/2014/main" id="{3F0D8500-6A60-4CF0-B2C3-FA8CA82A11F8}"/>
              </a:ext>
            </a:extLst>
          </p:cNvPr>
          <p:cNvSpPr txBox="1"/>
          <p:nvPr/>
        </p:nvSpPr>
        <p:spPr>
          <a:xfrm>
            <a:off x="1219200" y="5608967"/>
            <a:ext cx="693420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Georgia"/>
                <a:ea typeface="+mn-ea"/>
                <a:cs typeface="+mn-cs"/>
              </a:rPr>
              <a:t>Good Specimen = Good Result</a:t>
            </a: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quot;Not Allowed&quot; Symbol 7">
            <a:extLst>
              <a:ext uri="{FF2B5EF4-FFF2-40B4-BE49-F238E27FC236}">
                <a16:creationId xmlns:a16="http://schemas.microsoft.com/office/drawing/2014/main" id="{4C62CF9A-986E-41D5-8994-E2B528436E94}"/>
              </a:ext>
            </a:extLst>
          </p:cNvPr>
          <p:cNvSpPr/>
          <p:nvPr/>
        </p:nvSpPr>
        <p:spPr>
          <a:xfrm>
            <a:off x="6096000" y="1117600"/>
            <a:ext cx="2971800" cy="2768600"/>
          </a:xfrm>
          <a:prstGeom prst="noSmoking">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17273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CA2025-4807-4E34-9A3B-99A956A67246}"/>
              </a:ext>
            </a:extLst>
          </p:cNvPr>
          <p:cNvSpPr txBox="1"/>
          <p:nvPr/>
        </p:nvSpPr>
        <p:spPr>
          <a:xfrm>
            <a:off x="228600" y="3546902"/>
            <a:ext cx="8686800" cy="1938992"/>
          </a:xfrm>
          <a:prstGeom prst="rect">
            <a:avLst/>
          </a:prstGeom>
          <a:noFill/>
        </p:spPr>
        <p:txBody>
          <a:bodyPr wrap="square" rtlCol="0">
            <a:spAutoFit/>
          </a:bodyPr>
          <a:lstStyle/>
          <a:p>
            <a:pPr algn="ctr"/>
            <a:r>
              <a:rPr lang="en-US" dirty="0"/>
              <a:t>Common Joint Commission Citation</a:t>
            </a:r>
          </a:p>
          <a:p>
            <a:pPr algn="ctr"/>
            <a:endParaRPr lang="en-US" dirty="0"/>
          </a:p>
          <a:p>
            <a:pPr algn="ctr"/>
            <a:endParaRPr lang="en-US" dirty="0"/>
          </a:p>
          <a:p>
            <a:pPr algn="ctr"/>
            <a:r>
              <a:rPr lang="en-US" b="1" dirty="0"/>
              <a:t>Not properly disinfecting meter after testing</a:t>
            </a:r>
          </a:p>
          <a:p>
            <a:pPr algn="ctr"/>
            <a:endParaRPr lang="en-US" dirty="0"/>
          </a:p>
        </p:txBody>
      </p:sp>
      <p:pic>
        <p:nvPicPr>
          <p:cNvPr id="5" name="Picture 4">
            <a:extLst>
              <a:ext uri="{FF2B5EF4-FFF2-40B4-BE49-F238E27FC236}">
                <a16:creationId xmlns:a16="http://schemas.microsoft.com/office/drawing/2014/main" id="{DA66C159-FE01-4F7E-8B22-268ACB065815}"/>
              </a:ext>
            </a:extLst>
          </p:cNvPr>
          <p:cNvPicPr>
            <a:picLocks noChangeAspect="1"/>
          </p:cNvPicPr>
          <p:nvPr/>
        </p:nvPicPr>
        <p:blipFill>
          <a:blip r:embed="rId2"/>
          <a:stretch>
            <a:fillRect/>
          </a:stretch>
        </p:blipFill>
        <p:spPr>
          <a:xfrm>
            <a:off x="762000" y="533400"/>
            <a:ext cx="7430537" cy="2095792"/>
          </a:xfrm>
          <a:prstGeom prst="rect">
            <a:avLst/>
          </a:prstGeom>
        </p:spPr>
      </p:pic>
    </p:spTree>
    <p:extLst>
      <p:ext uri="{BB962C8B-B14F-4D97-AF65-F5344CB8AC3E}">
        <p14:creationId xmlns:p14="http://schemas.microsoft.com/office/powerpoint/2010/main" val="27341848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&amp; Disinfecting Meters</a:t>
            </a:r>
          </a:p>
        </p:txBody>
      </p:sp>
      <p:sp>
        <p:nvSpPr>
          <p:cNvPr id="3" name="Content Placeholder 2"/>
          <p:cNvSpPr>
            <a:spLocks noGrp="1"/>
          </p:cNvSpPr>
          <p:nvPr>
            <p:ph sz="quarter" idx="1"/>
          </p:nvPr>
        </p:nvSpPr>
        <p:spPr/>
        <p:txBody>
          <a:bodyPr>
            <a:normAutofit fontScale="85000" lnSpcReduction="20000"/>
          </a:bodyPr>
          <a:lstStyle/>
          <a:p>
            <a:pPr marL="273050" lvl="0" indent="-273050" algn="ctr" fontAlgn="base">
              <a:spcAft>
                <a:spcPct val="0"/>
              </a:spcAft>
              <a:buClr>
                <a:srgbClr val="0BD0D9"/>
              </a:buClr>
              <a:buSzPct val="95000"/>
              <a:buNone/>
            </a:pPr>
            <a:r>
              <a:rPr lang="en-US" sz="3500" b="1" dirty="0">
                <a:solidFill>
                  <a:prstClr val="black"/>
                </a:solidFill>
                <a:latin typeface="Constantia"/>
              </a:rPr>
              <a:t>Cleaning vs. Disinfecting</a:t>
            </a:r>
          </a:p>
          <a:p>
            <a:pPr marL="273050" lvl="0" indent="-273050" algn="ctr" fontAlgn="base">
              <a:spcAft>
                <a:spcPct val="0"/>
              </a:spcAft>
              <a:buClr>
                <a:srgbClr val="0BD0D9"/>
              </a:buClr>
              <a:buSzPct val="95000"/>
              <a:buNone/>
            </a:pPr>
            <a:endParaRPr lang="en-US" sz="1600" b="1" dirty="0">
              <a:solidFill>
                <a:prstClr val="black"/>
              </a:solidFill>
              <a:latin typeface="Constantia"/>
            </a:endParaRPr>
          </a:p>
          <a:p>
            <a:pPr marL="273050" lvl="0" indent="-273050" fontAlgn="base">
              <a:spcAft>
                <a:spcPct val="0"/>
              </a:spcAft>
              <a:buClr>
                <a:srgbClr val="0BD0D9"/>
              </a:buClr>
              <a:buSzPct val="95000"/>
              <a:buNone/>
            </a:pPr>
            <a:r>
              <a:rPr lang="en-US" sz="2600" b="1" dirty="0">
                <a:solidFill>
                  <a:prstClr val="black"/>
                </a:solidFill>
                <a:latin typeface="Constantia"/>
              </a:rPr>
              <a:t>CLEANING - </a:t>
            </a:r>
            <a:r>
              <a:rPr lang="en-US" sz="2600" dirty="0">
                <a:solidFill>
                  <a:prstClr val="black"/>
                </a:solidFill>
                <a:latin typeface="Constantia"/>
              </a:rPr>
              <a:t>removes germs, dirt, and impurities from surfaces or objects. This process does not necessarily kill germs, but by removing them, it lowers their numbers and the risk of spreading infection. </a:t>
            </a:r>
          </a:p>
          <a:p>
            <a:pPr marL="273050" lvl="0" indent="-273050" fontAlgn="base">
              <a:spcAft>
                <a:spcPct val="0"/>
              </a:spcAft>
              <a:buClr>
                <a:srgbClr val="0BD0D9"/>
              </a:buClr>
              <a:buSzPct val="95000"/>
              <a:buNone/>
            </a:pPr>
            <a:r>
              <a:rPr lang="en-US" sz="2600" b="1" dirty="0">
                <a:solidFill>
                  <a:prstClr val="black"/>
                </a:solidFill>
                <a:latin typeface="Constantia"/>
              </a:rPr>
              <a:t>DISINFECTING - </a:t>
            </a:r>
            <a:r>
              <a:rPr lang="en-US" sz="2600" dirty="0">
                <a:solidFill>
                  <a:prstClr val="black"/>
                </a:solidFill>
                <a:latin typeface="Constantia"/>
              </a:rPr>
              <a:t>kills germs on surfaces or objects. Disinfecting works by using chemicals to kill germs on surfaces or objects. (Super Sani-Cloth, Sani-Cloth, Dispatch Bleach Wipe, </a:t>
            </a:r>
            <a:r>
              <a:rPr lang="en-US" sz="2600" dirty="0" err="1">
                <a:solidFill>
                  <a:prstClr val="black"/>
                </a:solidFill>
                <a:latin typeface="Constantia"/>
              </a:rPr>
              <a:t>etc</a:t>
            </a:r>
            <a:r>
              <a:rPr lang="en-US" sz="2600" dirty="0">
                <a:solidFill>
                  <a:prstClr val="black"/>
                </a:solidFill>
                <a:latin typeface="Constantia"/>
              </a:rPr>
              <a:t>)</a:t>
            </a:r>
            <a:endParaRPr lang="en-US" sz="2600" b="1" dirty="0">
              <a:solidFill>
                <a:prstClr val="black"/>
              </a:solidFill>
              <a:latin typeface="Constantia"/>
            </a:endParaRPr>
          </a:p>
          <a:p>
            <a:pPr marL="273050" lvl="0" indent="-273050" algn="ctr" fontAlgn="base">
              <a:spcAft>
                <a:spcPct val="0"/>
              </a:spcAft>
              <a:buClr>
                <a:srgbClr val="0BD0D9"/>
              </a:buClr>
              <a:buSzPct val="95000"/>
              <a:buNone/>
            </a:pPr>
            <a:r>
              <a:rPr lang="en-US" sz="2600" b="1" dirty="0">
                <a:solidFill>
                  <a:srgbClr val="FF0000"/>
                </a:solidFill>
                <a:latin typeface="Constantia"/>
              </a:rPr>
              <a:t>Alcohol swabs are acceptable for cleaning, but not for disinfecting meters between patients</a:t>
            </a:r>
          </a:p>
          <a:p>
            <a:pPr marL="273050" lvl="0" indent="-273050" fontAlgn="base">
              <a:spcAft>
                <a:spcPct val="0"/>
              </a:spcAft>
              <a:buClr>
                <a:srgbClr val="0BD0D9"/>
              </a:buClr>
              <a:buSzPct val="95000"/>
              <a:buNone/>
            </a:pPr>
            <a:r>
              <a:rPr lang="en-US" sz="2600" b="1" dirty="0">
                <a:solidFill>
                  <a:srgbClr val="FF0000"/>
                </a:solidFill>
                <a:latin typeface="Constantia"/>
              </a:rPr>
              <a:t>It is best to use 2 of the above wipes, 1 for cleaning and 1 for disinfection. It is acceptable to use alcohol for cleaning followed by 1 of the above disinfecting wipes.</a:t>
            </a:r>
          </a:p>
        </p:txBody>
      </p:sp>
    </p:spTree>
    <p:extLst>
      <p:ext uri="{BB962C8B-B14F-4D97-AF65-F5344CB8AC3E}">
        <p14:creationId xmlns:p14="http://schemas.microsoft.com/office/powerpoint/2010/main" val="2375637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381000"/>
            <a:ext cx="7885176" cy="609600"/>
          </a:xfrm>
        </p:spPr>
        <p:txBody>
          <a:bodyPr>
            <a:normAutofit/>
          </a:bodyPr>
          <a:lstStyle/>
          <a:p>
            <a:r>
              <a:rPr lang="en-US" dirty="0">
                <a:effectLst>
                  <a:outerShdw blurRad="38100" dist="38100" dir="2700000" algn="tl">
                    <a:srgbClr val="000000">
                      <a:alpha val="43137"/>
                    </a:srgbClr>
                  </a:outerShdw>
                </a:effectLst>
              </a:rPr>
              <a:t>Cleaning/Disinfecting Meters</a:t>
            </a:r>
          </a:p>
        </p:txBody>
      </p:sp>
      <p:sp>
        <p:nvSpPr>
          <p:cNvPr id="7171" name="Content Placeholder 2"/>
          <p:cNvSpPr>
            <a:spLocks noGrp="1"/>
          </p:cNvSpPr>
          <p:nvPr>
            <p:ph sz="quarter" idx="1"/>
          </p:nvPr>
        </p:nvSpPr>
        <p:spPr>
          <a:xfrm>
            <a:off x="381000" y="1752600"/>
            <a:ext cx="4191000" cy="4572000"/>
          </a:xfrm>
        </p:spPr>
        <p:txBody>
          <a:bodyPr>
            <a:normAutofit/>
          </a:bodyPr>
          <a:lstStyle/>
          <a:p>
            <a:pPr marL="0" indent="0">
              <a:buClrTx/>
              <a:buNone/>
            </a:pPr>
            <a:r>
              <a:rPr lang="en-US" sz="1600" b="1" u="sng" dirty="0"/>
              <a:t>To ensure patient safety and meet FDA requirements, our glucometer policy requires meters to be cleaned and  disinfected after each patient use.</a:t>
            </a:r>
          </a:p>
          <a:p>
            <a:pPr marL="0" indent="0">
              <a:buClrTx/>
              <a:buNone/>
            </a:pPr>
            <a:endParaRPr lang="en-US" sz="1600" b="1" u="sng" dirty="0"/>
          </a:p>
          <a:p>
            <a:pPr marL="0" indent="0">
              <a:buClrTx/>
              <a:buNone/>
            </a:pPr>
            <a:r>
              <a:rPr lang="en-US" sz="1600" b="1" dirty="0"/>
              <a:t>Current hospital approved wipes include:</a:t>
            </a:r>
          </a:p>
          <a:p>
            <a:pPr>
              <a:buClrTx/>
              <a:buFont typeface="Wingdings 2" panose="05020102010507070707" pitchFamily="18" charset="2"/>
              <a:buChar char=""/>
            </a:pPr>
            <a:r>
              <a:rPr lang="en-US" sz="1600" b="1" u="sng" dirty="0"/>
              <a:t>Super-Sani Cloth: </a:t>
            </a:r>
            <a:r>
              <a:rPr lang="en-US" sz="1600" dirty="0"/>
              <a:t>2-minute contact time.</a:t>
            </a:r>
          </a:p>
          <a:p>
            <a:pPr>
              <a:buClrTx/>
              <a:buFont typeface="Wingdings 2" panose="05020102010507070707" pitchFamily="18" charset="2"/>
              <a:buChar char=""/>
            </a:pPr>
            <a:r>
              <a:rPr lang="en-US" sz="1600" b="1" u="sng" dirty="0"/>
              <a:t>Sani Cloth: </a:t>
            </a:r>
            <a:r>
              <a:rPr lang="en-US" sz="1600" dirty="0"/>
              <a:t>3-minute contact time</a:t>
            </a:r>
          </a:p>
          <a:p>
            <a:pPr>
              <a:buClrTx/>
              <a:buFont typeface="Wingdings 2" panose="05020102010507070707" pitchFamily="18" charset="2"/>
              <a:buChar char=""/>
            </a:pPr>
            <a:r>
              <a:rPr lang="en-US" sz="1600" b="1" dirty="0" err="1"/>
              <a:t>CaviWipes</a:t>
            </a:r>
            <a:r>
              <a:rPr lang="en-US" sz="1600" b="1" dirty="0"/>
              <a:t> 2 minute contact</a:t>
            </a:r>
          </a:p>
          <a:p>
            <a:pPr>
              <a:buClrTx/>
              <a:buFont typeface="Wingdings 2" panose="05020102010507070707" pitchFamily="18" charset="2"/>
              <a:buChar char=""/>
            </a:pPr>
            <a:r>
              <a:rPr lang="en-US" sz="1600" b="1" u="sng" dirty="0"/>
              <a:t>Dispatch Bleach Wipe: </a:t>
            </a:r>
            <a:r>
              <a:rPr lang="en-US" sz="1600" dirty="0"/>
              <a:t>3-minute contact time for use with C. Difficile patients.</a:t>
            </a:r>
          </a:p>
          <a:p>
            <a:pPr marL="0" indent="0">
              <a:buClrTx/>
              <a:buNone/>
            </a:pPr>
            <a:endParaRPr lang="en-US" sz="2800" dirty="0"/>
          </a:p>
        </p:txBody>
      </p:sp>
      <p:pic>
        <p:nvPicPr>
          <p:cNvPr id="3" name="Picture 2">
            <a:extLst>
              <a:ext uri="{FF2B5EF4-FFF2-40B4-BE49-F238E27FC236}">
                <a16:creationId xmlns:a16="http://schemas.microsoft.com/office/drawing/2014/main" id="{DA83307A-DAB1-4AF5-889B-2BE7EB27E2EF}"/>
              </a:ext>
            </a:extLst>
          </p:cNvPr>
          <p:cNvPicPr>
            <a:picLocks noChangeAspect="1"/>
          </p:cNvPicPr>
          <p:nvPr/>
        </p:nvPicPr>
        <p:blipFill>
          <a:blip r:embed="rId3"/>
          <a:stretch>
            <a:fillRect/>
          </a:stretch>
        </p:blipFill>
        <p:spPr>
          <a:xfrm>
            <a:off x="4800600" y="1447800"/>
            <a:ext cx="4114800" cy="4876800"/>
          </a:xfrm>
          <a:prstGeom prst="rect">
            <a:avLst/>
          </a:prstGeom>
        </p:spPr>
      </p:pic>
    </p:spTree>
    <p:extLst>
      <p:ext uri="{BB962C8B-B14F-4D97-AF65-F5344CB8AC3E}">
        <p14:creationId xmlns:p14="http://schemas.microsoft.com/office/powerpoint/2010/main" val="4091251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Cleaning/Disinfecting Meters</a:t>
            </a:r>
          </a:p>
        </p:txBody>
      </p:sp>
      <p:sp>
        <p:nvSpPr>
          <p:cNvPr id="3" name="Content Placeholder 2"/>
          <p:cNvSpPr>
            <a:spLocks noGrp="1"/>
          </p:cNvSpPr>
          <p:nvPr>
            <p:ph sz="quarter" idx="1"/>
          </p:nvPr>
        </p:nvSpPr>
        <p:spPr>
          <a:xfrm>
            <a:off x="301752" y="1527048"/>
            <a:ext cx="8503920" cy="4797552"/>
          </a:xfrm>
        </p:spPr>
        <p:txBody>
          <a:bodyPr>
            <a:normAutofit fontScale="85000" lnSpcReduction="20000"/>
          </a:bodyPr>
          <a:lstStyle/>
          <a:p>
            <a:pPr>
              <a:buClrTx/>
              <a:buFont typeface="Wingdings 2" panose="05020102010507070707" pitchFamily="18" charset="2"/>
              <a:buChar char=""/>
            </a:pPr>
            <a:endParaRPr lang="en-US" dirty="0"/>
          </a:p>
          <a:p>
            <a:pPr>
              <a:buClrTx/>
              <a:buFont typeface="Wingdings 2" panose="05020102010507070707" pitchFamily="18" charset="2"/>
              <a:buChar char=""/>
            </a:pPr>
            <a:r>
              <a:rPr lang="en-US" dirty="0"/>
              <a:t>Always wear gloves</a:t>
            </a:r>
          </a:p>
          <a:p>
            <a:pPr>
              <a:buClrTx/>
              <a:buFont typeface="Wingdings 2" panose="05020102010507070707" pitchFamily="18" charset="2"/>
              <a:buChar char=""/>
            </a:pPr>
            <a:r>
              <a:rPr lang="en-US" dirty="0"/>
              <a:t>Make sure meter is powered off and place on a level surface to ensure that NO liquid enters the test strip port</a:t>
            </a:r>
          </a:p>
          <a:p>
            <a:pPr>
              <a:buClrTx/>
              <a:buFont typeface="Wingdings 2" panose="05020102010507070707" pitchFamily="18" charset="2"/>
              <a:buChar char=""/>
            </a:pPr>
            <a:r>
              <a:rPr lang="en-US" dirty="0"/>
              <a:t>Remove a hospital approved wipe from its packaging and squeeze out excess solution</a:t>
            </a:r>
          </a:p>
          <a:p>
            <a:pPr>
              <a:buClrTx/>
              <a:buFont typeface="Wingdings 2" panose="05020102010507070707" pitchFamily="18" charset="2"/>
              <a:buChar char=""/>
            </a:pPr>
            <a:r>
              <a:rPr lang="en-US" dirty="0"/>
              <a:t>To </a:t>
            </a:r>
            <a:r>
              <a:rPr lang="en-US" u="sng" dirty="0"/>
              <a:t>clean,</a:t>
            </a:r>
            <a:r>
              <a:rPr lang="en-US" dirty="0"/>
              <a:t> gently wipe the outside of the meter and carefully wipe around the test strip port area and then wipe dry with a tissue. </a:t>
            </a:r>
          </a:p>
          <a:p>
            <a:pPr>
              <a:buClrTx/>
              <a:buFont typeface="Wingdings 2" panose="05020102010507070707" pitchFamily="18" charset="2"/>
              <a:buChar char=""/>
            </a:pPr>
            <a:r>
              <a:rPr lang="en-US" dirty="0"/>
              <a:t>Then </a:t>
            </a:r>
            <a:r>
              <a:rPr lang="en-US" u="sng" dirty="0"/>
              <a:t>disinfect</a:t>
            </a:r>
            <a:r>
              <a:rPr lang="en-US" dirty="0"/>
              <a:t> meter, gently wipe the outside of the meter and carefully wipe around the test strip port area. </a:t>
            </a:r>
          </a:p>
          <a:p>
            <a:pPr>
              <a:buClrTx/>
              <a:buFont typeface="Wingdings 2" panose="05020102010507070707" pitchFamily="18" charset="2"/>
              <a:buChar char=""/>
            </a:pPr>
            <a:r>
              <a:rPr lang="en-US" dirty="0"/>
              <a:t>After appropriate contact time, wipe meter dry with gauze or soft cloth.  Do not leave wet, as this can damage the screen and possibly the meter.</a:t>
            </a:r>
          </a:p>
          <a:p>
            <a:pPr>
              <a:buClrTx/>
              <a:buFont typeface="Wingdings 2" panose="05020102010507070707" pitchFamily="18" charset="2"/>
              <a:buChar char=""/>
            </a:pPr>
            <a:endParaRPr lang="en-US" dirty="0"/>
          </a:p>
        </p:txBody>
      </p:sp>
    </p:spTree>
    <p:extLst>
      <p:ext uri="{BB962C8B-B14F-4D97-AF65-F5344CB8AC3E}">
        <p14:creationId xmlns:p14="http://schemas.microsoft.com/office/powerpoint/2010/main" val="403026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 Maintenance</a:t>
            </a:r>
          </a:p>
        </p:txBody>
      </p:sp>
      <p:sp>
        <p:nvSpPr>
          <p:cNvPr id="3" name="Content Placeholder 2"/>
          <p:cNvSpPr>
            <a:spLocks noGrp="1"/>
          </p:cNvSpPr>
          <p:nvPr>
            <p:ph sz="quarter" idx="1"/>
          </p:nvPr>
        </p:nvSpPr>
        <p:spPr>
          <a:xfrm>
            <a:off x="301752" y="2057400"/>
            <a:ext cx="8503920" cy="4041648"/>
          </a:xfrm>
        </p:spPr>
        <p:txBody>
          <a:bodyPr/>
          <a:lstStyle/>
          <a:p>
            <a:pPr>
              <a:buClrTx/>
            </a:pPr>
            <a:r>
              <a:rPr lang="en-US" dirty="0"/>
              <a:t>Other than cleaning, no maintenance is required.</a:t>
            </a:r>
          </a:p>
          <a:p>
            <a:pPr>
              <a:buClrTx/>
            </a:pPr>
            <a:r>
              <a:rPr lang="en-US" dirty="0"/>
              <a:t>If you have a meter that is malfunctioning or damaged, </a:t>
            </a:r>
            <a:r>
              <a:rPr lang="en-US" dirty="0">
                <a:solidFill>
                  <a:srgbClr val="FF0000"/>
                </a:solidFill>
              </a:rPr>
              <a:t>please contact the Ancillary Testing Department, ext. 7232 </a:t>
            </a:r>
            <a:r>
              <a:rPr lang="en-US" dirty="0"/>
              <a:t>as soon as possible. You may also email Elizabeth Treece or send an IM.</a:t>
            </a:r>
          </a:p>
          <a:p>
            <a:pPr>
              <a:buClrTx/>
            </a:pPr>
            <a:r>
              <a:rPr lang="en-US" dirty="0"/>
              <a:t>DO NOT put in a work order</a:t>
            </a:r>
          </a:p>
          <a:p>
            <a:pPr>
              <a:buClrTx/>
            </a:pPr>
            <a:r>
              <a:rPr lang="en-US" dirty="0"/>
              <a:t>DO NOT place stickers or tape on the meters. The adhesive can harbor bacteria.</a:t>
            </a:r>
          </a:p>
        </p:txBody>
      </p:sp>
    </p:spTree>
    <p:extLst>
      <p:ext uri="{BB962C8B-B14F-4D97-AF65-F5344CB8AC3E}">
        <p14:creationId xmlns:p14="http://schemas.microsoft.com/office/powerpoint/2010/main" val="304655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&amp; Competency</a:t>
            </a:r>
          </a:p>
        </p:txBody>
      </p:sp>
      <p:sp>
        <p:nvSpPr>
          <p:cNvPr id="3" name="Content Placeholder 2"/>
          <p:cNvSpPr>
            <a:spLocks noGrp="1"/>
          </p:cNvSpPr>
          <p:nvPr>
            <p:ph sz="quarter" idx="1"/>
          </p:nvPr>
        </p:nvSpPr>
        <p:spPr/>
        <p:txBody>
          <a:bodyPr/>
          <a:lstStyle/>
          <a:p>
            <a:pPr>
              <a:buClrTx/>
            </a:pPr>
            <a:r>
              <a:rPr lang="en-US" dirty="0"/>
              <a:t>Competency verification is required after initial training, prior to patient testing, and annually.  Six month and Annual competency is verified by a medtraining.org quiz and quality control/proficiency test performance.</a:t>
            </a:r>
          </a:p>
          <a:p>
            <a:pPr>
              <a:buClrTx/>
            </a:pPr>
            <a:r>
              <a:rPr lang="en-US" dirty="0"/>
              <a:t>Proficiency testing (PT) is required by the VA and accreditation agencies.  PT includes performing the test on blind samples, which are evaluated 2-3 times per year.  All trained operators are responsible for performing PT as requested by the laboratory.</a:t>
            </a:r>
          </a:p>
        </p:txBody>
      </p:sp>
    </p:spTree>
    <p:extLst>
      <p:ext uri="{BB962C8B-B14F-4D97-AF65-F5344CB8AC3E}">
        <p14:creationId xmlns:p14="http://schemas.microsoft.com/office/powerpoint/2010/main" val="40053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Base Unit Overview</a:t>
            </a:r>
          </a:p>
        </p:txBody>
      </p:sp>
      <p:sp>
        <p:nvSpPr>
          <p:cNvPr id="5123" name="Content Placeholder 2"/>
          <p:cNvSpPr>
            <a:spLocks noGrp="1"/>
          </p:cNvSpPr>
          <p:nvPr>
            <p:ph sz="quarter" idx="1"/>
          </p:nvPr>
        </p:nvSpPr>
        <p:spPr/>
        <p:txBody>
          <a:bodyPr/>
          <a:lstStyle/>
          <a:p>
            <a:pPr marL="0" indent="0">
              <a:buFont typeface="Wingdings" pitchFamily="2" charset="2"/>
              <a:buNone/>
            </a:pPr>
            <a:r>
              <a:rPr lang="en-US" dirty="0"/>
              <a:t> </a:t>
            </a:r>
          </a:p>
          <a:p>
            <a:pPr marL="0" indent="0">
              <a:buFont typeface="Wingdings" pitchFamily="2" charset="2"/>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416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838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fontScale="90000"/>
          </a:bodyPr>
          <a:lstStyle/>
          <a:p>
            <a:pPr algn="ctr"/>
            <a:r>
              <a:rPr lang="en-US" sz="5400" dirty="0"/>
              <a:t>Test your knowledge</a:t>
            </a:r>
          </a:p>
        </p:txBody>
      </p:sp>
      <p:sp>
        <p:nvSpPr>
          <p:cNvPr id="3" name="Content Placeholder 2"/>
          <p:cNvSpPr>
            <a:spLocks noGrp="1"/>
          </p:cNvSpPr>
          <p:nvPr>
            <p:ph sz="quarter" idx="1"/>
          </p:nvPr>
        </p:nvSpPr>
        <p:spPr>
          <a:xfrm>
            <a:off x="1043492" y="2323652"/>
            <a:ext cx="5509707" cy="3508977"/>
          </a:xfrm>
        </p:spPr>
        <p:txBody>
          <a:bodyPr>
            <a:normAutofit lnSpcReduction="10000"/>
          </a:bodyPr>
          <a:lstStyle/>
          <a:p>
            <a:pPr>
              <a:buClrTx/>
              <a:buFont typeface="Wingdings 2" panose="05020102010507070707" pitchFamily="18" charset="2"/>
              <a:buChar char=""/>
            </a:pPr>
            <a:r>
              <a:rPr lang="en-US" sz="2800" dirty="0"/>
              <a:t>Take the initial training as assigned. It is moving to medtraining.org and will be this PowerPoint and an exam</a:t>
            </a:r>
          </a:p>
          <a:p>
            <a:pPr>
              <a:buClrTx/>
              <a:buFont typeface="Wingdings 2" panose="05020102010507070707" pitchFamily="18" charset="2"/>
              <a:buChar char=""/>
            </a:pPr>
            <a:r>
              <a:rPr lang="en-US" sz="2800" dirty="0"/>
              <a:t>Run controls on glucometer with instructor</a:t>
            </a:r>
          </a:p>
          <a:p>
            <a:pPr>
              <a:buClrTx/>
              <a:buFont typeface="Wingdings 2" panose="05020102010507070707" pitchFamily="18" charset="2"/>
              <a:buChar char=""/>
            </a:pPr>
            <a:r>
              <a:rPr lang="en-US" sz="2800" dirty="0"/>
              <a:t>You must have your own barcode to get credit for this</a:t>
            </a:r>
          </a:p>
          <a:p>
            <a:pPr>
              <a:buClrTx/>
              <a:buFont typeface="Wingdings 2" panose="05020102010507070707" pitchFamily="18" charset="2"/>
              <a:buChar char=""/>
            </a:pPr>
            <a:endParaRPr lang="en-US" sz="2800" dirty="0"/>
          </a:p>
        </p:txBody>
      </p:sp>
      <p:pic>
        <p:nvPicPr>
          <p:cNvPr id="46082" name="Picture 2" descr="http://mytutorblog.org/wp-content/uploads/2011/05/Prepare-for-a-test.jpg"/>
          <p:cNvPicPr>
            <a:picLocks noChangeAspect="1" noChangeArrowheads="1"/>
          </p:cNvPicPr>
          <p:nvPr/>
        </p:nvPicPr>
        <p:blipFill>
          <a:blip r:embed="rId3" cstate="print"/>
          <a:srcRect/>
          <a:stretch>
            <a:fillRect/>
          </a:stretch>
        </p:blipFill>
        <p:spPr bwMode="auto">
          <a:xfrm>
            <a:off x="6172200" y="2895600"/>
            <a:ext cx="2362200" cy="2362200"/>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29292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AEA0-91F3-1956-990C-ABC6DBEE9165}"/>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B11AF0AD-0AC2-07EF-0B4C-BB382A62C326}"/>
              </a:ext>
            </a:extLst>
          </p:cNvPr>
          <p:cNvSpPr>
            <a:spLocks noGrp="1"/>
          </p:cNvSpPr>
          <p:nvPr>
            <p:ph sz="quarter" idx="1"/>
          </p:nvPr>
        </p:nvSpPr>
        <p:spPr/>
        <p:txBody>
          <a:bodyPr/>
          <a:lstStyle/>
          <a:p>
            <a:r>
              <a:rPr lang="en-US" dirty="0"/>
              <a:t>Training developed at St. Louis VAHCS.</a:t>
            </a:r>
          </a:p>
          <a:p>
            <a:r>
              <a:rPr lang="en-US" dirty="0"/>
              <a:t>Modified for use at West Texas VAHCS.</a:t>
            </a:r>
          </a:p>
        </p:txBody>
      </p:sp>
    </p:spTree>
    <p:extLst>
      <p:ext uri="{BB962C8B-B14F-4D97-AF65-F5344CB8AC3E}">
        <p14:creationId xmlns:p14="http://schemas.microsoft.com/office/powerpoint/2010/main" val="270465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2" y="4013200"/>
            <a:ext cx="15081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48" y="1812925"/>
            <a:ext cx="1508125"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61"/>
          <p:cNvSpPr>
            <a:spLocks noChangeArrowheads="1"/>
          </p:cNvSpPr>
          <p:nvPr/>
        </p:nvSpPr>
        <p:spPr bwMode="auto">
          <a:xfrm>
            <a:off x="1028700" y="4013200"/>
            <a:ext cx="1714500" cy="1320800"/>
          </a:xfrm>
          <a:prstGeom prst="wedgeRectCallout">
            <a:avLst>
              <a:gd name="adj1" fmla="val 118938"/>
              <a:gd name="adj2" fmla="val 6938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cs typeface="Arial" charset="0"/>
              </a:rPr>
              <a:t>To apply “Comments” use comment icon button.</a:t>
            </a:r>
          </a:p>
        </p:txBody>
      </p:sp>
      <p:sp>
        <p:nvSpPr>
          <p:cNvPr id="15" name="AutoShape 61"/>
          <p:cNvSpPr>
            <a:spLocks noChangeArrowheads="1"/>
          </p:cNvSpPr>
          <p:nvPr/>
        </p:nvSpPr>
        <p:spPr bwMode="auto">
          <a:xfrm>
            <a:off x="6362700" y="3844925"/>
            <a:ext cx="1714500" cy="1320800"/>
          </a:xfrm>
          <a:prstGeom prst="wedgeRectCallout">
            <a:avLst>
              <a:gd name="adj1" fmla="val -115998"/>
              <a:gd name="adj2" fmla="val 8454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cs typeface="Arial" charset="0"/>
              </a:rPr>
              <a:t>In most screens, to “Forward” to next screen use check mark icon on the screen.</a:t>
            </a:r>
          </a:p>
        </p:txBody>
      </p:sp>
      <p:sp>
        <p:nvSpPr>
          <p:cNvPr id="19" name="AutoShape 61"/>
          <p:cNvSpPr>
            <a:spLocks noChangeArrowheads="1"/>
          </p:cNvSpPr>
          <p:nvPr/>
        </p:nvSpPr>
        <p:spPr bwMode="auto">
          <a:xfrm>
            <a:off x="6315075" y="1933575"/>
            <a:ext cx="1714500" cy="1092200"/>
          </a:xfrm>
          <a:prstGeom prst="wedgeRectCallout">
            <a:avLst>
              <a:gd name="adj1" fmla="val -113770"/>
              <a:gd name="adj2" fmla="val -33254"/>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mn-lt"/>
                <a:cs typeface="Arial" charset="0"/>
              </a:rPr>
              <a:t>To “Scan” use barcode icon button.</a:t>
            </a:r>
          </a:p>
        </p:txBody>
      </p:sp>
      <p:sp>
        <p:nvSpPr>
          <p:cNvPr id="21" name="AutoShape 61"/>
          <p:cNvSpPr>
            <a:spLocks noChangeArrowheads="1"/>
          </p:cNvSpPr>
          <p:nvPr/>
        </p:nvSpPr>
        <p:spPr bwMode="auto">
          <a:xfrm>
            <a:off x="1028700" y="1905000"/>
            <a:ext cx="1714500" cy="1128713"/>
          </a:xfrm>
          <a:prstGeom prst="wedgeRectCallout">
            <a:avLst>
              <a:gd name="adj1" fmla="val 145611"/>
              <a:gd name="adj2" fmla="val 83683"/>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mj-lt"/>
                <a:cs typeface="Arial" charset="0"/>
              </a:rPr>
              <a:t>To display “Menu” use menu icon button on the screen.</a:t>
            </a:r>
          </a:p>
        </p:txBody>
      </p:sp>
      <p:sp>
        <p:nvSpPr>
          <p:cNvPr id="5" name="Title 4"/>
          <p:cNvSpPr>
            <a:spLocks noGrp="1"/>
          </p:cNvSpPr>
          <p:nvPr>
            <p:ph type="title"/>
          </p:nvPr>
        </p:nvSpPr>
        <p:spPr/>
        <p:txBody>
          <a:bodyPr/>
          <a:lstStyle/>
          <a:p>
            <a:r>
              <a:rPr lang="en-US" dirty="0">
                <a:effectLst>
                  <a:outerShdw blurRad="38100" dist="38100" dir="2700000" algn="tl">
                    <a:srgbClr val="000000">
                      <a:alpha val="43137"/>
                    </a:srgbClr>
                  </a:outerShdw>
                </a:effectLst>
              </a:rPr>
              <a:t>Navigating Meter</a:t>
            </a:r>
          </a:p>
        </p:txBody>
      </p:sp>
    </p:spTree>
    <p:extLst>
      <p:ext uri="{BB962C8B-B14F-4D97-AF65-F5344CB8AC3E}">
        <p14:creationId xmlns:p14="http://schemas.microsoft.com/office/powerpoint/2010/main" val="1504581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700" dirty="0">
                <a:effectLst>
                  <a:outerShdw blurRad="38100" dist="38100" dir="2700000" algn="tl">
                    <a:srgbClr val="000000">
                      <a:alpha val="43137"/>
                    </a:srgbClr>
                  </a:outerShdw>
                </a:effectLst>
              </a:rPr>
              <a:t>Test Strip Storage</a:t>
            </a:r>
          </a:p>
        </p:txBody>
      </p:sp>
      <p:sp>
        <p:nvSpPr>
          <p:cNvPr id="3" name="Content Placeholder 2"/>
          <p:cNvSpPr>
            <a:spLocks noGrp="1"/>
          </p:cNvSpPr>
          <p:nvPr>
            <p:ph sz="quarter" idx="1"/>
          </p:nvPr>
        </p:nvSpPr>
        <p:spPr/>
        <p:txBody>
          <a:bodyPr>
            <a:normAutofit fontScale="92500" lnSpcReduction="10000"/>
          </a:bodyPr>
          <a:lstStyle/>
          <a:p>
            <a:r>
              <a:rPr lang="en-US" sz="2800" dirty="0"/>
              <a:t>Store at </a:t>
            </a:r>
            <a:r>
              <a:rPr lang="en-US" sz="2800" dirty="0">
                <a:solidFill>
                  <a:srgbClr val="FF0000"/>
                </a:solidFill>
              </a:rPr>
              <a:t>Room Temperature </a:t>
            </a:r>
            <a:r>
              <a:rPr lang="en-US" sz="2600" dirty="0"/>
              <a:t>(heat &amp; humidity sensitive)</a:t>
            </a:r>
          </a:p>
          <a:p>
            <a:r>
              <a:rPr lang="en-US" sz="2800" dirty="0"/>
              <a:t>Keep lid tightly closed when not in use</a:t>
            </a:r>
          </a:p>
          <a:p>
            <a:r>
              <a:rPr lang="en-US" sz="2800" dirty="0"/>
              <a:t>DO NOT put test strip bottle in pockets</a:t>
            </a:r>
          </a:p>
          <a:p>
            <a:r>
              <a:rPr lang="en-US" sz="2800" dirty="0"/>
              <a:t>Only take out the number of </a:t>
            </a:r>
          </a:p>
          <a:p>
            <a:pPr marL="0" indent="0">
              <a:buNone/>
            </a:pPr>
            <a:r>
              <a:rPr lang="en-US" sz="2800" dirty="0"/>
              <a:t>   strips you need for testing</a:t>
            </a:r>
          </a:p>
          <a:p>
            <a:r>
              <a:rPr lang="en-US" sz="2800" dirty="0"/>
              <a:t>Strips can be used until the</a:t>
            </a:r>
          </a:p>
          <a:p>
            <a:pPr marL="0" indent="0">
              <a:buNone/>
            </a:pPr>
            <a:r>
              <a:rPr lang="en-US" sz="2800" dirty="0"/>
              <a:t>   expiration date printed on bottle</a:t>
            </a:r>
          </a:p>
          <a:p>
            <a:r>
              <a:rPr lang="en-US" sz="2800" dirty="0"/>
              <a:t>DO NOT relabel bottle or discard after 3 months</a:t>
            </a:r>
          </a:p>
          <a:p>
            <a:r>
              <a:rPr lang="en-US" sz="2800" dirty="0"/>
              <a:t>Run QC each 24 hours of use before testing patients.</a:t>
            </a:r>
          </a:p>
          <a:p>
            <a:r>
              <a:rPr lang="en-US" sz="2800" dirty="0">
                <a:solidFill>
                  <a:srgbClr val="FF0000"/>
                </a:solidFill>
              </a:rPr>
              <a:t>Run QC on EVERY NEWLY Opened Strip Bottle</a:t>
            </a:r>
          </a:p>
        </p:txBody>
      </p:sp>
      <p:pic>
        <p:nvPicPr>
          <p:cNvPr id="6" name="Picture 5">
            <a:extLst>
              <a:ext uri="{FF2B5EF4-FFF2-40B4-BE49-F238E27FC236}">
                <a16:creationId xmlns:a16="http://schemas.microsoft.com/office/drawing/2014/main" id="{5B043369-6E12-4D7A-9539-FE880057B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572" y="3048000"/>
            <a:ext cx="2959100" cy="1828800"/>
          </a:xfrm>
          <a:prstGeom prst="rect">
            <a:avLst/>
          </a:prstGeom>
        </p:spPr>
      </p:pic>
    </p:spTree>
    <p:extLst>
      <p:ext uri="{BB962C8B-B14F-4D97-AF65-F5344CB8AC3E}">
        <p14:creationId xmlns:p14="http://schemas.microsoft.com/office/powerpoint/2010/main" val="8615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CA2025-4807-4E34-9A3B-99A956A67246}"/>
              </a:ext>
            </a:extLst>
          </p:cNvPr>
          <p:cNvSpPr txBox="1"/>
          <p:nvPr/>
        </p:nvSpPr>
        <p:spPr>
          <a:xfrm>
            <a:off x="228600" y="3546902"/>
            <a:ext cx="8686800" cy="2308324"/>
          </a:xfrm>
          <a:prstGeom prst="rect">
            <a:avLst/>
          </a:prstGeom>
          <a:noFill/>
        </p:spPr>
        <p:txBody>
          <a:bodyPr wrap="square" rtlCol="0">
            <a:spAutoFit/>
          </a:bodyPr>
          <a:lstStyle/>
          <a:p>
            <a:pPr algn="ctr"/>
            <a:r>
              <a:rPr lang="en-US" dirty="0"/>
              <a:t>Common Joint Commission Citation</a:t>
            </a:r>
          </a:p>
          <a:p>
            <a:pPr algn="ctr"/>
            <a:endParaRPr lang="en-US" dirty="0"/>
          </a:p>
          <a:p>
            <a:pPr algn="ctr"/>
            <a:endParaRPr lang="en-US" dirty="0"/>
          </a:p>
          <a:p>
            <a:pPr algn="ctr"/>
            <a:r>
              <a:rPr lang="en-US" b="1" dirty="0"/>
              <a:t>Quality Control (QC) material not labeled with opened and new expiration dates</a:t>
            </a:r>
          </a:p>
          <a:p>
            <a:pPr algn="ctr"/>
            <a:endParaRPr lang="en-US" dirty="0"/>
          </a:p>
        </p:txBody>
      </p:sp>
      <p:pic>
        <p:nvPicPr>
          <p:cNvPr id="5" name="Picture 4">
            <a:extLst>
              <a:ext uri="{FF2B5EF4-FFF2-40B4-BE49-F238E27FC236}">
                <a16:creationId xmlns:a16="http://schemas.microsoft.com/office/drawing/2014/main" id="{1D138B36-E74A-4B46-BFE1-AE8171960B88}"/>
              </a:ext>
            </a:extLst>
          </p:cNvPr>
          <p:cNvPicPr>
            <a:picLocks noChangeAspect="1"/>
          </p:cNvPicPr>
          <p:nvPr/>
        </p:nvPicPr>
        <p:blipFill>
          <a:blip r:embed="rId2"/>
          <a:stretch>
            <a:fillRect/>
          </a:stretch>
        </p:blipFill>
        <p:spPr>
          <a:xfrm>
            <a:off x="762000" y="533400"/>
            <a:ext cx="7430537" cy="2095792"/>
          </a:xfrm>
          <a:prstGeom prst="rect">
            <a:avLst/>
          </a:prstGeom>
        </p:spPr>
      </p:pic>
    </p:spTree>
    <p:extLst>
      <p:ext uri="{BB962C8B-B14F-4D97-AF65-F5344CB8AC3E}">
        <p14:creationId xmlns:p14="http://schemas.microsoft.com/office/powerpoint/2010/main" val="33775698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D62C08-9AEF-44E3-AFB1-3B6114A27A08}"/>
              </a:ext>
            </a:extLst>
          </p:cNvPr>
          <p:cNvSpPr>
            <a:spLocks noGrp="1"/>
          </p:cNvSpPr>
          <p:nvPr>
            <p:ph type="body" idx="1"/>
          </p:nvPr>
        </p:nvSpPr>
        <p:spPr>
          <a:xfrm>
            <a:off x="303212" y="1498749"/>
            <a:ext cx="4040188" cy="745864"/>
          </a:xfrm>
        </p:spPr>
        <p:txBody>
          <a:bodyPr/>
          <a:lstStyle/>
          <a:p>
            <a:pPr algn="ctr"/>
            <a:r>
              <a:rPr lang="en-US" sz="1800" dirty="0"/>
              <a:t>*When opening a new box of QC, label bottles with Open Date AND </a:t>
            </a:r>
            <a:r>
              <a:rPr lang="en-US" sz="1800" dirty="0">
                <a:solidFill>
                  <a:srgbClr val="FFFF00"/>
                </a:solidFill>
              </a:rPr>
              <a:t>3 month</a:t>
            </a:r>
            <a:r>
              <a:rPr lang="en-US" sz="1800" dirty="0">
                <a:solidFill>
                  <a:schemeClr val="bg1"/>
                </a:solidFill>
              </a:rPr>
              <a:t> </a:t>
            </a:r>
            <a:r>
              <a:rPr lang="en-US" sz="1800" dirty="0"/>
              <a:t>Expiration Date</a:t>
            </a:r>
          </a:p>
        </p:txBody>
      </p:sp>
      <p:sp>
        <p:nvSpPr>
          <p:cNvPr id="5" name="Text Placeholder 4">
            <a:extLst>
              <a:ext uri="{FF2B5EF4-FFF2-40B4-BE49-F238E27FC236}">
                <a16:creationId xmlns:a16="http://schemas.microsoft.com/office/drawing/2014/main" id="{54EDD000-D94F-46FF-848A-97975EDF38AE}"/>
              </a:ext>
            </a:extLst>
          </p:cNvPr>
          <p:cNvSpPr>
            <a:spLocks noGrp="1"/>
          </p:cNvSpPr>
          <p:nvPr>
            <p:ph type="body" sz="half" idx="3"/>
          </p:nvPr>
        </p:nvSpPr>
        <p:spPr>
          <a:xfrm>
            <a:off x="4800602" y="1435413"/>
            <a:ext cx="4094486" cy="745864"/>
          </a:xfrm>
        </p:spPr>
        <p:txBody>
          <a:bodyPr/>
          <a:lstStyle/>
          <a:p>
            <a:pPr algn="ctr"/>
            <a:r>
              <a:rPr lang="en-US" sz="1800" dirty="0"/>
              <a:t>*Label bottles with </a:t>
            </a:r>
            <a:r>
              <a:rPr lang="en-US" sz="1800" dirty="0">
                <a:solidFill>
                  <a:srgbClr val="FFFF00"/>
                </a:solidFill>
              </a:rPr>
              <a:t>Month, Day &amp; Year (MM/DD/YY)</a:t>
            </a:r>
          </a:p>
          <a:p>
            <a:pPr algn="ctr"/>
            <a:endParaRPr lang="en-US" sz="1000" dirty="0"/>
          </a:p>
        </p:txBody>
      </p:sp>
      <p:pic>
        <p:nvPicPr>
          <p:cNvPr id="10" name="Content Placeholder 9">
            <a:extLst>
              <a:ext uri="{FF2B5EF4-FFF2-40B4-BE49-F238E27FC236}">
                <a16:creationId xmlns:a16="http://schemas.microsoft.com/office/drawing/2014/main" id="{663DE7C6-6955-4D16-A957-BEC63BECE7CF}"/>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1699" r="14150"/>
          <a:stretch/>
        </p:blipFill>
        <p:spPr>
          <a:xfrm>
            <a:off x="685800" y="2487424"/>
            <a:ext cx="3276600" cy="3830731"/>
          </a:xfrm>
        </p:spPr>
      </p:pic>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Label QC Bottles</a:t>
            </a:r>
          </a:p>
        </p:txBody>
      </p:sp>
      <p:sp>
        <p:nvSpPr>
          <p:cNvPr id="9" name="Arrow: Right 8">
            <a:extLst>
              <a:ext uri="{FF2B5EF4-FFF2-40B4-BE49-F238E27FC236}">
                <a16:creationId xmlns:a16="http://schemas.microsoft.com/office/drawing/2014/main" id="{6862FCF2-1092-4684-A259-9F0083BB5D7C}"/>
              </a:ext>
            </a:extLst>
          </p:cNvPr>
          <p:cNvSpPr/>
          <p:nvPr/>
        </p:nvSpPr>
        <p:spPr>
          <a:xfrm>
            <a:off x="4191000" y="3886200"/>
            <a:ext cx="1295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eorgia"/>
              <a:ea typeface="+mn-ea"/>
              <a:cs typeface="+mn-cs"/>
            </a:endParaRPr>
          </a:p>
        </p:txBody>
      </p:sp>
      <p:sp>
        <p:nvSpPr>
          <p:cNvPr id="12" name="Content Placeholder 11">
            <a:extLst>
              <a:ext uri="{FF2B5EF4-FFF2-40B4-BE49-F238E27FC236}">
                <a16:creationId xmlns:a16="http://schemas.microsoft.com/office/drawing/2014/main" id="{45040953-FB1E-48AB-9447-2572B64DEFF6}"/>
              </a:ext>
            </a:extLst>
          </p:cNvPr>
          <p:cNvSpPr>
            <a:spLocks noGrp="1"/>
          </p:cNvSpPr>
          <p:nvPr>
            <p:ph sz="quarter" idx="2"/>
          </p:nvPr>
        </p:nvSpPr>
        <p:spPr>
          <a:xfrm>
            <a:off x="301752" y="2471383"/>
            <a:ext cx="4041648" cy="3818403"/>
          </a:xfrm>
        </p:spPr>
        <p:txBody>
          <a:bodyPr/>
          <a:lstStyle/>
          <a:p>
            <a:pPr marL="0" indent="0">
              <a:buNone/>
            </a:pPr>
            <a:endParaRPr lang="en-US" dirty="0"/>
          </a:p>
        </p:txBody>
      </p:sp>
      <p:pic>
        <p:nvPicPr>
          <p:cNvPr id="14" name="Picture 13">
            <a:extLst>
              <a:ext uri="{FF2B5EF4-FFF2-40B4-BE49-F238E27FC236}">
                <a16:creationId xmlns:a16="http://schemas.microsoft.com/office/drawing/2014/main" id="{C0AB1F58-23F9-45B9-8E0E-83F6F8CE4C3D}"/>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l="23002" t="22475" r="19581" b="26083"/>
          <a:stretch>
            <a:fillRect/>
          </a:stretch>
        </p:blipFill>
        <p:spPr bwMode="auto">
          <a:xfrm>
            <a:off x="5562599" y="2471383"/>
            <a:ext cx="3200401" cy="38184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0455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15272</TotalTime>
  <Words>3491</Words>
  <Application>Microsoft Office PowerPoint</Application>
  <PresentationFormat>On-screen Show (4:3)</PresentationFormat>
  <Paragraphs>366</Paragraphs>
  <Slides>51</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Constantia</vt:lpstr>
      <vt:lpstr>Courier New</vt:lpstr>
      <vt:lpstr>Georgia</vt:lpstr>
      <vt:lpstr>Times New Roman</vt:lpstr>
      <vt:lpstr>Wingdings</vt:lpstr>
      <vt:lpstr>Wingdings 2</vt:lpstr>
      <vt:lpstr>Civic</vt:lpstr>
      <vt:lpstr>Accu-Chek Inform II</vt:lpstr>
      <vt:lpstr>OUTLINE</vt:lpstr>
      <vt:lpstr>Inform II Meter Highlights</vt:lpstr>
      <vt:lpstr>Meter Overview</vt:lpstr>
      <vt:lpstr>Base Unit Overview</vt:lpstr>
      <vt:lpstr>Navigating Meter</vt:lpstr>
      <vt:lpstr> Test Strip Storage</vt:lpstr>
      <vt:lpstr>PowerPoint Presentation</vt:lpstr>
      <vt:lpstr>Label QC Bottles</vt:lpstr>
      <vt:lpstr>Additional Supplies</vt:lpstr>
      <vt:lpstr>Operator Inform ID Entry</vt:lpstr>
      <vt:lpstr>Patient ID Entry</vt:lpstr>
      <vt:lpstr>Patient ID Entry</vt:lpstr>
      <vt:lpstr>Unauthorized Meter Use</vt:lpstr>
      <vt:lpstr>Performing Quality Controls</vt:lpstr>
      <vt:lpstr>Performing Quality Controls</vt:lpstr>
      <vt:lpstr>Screens Observed Running Controls</vt:lpstr>
      <vt:lpstr>Quality Control Results</vt:lpstr>
      <vt:lpstr>Comments</vt:lpstr>
      <vt:lpstr>QC Failure Troubleshooting Steps</vt:lpstr>
      <vt:lpstr>Unit Will Not Charge</vt:lpstr>
      <vt:lpstr>Base Unit</vt:lpstr>
      <vt:lpstr>Safety Precautions</vt:lpstr>
      <vt:lpstr>Specimen Collection</vt:lpstr>
      <vt:lpstr>How to Properly Collect a Fingerstick Sample</vt:lpstr>
      <vt:lpstr>Patient Testing</vt:lpstr>
      <vt:lpstr>Isolation Areas</vt:lpstr>
      <vt:lpstr>How do glucometer results get to CPRS?</vt:lpstr>
      <vt:lpstr>Meter Comments</vt:lpstr>
      <vt:lpstr>Meter comments continued</vt:lpstr>
      <vt:lpstr>Review Results</vt:lpstr>
      <vt:lpstr>PowerPoint Presentation</vt:lpstr>
      <vt:lpstr>Critical Value Documentation for Glucose</vt:lpstr>
      <vt:lpstr> Critical Results, &lt;55 or &gt;450</vt:lpstr>
      <vt:lpstr> Extreme Patient Results</vt:lpstr>
      <vt:lpstr>PowerPoint Presentation</vt:lpstr>
      <vt:lpstr>Limitations &amp; Interferents</vt:lpstr>
      <vt:lpstr>Limitations &amp; Interferents</vt:lpstr>
      <vt:lpstr>Limitations &amp; Interferents</vt:lpstr>
      <vt:lpstr>Limitations &amp; Interferents</vt:lpstr>
      <vt:lpstr>Limitations &amp; Interferents</vt:lpstr>
      <vt:lpstr>Limitations &amp; Interferents</vt:lpstr>
      <vt:lpstr>   Common &amp; Preventable Test Errors</vt:lpstr>
      <vt:lpstr>PowerPoint Presentation</vt:lpstr>
      <vt:lpstr>Cleaning &amp; Disinfecting Meters</vt:lpstr>
      <vt:lpstr>Cleaning/Disinfecting Meters</vt:lpstr>
      <vt:lpstr>Cleaning/Disinfecting Meters</vt:lpstr>
      <vt:lpstr>Meter Maintenance</vt:lpstr>
      <vt:lpstr>Proficiency &amp; Competency</vt:lpstr>
      <vt:lpstr>Test your knowledge</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 Training</dc:title>
  <dc:creator>Elizabeth Porter</dc:creator>
  <cp:lastModifiedBy>Treece, Elizabeth</cp:lastModifiedBy>
  <cp:revision>355</cp:revision>
  <cp:lastPrinted>2018-02-02T20:54:43Z</cp:lastPrinted>
  <dcterms:created xsi:type="dcterms:W3CDTF">2006-02-19T19:38:14Z</dcterms:created>
  <dcterms:modified xsi:type="dcterms:W3CDTF">2024-02-10T14:38:12Z</dcterms:modified>
</cp:coreProperties>
</file>