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57" r:id="rId4"/>
    <p:sldId id="258" r:id="rId5"/>
    <p:sldId id="259" r:id="rId6"/>
    <p:sldId id="260" r:id="rId7"/>
    <p:sldId id="274" r:id="rId8"/>
    <p:sldId id="261" r:id="rId9"/>
    <p:sldId id="262" r:id="rId10"/>
    <p:sldId id="275" r:id="rId11"/>
    <p:sldId id="271" r:id="rId12"/>
    <p:sldId id="272" r:id="rId13"/>
    <p:sldId id="264" r:id="rId14"/>
    <p:sldId id="265" r:id="rId15"/>
    <p:sldId id="266" r:id="rId16"/>
    <p:sldId id="267" r:id="rId17"/>
    <p:sldId id="268" r:id="rId18"/>
    <p:sldId id="269" r:id="rId19"/>
    <p:sldId id="270" r:id="rId20"/>
    <p:sldId id="273"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3" d="100"/>
          <a:sy n="103" d="100"/>
        </p:scale>
        <p:origin x="138"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BCBF9-DCE3-03A1-97C6-D25B5AD58A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AFC473-36F2-769B-5C2F-7AE4EBCA78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F27B4D-651B-A2B4-0249-A3EB211B1BB9}"/>
              </a:ext>
            </a:extLst>
          </p:cNvPr>
          <p:cNvSpPr>
            <a:spLocks noGrp="1"/>
          </p:cNvSpPr>
          <p:nvPr>
            <p:ph type="dt" sz="half" idx="10"/>
          </p:nvPr>
        </p:nvSpPr>
        <p:spPr/>
        <p:txBody>
          <a:bodyPr/>
          <a:lstStyle/>
          <a:p>
            <a:fld id="{CDC0F34B-FD5F-48F2-8DFD-36014884A834}" type="datetimeFigureOut">
              <a:rPr lang="en-US" smtClean="0"/>
              <a:t>2/13/2024</a:t>
            </a:fld>
            <a:endParaRPr lang="en-US"/>
          </a:p>
        </p:txBody>
      </p:sp>
      <p:sp>
        <p:nvSpPr>
          <p:cNvPr id="5" name="Footer Placeholder 4">
            <a:extLst>
              <a:ext uri="{FF2B5EF4-FFF2-40B4-BE49-F238E27FC236}">
                <a16:creationId xmlns:a16="http://schemas.microsoft.com/office/drawing/2014/main" id="{38A8547F-1658-1EDE-89AA-ED58518A1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B67FC0-8CAB-DFC3-F37B-8152F17D5420}"/>
              </a:ext>
            </a:extLst>
          </p:cNvPr>
          <p:cNvSpPr>
            <a:spLocks noGrp="1"/>
          </p:cNvSpPr>
          <p:nvPr>
            <p:ph type="sldNum" sz="quarter" idx="12"/>
          </p:nvPr>
        </p:nvSpPr>
        <p:spPr/>
        <p:txBody>
          <a:bodyPr/>
          <a:lstStyle/>
          <a:p>
            <a:fld id="{545795A6-3E8E-4A92-9D07-6363879CD9C3}" type="slidenum">
              <a:rPr lang="en-US" smtClean="0"/>
              <a:t>‹#›</a:t>
            </a:fld>
            <a:endParaRPr lang="en-US"/>
          </a:p>
        </p:txBody>
      </p:sp>
    </p:spTree>
    <p:extLst>
      <p:ext uri="{BB962C8B-B14F-4D97-AF65-F5344CB8AC3E}">
        <p14:creationId xmlns:p14="http://schemas.microsoft.com/office/powerpoint/2010/main" val="3516680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3D4F1-E1FF-1F28-8E83-B07BC9121D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38879-BCA5-972F-F74A-F5C6E318B2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FB1096-3EC7-CC45-0C18-4134851539F7}"/>
              </a:ext>
            </a:extLst>
          </p:cNvPr>
          <p:cNvSpPr>
            <a:spLocks noGrp="1"/>
          </p:cNvSpPr>
          <p:nvPr>
            <p:ph type="dt" sz="half" idx="10"/>
          </p:nvPr>
        </p:nvSpPr>
        <p:spPr/>
        <p:txBody>
          <a:bodyPr/>
          <a:lstStyle/>
          <a:p>
            <a:fld id="{CDC0F34B-FD5F-48F2-8DFD-36014884A834}" type="datetimeFigureOut">
              <a:rPr lang="en-US" smtClean="0"/>
              <a:t>2/13/2024</a:t>
            </a:fld>
            <a:endParaRPr lang="en-US"/>
          </a:p>
        </p:txBody>
      </p:sp>
      <p:sp>
        <p:nvSpPr>
          <p:cNvPr id="5" name="Footer Placeholder 4">
            <a:extLst>
              <a:ext uri="{FF2B5EF4-FFF2-40B4-BE49-F238E27FC236}">
                <a16:creationId xmlns:a16="http://schemas.microsoft.com/office/drawing/2014/main" id="{3210E111-D343-CB2F-854B-9A2FFA53DF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9DB78A-5326-7808-ED74-D85AA87C15B6}"/>
              </a:ext>
            </a:extLst>
          </p:cNvPr>
          <p:cNvSpPr>
            <a:spLocks noGrp="1"/>
          </p:cNvSpPr>
          <p:nvPr>
            <p:ph type="sldNum" sz="quarter" idx="12"/>
          </p:nvPr>
        </p:nvSpPr>
        <p:spPr/>
        <p:txBody>
          <a:bodyPr/>
          <a:lstStyle/>
          <a:p>
            <a:fld id="{545795A6-3E8E-4A92-9D07-6363879CD9C3}" type="slidenum">
              <a:rPr lang="en-US" smtClean="0"/>
              <a:t>‹#›</a:t>
            </a:fld>
            <a:endParaRPr lang="en-US"/>
          </a:p>
        </p:txBody>
      </p:sp>
    </p:spTree>
    <p:extLst>
      <p:ext uri="{BB962C8B-B14F-4D97-AF65-F5344CB8AC3E}">
        <p14:creationId xmlns:p14="http://schemas.microsoft.com/office/powerpoint/2010/main" val="301534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DC4B4-DEC3-4CE1-FE20-DB4120ACDB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8B3F39-EA90-928E-994D-E5E24B7CA6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B2B494-09B1-0A5C-76FF-BBD69F3313C2}"/>
              </a:ext>
            </a:extLst>
          </p:cNvPr>
          <p:cNvSpPr>
            <a:spLocks noGrp="1"/>
          </p:cNvSpPr>
          <p:nvPr>
            <p:ph type="dt" sz="half" idx="10"/>
          </p:nvPr>
        </p:nvSpPr>
        <p:spPr/>
        <p:txBody>
          <a:bodyPr/>
          <a:lstStyle/>
          <a:p>
            <a:fld id="{CDC0F34B-FD5F-48F2-8DFD-36014884A834}" type="datetimeFigureOut">
              <a:rPr lang="en-US" smtClean="0"/>
              <a:t>2/13/2024</a:t>
            </a:fld>
            <a:endParaRPr lang="en-US"/>
          </a:p>
        </p:txBody>
      </p:sp>
      <p:sp>
        <p:nvSpPr>
          <p:cNvPr id="5" name="Footer Placeholder 4">
            <a:extLst>
              <a:ext uri="{FF2B5EF4-FFF2-40B4-BE49-F238E27FC236}">
                <a16:creationId xmlns:a16="http://schemas.microsoft.com/office/drawing/2014/main" id="{72295FFD-5D94-BED9-C376-412C74B0B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FD15C-E404-B1D6-EF5F-DFFD8A456238}"/>
              </a:ext>
            </a:extLst>
          </p:cNvPr>
          <p:cNvSpPr>
            <a:spLocks noGrp="1"/>
          </p:cNvSpPr>
          <p:nvPr>
            <p:ph type="sldNum" sz="quarter" idx="12"/>
          </p:nvPr>
        </p:nvSpPr>
        <p:spPr/>
        <p:txBody>
          <a:bodyPr/>
          <a:lstStyle/>
          <a:p>
            <a:fld id="{545795A6-3E8E-4A92-9D07-6363879CD9C3}" type="slidenum">
              <a:rPr lang="en-US" smtClean="0"/>
              <a:t>‹#›</a:t>
            </a:fld>
            <a:endParaRPr lang="en-US"/>
          </a:p>
        </p:txBody>
      </p:sp>
    </p:spTree>
    <p:extLst>
      <p:ext uri="{BB962C8B-B14F-4D97-AF65-F5344CB8AC3E}">
        <p14:creationId xmlns:p14="http://schemas.microsoft.com/office/powerpoint/2010/main" val="1546098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753FC-5957-BA1F-944F-A5F6D6E485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05CAB1-2365-ACB9-20B2-5436462E85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540544-4ACA-4034-87C4-54AA70C3792F}"/>
              </a:ext>
            </a:extLst>
          </p:cNvPr>
          <p:cNvSpPr>
            <a:spLocks noGrp="1"/>
          </p:cNvSpPr>
          <p:nvPr>
            <p:ph type="dt" sz="half" idx="10"/>
          </p:nvPr>
        </p:nvSpPr>
        <p:spPr/>
        <p:txBody>
          <a:bodyPr/>
          <a:lstStyle/>
          <a:p>
            <a:fld id="{CDC0F34B-FD5F-48F2-8DFD-36014884A834}" type="datetimeFigureOut">
              <a:rPr lang="en-US" smtClean="0"/>
              <a:t>2/13/2024</a:t>
            </a:fld>
            <a:endParaRPr lang="en-US"/>
          </a:p>
        </p:txBody>
      </p:sp>
      <p:sp>
        <p:nvSpPr>
          <p:cNvPr id="5" name="Footer Placeholder 4">
            <a:extLst>
              <a:ext uri="{FF2B5EF4-FFF2-40B4-BE49-F238E27FC236}">
                <a16:creationId xmlns:a16="http://schemas.microsoft.com/office/drawing/2014/main" id="{BF64A12B-B3B8-7A4A-5AF7-60BE630876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5932A0-0023-7E40-52E7-C9FEA6117991}"/>
              </a:ext>
            </a:extLst>
          </p:cNvPr>
          <p:cNvSpPr>
            <a:spLocks noGrp="1"/>
          </p:cNvSpPr>
          <p:nvPr>
            <p:ph type="sldNum" sz="quarter" idx="12"/>
          </p:nvPr>
        </p:nvSpPr>
        <p:spPr/>
        <p:txBody>
          <a:bodyPr/>
          <a:lstStyle/>
          <a:p>
            <a:fld id="{545795A6-3E8E-4A92-9D07-6363879CD9C3}" type="slidenum">
              <a:rPr lang="en-US" smtClean="0"/>
              <a:t>‹#›</a:t>
            </a:fld>
            <a:endParaRPr lang="en-US"/>
          </a:p>
        </p:txBody>
      </p:sp>
    </p:spTree>
    <p:extLst>
      <p:ext uri="{BB962C8B-B14F-4D97-AF65-F5344CB8AC3E}">
        <p14:creationId xmlns:p14="http://schemas.microsoft.com/office/powerpoint/2010/main" val="2700688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7A9E-E63B-5167-E06E-FDAC409A5B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696CC8-D9B2-F667-7C90-DD744EC106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C83F0-4623-3010-DE5E-045A5B59CAEB}"/>
              </a:ext>
            </a:extLst>
          </p:cNvPr>
          <p:cNvSpPr>
            <a:spLocks noGrp="1"/>
          </p:cNvSpPr>
          <p:nvPr>
            <p:ph type="dt" sz="half" idx="10"/>
          </p:nvPr>
        </p:nvSpPr>
        <p:spPr/>
        <p:txBody>
          <a:bodyPr/>
          <a:lstStyle/>
          <a:p>
            <a:fld id="{CDC0F34B-FD5F-48F2-8DFD-36014884A834}" type="datetimeFigureOut">
              <a:rPr lang="en-US" smtClean="0"/>
              <a:t>2/13/2024</a:t>
            </a:fld>
            <a:endParaRPr lang="en-US"/>
          </a:p>
        </p:txBody>
      </p:sp>
      <p:sp>
        <p:nvSpPr>
          <p:cNvPr id="5" name="Footer Placeholder 4">
            <a:extLst>
              <a:ext uri="{FF2B5EF4-FFF2-40B4-BE49-F238E27FC236}">
                <a16:creationId xmlns:a16="http://schemas.microsoft.com/office/drawing/2014/main" id="{49808327-7752-4998-BE14-121250A5C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E28B9C-28D7-03E0-A617-47ABFB96F352}"/>
              </a:ext>
            </a:extLst>
          </p:cNvPr>
          <p:cNvSpPr>
            <a:spLocks noGrp="1"/>
          </p:cNvSpPr>
          <p:nvPr>
            <p:ph type="sldNum" sz="quarter" idx="12"/>
          </p:nvPr>
        </p:nvSpPr>
        <p:spPr/>
        <p:txBody>
          <a:bodyPr/>
          <a:lstStyle/>
          <a:p>
            <a:fld id="{545795A6-3E8E-4A92-9D07-6363879CD9C3}" type="slidenum">
              <a:rPr lang="en-US" smtClean="0"/>
              <a:t>‹#›</a:t>
            </a:fld>
            <a:endParaRPr lang="en-US"/>
          </a:p>
        </p:txBody>
      </p:sp>
    </p:spTree>
    <p:extLst>
      <p:ext uri="{BB962C8B-B14F-4D97-AF65-F5344CB8AC3E}">
        <p14:creationId xmlns:p14="http://schemas.microsoft.com/office/powerpoint/2010/main" val="1264489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8BB1-E17F-8BE0-ECA1-92052F36FF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BE256C-7D38-59D1-6A4B-18A1228192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059E15-CFFA-53A7-A2A1-2BE9503136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E2EA53-4908-64FE-B05B-2E65DB2FF255}"/>
              </a:ext>
            </a:extLst>
          </p:cNvPr>
          <p:cNvSpPr>
            <a:spLocks noGrp="1"/>
          </p:cNvSpPr>
          <p:nvPr>
            <p:ph type="dt" sz="half" idx="10"/>
          </p:nvPr>
        </p:nvSpPr>
        <p:spPr/>
        <p:txBody>
          <a:bodyPr/>
          <a:lstStyle/>
          <a:p>
            <a:fld id="{CDC0F34B-FD5F-48F2-8DFD-36014884A834}" type="datetimeFigureOut">
              <a:rPr lang="en-US" smtClean="0"/>
              <a:t>2/13/2024</a:t>
            </a:fld>
            <a:endParaRPr lang="en-US"/>
          </a:p>
        </p:txBody>
      </p:sp>
      <p:sp>
        <p:nvSpPr>
          <p:cNvPr id="6" name="Footer Placeholder 5">
            <a:extLst>
              <a:ext uri="{FF2B5EF4-FFF2-40B4-BE49-F238E27FC236}">
                <a16:creationId xmlns:a16="http://schemas.microsoft.com/office/drawing/2014/main" id="{7B1DB47D-2283-532B-EE6B-E35E89442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510622-1F76-B3E7-D186-43C6A1148054}"/>
              </a:ext>
            </a:extLst>
          </p:cNvPr>
          <p:cNvSpPr>
            <a:spLocks noGrp="1"/>
          </p:cNvSpPr>
          <p:nvPr>
            <p:ph type="sldNum" sz="quarter" idx="12"/>
          </p:nvPr>
        </p:nvSpPr>
        <p:spPr/>
        <p:txBody>
          <a:bodyPr/>
          <a:lstStyle/>
          <a:p>
            <a:fld id="{545795A6-3E8E-4A92-9D07-6363879CD9C3}" type="slidenum">
              <a:rPr lang="en-US" smtClean="0"/>
              <a:t>‹#›</a:t>
            </a:fld>
            <a:endParaRPr lang="en-US"/>
          </a:p>
        </p:txBody>
      </p:sp>
    </p:spTree>
    <p:extLst>
      <p:ext uri="{BB962C8B-B14F-4D97-AF65-F5344CB8AC3E}">
        <p14:creationId xmlns:p14="http://schemas.microsoft.com/office/powerpoint/2010/main" val="2361682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38437-F8B9-DC44-861A-AB8AD0BEDB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947014-3676-8C58-3F8D-887C0CB001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9D7344-0ADC-1E69-312A-DC6FF5CFCA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048D47-AF3D-9F87-EFD4-39091E0585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286B82-B003-E049-DFEA-CEF8D5EFE5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B2F930-59A5-9E03-92BD-4C65E73FBD44}"/>
              </a:ext>
            </a:extLst>
          </p:cNvPr>
          <p:cNvSpPr>
            <a:spLocks noGrp="1"/>
          </p:cNvSpPr>
          <p:nvPr>
            <p:ph type="dt" sz="half" idx="10"/>
          </p:nvPr>
        </p:nvSpPr>
        <p:spPr/>
        <p:txBody>
          <a:bodyPr/>
          <a:lstStyle/>
          <a:p>
            <a:fld id="{CDC0F34B-FD5F-48F2-8DFD-36014884A834}" type="datetimeFigureOut">
              <a:rPr lang="en-US" smtClean="0"/>
              <a:t>2/13/2024</a:t>
            </a:fld>
            <a:endParaRPr lang="en-US"/>
          </a:p>
        </p:txBody>
      </p:sp>
      <p:sp>
        <p:nvSpPr>
          <p:cNvPr id="8" name="Footer Placeholder 7">
            <a:extLst>
              <a:ext uri="{FF2B5EF4-FFF2-40B4-BE49-F238E27FC236}">
                <a16:creationId xmlns:a16="http://schemas.microsoft.com/office/drawing/2014/main" id="{1E0BE733-1BCD-9ACD-C5DE-D309E7F1F3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0DDADC-407C-3F8F-73AB-7108A7AA79EC}"/>
              </a:ext>
            </a:extLst>
          </p:cNvPr>
          <p:cNvSpPr>
            <a:spLocks noGrp="1"/>
          </p:cNvSpPr>
          <p:nvPr>
            <p:ph type="sldNum" sz="quarter" idx="12"/>
          </p:nvPr>
        </p:nvSpPr>
        <p:spPr/>
        <p:txBody>
          <a:bodyPr/>
          <a:lstStyle/>
          <a:p>
            <a:fld id="{545795A6-3E8E-4A92-9D07-6363879CD9C3}" type="slidenum">
              <a:rPr lang="en-US" smtClean="0"/>
              <a:t>‹#›</a:t>
            </a:fld>
            <a:endParaRPr lang="en-US"/>
          </a:p>
        </p:txBody>
      </p:sp>
    </p:spTree>
    <p:extLst>
      <p:ext uri="{BB962C8B-B14F-4D97-AF65-F5344CB8AC3E}">
        <p14:creationId xmlns:p14="http://schemas.microsoft.com/office/powerpoint/2010/main" val="2491707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3E8D7-3CB9-D4D6-DE34-5CB8CD8165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40773B-93EE-712A-5C3D-740558AA0C62}"/>
              </a:ext>
            </a:extLst>
          </p:cNvPr>
          <p:cNvSpPr>
            <a:spLocks noGrp="1"/>
          </p:cNvSpPr>
          <p:nvPr>
            <p:ph type="dt" sz="half" idx="10"/>
          </p:nvPr>
        </p:nvSpPr>
        <p:spPr/>
        <p:txBody>
          <a:bodyPr/>
          <a:lstStyle/>
          <a:p>
            <a:fld id="{CDC0F34B-FD5F-48F2-8DFD-36014884A834}" type="datetimeFigureOut">
              <a:rPr lang="en-US" smtClean="0"/>
              <a:t>2/13/2024</a:t>
            </a:fld>
            <a:endParaRPr lang="en-US"/>
          </a:p>
        </p:txBody>
      </p:sp>
      <p:sp>
        <p:nvSpPr>
          <p:cNvPr id="4" name="Footer Placeholder 3">
            <a:extLst>
              <a:ext uri="{FF2B5EF4-FFF2-40B4-BE49-F238E27FC236}">
                <a16:creationId xmlns:a16="http://schemas.microsoft.com/office/drawing/2014/main" id="{2D4FB5FB-4EBA-E5E9-4444-4F30932DB8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753378-8CF9-5A54-3A2D-20124B0219EC}"/>
              </a:ext>
            </a:extLst>
          </p:cNvPr>
          <p:cNvSpPr>
            <a:spLocks noGrp="1"/>
          </p:cNvSpPr>
          <p:nvPr>
            <p:ph type="sldNum" sz="quarter" idx="12"/>
          </p:nvPr>
        </p:nvSpPr>
        <p:spPr/>
        <p:txBody>
          <a:bodyPr/>
          <a:lstStyle/>
          <a:p>
            <a:fld id="{545795A6-3E8E-4A92-9D07-6363879CD9C3}" type="slidenum">
              <a:rPr lang="en-US" smtClean="0"/>
              <a:t>‹#›</a:t>
            </a:fld>
            <a:endParaRPr lang="en-US"/>
          </a:p>
        </p:txBody>
      </p:sp>
    </p:spTree>
    <p:extLst>
      <p:ext uri="{BB962C8B-B14F-4D97-AF65-F5344CB8AC3E}">
        <p14:creationId xmlns:p14="http://schemas.microsoft.com/office/powerpoint/2010/main" val="3788259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9218CE-2D45-FF01-00EA-356DE582A150}"/>
              </a:ext>
            </a:extLst>
          </p:cNvPr>
          <p:cNvSpPr>
            <a:spLocks noGrp="1"/>
          </p:cNvSpPr>
          <p:nvPr>
            <p:ph type="dt" sz="half" idx="10"/>
          </p:nvPr>
        </p:nvSpPr>
        <p:spPr/>
        <p:txBody>
          <a:bodyPr/>
          <a:lstStyle/>
          <a:p>
            <a:fld id="{CDC0F34B-FD5F-48F2-8DFD-36014884A834}" type="datetimeFigureOut">
              <a:rPr lang="en-US" smtClean="0"/>
              <a:t>2/13/2024</a:t>
            </a:fld>
            <a:endParaRPr lang="en-US"/>
          </a:p>
        </p:txBody>
      </p:sp>
      <p:sp>
        <p:nvSpPr>
          <p:cNvPr id="3" name="Footer Placeholder 2">
            <a:extLst>
              <a:ext uri="{FF2B5EF4-FFF2-40B4-BE49-F238E27FC236}">
                <a16:creationId xmlns:a16="http://schemas.microsoft.com/office/drawing/2014/main" id="{E365BA68-EA7D-1A19-9FA6-D85F60D8A9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DDC33F-2687-25A3-806A-B0E0B46E429D}"/>
              </a:ext>
            </a:extLst>
          </p:cNvPr>
          <p:cNvSpPr>
            <a:spLocks noGrp="1"/>
          </p:cNvSpPr>
          <p:nvPr>
            <p:ph type="sldNum" sz="quarter" idx="12"/>
          </p:nvPr>
        </p:nvSpPr>
        <p:spPr/>
        <p:txBody>
          <a:bodyPr/>
          <a:lstStyle/>
          <a:p>
            <a:fld id="{545795A6-3E8E-4A92-9D07-6363879CD9C3}" type="slidenum">
              <a:rPr lang="en-US" smtClean="0"/>
              <a:t>‹#›</a:t>
            </a:fld>
            <a:endParaRPr lang="en-US"/>
          </a:p>
        </p:txBody>
      </p:sp>
    </p:spTree>
    <p:extLst>
      <p:ext uri="{BB962C8B-B14F-4D97-AF65-F5344CB8AC3E}">
        <p14:creationId xmlns:p14="http://schemas.microsoft.com/office/powerpoint/2010/main" val="2178225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132BC-85FB-E9D9-F1A0-C27E95B13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ADE6B8-8784-2550-CAFB-71C5DD7EA2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24C46F-5503-BE4F-F89E-D358FCD39E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99DBAF-8ACC-9FA1-E129-3E7D2F2F1F67}"/>
              </a:ext>
            </a:extLst>
          </p:cNvPr>
          <p:cNvSpPr>
            <a:spLocks noGrp="1"/>
          </p:cNvSpPr>
          <p:nvPr>
            <p:ph type="dt" sz="half" idx="10"/>
          </p:nvPr>
        </p:nvSpPr>
        <p:spPr/>
        <p:txBody>
          <a:bodyPr/>
          <a:lstStyle/>
          <a:p>
            <a:fld id="{CDC0F34B-FD5F-48F2-8DFD-36014884A834}" type="datetimeFigureOut">
              <a:rPr lang="en-US" smtClean="0"/>
              <a:t>2/13/2024</a:t>
            </a:fld>
            <a:endParaRPr lang="en-US"/>
          </a:p>
        </p:txBody>
      </p:sp>
      <p:sp>
        <p:nvSpPr>
          <p:cNvPr id="6" name="Footer Placeholder 5">
            <a:extLst>
              <a:ext uri="{FF2B5EF4-FFF2-40B4-BE49-F238E27FC236}">
                <a16:creationId xmlns:a16="http://schemas.microsoft.com/office/drawing/2014/main" id="{B40782DF-FAEB-D140-0BF6-29338B3EA9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04E047-D773-C128-0C01-4F68A656E6ED}"/>
              </a:ext>
            </a:extLst>
          </p:cNvPr>
          <p:cNvSpPr>
            <a:spLocks noGrp="1"/>
          </p:cNvSpPr>
          <p:nvPr>
            <p:ph type="sldNum" sz="quarter" idx="12"/>
          </p:nvPr>
        </p:nvSpPr>
        <p:spPr/>
        <p:txBody>
          <a:bodyPr/>
          <a:lstStyle/>
          <a:p>
            <a:fld id="{545795A6-3E8E-4A92-9D07-6363879CD9C3}" type="slidenum">
              <a:rPr lang="en-US" smtClean="0"/>
              <a:t>‹#›</a:t>
            </a:fld>
            <a:endParaRPr lang="en-US"/>
          </a:p>
        </p:txBody>
      </p:sp>
    </p:spTree>
    <p:extLst>
      <p:ext uri="{BB962C8B-B14F-4D97-AF65-F5344CB8AC3E}">
        <p14:creationId xmlns:p14="http://schemas.microsoft.com/office/powerpoint/2010/main" val="2888974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FD503-2775-0059-1968-E5FCBF3105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BBCFC5-D74E-43CE-463B-B2EF9E90B9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E69BCA-5E23-3A4F-721D-8C8299D7C3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8ADD91-80EC-74F7-E9BC-AECC93B1782F}"/>
              </a:ext>
            </a:extLst>
          </p:cNvPr>
          <p:cNvSpPr>
            <a:spLocks noGrp="1"/>
          </p:cNvSpPr>
          <p:nvPr>
            <p:ph type="dt" sz="half" idx="10"/>
          </p:nvPr>
        </p:nvSpPr>
        <p:spPr/>
        <p:txBody>
          <a:bodyPr/>
          <a:lstStyle/>
          <a:p>
            <a:fld id="{CDC0F34B-FD5F-48F2-8DFD-36014884A834}" type="datetimeFigureOut">
              <a:rPr lang="en-US" smtClean="0"/>
              <a:t>2/13/2024</a:t>
            </a:fld>
            <a:endParaRPr lang="en-US"/>
          </a:p>
        </p:txBody>
      </p:sp>
      <p:sp>
        <p:nvSpPr>
          <p:cNvPr id="6" name="Footer Placeholder 5">
            <a:extLst>
              <a:ext uri="{FF2B5EF4-FFF2-40B4-BE49-F238E27FC236}">
                <a16:creationId xmlns:a16="http://schemas.microsoft.com/office/drawing/2014/main" id="{1CB43C11-6C0A-18E4-85A0-B916367E64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E3BE33-7B2E-D37F-85DB-D900B1DC0C1A}"/>
              </a:ext>
            </a:extLst>
          </p:cNvPr>
          <p:cNvSpPr>
            <a:spLocks noGrp="1"/>
          </p:cNvSpPr>
          <p:nvPr>
            <p:ph type="sldNum" sz="quarter" idx="12"/>
          </p:nvPr>
        </p:nvSpPr>
        <p:spPr/>
        <p:txBody>
          <a:bodyPr/>
          <a:lstStyle/>
          <a:p>
            <a:fld id="{545795A6-3E8E-4A92-9D07-6363879CD9C3}" type="slidenum">
              <a:rPr lang="en-US" smtClean="0"/>
              <a:t>‹#›</a:t>
            </a:fld>
            <a:endParaRPr lang="en-US"/>
          </a:p>
        </p:txBody>
      </p:sp>
    </p:spTree>
    <p:extLst>
      <p:ext uri="{BB962C8B-B14F-4D97-AF65-F5344CB8AC3E}">
        <p14:creationId xmlns:p14="http://schemas.microsoft.com/office/powerpoint/2010/main" val="2387103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DEC46E-66A0-2FCD-898B-A37BC7751E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4AFD77-B476-700B-B1F5-C255AB666D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76DC6-8DA2-C0C5-B47E-4C24C35E17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C0F34B-FD5F-48F2-8DFD-36014884A834}" type="datetimeFigureOut">
              <a:rPr lang="en-US" smtClean="0"/>
              <a:t>2/13/2024</a:t>
            </a:fld>
            <a:endParaRPr lang="en-US"/>
          </a:p>
        </p:txBody>
      </p:sp>
      <p:sp>
        <p:nvSpPr>
          <p:cNvPr id="5" name="Footer Placeholder 4">
            <a:extLst>
              <a:ext uri="{FF2B5EF4-FFF2-40B4-BE49-F238E27FC236}">
                <a16:creationId xmlns:a16="http://schemas.microsoft.com/office/drawing/2014/main" id="{D42F92EC-5822-7AE2-A6B9-9AC4D9BBDF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83A211-E402-EF06-ABBA-68B4B4D706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5795A6-3E8E-4A92-9D07-6363879CD9C3}" type="slidenum">
              <a:rPr lang="en-US" smtClean="0"/>
              <a:t>‹#›</a:t>
            </a:fld>
            <a:endParaRPr lang="en-US"/>
          </a:p>
        </p:txBody>
      </p:sp>
    </p:spTree>
    <p:extLst>
      <p:ext uri="{BB962C8B-B14F-4D97-AF65-F5344CB8AC3E}">
        <p14:creationId xmlns:p14="http://schemas.microsoft.com/office/powerpoint/2010/main" val="1547820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73E7B4D-CC14-87D3-0612-9295C1194796}"/>
              </a:ext>
            </a:extLst>
          </p:cNvPr>
          <p:cNvPicPr>
            <a:picLocks noChangeAspect="1"/>
          </p:cNvPicPr>
          <p:nvPr/>
        </p:nvPicPr>
        <p:blipFill>
          <a:blip r:embed="rId2"/>
          <a:stretch>
            <a:fillRect/>
          </a:stretch>
        </p:blipFill>
        <p:spPr>
          <a:xfrm>
            <a:off x="3399091" y="457200"/>
            <a:ext cx="5393817" cy="5943600"/>
          </a:xfrm>
          <a:prstGeom prst="rect">
            <a:avLst/>
          </a:prstGeom>
        </p:spPr>
      </p:pic>
    </p:spTree>
    <p:extLst>
      <p:ext uri="{BB962C8B-B14F-4D97-AF65-F5344CB8AC3E}">
        <p14:creationId xmlns:p14="http://schemas.microsoft.com/office/powerpoint/2010/main" val="94433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2D65E-49CC-2C37-C148-84AD1DC5BE7B}"/>
              </a:ext>
            </a:extLst>
          </p:cNvPr>
          <p:cNvSpPr>
            <a:spLocks noGrp="1"/>
          </p:cNvSpPr>
          <p:nvPr>
            <p:ph type="title"/>
          </p:nvPr>
        </p:nvSpPr>
        <p:spPr>
          <a:xfrm>
            <a:off x="838200" y="365125"/>
            <a:ext cx="10526486" cy="1314385"/>
          </a:xfrm>
          <a:blipFill>
            <a:blip r:embed="rId2">
              <a:alphaModFix amt="14000"/>
            </a:blip>
            <a:stretch>
              <a:fillRect/>
            </a:stretch>
          </a:blipFill>
        </p:spPr>
        <p:txBody>
          <a:bodyPr/>
          <a:lstStyle/>
          <a:p>
            <a:pPr algn="ctr"/>
            <a:r>
              <a:rPr lang="en-US" dirty="0"/>
              <a:t>Controls continued</a:t>
            </a:r>
          </a:p>
        </p:txBody>
      </p:sp>
      <p:sp>
        <p:nvSpPr>
          <p:cNvPr id="3" name="Content Placeholder 2">
            <a:extLst>
              <a:ext uri="{FF2B5EF4-FFF2-40B4-BE49-F238E27FC236}">
                <a16:creationId xmlns:a16="http://schemas.microsoft.com/office/drawing/2014/main" id="{E1A33497-652B-B6F7-81D6-76D9D681ACF4}"/>
              </a:ext>
            </a:extLst>
          </p:cNvPr>
          <p:cNvSpPr>
            <a:spLocks noGrp="1"/>
          </p:cNvSpPr>
          <p:nvPr>
            <p:ph idx="1"/>
          </p:nvPr>
        </p:nvSpPr>
        <p:spPr>
          <a:blipFill>
            <a:blip r:embed="rId2">
              <a:alphaModFix amt="14000"/>
            </a:blip>
            <a:stretch>
              <a:fillRect/>
            </a:stretch>
          </a:blipFill>
        </p:spPr>
        <p:txBody>
          <a:bodyPr/>
          <a:lstStyle/>
          <a:p>
            <a:r>
              <a:rPr lang="en-US" dirty="0"/>
              <a:t>Open control vial and remove stopper.</a:t>
            </a:r>
          </a:p>
          <a:p>
            <a:r>
              <a:rPr lang="en-US" dirty="0"/>
              <a:t>Take diluent pipet and hold with bulb down.</a:t>
            </a:r>
          </a:p>
          <a:p>
            <a:r>
              <a:rPr lang="en-US" dirty="0"/>
              <a:t>Shake all the diluent into the bulb.</a:t>
            </a:r>
          </a:p>
          <a:p>
            <a:r>
              <a:rPr lang="en-US" dirty="0"/>
              <a:t>Cut the end of the pipet off with scissors.</a:t>
            </a:r>
          </a:p>
          <a:p>
            <a:r>
              <a:rPr lang="en-US" dirty="0"/>
              <a:t>Add the entire content of the bulb to the vial. Save pipet.</a:t>
            </a:r>
          </a:p>
          <a:p>
            <a:r>
              <a:rPr lang="en-US" dirty="0"/>
              <a:t>Wait 1 minute. Swirl contents gently to mix.</a:t>
            </a:r>
          </a:p>
          <a:p>
            <a:r>
              <a:rPr lang="en-US" dirty="0"/>
              <a:t>Run control. Use the pipet to dispense on to strip.</a:t>
            </a:r>
          </a:p>
          <a:p>
            <a:r>
              <a:rPr lang="en-US" dirty="0"/>
              <a:t>Run both levels of controls. Do not mix up pipets. </a:t>
            </a:r>
          </a:p>
          <a:p>
            <a:pPr marL="0" indent="0">
              <a:buNone/>
            </a:pPr>
            <a:endParaRPr lang="en-US" dirty="0"/>
          </a:p>
          <a:p>
            <a:endParaRPr lang="en-US" dirty="0"/>
          </a:p>
          <a:p>
            <a:endParaRPr lang="en-US" dirty="0"/>
          </a:p>
          <a:p>
            <a:endParaRPr lang="en-US" dirty="0"/>
          </a:p>
        </p:txBody>
      </p:sp>
      <p:sp>
        <p:nvSpPr>
          <p:cNvPr id="4" name="Rectangle 3">
            <a:extLst>
              <a:ext uri="{FF2B5EF4-FFF2-40B4-BE49-F238E27FC236}">
                <a16:creationId xmlns:a16="http://schemas.microsoft.com/office/drawing/2014/main" id="{188CD16C-BA86-B7E6-13E2-6474D9C460CE}"/>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8850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5FF9DF-DED8-5DB7-1A06-0AA7CD28B5A3}"/>
              </a:ext>
            </a:extLst>
          </p:cNvPr>
          <p:cNvSpPr>
            <a:spLocks noGrp="1"/>
          </p:cNvSpPr>
          <p:nvPr>
            <p:ph type="title"/>
          </p:nvPr>
        </p:nvSpPr>
        <p:spPr/>
        <p:txBody>
          <a:bodyPr/>
          <a:lstStyle/>
          <a:p>
            <a:pPr algn="ctr"/>
            <a:r>
              <a:rPr lang="en-US" dirty="0"/>
              <a:t>Verify Date and Time on Meter</a:t>
            </a:r>
          </a:p>
        </p:txBody>
      </p:sp>
      <p:sp>
        <p:nvSpPr>
          <p:cNvPr id="9" name="Content Placeholder 8">
            <a:extLst>
              <a:ext uri="{FF2B5EF4-FFF2-40B4-BE49-F238E27FC236}">
                <a16:creationId xmlns:a16="http://schemas.microsoft.com/office/drawing/2014/main" id="{03D9525D-FF4D-71C2-2D19-D7CC5182C664}"/>
              </a:ext>
            </a:extLst>
          </p:cNvPr>
          <p:cNvSpPr>
            <a:spLocks noGrp="1"/>
          </p:cNvSpPr>
          <p:nvPr>
            <p:ph sz="half" idx="2"/>
          </p:nvPr>
        </p:nvSpPr>
        <p:spPr/>
        <p:txBody>
          <a:bodyPr/>
          <a:lstStyle/>
          <a:p>
            <a:r>
              <a:rPr lang="en-US" dirty="0"/>
              <a:t>Before proceeding with testing verify that the meter is still displaying the correct date and time. </a:t>
            </a:r>
          </a:p>
          <a:p>
            <a:r>
              <a:rPr lang="en-US" dirty="0"/>
              <a:t>The meter does not receive date and time through the interface. If the base unit lost power or the meter was not placed in the base over night it may not have the correct date and time.</a:t>
            </a:r>
          </a:p>
        </p:txBody>
      </p:sp>
      <p:pic>
        <p:nvPicPr>
          <p:cNvPr id="14" name="Content Placeholder 13">
            <a:extLst>
              <a:ext uri="{FF2B5EF4-FFF2-40B4-BE49-F238E27FC236}">
                <a16:creationId xmlns:a16="http://schemas.microsoft.com/office/drawing/2014/main" id="{C08A5CAC-46AE-62CF-8E4A-CF082291C09F}"/>
              </a:ext>
            </a:extLst>
          </p:cNvPr>
          <p:cNvPicPr>
            <a:picLocks noGrp="1" noChangeAspect="1"/>
          </p:cNvPicPr>
          <p:nvPr>
            <p:ph sz="half" idx="1"/>
          </p:nvPr>
        </p:nvPicPr>
        <p:blipFill>
          <a:blip r:embed="rId2"/>
          <a:stretch>
            <a:fillRect/>
          </a:stretch>
        </p:blipFill>
        <p:spPr>
          <a:xfrm>
            <a:off x="518258" y="1690688"/>
            <a:ext cx="2910742" cy="4351338"/>
          </a:xfrm>
        </p:spPr>
      </p:pic>
      <p:sp>
        <p:nvSpPr>
          <p:cNvPr id="15" name="Speech Bubble: Oval 14">
            <a:extLst>
              <a:ext uri="{FF2B5EF4-FFF2-40B4-BE49-F238E27FC236}">
                <a16:creationId xmlns:a16="http://schemas.microsoft.com/office/drawing/2014/main" id="{CFA9A398-FE0F-3F2D-E98E-097A174283D6}"/>
              </a:ext>
            </a:extLst>
          </p:cNvPr>
          <p:cNvSpPr/>
          <p:nvPr/>
        </p:nvSpPr>
        <p:spPr>
          <a:xfrm>
            <a:off x="3598877" y="1825625"/>
            <a:ext cx="914400" cy="612648"/>
          </a:xfrm>
          <a:prstGeom prst="wedgeEllipseCallout">
            <a:avLst>
              <a:gd name="adj1" fmla="val -152026"/>
              <a:gd name="adj2" fmla="val 33745"/>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Time</a:t>
            </a:r>
          </a:p>
        </p:txBody>
      </p:sp>
      <p:sp>
        <p:nvSpPr>
          <p:cNvPr id="16" name="Speech Bubble: Oval 15">
            <a:extLst>
              <a:ext uri="{FF2B5EF4-FFF2-40B4-BE49-F238E27FC236}">
                <a16:creationId xmlns:a16="http://schemas.microsoft.com/office/drawing/2014/main" id="{7B3E99A5-ACD7-4FA1-DD09-6DEC69A627F4}"/>
              </a:ext>
            </a:extLst>
          </p:cNvPr>
          <p:cNvSpPr/>
          <p:nvPr/>
        </p:nvSpPr>
        <p:spPr>
          <a:xfrm>
            <a:off x="3571613" y="3560033"/>
            <a:ext cx="914400" cy="612648"/>
          </a:xfrm>
          <a:prstGeom prst="wedgeEllipseCallout">
            <a:avLst>
              <a:gd name="adj1" fmla="val -241934"/>
              <a:gd name="adj2" fmla="val 2416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Date</a:t>
            </a:r>
          </a:p>
        </p:txBody>
      </p:sp>
      <p:sp>
        <p:nvSpPr>
          <p:cNvPr id="17" name="Rectangle 16">
            <a:extLst>
              <a:ext uri="{FF2B5EF4-FFF2-40B4-BE49-F238E27FC236}">
                <a16:creationId xmlns:a16="http://schemas.microsoft.com/office/drawing/2014/main" id="{03BE3A4B-C34D-838C-8337-B3232FDD47BF}"/>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9071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A513C-F638-EE7F-38DA-66CA44109A8C}"/>
              </a:ext>
            </a:extLst>
          </p:cNvPr>
          <p:cNvSpPr>
            <a:spLocks noGrp="1"/>
          </p:cNvSpPr>
          <p:nvPr>
            <p:ph type="title"/>
          </p:nvPr>
        </p:nvSpPr>
        <p:spPr/>
        <p:txBody>
          <a:bodyPr/>
          <a:lstStyle/>
          <a:p>
            <a:pPr algn="ctr"/>
            <a:r>
              <a:rPr lang="en-US" dirty="0"/>
              <a:t>Set Date and Time</a:t>
            </a:r>
          </a:p>
        </p:txBody>
      </p:sp>
      <p:pic>
        <p:nvPicPr>
          <p:cNvPr id="6" name="Content Placeholder 5">
            <a:extLst>
              <a:ext uri="{FF2B5EF4-FFF2-40B4-BE49-F238E27FC236}">
                <a16:creationId xmlns:a16="http://schemas.microsoft.com/office/drawing/2014/main" id="{3269CC9B-4978-9FE2-F43C-9926D80B0FF1}"/>
              </a:ext>
            </a:extLst>
          </p:cNvPr>
          <p:cNvPicPr>
            <a:picLocks noGrp="1" noChangeAspect="1"/>
          </p:cNvPicPr>
          <p:nvPr>
            <p:ph sz="half" idx="1"/>
          </p:nvPr>
        </p:nvPicPr>
        <p:blipFill>
          <a:blip r:embed="rId2"/>
          <a:stretch>
            <a:fillRect/>
          </a:stretch>
        </p:blipFill>
        <p:spPr>
          <a:xfrm>
            <a:off x="686004" y="1690688"/>
            <a:ext cx="2910742" cy="4351338"/>
          </a:xfrm>
        </p:spPr>
      </p:pic>
      <p:sp>
        <p:nvSpPr>
          <p:cNvPr id="4" name="Content Placeholder 3">
            <a:extLst>
              <a:ext uri="{FF2B5EF4-FFF2-40B4-BE49-F238E27FC236}">
                <a16:creationId xmlns:a16="http://schemas.microsoft.com/office/drawing/2014/main" id="{C45A802F-C595-4420-2F79-02A4C60815B5}"/>
              </a:ext>
            </a:extLst>
          </p:cNvPr>
          <p:cNvSpPr>
            <a:spLocks noGrp="1"/>
          </p:cNvSpPr>
          <p:nvPr>
            <p:ph sz="half" idx="2"/>
          </p:nvPr>
        </p:nvSpPr>
        <p:spPr/>
        <p:txBody>
          <a:bodyPr/>
          <a:lstStyle/>
          <a:p>
            <a:r>
              <a:rPr lang="en-US" dirty="0"/>
              <a:t>Make sure the date and time are correct before running a patient.</a:t>
            </a:r>
          </a:p>
          <a:p>
            <a:r>
              <a:rPr lang="en-US" dirty="0"/>
              <a:t>If the meter lost power it will automatically request date and time. Follow screen instructions to set.</a:t>
            </a:r>
          </a:p>
          <a:p>
            <a:r>
              <a:rPr lang="en-US" dirty="0"/>
              <a:t>If the time has changed you will need to go into SETUP to set the correct date and time.</a:t>
            </a:r>
          </a:p>
        </p:txBody>
      </p:sp>
      <p:sp>
        <p:nvSpPr>
          <p:cNvPr id="7" name="Flowchart: Process 6">
            <a:extLst>
              <a:ext uri="{FF2B5EF4-FFF2-40B4-BE49-F238E27FC236}">
                <a16:creationId xmlns:a16="http://schemas.microsoft.com/office/drawing/2014/main" id="{54AED2CC-7A9C-527E-0FE0-E1A41623462E}"/>
              </a:ext>
            </a:extLst>
          </p:cNvPr>
          <p:cNvSpPr/>
          <p:nvPr/>
        </p:nvSpPr>
        <p:spPr>
          <a:xfrm>
            <a:off x="0" y="0"/>
            <a:ext cx="12192000" cy="6858000"/>
          </a:xfrm>
          <a:prstGeom prst="flowChartProcess">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3491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F9C24-60E0-EB9C-B886-F917A75E7869}"/>
              </a:ext>
            </a:extLst>
          </p:cNvPr>
          <p:cNvSpPr>
            <a:spLocks noGrp="1"/>
          </p:cNvSpPr>
          <p:nvPr>
            <p:ph type="title"/>
          </p:nvPr>
        </p:nvSpPr>
        <p:spPr/>
        <p:txBody>
          <a:bodyPr/>
          <a:lstStyle/>
          <a:p>
            <a:pPr algn="ctr"/>
            <a:r>
              <a:rPr lang="en-US" dirty="0"/>
              <a:t>Operator ID screen appears after power on</a:t>
            </a:r>
          </a:p>
        </p:txBody>
      </p:sp>
      <p:pic>
        <p:nvPicPr>
          <p:cNvPr id="5" name="Content Placeholder 4">
            <a:extLst>
              <a:ext uri="{FF2B5EF4-FFF2-40B4-BE49-F238E27FC236}">
                <a16:creationId xmlns:a16="http://schemas.microsoft.com/office/drawing/2014/main" id="{2391B03B-39F8-83B2-4899-463D69BA62CE}"/>
              </a:ext>
            </a:extLst>
          </p:cNvPr>
          <p:cNvPicPr>
            <a:picLocks noGrp="1" noChangeAspect="1"/>
          </p:cNvPicPr>
          <p:nvPr>
            <p:ph sz="half" idx="1"/>
          </p:nvPr>
        </p:nvPicPr>
        <p:blipFill>
          <a:blip r:embed="rId2"/>
          <a:stretch>
            <a:fillRect/>
          </a:stretch>
        </p:blipFill>
        <p:spPr>
          <a:xfrm>
            <a:off x="2058030" y="1825625"/>
            <a:ext cx="2741939" cy="4351338"/>
          </a:xfrm>
        </p:spPr>
      </p:pic>
      <p:sp>
        <p:nvSpPr>
          <p:cNvPr id="8" name="Content Placeholder 7">
            <a:extLst>
              <a:ext uri="{FF2B5EF4-FFF2-40B4-BE49-F238E27FC236}">
                <a16:creationId xmlns:a16="http://schemas.microsoft.com/office/drawing/2014/main" id="{EC71FCC4-8637-75F5-1B40-6AAC2B2609E0}"/>
              </a:ext>
            </a:extLst>
          </p:cNvPr>
          <p:cNvSpPr>
            <a:spLocks noGrp="1"/>
          </p:cNvSpPr>
          <p:nvPr>
            <p:ph sz="half" idx="2"/>
          </p:nvPr>
        </p:nvSpPr>
        <p:spPr>
          <a:pattFill prst="pct5">
            <a:fgClr>
              <a:schemeClr val="accent1"/>
            </a:fgClr>
            <a:bgClr>
              <a:schemeClr val="bg1"/>
            </a:bgClr>
          </a:pattFill>
        </p:spPr>
        <p:txBody>
          <a:bodyPr/>
          <a:lstStyle/>
          <a:p>
            <a:r>
              <a:rPr lang="en-US" dirty="0"/>
              <a:t>At this screen enter your user ID. </a:t>
            </a:r>
          </a:p>
          <a:p>
            <a:r>
              <a:rPr lang="en-US" dirty="0"/>
              <a:t>Your ID is your VISTA DUZ number and attaches your name to the result.</a:t>
            </a:r>
          </a:p>
          <a:p>
            <a:r>
              <a:rPr lang="en-US" dirty="0"/>
              <a:t>Do not share your ID or use someone else’s.</a:t>
            </a:r>
          </a:p>
        </p:txBody>
      </p:sp>
      <p:sp>
        <p:nvSpPr>
          <p:cNvPr id="6" name="Rectangle 5">
            <a:extLst>
              <a:ext uri="{FF2B5EF4-FFF2-40B4-BE49-F238E27FC236}">
                <a16:creationId xmlns:a16="http://schemas.microsoft.com/office/drawing/2014/main" id="{3C250D13-7C68-FEC2-5C05-483A41C79B89}"/>
              </a:ext>
            </a:extLst>
          </p:cNvPr>
          <p:cNvSpPr/>
          <p:nvPr/>
        </p:nvSpPr>
        <p:spPr>
          <a:xfrm>
            <a:off x="0" y="0"/>
            <a:ext cx="12192000" cy="6858000"/>
          </a:xfrm>
          <a:prstGeom prst="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7735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BC858-4C3E-1E26-82DA-579EA63A4965}"/>
              </a:ext>
            </a:extLst>
          </p:cNvPr>
          <p:cNvSpPr>
            <a:spLocks noGrp="1"/>
          </p:cNvSpPr>
          <p:nvPr>
            <p:ph type="title"/>
          </p:nvPr>
        </p:nvSpPr>
        <p:spPr/>
        <p:txBody>
          <a:bodyPr/>
          <a:lstStyle/>
          <a:p>
            <a:pPr algn="ctr"/>
            <a:r>
              <a:rPr lang="en-US" dirty="0"/>
              <a:t>Run a sample</a:t>
            </a:r>
          </a:p>
        </p:txBody>
      </p:sp>
      <p:pic>
        <p:nvPicPr>
          <p:cNvPr id="6" name="Content Placeholder 5">
            <a:extLst>
              <a:ext uri="{FF2B5EF4-FFF2-40B4-BE49-F238E27FC236}">
                <a16:creationId xmlns:a16="http://schemas.microsoft.com/office/drawing/2014/main" id="{CF125141-21C6-F9B8-64B0-D15DD58C7E45}"/>
              </a:ext>
            </a:extLst>
          </p:cNvPr>
          <p:cNvPicPr>
            <a:picLocks noGrp="1" noChangeAspect="1"/>
          </p:cNvPicPr>
          <p:nvPr>
            <p:ph sz="half" idx="1"/>
          </p:nvPr>
        </p:nvPicPr>
        <p:blipFill>
          <a:blip r:embed="rId2"/>
          <a:stretch>
            <a:fillRect/>
          </a:stretch>
        </p:blipFill>
        <p:spPr>
          <a:xfrm>
            <a:off x="2258567" y="1825625"/>
            <a:ext cx="2340865" cy="4351338"/>
          </a:xfrm>
        </p:spPr>
      </p:pic>
      <p:sp>
        <p:nvSpPr>
          <p:cNvPr id="4" name="Content Placeholder 3">
            <a:extLst>
              <a:ext uri="{FF2B5EF4-FFF2-40B4-BE49-F238E27FC236}">
                <a16:creationId xmlns:a16="http://schemas.microsoft.com/office/drawing/2014/main" id="{010AFBF3-273E-0C83-D444-98A4E62A9725}"/>
              </a:ext>
            </a:extLst>
          </p:cNvPr>
          <p:cNvSpPr>
            <a:spLocks noGrp="1"/>
          </p:cNvSpPr>
          <p:nvPr>
            <p:ph sz="half" idx="2"/>
          </p:nvPr>
        </p:nvSpPr>
        <p:spPr/>
        <p:txBody>
          <a:bodyPr/>
          <a:lstStyle/>
          <a:p>
            <a:r>
              <a:rPr lang="en-US" dirty="0"/>
              <a:t>Main menu after entering user ID.</a:t>
            </a:r>
          </a:p>
          <a:p>
            <a:r>
              <a:rPr lang="en-US" dirty="0"/>
              <a:t>Select patient test or control test</a:t>
            </a:r>
          </a:p>
          <a:p>
            <a:r>
              <a:rPr lang="en-US" dirty="0"/>
              <a:t>To run patient sample select Patient Test</a:t>
            </a:r>
          </a:p>
        </p:txBody>
      </p:sp>
      <p:sp>
        <p:nvSpPr>
          <p:cNvPr id="7" name="Rectangle 6">
            <a:extLst>
              <a:ext uri="{FF2B5EF4-FFF2-40B4-BE49-F238E27FC236}">
                <a16:creationId xmlns:a16="http://schemas.microsoft.com/office/drawing/2014/main" id="{CBA78F42-86A3-ECF6-33BB-1B6BF1F7952E}"/>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5400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50B70-7842-C9F8-5B81-318752D9C2A3}"/>
              </a:ext>
            </a:extLst>
          </p:cNvPr>
          <p:cNvSpPr>
            <a:spLocks noGrp="1"/>
          </p:cNvSpPr>
          <p:nvPr>
            <p:ph type="title"/>
          </p:nvPr>
        </p:nvSpPr>
        <p:spPr/>
        <p:txBody>
          <a:bodyPr/>
          <a:lstStyle/>
          <a:p>
            <a:pPr algn="ctr"/>
            <a:r>
              <a:rPr lang="en-US" dirty="0"/>
              <a:t>Running a sample continued</a:t>
            </a:r>
          </a:p>
        </p:txBody>
      </p:sp>
      <p:pic>
        <p:nvPicPr>
          <p:cNvPr id="6" name="Content Placeholder 5">
            <a:extLst>
              <a:ext uri="{FF2B5EF4-FFF2-40B4-BE49-F238E27FC236}">
                <a16:creationId xmlns:a16="http://schemas.microsoft.com/office/drawing/2014/main" id="{EFFDE593-AFDE-4A4A-1774-50263A306F1D}"/>
              </a:ext>
            </a:extLst>
          </p:cNvPr>
          <p:cNvPicPr>
            <a:picLocks noGrp="1" noChangeAspect="1"/>
          </p:cNvPicPr>
          <p:nvPr>
            <p:ph sz="half" idx="1"/>
          </p:nvPr>
        </p:nvPicPr>
        <p:blipFill>
          <a:blip r:embed="rId2"/>
          <a:stretch>
            <a:fillRect/>
          </a:stretch>
        </p:blipFill>
        <p:spPr>
          <a:xfrm>
            <a:off x="2125031" y="1825625"/>
            <a:ext cx="2607937" cy="4351338"/>
          </a:xfrm>
        </p:spPr>
      </p:pic>
      <p:sp>
        <p:nvSpPr>
          <p:cNvPr id="4" name="Content Placeholder 3">
            <a:extLst>
              <a:ext uri="{FF2B5EF4-FFF2-40B4-BE49-F238E27FC236}">
                <a16:creationId xmlns:a16="http://schemas.microsoft.com/office/drawing/2014/main" id="{7E86DB2E-7F25-8683-5CE3-6167FC984D08}"/>
              </a:ext>
            </a:extLst>
          </p:cNvPr>
          <p:cNvSpPr>
            <a:spLocks noGrp="1"/>
          </p:cNvSpPr>
          <p:nvPr>
            <p:ph sz="half" idx="2"/>
          </p:nvPr>
        </p:nvSpPr>
        <p:spPr/>
        <p:txBody>
          <a:bodyPr/>
          <a:lstStyle/>
          <a:p>
            <a:r>
              <a:rPr lang="en-US" dirty="0"/>
              <a:t>Enter the patient ID.</a:t>
            </a:r>
          </a:p>
          <a:p>
            <a:r>
              <a:rPr lang="en-US" dirty="0"/>
              <a:t>Current Patient ID is the SS#</a:t>
            </a:r>
          </a:p>
          <a:p>
            <a:r>
              <a:rPr lang="en-US" dirty="0"/>
              <a:t>After entering the ID check that the number is correct.</a:t>
            </a:r>
          </a:p>
          <a:p>
            <a:r>
              <a:rPr lang="en-US" dirty="0"/>
              <a:t>Press the green </a:t>
            </a:r>
          </a:p>
        </p:txBody>
      </p:sp>
      <p:pic>
        <p:nvPicPr>
          <p:cNvPr id="8" name="Picture 7">
            <a:extLst>
              <a:ext uri="{FF2B5EF4-FFF2-40B4-BE49-F238E27FC236}">
                <a16:creationId xmlns:a16="http://schemas.microsoft.com/office/drawing/2014/main" id="{DD8A7F56-4106-F846-9DE9-4CD628FF631F}"/>
              </a:ext>
            </a:extLst>
          </p:cNvPr>
          <p:cNvPicPr>
            <a:picLocks noChangeAspect="1"/>
          </p:cNvPicPr>
          <p:nvPr/>
        </p:nvPicPr>
        <p:blipFill>
          <a:blip r:embed="rId3"/>
          <a:stretch>
            <a:fillRect/>
          </a:stretch>
        </p:blipFill>
        <p:spPr>
          <a:xfrm>
            <a:off x="8905815" y="3743298"/>
            <a:ext cx="857370" cy="381053"/>
          </a:xfrm>
          <a:prstGeom prst="rect">
            <a:avLst/>
          </a:prstGeom>
        </p:spPr>
      </p:pic>
      <p:sp>
        <p:nvSpPr>
          <p:cNvPr id="9" name="Rectangle 8">
            <a:extLst>
              <a:ext uri="{FF2B5EF4-FFF2-40B4-BE49-F238E27FC236}">
                <a16:creationId xmlns:a16="http://schemas.microsoft.com/office/drawing/2014/main" id="{49C7B4B6-FB50-CB85-9394-9D3D5F1E6458}"/>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3256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BE01B-CBF7-C831-B735-6BBAB342C086}"/>
              </a:ext>
            </a:extLst>
          </p:cNvPr>
          <p:cNvSpPr>
            <a:spLocks noGrp="1"/>
          </p:cNvSpPr>
          <p:nvPr>
            <p:ph type="title"/>
          </p:nvPr>
        </p:nvSpPr>
        <p:spPr>
          <a:pattFill prst="pct5">
            <a:fgClr>
              <a:schemeClr val="accent1"/>
            </a:fgClr>
            <a:bgClr>
              <a:schemeClr val="bg1"/>
            </a:bgClr>
          </a:pattFill>
        </p:spPr>
        <p:txBody>
          <a:bodyPr/>
          <a:lstStyle/>
          <a:p>
            <a:pPr algn="ctr"/>
            <a:r>
              <a:rPr lang="en-US" dirty="0"/>
              <a:t>Running a sample continued</a:t>
            </a:r>
          </a:p>
        </p:txBody>
      </p:sp>
      <p:pic>
        <p:nvPicPr>
          <p:cNvPr id="6" name="Content Placeholder 5">
            <a:extLst>
              <a:ext uri="{FF2B5EF4-FFF2-40B4-BE49-F238E27FC236}">
                <a16:creationId xmlns:a16="http://schemas.microsoft.com/office/drawing/2014/main" id="{5EB3E82C-79ED-F355-4EDF-2757403270D1}"/>
              </a:ext>
            </a:extLst>
          </p:cNvPr>
          <p:cNvPicPr>
            <a:picLocks noGrp="1" noChangeAspect="1"/>
          </p:cNvPicPr>
          <p:nvPr>
            <p:ph sz="half" idx="1"/>
          </p:nvPr>
        </p:nvPicPr>
        <p:blipFill>
          <a:blip r:embed="rId2"/>
          <a:stretch>
            <a:fillRect/>
          </a:stretch>
        </p:blipFill>
        <p:spPr>
          <a:xfrm>
            <a:off x="2224499" y="1825625"/>
            <a:ext cx="2409001" cy="4351338"/>
          </a:xfrm>
        </p:spPr>
      </p:pic>
      <p:sp>
        <p:nvSpPr>
          <p:cNvPr id="4" name="Content Placeholder 3">
            <a:extLst>
              <a:ext uri="{FF2B5EF4-FFF2-40B4-BE49-F238E27FC236}">
                <a16:creationId xmlns:a16="http://schemas.microsoft.com/office/drawing/2014/main" id="{31779DA9-8802-8EFC-8AD9-157970E3C00E}"/>
              </a:ext>
            </a:extLst>
          </p:cNvPr>
          <p:cNvSpPr>
            <a:spLocks noGrp="1"/>
          </p:cNvSpPr>
          <p:nvPr>
            <p:ph sz="half" idx="2"/>
          </p:nvPr>
        </p:nvSpPr>
        <p:spPr>
          <a:pattFill prst="pct5">
            <a:fgClr>
              <a:schemeClr val="accent1"/>
            </a:fgClr>
            <a:bgClr>
              <a:schemeClr val="bg1"/>
            </a:bgClr>
          </a:pattFill>
        </p:spPr>
        <p:txBody>
          <a:bodyPr/>
          <a:lstStyle/>
          <a:p>
            <a:r>
              <a:rPr lang="en-US" dirty="0"/>
              <a:t>Verify the patient ID at the top.</a:t>
            </a:r>
          </a:p>
          <a:p>
            <a:r>
              <a:rPr lang="en-US" dirty="0"/>
              <a:t>Verify your ID.</a:t>
            </a:r>
          </a:p>
          <a:p>
            <a:r>
              <a:rPr lang="en-US" dirty="0"/>
              <a:t>Insert strip in smooth rapid motion. Arrows on strip go into instrument.</a:t>
            </a:r>
          </a:p>
          <a:p>
            <a:endParaRPr lang="en-US" dirty="0"/>
          </a:p>
        </p:txBody>
      </p:sp>
      <p:pic>
        <p:nvPicPr>
          <p:cNvPr id="8" name="Picture 7">
            <a:extLst>
              <a:ext uri="{FF2B5EF4-FFF2-40B4-BE49-F238E27FC236}">
                <a16:creationId xmlns:a16="http://schemas.microsoft.com/office/drawing/2014/main" id="{51A3CB8D-A4A7-45C9-1EFC-CDCB3244AD15}"/>
              </a:ext>
            </a:extLst>
          </p:cNvPr>
          <p:cNvPicPr>
            <a:picLocks noChangeAspect="1"/>
          </p:cNvPicPr>
          <p:nvPr/>
        </p:nvPicPr>
        <p:blipFill>
          <a:blip r:embed="rId3"/>
          <a:stretch>
            <a:fillRect/>
          </a:stretch>
        </p:blipFill>
        <p:spPr>
          <a:xfrm>
            <a:off x="6460696" y="4335673"/>
            <a:ext cx="2439961" cy="1841290"/>
          </a:xfrm>
          <a:prstGeom prst="rect">
            <a:avLst/>
          </a:prstGeom>
        </p:spPr>
      </p:pic>
    </p:spTree>
    <p:extLst>
      <p:ext uri="{BB962C8B-B14F-4D97-AF65-F5344CB8AC3E}">
        <p14:creationId xmlns:p14="http://schemas.microsoft.com/office/powerpoint/2010/main" val="601475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5ABA0-AF40-913F-FAFF-C31980046582}"/>
              </a:ext>
            </a:extLst>
          </p:cNvPr>
          <p:cNvSpPr>
            <a:spLocks noGrp="1"/>
          </p:cNvSpPr>
          <p:nvPr>
            <p:ph type="title"/>
          </p:nvPr>
        </p:nvSpPr>
        <p:spPr/>
        <p:txBody>
          <a:bodyPr/>
          <a:lstStyle/>
          <a:p>
            <a:pPr algn="ctr"/>
            <a:r>
              <a:rPr lang="en-US" dirty="0"/>
              <a:t>Insert strip and wait for countdown to start</a:t>
            </a:r>
          </a:p>
        </p:txBody>
      </p:sp>
      <p:pic>
        <p:nvPicPr>
          <p:cNvPr id="6" name="Content Placeholder 5">
            <a:extLst>
              <a:ext uri="{FF2B5EF4-FFF2-40B4-BE49-F238E27FC236}">
                <a16:creationId xmlns:a16="http://schemas.microsoft.com/office/drawing/2014/main" id="{6FECF510-7593-9626-F289-4D4A6F0AB9CB}"/>
              </a:ext>
            </a:extLst>
          </p:cNvPr>
          <p:cNvPicPr>
            <a:picLocks noGrp="1" noChangeAspect="1"/>
          </p:cNvPicPr>
          <p:nvPr>
            <p:ph sz="half" idx="1"/>
          </p:nvPr>
        </p:nvPicPr>
        <p:blipFill>
          <a:blip r:embed="rId2"/>
          <a:stretch>
            <a:fillRect/>
          </a:stretch>
        </p:blipFill>
        <p:spPr>
          <a:xfrm>
            <a:off x="2823596" y="1825625"/>
            <a:ext cx="1210807" cy="4351338"/>
          </a:xfrm>
        </p:spPr>
      </p:pic>
      <p:pic>
        <p:nvPicPr>
          <p:cNvPr id="8" name="Content Placeholder 7">
            <a:extLst>
              <a:ext uri="{FF2B5EF4-FFF2-40B4-BE49-F238E27FC236}">
                <a16:creationId xmlns:a16="http://schemas.microsoft.com/office/drawing/2014/main" id="{BA6F8A29-3D4A-7048-CE15-011F20AD967E}"/>
              </a:ext>
            </a:extLst>
          </p:cNvPr>
          <p:cNvPicPr>
            <a:picLocks noGrp="1" noChangeAspect="1"/>
          </p:cNvPicPr>
          <p:nvPr>
            <p:ph sz="half" idx="2"/>
          </p:nvPr>
        </p:nvPicPr>
        <p:blipFill>
          <a:blip r:embed="rId3"/>
          <a:stretch>
            <a:fillRect/>
          </a:stretch>
        </p:blipFill>
        <p:spPr>
          <a:xfrm>
            <a:off x="7342222" y="1825625"/>
            <a:ext cx="2841555" cy="4351338"/>
          </a:xfrm>
        </p:spPr>
      </p:pic>
      <p:sp>
        <p:nvSpPr>
          <p:cNvPr id="9" name="Speech Bubble: Oval 8">
            <a:extLst>
              <a:ext uri="{FF2B5EF4-FFF2-40B4-BE49-F238E27FC236}">
                <a16:creationId xmlns:a16="http://schemas.microsoft.com/office/drawing/2014/main" id="{A0E3CC1A-7BF5-ACF6-8EEB-71274DE21F13}"/>
              </a:ext>
            </a:extLst>
          </p:cNvPr>
          <p:cNvSpPr/>
          <p:nvPr/>
        </p:nvSpPr>
        <p:spPr>
          <a:xfrm>
            <a:off x="4513277" y="2919369"/>
            <a:ext cx="2726422" cy="2768367"/>
          </a:xfrm>
          <a:prstGeom prst="wedgeEllipseCallout">
            <a:avLst>
              <a:gd name="adj1" fmla="val 94934"/>
              <a:gd name="adj2" fmla="val 5171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Blood or control goes here once countdown starts. You will have 180 seconds to apply sample.</a:t>
            </a:r>
          </a:p>
        </p:txBody>
      </p:sp>
    </p:spTree>
    <p:extLst>
      <p:ext uri="{BB962C8B-B14F-4D97-AF65-F5344CB8AC3E}">
        <p14:creationId xmlns:p14="http://schemas.microsoft.com/office/powerpoint/2010/main" val="3617213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DFBCD-1B6A-DECB-77C5-77111D5930D1}"/>
              </a:ext>
            </a:extLst>
          </p:cNvPr>
          <p:cNvSpPr>
            <a:spLocks noGrp="1"/>
          </p:cNvSpPr>
          <p:nvPr>
            <p:ph type="title"/>
          </p:nvPr>
        </p:nvSpPr>
        <p:spPr/>
        <p:txBody>
          <a:bodyPr/>
          <a:lstStyle/>
          <a:p>
            <a:pPr algn="ctr"/>
            <a:r>
              <a:rPr lang="en-US" dirty="0"/>
              <a:t>Notice top of screen indicates whether you are running controls or patients</a:t>
            </a:r>
          </a:p>
        </p:txBody>
      </p:sp>
      <p:pic>
        <p:nvPicPr>
          <p:cNvPr id="6" name="Content Placeholder 5">
            <a:extLst>
              <a:ext uri="{FF2B5EF4-FFF2-40B4-BE49-F238E27FC236}">
                <a16:creationId xmlns:a16="http://schemas.microsoft.com/office/drawing/2014/main" id="{DBD63479-61FB-472E-AC5C-B7E28BACB762}"/>
              </a:ext>
            </a:extLst>
          </p:cNvPr>
          <p:cNvPicPr>
            <a:picLocks noGrp="1" noChangeAspect="1"/>
          </p:cNvPicPr>
          <p:nvPr>
            <p:ph sz="half" idx="1"/>
          </p:nvPr>
        </p:nvPicPr>
        <p:blipFill>
          <a:blip r:embed="rId2"/>
          <a:stretch>
            <a:fillRect/>
          </a:stretch>
        </p:blipFill>
        <p:spPr>
          <a:xfrm>
            <a:off x="2209961" y="1825625"/>
            <a:ext cx="2438077" cy="4351338"/>
          </a:xfrm>
        </p:spPr>
      </p:pic>
      <p:pic>
        <p:nvPicPr>
          <p:cNvPr id="8" name="Content Placeholder 7">
            <a:extLst>
              <a:ext uri="{FF2B5EF4-FFF2-40B4-BE49-F238E27FC236}">
                <a16:creationId xmlns:a16="http://schemas.microsoft.com/office/drawing/2014/main" id="{06DE5315-E695-4500-1010-C0BDD0F206C0}"/>
              </a:ext>
            </a:extLst>
          </p:cNvPr>
          <p:cNvPicPr>
            <a:picLocks noGrp="1" noChangeAspect="1"/>
          </p:cNvPicPr>
          <p:nvPr>
            <p:ph sz="half" idx="2"/>
          </p:nvPr>
        </p:nvPicPr>
        <p:blipFill>
          <a:blip r:embed="rId3"/>
          <a:stretch>
            <a:fillRect/>
          </a:stretch>
        </p:blipFill>
        <p:spPr>
          <a:xfrm>
            <a:off x="7515327" y="1825625"/>
            <a:ext cx="2495346" cy="4351338"/>
          </a:xfrm>
        </p:spPr>
      </p:pic>
      <p:sp>
        <p:nvSpPr>
          <p:cNvPr id="9" name="Speech Bubble: Oval 8">
            <a:extLst>
              <a:ext uri="{FF2B5EF4-FFF2-40B4-BE49-F238E27FC236}">
                <a16:creationId xmlns:a16="http://schemas.microsoft.com/office/drawing/2014/main" id="{A6AC7926-FEF8-AE22-3A46-E9610032DF17}"/>
              </a:ext>
            </a:extLst>
          </p:cNvPr>
          <p:cNvSpPr/>
          <p:nvPr/>
        </p:nvSpPr>
        <p:spPr>
          <a:xfrm>
            <a:off x="251927" y="1825625"/>
            <a:ext cx="1670179" cy="833599"/>
          </a:xfrm>
          <a:prstGeom prst="wedgeEllipseCallout">
            <a:avLst>
              <a:gd name="adj1" fmla="val 95194"/>
              <a:gd name="adj2" fmla="val 22246"/>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Control</a:t>
            </a:r>
          </a:p>
        </p:txBody>
      </p:sp>
      <p:sp>
        <p:nvSpPr>
          <p:cNvPr id="10" name="Speech Bubble: Oval 9">
            <a:extLst>
              <a:ext uri="{FF2B5EF4-FFF2-40B4-BE49-F238E27FC236}">
                <a16:creationId xmlns:a16="http://schemas.microsoft.com/office/drawing/2014/main" id="{12E49311-4567-4FEA-BA92-AF8BA5C0C8DE}"/>
              </a:ext>
            </a:extLst>
          </p:cNvPr>
          <p:cNvSpPr/>
          <p:nvPr/>
        </p:nvSpPr>
        <p:spPr>
          <a:xfrm>
            <a:off x="5905850" y="2030136"/>
            <a:ext cx="1484851" cy="998290"/>
          </a:xfrm>
          <a:prstGeom prst="wedgeEllipseCallout">
            <a:avLst>
              <a:gd name="adj1" fmla="val 87642"/>
              <a:gd name="adj2" fmla="val 1292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Patient with P-ID below</a:t>
            </a:r>
          </a:p>
        </p:txBody>
      </p:sp>
    </p:spTree>
    <p:extLst>
      <p:ext uri="{BB962C8B-B14F-4D97-AF65-F5344CB8AC3E}">
        <p14:creationId xmlns:p14="http://schemas.microsoft.com/office/powerpoint/2010/main" val="1103689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56000" b="-56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3FE320-0CE0-54F6-76C9-72EB077DE127}"/>
              </a:ext>
            </a:extLst>
          </p:cNvPr>
          <p:cNvSpPr>
            <a:spLocks noGrp="1"/>
          </p:cNvSpPr>
          <p:nvPr>
            <p:ph type="title"/>
          </p:nvPr>
        </p:nvSpPr>
        <p:spPr/>
        <p:txBody>
          <a:bodyPr/>
          <a:lstStyle/>
          <a:p>
            <a:pPr algn="ctr"/>
            <a:r>
              <a:rPr lang="en-US" dirty="0"/>
              <a:t>Once you have results</a:t>
            </a:r>
          </a:p>
        </p:txBody>
      </p:sp>
      <p:sp>
        <p:nvSpPr>
          <p:cNvPr id="6" name="Content Placeholder 5">
            <a:extLst>
              <a:ext uri="{FF2B5EF4-FFF2-40B4-BE49-F238E27FC236}">
                <a16:creationId xmlns:a16="http://schemas.microsoft.com/office/drawing/2014/main" id="{2A237A25-7CB7-0953-DB60-6F102F652CA7}"/>
              </a:ext>
            </a:extLst>
          </p:cNvPr>
          <p:cNvSpPr>
            <a:spLocks noGrp="1"/>
          </p:cNvSpPr>
          <p:nvPr>
            <p:ph idx="1"/>
          </p:nvPr>
        </p:nvSpPr>
        <p:spPr/>
        <p:txBody>
          <a:bodyPr/>
          <a:lstStyle/>
          <a:p>
            <a:r>
              <a:rPr lang="en-US" dirty="0"/>
              <a:t>Enter comments. You have 3 available:</a:t>
            </a:r>
          </a:p>
          <a:p>
            <a:r>
              <a:rPr lang="en-US" dirty="0"/>
              <a:t>Clean meter– Indicating you cleaned the </a:t>
            </a:r>
            <a:r>
              <a:rPr lang="en-US" dirty="0" err="1"/>
              <a:t>metereach</a:t>
            </a:r>
            <a:r>
              <a:rPr lang="en-US" dirty="0"/>
              <a:t> use.</a:t>
            </a:r>
          </a:p>
          <a:p>
            <a:r>
              <a:rPr lang="en-US" dirty="0"/>
              <a:t>Time Verify—You checked the time and either set it or accepted it.</a:t>
            </a:r>
          </a:p>
          <a:p>
            <a:r>
              <a:rPr lang="en-US" dirty="0"/>
              <a:t>Temp 15-32 C– Indicates the room temp is acceptable for testing.</a:t>
            </a:r>
          </a:p>
          <a:p>
            <a:endParaRPr lang="en-US" dirty="0"/>
          </a:p>
          <a:p>
            <a:r>
              <a:rPr lang="en-US" dirty="0"/>
              <a:t>Select all comments that apply.</a:t>
            </a:r>
          </a:p>
        </p:txBody>
      </p:sp>
    </p:spTree>
    <p:extLst>
      <p:ext uri="{BB962C8B-B14F-4D97-AF65-F5344CB8AC3E}">
        <p14:creationId xmlns:p14="http://schemas.microsoft.com/office/powerpoint/2010/main" val="382821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DFC1C0-3822-4485-0015-CE8F5D873C6C}"/>
              </a:ext>
            </a:extLst>
          </p:cNvPr>
          <p:cNvSpPr>
            <a:spLocks noGrp="1"/>
          </p:cNvSpPr>
          <p:nvPr>
            <p:ph idx="1"/>
          </p:nvPr>
        </p:nvSpPr>
        <p:spPr>
          <a:xfrm>
            <a:off x="687198" y="1339064"/>
            <a:ext cx="10515600" cy="4351338"/>
          </a:xfrm>
        </p:spPr>
        <p:txBody>
          <a:bodyPr/>
          <a:lstStyle/>
          <a:p>
            <a:r>
              <a:rPr lang="en-US" dirty="0"/>
              <a:t>This training was developed for West Texas V A Health Care System By Elizabeth Treece BSMT(ASCP), MS</a:t>
            </a:r>
          </a:p>
          <a:p>
            <a:r>
              <a:rPr lang="en-US" dirty="0"/>
              <a:t>There are 3 parts.</a:t>
            </a:r>
          </a:p>
          <a:p>
            <a:r>
              <a:rPr lang="en-US" dirty="0"/>
              <a:t>This is part 2. </a:t>
            </a:r>
          </a:p>
          <a:p>
            <a:r>
              <a:rPr lang="en-US" dirty="0"/>
              <a:t>Part 1 is reading and acknowledging the policy.</a:t>
            </a:r>
          </a:p>
          <a:p>
            <a:r>
              <a:rPr lang="en-US" dirty="0"/>
              <a:t>Part 3 is the exam attached to this PowerPoint.</a:t>
            </a:r>
          </a:p>
          <a:p>
            <a:r>
              <a:rPr lang="en-US" dirty="0"/>
              <a:t>All parts are located at Medtraining.org.</a:t>
            </a:r>
          </a:p>
          <a:p>
            <a:pPr marL="0" indent="0">
              <a:buNone/>
            </a:pPr>
            <a:endParaRPr lang="en-US" dirty="0"/>
          </a:p>
        </p:txBody>
      </p:sp>
    </p:spTree>
    <p:extLst>
      <p:ext uri="{BB962C8B-B14F-4D97-AF65-F5344CB8AC3E}">
        <p14:creationId xmlns:p14="http://schemas.microsoft.com/office/powerpoint/2010/main" val="1748575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5363-9A66-EB93-8697-20A6A3A5B476}"/>
              </a:ext>
            </a:extLst>
          </p:cNvPr>
          <p:cNvSpPr>
            <a:spLocks noGrp="1"/>
          </p:cNvSpPr>
          <p:nvPr>
            <p:ph type="title"/>
          </p:nvPr>
        </p:nvSpPr>
        <p:spPr/>
        <p:txBody>
          <a:bodyPr/>
          <a:lstStyle/>
          <a:p>
            <a:pPr algn="ctr"/>
            <a:r>
              <a:rPr lang="en-US" dirty="0"/>
              <a:t>RESULTS</a:t>
            </a:r>
          </a:p>
        </p:txBody>
      </p:sp>
      <p:pic>
        <p:nvPicPr>
          <p:cNvPr id="9" name="Content Placeholder 8">
            <a:extLst>
              <a:ext uri="{FF2B5EF4-FFF2-40B4-BE49-F238E27FC236}">
                <a16:creationId xmlns:a16="http://schemas.microsoft.com/office/drawing/2014/main" id="{989C9606-11A4-D499-0B4E-E20048ECF935}"/>
              </a:ext>
            </a:extLst>
          </p:cNvPr>
          <p:cNvPicPr>
            <a:picLocks noGrp="1" noChangeAspect="1"/>
          </p:cNvPicPr>
          <p:nvPr>
            <p:ph sz="half" idx="1"/>
          </p:nvPr>
        </p:nvPicPr>
        <p:blipFill>
          <a:blip r:embed="rId2"/>
          <a:stretch>
            <a:fillRect/>
          </a:stretch>
        </p:blipFill>
        <p:spPr>
          <a:xfrm>
            <a:off x="1865078" y="1825625"/>
            <a:ext cx="3127843" cy="4351338"/>
          </a:xfrm>
        </p:spPr>
      </p:pic>
      <p:pic>
        <p:nvPicPr>
          <p:cNvPr id="12" name="Content Placeholder 11">
            <a:extLst>
              <a:ext uri="{FF2B5EF4-FFF2-40B4-BE49-F238E27FC236}">
                <a16:creationId xmlns:a16="http://schemas.microsoft.com/office/drawing/2014/main" id="{DF87C5F4-0239-E768-F0F8-6C276557F181}"/>
              </a:ext>
            </a:extLst>
          </p:cNvPr>
          <p:cNvPicPr>
            <a:picLocks noGrp="1" noChangeAspect="1"/>
          </p:cNvPicPr>
          <p:nvPr>
            <p:ph sz="half" idx="2"/>
          </p:nvPr>
        </p:nvPicPr>
        <p:blipFill>
          <a:blip r:embed="rId3"/>
          <a:stretch>
            <a:fillRect/>
          </a:stretch>
        </p:blipFill>
        <p:spPr>
          <a:xfrm>
            <a:off x="7398022" y="1825625"/>
            <a:ext cx="2729955" cy="4351338"/>
          </a:xfrm>
        </p:spPr>
      </p:pic>
      <p:sp>
        <p:nvSpPr>
          <p:cNvPr id="6" name="Flowchart: Process 5">
            <a:extLst>
              <a:ext uri="{FF2B5EF4-FFF2-40B4-BE49-F238E27FC236}">
                <a16:creationId xmlns:a16="http://schemas.microsoft.com/office/drawing/2014/main" id="{0EB7B8B9-F45D-E54B-51B4-33A61B79168A}"/>
              </a:ext>
            </a:extLst>
          </p:cNvPr>
          <p:cNvSpPr/>
          <p:nvPr/>
        </p:nvSpPr>
        <p:spPr>
          <a:xfrm>
            <a:off x="0" y="0"/>
            <a:ext cx="12192000" cy="6858000"/>
          </a:xfrm>
          <a:prstGeom prst="flowChartProcess">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peech Bubble: Oval 9">
            <a:extLst>
              <a:ext uri="{FF2B5EF4-FFF2-40B4-BE49-F238E27FC236}">
                <a16:creationId xmlns:a16="http://schemas.microsoft.com/office/drawing/2014/main" id="{AB7E4760-1013-C97F-9984-4BE39BE4D8C4}"/>
              </a:ext>
            </a:extLst>
          </p:cNvPr>
          <p:cNvSpPr/>
          <p:nvPr/>
        </p:nvSpPr>
        <p:spPr>
          <a:xfrm>
            <a:off x="307910" y="1825625"/>
            <a:ext cx="1455576" cy="2289175"/>
          </a:xfrm>
          <a:prstGeom prst="wedgeEllipseCallout">
            <a:avLst>
              <a:gd name="adj1" fmla="val 127885"/>
              <a:gd name="adj2" fmla="val 24186"/>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Meter can be set to display INR only or INR with PT</a:t>
            </a:r>
          </a:p>
        </p:txBody>
      </p:sp>
      <p:sp>
        <p:nvSpPr>
          <p:cNvPr id="13" name="Speech Bubble: Oval 12">
            <a:extLst>
              <a:ext uri="{FF2B5EF4-FFF2-40B4-BE49-F238E27FC236}">
                <a16:creationId xmlns:a16="http://schemas.microsoft.com/office/drawing/2014/main" id="{5BC2B873-2E67-42EB-6B57-02EE6A1C7CBC}"/>
              </a:ext>
            </a:extLst>
          </p:cNvPr>
          <p:cNvSpPr/>
          <p:nvPr/>
        </p:nvSpPr>
        <p:spPr>
          <a:xfrm>
            <a:off x="5719665" y="1940767"/>
            <a:ext cx="1678357" cy="1959429"/>
          </a:xfrm>
          <a:prstGeom prst="wedgeEllipseCallout">
            <a:avLst>
              <a:gd name="adj1" fmla="val 90910"/>
              <a:gd name="adj2" fmla="val 22024"/>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If needed results can be recalled here</a:t>
            </a:r>
          </a:p>
        </p:txBody>
      </p:sp>
    </p:spTree>
    <p:extLst>
      <p:ext uri="{BB962C8B-B14F-4D97-AF65-F5344CB8AC3E}">
        <p14:creationId xmlns:p14="http://schemas.microsoft.com/office/powerpoint/2010/main" val="2278604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A3A40-EB33-E00A-30E4-776155BBA871}"/>
              </a:ext>
            </a:extLst>
          </p:cNvPr>
          <p:cNvSpPr>
            <a:spLocks noGrp="1"/>
          </p:cNvSpPr>
          <p:nvPr>
            <p:ph type="title"/>
          </p:nvPr>
        </p:nvSpPr>
        <p:spPr/>
        <p:txBody>
          <a:bodyPr/>
          <a:lstStyle/>
          <a:p>
            <a:pPr algn="ctr"/>
            <a:r>
              <a:rPr lang="en-US" dirty="0">
                <a:solidFill>
                  <a:srgbClr val="FF0000"/>
                </a:solidFill>
              </a:rPr>
              <a:t>Problems?</a:t>
            </a:r>
          </a:p>
        </p:txBody>
      </p:sp>
      <p:sp>
        <p:nvSpPr>
          <p:cNvPr id="5" name="Content Placeholder 4">
            <a:extLst>
              <a:ext uri="{FF2B5EF4-FFF2-40B4-BE49-F238E27FC236}">
                <a16:creationId xmlns:a16="http://schemas.microsoft.com/office/drawing/2014/main" id="{A7B1ED5F-992A-E8FA-34FC-A76AC514C3AD}"/>
              </a:ext>
            </a:extLst>
          </p:cNvPr>
          <p:cNvSpPr>
            <a:spLocks noGrp="1"/>
          </p:cNvSpPr>
          <p:nvPr>
            <p:ph idx="1"/>
          </p:nvPr>
        </p:nvSpPr>
        <p:spPr/>
        <p:txBody>
          <a:bodyPr/>
          <a:lstStyle/>
          <a:p>
            <a:r>
              <a:rPr lang="en-US" sz="3200" dirty="0">
                <a:solidFill>
                  <a:srgbClr val="FF0000"/>
                </a:solidFill>
              </a:rPr>
              <a:t>Contact the Ancillary Testing Coordinator at </a:t>
            </a:r>
            <a:r>
              <a:rPr lang="en-US" sz="3200" dirty="0" err="1">
                <a:solidFill>
                  <a:srgbClr val="FF0000"/>
                </a:solidFill>
              </a:rPr>
              <a:t>ext</a:t>
            </a:r>
            <a:r>
              <a:rPr lang="en-US" sz="3200" dirty="0">
                <a:solidFill>
                  <a:srgbClr val="FF0000"/>
                </a:solidFill>
              </a:rPr>
              <a:t> 7232</a:t>
            </a:r>
          </a:p>
          <a:p>
            <a:pPr marL="0" indent="0">
              <a:buNone/>
            </a:pPr>
            <a:endParaRPr lang="en-US"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p:txBody>
      </p:sp>
    </p:spTree>
    <p:extLst>
      <p:ext uri="{BB962C8B-B14F-4D97-AF65-F5344CB8AC3E}">
        <p14:creationId xmlns:p14="http://schemas.microsoft.com/office/powerpoint/2010/main" val="3836799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alphaModFix amt="14000"/>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4AF73-BF50-8A1B-939B-0E83C7487410}"/>
              </a:ext>
            </a:extLst>
          </p:cNvPr>
          <p:cNvSpPr>
            <a:spLocks noGrp="1"/>
          </p:cNvSpPr>
          <p:nvPr>
            <p:ph type="title"/>
          </p:nvPr>
        </p:nvSpPr>
        <p:spPr/>
        <p:txBody>
          <a:bodyPr/>
          <a:lstStyle/>
          <a:p>
            <a:pPr algn="ctr"/>
            <a:r>
              <a:rPr lang="en-US" dirty="0"/>
              <a:t>Roche Coaguchek</a:t>
            </a:r>
          </a:p>
        </p:txBody>
      </p:sp>
      <p:sp>
        <p:nvSpPr>
          <p:cNvPr id="3" name="Content Placeholder 2">
            <a:extLst>
              <a:ext uri="{FF2B5EF4-FFF2-40B4-BE49-F238E27FC236}">
                <a16:creationId xmlns:a16="http://schemas.microsoft.com/office/drawing/2014/main" id="{6E0D22A6-5DF9-8F1F-FCA9-4556FE65FE6D}"/>
              </a:ext>
            </a:extLst>
          </p:cNvPr>
          <p:cNvSpPr>
            <a:spLocks noGrp="1"/>
          </p:cNvSpPr>
          <p:nvPr>
            <p:ph idx="1"/>
          </p:nvPr>
        </p:nvSpPr>
        <p:spPr/>
        <p:txBody>
          <a:bodyPr>
            <a:normAutofit lnSpcReduction="10000"/>
          </a:bodyPr>
          <a:lstStyle/>
          <a:p>
            <a:r>
              <a:rPr lang="en-US" dirty="0"/>
              <a:t>Waived testing for PT/INR.</a:t>
            </a:r>
          </a:p>
          <a:p>
            <a:r>
              <a:rPr lang="en-US" dirty="0"/>
              <a:t>Sample is fingerstick blood drop only applied within 15 seconds of fingerstick.</a:t>
            </a:r>
          </a:p>
          <a:p>
            <a:r>
              <a:rPr lang="en-US" dirty="0"/>
              <a:t>Sample size 8 µL. Do not add more if first application too small.</a:t>
            </a:r>
          </a:p>
          <a:p>
            <a:r>
              <a:rPr lang="en-US" dirty="0"/>
              <a:t>Result display can be set for INR or PT/INR </a:t>
            </a:r>
          </a:p>
          <a:p>
            <a:r>
              <a:rPr lang="en-US" dirty="0"/>
              <a:t>Operator must be trained in use.</a:t>
            </a:r>
          </a:p>
          <a:p>
            <a:r>
              <a:rPr lang="en-US" dirty="0"/>
              <a:t>Meter must be on a level surface during testing.</a:t>
            </a:r>
          </a:p>
          <a:p>
            <a:r>
              <a:rPr lang="en-US" dirty="0"/>
              <a:t>Do not move meter during testing.</a:t>
            </a:r>
          </a:p>
          <a:p>
            <a:r>
              <a:rPr lang="en-US" dirty="0"/>
              <a:t>Repeat testing requires a fresh fingerstick.</a:t>
            </a:r>
          </a:p>
          <a:p>
            <a:pPr marL="0" indent="0">
              <a:buNone/>
            </a:pPr>
            <a:endParaRPr lang="en-US" dirty="0"/>
          </a:p>
        </p:txBody>
      </p:sp>
      <p:sp>
        <p:nvSpPr>
          <p:cNvPr id="5" name="Rectangle 4">
            <a:extLst>
              <a:ext uri="{FF2B5EF4-FFF2-40B4-BE49-F238E27FC236}">
                <a16:creationId xmlns:a16="http://schemas.microsoft.com/office/drawing/2014/main" id="{A36B67EC-AD2A-172B-3A39-B9B23C00792C}"/>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5606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E6C441B-21B3-380C-90E6-1B96AA6B32B1}"/>
              </a:ext>
            </a:extLst>
          </p:cNvPr>
          <p:cNvPicPr>
            <a:picLocks noGrp="1" noChangeAspect="1"/>
          </p:cNvPicPr>
          <p:nvPr>
            <p:ph sz="half" idx="1"/>
          </p:nvPr>
        </p:nvPicPr>
        <p:blipFill>
          <a:blip r:embed="rId2"/>
          <a:stretch>
            <a:fillRect/>
          </a:stretch>
        </p:blipFill>
        <p:spPr>
          <a:xfrm>
            <a:off x="2351614" y="1825625"/>
            <a:ext cx="2154771" cy="4351338"/>
          </a:xfrm>
        </p:spPr>
      </p:pic>
      <p:pic>
        <p:nvPicPr>
          <p:cNvPr id="8" name="Content Placeholder 7">
            <a:extLst>
              <a:ext uri="{FF2B5EF4-FFF2-40B4-BE49-F238E27FC236}">
                <a16:creationId xmlns:a16="http://schemas.microsoft.com/office/drawing/2014/main" id="{0F134D41-E92C-A344-577E-6F9A74A23174}"/>
              </a:ext>
            </a:extLst>
          </p:cNvPr>
          <p:cNvPicPr>
            <a:picLocks noGrp="1" noChangeAspect="1"/>
          </p:cNvPicPr>
          <p:nvPr>
            <p:ph sz="half" idx="2"/>
          </p:nvPr>
        </p:nvPicPr>
        <p:blipFill>
          <a:blip r:embed="rId3"/>
          <a:stretch>
            <a:fillRect/>
          </a:stretch>
        </p:blipFill>
        <p:spPr>
          <a:xfrm>
            <a:off x="7695373" y="1825625"/>
            <a:ext cx="2135253" cy="4351338"/>
          </a:xfrm>
        </p:spPr>
      </p:pic>
      <p:sp>
        <p:nvSpPr>
          <p:cNvPr id="3" name="Speech Bubble: Oval 2">
            <a:extLst>
              <a:ext uri="{FF2B5EF4-FFF2-40B4-BE49-F238E27FC236}">
                <a16:creationId xmlns:a16="http://schemas.microsoft.com/office/drawing/2014/main" id="{78E83B34-72C4-7E9B-1B56-9CAF8E6DFE8E}"/>
              </a:ext>
            </a:extLst>
          </p:cNvPr>
          <p:cNvSpPr/>
          <p:nvPr/>
        </p:nvSpPr>
        <p:spPr>
          <a:xfrm>
            <a:off x="369116" y="1719743"/>
            <a:ext cx="1992258" cy="2827090"/>
          </a:xfrm>
          <a:prstGeom prst="wedgeEllipseCallout">
            <a:avLst>
              <a:gd name="adj1" fmla="val 60014"/>
              <a:gd name="adj2" fmla="val 5953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Coaguchek in base unit</a:t>
            </a:r>
          </a:p>
        </p:txBody>
      </p:sp>
      <p:sp>
        <p:nvSpPr>
          <p:cNvPr id="5" name="Speech Bubble: Oval 4" descr="s">
            <a:extLst>
              <a:ext uri="{FF2B5EF4-FFF2-40B4-BE49-F238E27FC236}">
                <a16:creationId xmlns:a16="http://schemas.microsoft.com/office/drawing/2014/main" id="{C5F01E52-EB22-414A-7D51-3E3A553B40E9}"/>
              </a:ext>
            </a:extLst>
          </p:cNvPr>
          <p:cNvSpPr/>
          <p:nvPr/>
        </p:nvSpPr>
        <p:spPr>
          <a:xfrm>
            <a:off x="5805182" y="1090569"/>
            <a:ext cx="1880435" cy="914400"/>
          </a:xfrm>
          <a:prstGeom prst="wedgeEllipseCallout">
            <a:avLst>
              <a:gd name="adj1" fmla="val 46531"/>
              <a:gd name="adj2" fmla="val 5332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Base Unit</a:t>
            </a:r>
          </a:p>
        </p:txBody>
      </p:sp>
      <p:sp>
        <p:nvSpPr>
          <p:cNvPr id="7" name="Speech Bubble: Oval 6">
            <a:extLst>
              <a:ext uri="{FF2B5EF4-FFF2-40B4-BE49-F238E27FC236}">
                <a16:creationId xmlns:a16="http://schemas.microsoft.com/office/drawing/2014/main" id="{BEE85DD6-9353-1889-DF89-6548D450FDF0}"/>
              </a:ext>
            </a:extLst>
          </p:cNvPr>
          <p:cNvSpPr/>
          <p:nvPr/>
        </p:nvSpPr>
        <p:spPr>
          <a:xfrm>
            <a:off x="5899579" y="2004969"/>
            <a:ext cx="1691640" cy="1636776"/>
          </a:xfrm>
          <a:prstGeom prst="wedgeEllipseCallout">
            <a:avLst>
              <a:gd name="adj1" fmla="val 81870"/>
              <a:gd name="adj2" fmla="val -64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Contacts for charging and data transfer</a:t>
            </a:r>
          </a:p>
        </p:txBody>
      </p:sp>
      <p:sp>
        <p:nvSpPr>
          <p:cNvPr id="9" name="Speech Bubble: Oval 8">
            <a:extLst>
              <a:ext uri="{FF2B5EF4-FFF2-40B4-BE49-F238E27FC236}">
                <a16:creationId xmlns:a16="http://schemas.microsoft.com/office/drawing/2014/main" id="{343CB331-3C85-EF18-544C-A2AB39E6065A}"/>
              </a:ext>
            </a:extLst>
          </p:cNvPr>
          <p:cNvSpPr/>
          <p:nvPr/>
        </p:nvSpPr>
        <p:spPr>
          <a:xfrm>
            <a:off x="5805182" y="4087368"/>
            <a:ext cx="1880435" cy="1373865"/>
          </a:xfrm>
          <a:prstGeom prst="wedgeEllipseCallout">
            <a:avLst>
              <a:gd name="adj1" fmla="val 74962"/>
              <a:gd name="adj2" fmla="val 326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Clips to hold meter in place</a:t>
            </a:r>
          </a:p>
        </p:txBody>
      </p:sp>
      <p:sp>
        <p:nvSpPr>
          <p:cNvPr id="10" name="Rectangle 9">
            <a:extLst>
              <a:ext uri="{FF2B5EF4-FFF2-40B4-BE49-F238E27FC236}">
                <a16:creationId xmlns:a16="http://schemas.microsoft.com/office/drawing/2014/main" id="{C3F26D1E-14E6-CA20-4DD5-0E40E4614DAB}"/>
              </a:ext>
            </a:extLst>
          </p:cNvPr>
          <p:cNvSpPr/>
          <p:nvPr/>
        </p:nvSpPr>
        <p:spPr>
          <a:xfrm>
            <a:off x="65314" y="0"/>
            <a:ext cx="12126686" cy="6858000"/>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2582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C7D7E6-ADDA-C804-B95F-FE921848C6BD}"/>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0B299F0-5C84-E922-E09D-E2D9BB3DFBB1}"/>
              </a:ext>
            </a:extLst>
          </p:cNvPr>
          <p:cNvPicPr>
            <a:picLocks noChangeAspect="1"/>
          </p:cNvPicPr>
          <p:nvPr/>
        </p:nvPicPr>
        <p:blipFill>
          <a:blip r:embed="rId2"/>
          <a:stretch>
            <a:fillRect/>
          </a:stretch>
        </p:blipFill>
        <p:spPr>
          <a:xfrm>
            <a:off x="3015234" y="293614"/>
            <a:ext cx="4639996" cy="2394212"/>
          </a:xfrm>
          <a:prstGeom prst="rect">
            <a:avLst/>
          </a:prstGeom>
        </p:spPr>
      </p:pic>
      <p:pic>
        <p:nvPicPr>
          <p:cNvPr id="9" name="Picture 8">
            <a:extLst>
              <a:ext uri="{FF2B5EF4-FFF2-40B4-BE49-F238E27FC236}">
                <a16:creationId xmlns:a16="http://schemas.microsoft.com/office/drawing/2014/main" id="{2ED2A5DD-DCBE-40E5-2366-BC7E4C20DE77}"/>
              </a:ext>
            </a:extLst>
          </p:cNvPr>
          <p:cNvPicPr>
            <a:picLocks noChangeAspect="1"/>
          </p:cNvPicPr>
          <p:nvPr/>
        </p:nvPicPr>
        <p:blipFill>
          <a:blip r:embed="rId3"/>
          <a:stretch>
            <a:fillRect/>
          </a:stretch>
        </p:blipFill>
        <p:spPr>
          <a:xfrm>
            <a:off x="3015234" y="3045416"/>
            <a:ext cx="4643720" cy="2394212"/>
          </a:xfrm>
          <a:prstGeom prst="rect">
            <a:avLst/>
          </a:prstGeom>
        </p:spPr>
      </p:pic>
      <p:sp>
        <p:nvSpPr>
          <p:cNvPr id="10" name="Speech Bubble: Oval 9">
            <a:extLst>
              <a:ext uri="{FF2B5EF4-FFF2-40B4-BE49-F238E27FC236}">
                <a16:creationId xmlns:a16="http://schemas.microsoft.com/office/drawing/2014/main" id="{B7965CE2-5433-ED4B-9597-C3B05C3384AE}"/>
              </a:ext>
            </a:extLst>
          </p:cNvPr>
          <p:cNvSpPr/>
          <p:nvPr/>
        </p:nvSpPr>
        <p:spPr>
          <a:xfrm>
            <a:off x="562061" y="503338"/>
            <a:ext cx="1887523" cy="1963025"/>
          </a:xfrm>
          <a:prstGeom prst="wedgeEllipseCallout">
            <a:avLst>
              <a:gd name="adj1" fmla="val 101834"/>
              <a:gd name="adj2" fmla="val 1789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End of meter that goes into base unit</a:t>
            </a:r>
          </a:p>
        </p:txBody>
      </p:sp>
      <p:sp>
        <p:nvSpPr>
          <p:cNvPr id="11" name="Speech Bubble: Oval 10">
            <a:extLst>
              <a:ext uri="{FF2B5EF4-FFF2-40B4-BE49-F238E27FC236}">
                <a16:creationId xmlns:a16="http://schemas.microsoft.com/office/drawing/2014/main" id="{96F74A6D-E726-D9D1-4EF4-FCF6E8074A40}"/>
              </a:ext>
            </a:extLst>
          </p:cNvPr>
          <p:cNvSpPr/>
          <p:nvPr/>
        </p:nvSpPr>
        <p:spPr>
          <a:xfrm>
            <a:off x="8053431" y="293614"/>
            <a:ext cx="2494328" cy="1853968"/>
          </a:xfrm>
          <a:prstGeom prst="wedgeEllipseCallout">
            <a:avLst>
              <a:gd name="adj1" fmla="val -123075"/>
              <a:gd name="adj2" fmla="val 729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Charging contacts</a:t>
            </a:r>
          </a:p>
        </p:txBody>
      </p:sp>
      <p:sp>
        <p:nvSpPr>
          <p:cNvPr id="12" name="Speech Bubble: Oval 11">
            <a:extLst>
              <a:ext uri="{FF2B5EF4-FFF2-40B4-BE49-F238E27FC236}">
                <a16:creationId xmlns:a16="http://schemas.microsoft.com/office/drawing/2014/main" id="{BB8E1F71-26F8-7BE2-4DAF-217E462C4C8C}"/>
              </a:ext>
            </a:extLst>
          </p:cNvPr>
          <p:cNvSpPr/>
          <p:nvPr/>
        </p:nvSpPr>
        <p:spPr>
          <a:xfrm>
            <a:off x="746620" y="3531765"/>
            <a:ext cx="2004969" cy="1619075"/>
          </a:xfrm>
          <a:prstGeom prst="wedgeEllipseCallout">
            <a:avLst>
              <a:gd name="adj1" fmla="val 132305"/>
              <a:gd name="adj2" fmla="val -2143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Code chip in place</a:t>
            </a:r>
          </a:p>
        </p:txBody>
      </p:sp>
      <p:sp>
        <p:nvSpPr>
          <p:cNvPr id="13" name="Speech Bubble: Oval 12">
            <a:extLst>
              <a:ext uri="{FF2B5EF4-FFF2-40B4-BE49-F238E27FC236}">
                <a16:creationId xmlns:a16="http://schemas.microsoft.com/office/drawing/2014/main" id="{C51C4C16-C238-D59E-D981-1F75D6D35393}"/>
              </a:ext>
            </a:extLst>
          </p:cNvPr>
          <p:cNvSpPr/>
          <p:nvPr/>
        </p:nvSpPr>
        <p:spPr>
          <a:xfrm>
            <a:off x="8322906" y="3228392"/>
            <a:ext cx="2957804" cy="1754155"/>
          </a:xfrm>
          <a:prstGeom prst="wedgeEllipseCallout">
            <a:avLst>
              <a:gd name="adj1" fmla="val -156480"/>
              <a:gd name="adj2" fmla="val -452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Chips are lot specific. Be sure you are using the correct chip</a:t>
            </a:r>
          </a:p>
        </p:txBody>
      </p:sp>
    </p:spTree>
    <p:extLst>
      <p:ext uri="{BB962C8B-B14F-4D97-AF65-F5344CB8AC3E}">
        <p14:creationId xmlns:p14="http://schemas.microsoft.com/office/powerpoint/2010/main" val="4189376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E5890B-CF88-9FC0-20D0-8F579E7DE550}"/>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a:extLst>
              <a:ext uri="{FF2B5EF4-FFF2-40B4-BE49-F238E27FC236}">
                <a16:creationId xmlns:a16="http://schemas.microsoft.com/office/drawing/2014/main" id="{CA4202EF-7901-2F9C-FFB4-737F7DEF2FE7}"/>
              </a:ext>
            </a:extLst>
          </p:cNvPr>
          <p:cNvPicPr>
            <a:picLocks noGrp="1" noChangeAspect="1"/>
          </p:cNvPicPr>
          <p:nvPr>
            <p:ph sz="half" idx="1"/>
          </p:nvPr>
        </p:nvPicPr>
        <p:blipFill>
          <a:blip r:embed="rId2"/>
          <a:stretch>
            <a:fillRect/>
          </a:stretch>
        </p:blipFill>
        <p:spPr>
          <a:xfrm>
            <a:off x="1611171" y="1825625"/>
            <a:ext cx="3635657" cy="4351338"/>
          </a:xfrm>
          <a:prstGeom prst="rect">
            <a:avLst/>
          </a:prstGeom>
        </p:spPr>
      </p:pic>
      <p:pic>
        <p:nvPicPr>
          <p:cNvPr id="13" name="Content Placeholder 12">
            <a:extLst>
              <a:ext uri="{FF2B5EF4-FFF2-40B4-BE49-F238E27FC236}">
                <a16:creationId xmlns:a16="http://schemas.microsoft.com/office/drawing/2014/main" id="{0440CCF0-8B19-64BC-2491-2CC46074687D}"/>
              </a:ext>
            </a:extLst>
          </p:cNvPr>
          <p:cNvPicPr>
            <a:picLocks noGrp="1" noChangeAspect="1"/>
          </p:cNvPicPr>
          <p:nvPr>
            <p:ph sz="half" idx="2"/>
          </p:nvPr>
        </p:nvPicPr>
        <p:blipFill>
          <a:blip r:embed="rId3"/>
          <a:stretch>
            <a:fillRect/>
          </a:stretch>
        </p:blipFill>
        <p:spPr>
          <a:xfrm>
            <a:off x="7131248" y="1825625"/>
            <a:ext cx="3263503" cy="4351338"/>
          </a:xfrm>
          <a:prstGeom prst="rect">
            <a:avLst/>
          </a:prstGeom>
        </p:spPr>
      </p:pic>
      <p:sp>
        <p:nvSpPr>
          <p:cNvPr id="14" name="Speech Bubble: Rectangle 13">
            <a:extLst>
              <a:ext uri="{FF2B5EF4-FFF2-40B4-BE49-F238E27FC236}">
                <a16:creationId xmlns:a16="http://schemas.microsoft.com/office/drawing/2014/main" id="{8FA23547-3684-2CA9-A25C-209D95AFB9ED}"/>
              </a:ext>
            </a:extLst>
          </p:cNvPr>
          <p:cNvSpPr/>
          <p:nvPr/>
        </p:nvSpPr>
        <p:spPr>
          <a:xfrm>
            <a:off x="1399592" y="205273"/>
            <a:ext cx="3965510" cy="1446245"/>
          </a:xfrm>
          <a:prstGeom prst="wedgeRectCallout">
            <a:avLst>
              <a:gd name="adj1" fmla="val -21068"/>
              <a:gd name="adj2" fmla="val 8895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Contents of the box of test strips</a:t>
            </a:r>
          </a:p>
        </p:txBody>
      </p:sp>
      <p:sp>
        <p:nvSpPr>
          <p:cNvPr id="15" name="Speech Bubble: Rectangle 14">
            <a:extLst>
              <a:ext uri="{FF2B5EF4-FFF2-40B4-BE49-F238E27FC236}">
                <a16:creationId xmlns:a16="http://schemas.microsoft.com/office/drawing/2014/main" id="{B68B309A-1D40-3D31-A3BE-78463F68A94C}"/>
              </a:ext>
            </a:extLst>
          </p:cNvPr>
          <p:cNvSpPr/>
          <p:nvPr/>
        </p:nvSpPr>
        <p:spPr>
          <a:xfrm>
            <a:off x="7305869" y="205273"/>
            <a:ext cx="3088882" cy="1306286"/>
          </a:xfrm>
          <a:prstGeom prst="wedgeRectCallout">
            <a:avLst>
              <a:gd name="adj1" fmla="val -19927"/>
              <a:gd name="adj2" fmla="val 1575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Code chip is lot specific. Note number matches side of bottle. S indicates it is a strip code chip.</a:t>
            </a:r>
          </a:p>
        </p:txBody>
      </p:sp>
      <p:sp>
        <p:nvSpPr>
          <p:cNvPr id="16" name="Speech Bubble: Rectangle 15">
            <a:extLst>
              <a:ext uri="{FF2B5EF4-FFF2-40B4-BE49-F238E27FC236}">
                <a16:creationId xmlns:a16="http://schemas.microsoft.com/office/drawing/2014/main" id="{8ABE71F2-B810-2286-FBC6-BE636B9BEDEE}"/>
              </a:ext>
            </a:extLst>
          </p:cNvPr>
          <p:cNvSpPr/>
          <p:nvPr/>
        </p:nvSpPr>
        <p:spPr>
          <a:xfrm>
            <a:off x="5449078" y="3429000"/>
            <a:ext cx="1496096" cy="853751"/>
          </a:xfrm>
          <a:prstGeom prst="wedgeRectCallout">
            <a:avLst>
              <a:gd name="adj1" fmla="val -119996"/>
              <a:gd name="adj2" fmla="val 5922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Code</a:t>
            </a:r>
          </a:p>
        </p:txBody>
      </p:sp>
    </p:spTree>
    <p:extLst>
      <p:ext uri="{BB962C8B-B14F-4D97-AF65-F5344CB8AC3E}">
        <p14:creationId xmlns:p14="http://schemas.microsoft.com/office/powerpoint/2010/main" val="1033690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3D630-731A-EDDF-5C58-D5D3F2E46A73}"/>
              </a:ext>
            </a:extLst>
          </p:cNvPr>
          <p:cNvSpPr>
            <a:spLocks noGrp="1"/>
          </p:cNvSpPr>
          <p:nvPr>
            <p:ph type="title"/>
          </p:nvPr>
        </p:nvSpPr>
        <p:spPr/>
        <p:txBody>
          <a:bodyPr/>
          <a:lstStyle/>
          <a:p>
            <a:pPr algn="ctr"/>
            <a:r>
              <a:rPr lang="en-US" dirty="0"/>
              <a:t>CONTROLS</a:t>
            </a:r>
          </a:p>
        </p:txBody>
      </p:sp>
      <p:pic>
        <p:nvPicPr>
          <p:cNvPr id="5" name="Content Placeholder 4">
            <a:extLst>
              <a:ext uri="{FF2B5EF4-FFF2-40B4-BE49-F238E27FC236}">
                <a16:creationId xmlns:a16="http://schemas.microsoft.com/office/drawing/2014/main" id="{F068129A-F63B-1112-2729-D92E2FDD4591}"/>
              </a:ext>
            </a:extLst>
          </p:cNvPr>
          <p:cNvPicPr>
            <a:picLocks noGrp="1" noChangeAspect="1"/>
          </p:cNvPicPr>
          <p:nvPr>
            <p:ph sz="half" idx="1"/>
          </p:nvPr>
        </p:nvPicPr>
        <p:blipFill>
          <a:blip r:embed="rId2"/>
          <a:stretch>
            <a:fillRect/>
          </a:stretch>
        </p:blipFill>
        <p:spPr>
          <a:xfrm>
            <a:off x="1797248" y="1825625"/>
            <a:ext cx="3263503" cy="4351338"/>
          </a:xfrm>
          <a:prstGeom prst="rect">
            <a:avLst/>
          </a:prstGeom>
        </p:spPr>
      </p:pic>
      <p:pic>
        <p:nvPicPr>
          <p:cNvPr id="6" name="Content Placeholder 5">
            <a:extLst>
              <a:ext uri="{FF2B5EF4-FFF2-40B4-BE49-F238E27FC236}">
                <a16:creationId xmlns:a16="http://schemas.microsoft.com/office/drawing/2014/main" id="{168ABBE0-16CB-73D3-7840-E09FF6AFC7A2}"/>
              </a:ext>
            </a:extLst>
          </p:cNvPr>
          <p:cNvPicPr>
            <a:picLocks noGrp="1" noChangeAspect="1"/>
          </p:cNvPicPr>
          <p:nvPr>
            <p:ph sz="half" idx="2"/>
          </p:nvPr>
        </p:nvPicPr>
        <p:blipFill>
          <a:blip r:embed="rId3"/>
          <a:stretch>
            <a:fillRect/>
          </a:stretch>
        </p:blipFill>
        <p:spPr>
          <a:xfrm>
            <a:off x="5625011" y="1825625"/>
            <a:ext cx="3263503" cy="4351338"/>
          </a:xfrm>
          <a:prstGeom prst="rect">
            <a:avLst/>
          </a:prstGeom>
        </p:spPr>
      </p:pic>
      <p:sp>
        <p:nvSpPr>
          <p:cNvPr id="8" name="Speech Bubble: Oval 7">
            <a:extLst>
              <a:ext uri="{FF2B5EF4-FFF2-40B4-BE49-F238E27FC236}">
                <a16:creationId xmlns:a16="http://schemas.microsoft.com/office/drawing/2014/main" id="{57D31549-5F39-5140-6684-1C5F279A7E06}"/>
              </a:ext>
            </a:extLst>
          </p:cNvPr>
          <p:cNvSpPr/>
          <p:nvPr/>
        </p:nvSpPr>
        <p:spPr>
          <a:xfrm>
            <a:off x="9153330" y="2491272"/>
            <a:ext cx="2659225" cy="3275045"/>
          </a:xfrm>
          <a:prstGeom prst="wedgeEllipseCallout">
            <a:avLst>
              <a:gd name="adj1" fmla="val -98621"/>
              <a:gd name="adj2" fmla="val 1233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Number on the chip matches number on both levels of controls. </a:t>
            </a:r>
          </a:p>
          <a:p>
            <a:pPr algn="ctr"/>
            <a:r>
              <a:rPr lang="en-US" dirty="0"/>
              <a:t>C on the chip indicates control</a:t>
            </a:r>
          </a:p>
        </p:txBody>
      </p:sp>
      <p:cxnSp>
        <p:nvCxnSpPr>
          <p:cNvPr id="11" name="Straight Arrow Connector 10">
            <a:extLst>
              <a:ext uri="{FF2B5EF4-FFF2-40B4-BE49-F238E27FC236}">
                <a16:creationId xmlns:a16="http://schemas.microsoft.com/office/drawing/2014/main" id="{AC14CBE2-4CA1-38BC-894F-0BDE141AB29C}"/>
              </a:ext>
            </a:extLst>
          </p:cNvPr>
          <p:cNvCxnSpPr/>
          <p:nvPr/>
        </p:nvCxnSpPr>
        <p:spPr>
          <a:xfrm flipH="1">
            <a:off x="7100596" y="3657600"/>
            <a:ext cx="2127379" cy="49452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629A7F95-CCF9-F54F-A35D-BE580ECE1E1C}"/>
              </a:ext>
            </a:extLst>
          </p:cNvPr>
          <p:cNvCxnSpPr>
            <a:cxnSpLocks/>
          </p:cNvCxnSpPr>
          <p:nvPr/>
        </p:nvCxnSpPr>
        <p:spPr>
          <a:xfrm flipH="1">
            <a:off x="6167535" y="3312367"/>
            <a:ext cx="3172408" cy="83975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46232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AB10-FBCA-773A-6908-9A5D6413BFAA}"/>
              </a:ext>
            </a:extLst>
          </p:cNvPr>
          <p:cNvSpPr>
            <a:spLocks noGrp="1"/>
          </p:cNvSpPr>
          <p:nvPr>
            <p:ph type="title"/>
          </p:nvPr>
        </p:nvSpPr>
        <p:spPr/>
        <p:txBody>
          <a:bodyPr/>
          <a:lstStyle/>
          <a:p>
            <a:pPr algn="ctr"/>
            <a:r>
              <a:rPr lang="en-US" dirty="0"/>
              <a:t>Supplies</a:t>
            </a:r>
          </a:p>
        </p:txBody>
      </p:sp>
      <p:sp>
        <p:nvSpPr>
          <p:cNvPr id="3" name="Content Placeholder 2">
            <a:extLst>
              <a:ext uri="{FF2B5EF4-FFF2-40B4-BE49-F238E27FC236}">
                <a16:creationId xmlns:a16="http://schemas.microsoft.com/office/drawing/2014/main" id="{5C9C36D0-241D-D83C-D408-E4DDDEDA3168}"/>
              </a:ext>
            </a:extLst>
          </p:cNvPr>
          <p:cNvSpPr>
            <a:spLocks noGrp="1"/>
          </p:cNvSpPr>
          <p:nvPr>
            <p:ph idx="1"/>
          </p:nvPr>
        </p:nvSpPr>
        <p:spPr>
          <a:xfrm>
            <a:off x="755780" y="1424408"/>
            <a:ext cx="10598020" cy="4677811"/>
          </a:xfrm>
          <a:pattFill prst="pct5">
            <a:fgClr>
              <a:schemeClr val="accent1"/>
            </a:fgClr>
            <a:bgClr>
              <a:schemeClr val="bg1"/>
            </a:bgClr>
          </a:pattFill>
        </p:spPr>
        <p:txBody>
          <a:bodyPr/>
          <a:lstStyle/>
          <a:p>
            <a:r>
              <a:rPr lang="en-US" dirty="0"/>
              <a:t>Gloves</a:t>
            </a:r>
          </a:p>
          <a:p>
            <a:r>
              <a:rPr lang="en-US" dirty="0"/>
              <a:t>Lancets-auto-disabling single use</a:t>
            </a:r>
          </a:p>
          <a:p>
            <a:r>
              <a:rPr lang="en-US" dirty="0"/>
              <a:t>Alcohol wipes</a:t>
            </a:r>
          </a:p>
          <a:p>
            <a:r>
              <a:rPr lang="en-US" dirty="0"/>
              <a:t>Bleach wipes</a:t>
            </a:r>
          </a:p>
          <a:p>
            <a:r>
              <a:rPr lang="en-US" dirty="0"/>
              <a:t>Gauze/bandages</a:t>
            </a:r>
          </a:p>
          <a:p>
            <a:r>
              <a:rPr lang="en-US" dirty="0"/>
              <a:t>Biohazard container</a:t>
            </a:r>
          </a:p>
          <a:p>
            <a:r>
              <a:rPr lang="en-US" dirty="0"/>
              <a:t>Coaguchek strips</a:t>
            </a:r>
          </a:p>
          <a:p>
            <a:r>
              <a:rPr lang="en-US" dirty="0" err="1"/>
              <a:t>Coagucheck</a:t>
            </a:r>
            <a:r>
              <a:rPr lang="en-US" dirty="0"/>
              <a:t> controls</a:t>
            </a:r>
          </a:p>
          <a:p>
            <a:r>
              <a:rPr lang="en-US" dirty="0"/>
              <a:t>Scissors</a:t>
            </a:r>
          </a:p>
          <a:p>
            <a:endParaRPr lang="en-US" dirty="0"/>
          </a:p>
        </p:txBody>
      </p:sp>
      <p:sp>
        <p:nvSpPr>
          <p:cNvPr id="4" name="Rectangle 3">
            <a:extLst>
              <a:ext uri="{FF2B5EF4-FFF2-40B4-BE49-F238E27FC236}">
                <a16:creationId xmlns:a16="http://schemas.microsoft.com/office/drawing/2014/main" id="{A7A40F87-93EB-A7AC-5D84-D11A27324443}"/>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5167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alphaModFix amt="14000"/>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44F94-FE73-5A88-F52E-A352C698C2A9}"/>
              </a:ext>
            </a:extLst>
          </p:cNvPr>
          <p:cNvSpPr>
            <a:spLocks noGrp="1"/>
          </p:cNvSpPr>
          <p:nvPr>
            <p:ph type="title"/>
          </p:nvPr>
        </p:nvSpPr>
        <p:spPr/>
        <p:txBody>
          <a:bodyPr/>
          <a:lstStyle/>
          <a:p>
            <a:pPr algn="ctr"/>
            <a:r>
              <a:rPr lang="en-US" dirty="0"/>
              <a:t>Controls</a:t>
            </a:r>
          </a:p>
        </p:txBody>
      </p:sp>
      <p:sp>
        <p:nvSpPr>
          <p:cNvPr id="3" name="Content Placeholder 2">
            <a:extLst>
              <a:ext uri="{FF2B5EF4-FFF2-40B4-BE49-F238E27FC236}">
                <a16:creationId xmlns:a16="http://schemas.microsoft.com/office/drawing/2014/main" id="{9259E69B-6D3C-8751-8B25-AB5120D5F744}"/>
              </a:ext>
            </a:extLst>
          </p:cNvPr>
          <p:cNvSpPr>
            <a:spLocks noGrp="1"/>
          </p:cNvSpPr>
          <p:nvPr>
            <p:ph idx="1"/>
          </p:nvPr>
        </p:nvSpPr>
        <p:spPr/>
        <p:txBody>
          <a:bodyPr/>
          <a:lstStyle/>
          <a:p>
            <a:r>
              <a:rPr lang="en-US" dirty="0"/>
              <a:t>Controls are refrigerated.</a:t>
            </a:r>
          </a:p>
          <a:p>
            <a:r>
              <a:rPr lang="en-US" dirty="0"/>
              <a:t>Each box has a code chip. </a:t>
            </a:r>
          </a:p>
          <a:p>
            <a:r>
              <a:rPr lang="en-US" dirty="0"/>
              <a:t>Place code chip in chip slot when first starting the control lot.</a:t>
            </a:r>
          </a:p>
          <a:p>
            <a:r>
              <a:rPr lang="en-US" dirty="0"/>
              <a:t>Controls are run monthly.</a:t>
            </a:r>
          </a:p>
          <a:p>
            <a:r>
              <a:rPr lang="en-US" dirty="0"/>
              <a:t>The meter will lock if controls are not run. </a:t>
            </a:r>
          </a:p>
          <a:p>
            <a:r>
              <a:rPr lang="en-US" dirty="0"/>
              <a:t>If the meter has locked for controls it will only unlock if control test is selected.</a:t>
            </a:r>
          </a:p>
          <a:p>
            <a:r>
              <a:rPr lang="en-US" dirty="0"/>
              <a:t>Controls must be reconstituted with the diluent pipet. </a:t>
            </a:r>
          </a:p>
          <a:p>
            <a:pPr marL="0" indent="0">
              <a:buNone/>
            </a:pPr>
            <a:endParaRPr lang="en-US" dirty="0"/>
          </a:p>
          <a:p>
            <a:endParaRPr lang="en-US" dirty="0"/>
          </a:p>
        </p:txBody>
      </p:sp>
      <p:sp>
        <p:nvSpPr>
          <p:cNvPr id="4" name="Rectangle 3">
            <a:extLst>
              <a:ext uri="{FF2B5EF4-FFF2-40B4-BE49-F238E27FC236}">
                <a16:creationId xmlns:a16="http://schemas.microsoft.com/office/drawing/2014/main" id="{A711908F-2C14-BF82-129E-DE462DF32AA9}"/>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1116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1779</TotalTime>
  <Words>772</Words>
  <Application>Microsoft Office PowerPoint</Application>
  <PresentationFormat>Widescreen</PresentationFormat>
  <Paragraphs>109</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Roche Coaguchek</vt:lpstr>
      <vt:lpstr>PowerPoint Presentation</vt:lpstr>
      <vt:lpstr>PowerPoint Presentation</vt:lpstr>
      <vt:lpstr>PowerPoint Presentation</vt:lpstr>
      <vt:lpstr>CONTROLS</vt:lpstr>
      <vt:lpstr>Supplies</vt:lpstr>
      <vt:lpstr>Controls</vt:lpstr>
      <vt:lpstr>Controls continued</vt:lpstr>
      <vt:lpstr>Verify Date and Time on Meter</vt:lpstr>
      <vt:lpstr>Set Date and Time</vt:lpstr>
      <vt:lpstr>Operator ID screen appears after power on</vt:lpstr>
      <vt:lpstr>Run a sample</vt:lpstr>
      <vt:lpstr>Running a sample continued</vt:lpstr>
      <vt:lpstr>Running a sample continued</vt:lpstr>
      <vt:lpstr>Insert strip and wait for countdown to start</vt:lpstr>
      <vt:lpstr>Notice top of screen indicates whether you are running controls or patients</vt:lpstr>
      <vt:lpstr>Once you have results</vt:lpstr>
      <vt:lpstr>RESULTS</vt:lpstr>
      <vt:lpstr>Problems?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Treece, Elizabeth</dc:creator>
  <cp:lastModifiedBy>Treece, Elizabeth</cp:lastModifiedBy>
  <cp:revision>23</cp:revision>
  <dcterms:created xsi:type="dcterms:W3CDTF">2024-02-10T16:22:17Z</dcterms:created>
  <dcterms:modified xsi:type="dcterms:W3CDTF">2024-02-13T18:22:17Z</dcterms:modified>
</cp:coreProperties>
</file>