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1" r:id="rId4"/>
    <p:sldId id="269" r:id="rId5"/>
    <p:sldId id="257" r:id="rId6"/>
    <p:sldId id="258" r:id="rId7"/>
    <p:sldId id="259" r:id="rId8"/>
    <p:sldId id="260" r:id="rId9"/>
    <p:sldId id="261" r:id="rId10"/>
    <p:sldId id="262" r:id="rId11"/>
    <p:sldId id="267" r:id="rId12"/>
    <p:sldId id="264" r:id="rId13"/>
    <p:sldId id="270"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BDC6-60CA-9084-95E3-DC6CAF421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49D97F-2385-9985-A3E8-ED3F9D86D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586E82-B07E-C21C-B593-7022981405CB}"/>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5" name="Footer Placeholder 4">
            <a:extLst>
              <a:ext uri="{FF2B5EF4-FFF2-40B4-BE49-F238E27FC236}">
                <a16:creationId xmlns:a16="http://schemas.microsoft.com/office/drawing/2014/main" id="{70D1CA78-CCA8-A7E7-9CFF-0BD9AD7B91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81950A-877A-4528-F6D1-BB334768BA94}"/>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163985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7F1A-4B8F-B5D0-B968-95AF36B55F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AD15E2-5663-39FC-F616-67D4AD1632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00DF-9DC3-1035-257D-CE2ECE4E1F42}"/>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5" name="Footer Placeholder 4">
            <a:extLst>
              <a:ext uri="{FF2B5EF4-FFF2-40B4-BE49-F238E27FC236}">
                <a16:creationId xmlns:a16="http://schemas.microsoft.com/office/drawing/2014/main" id="{87D28B71-62B7-FCF7-4DE3-5D8D4D1950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2E419D-B15B-43C4-0FF1-906B5A9EB57B}"/>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337409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7950E2-7959-B895-A2A3-7A9EDF0691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4CAA5E-68CC-0C71-569C-4AED9742EC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8B82A-DCCD-C1D9-EA7D-814E6DB64EDF}"/>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5" name="Footer Placeholder 4">
            <a:extLst>
              <a:ext uri="{FF2B5EF4-FFF2-40B4-BE49-F238E27FC236}">
                <a16:creationId xmlns:a16="http://schemas.microsoft.com/office/drawing/2014/main" id="{32B56567-4852-4C30-78A1-0441CB939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BCCC2B-27B7-6994-E7BB-A4D76521303D}"/>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428440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BB69-EA17-4DCE-E077-12FD8FA30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782F2-50EB-AF1A-30D9-C45C26B81CC1}"/>
              </a:ext>
            </a:extLst>
          </p:cNvPr>
          <p:cNvSpPr>
            <a:spLocks noGrp="1"/>
          </p:cNvSpPr>
          <p:nvPr>
            <p:ph idx="1"/>
          </p:nvPr>
        </p:nvSpPr>
        <p:spPr/>
        <p:txBody>
          <a:bodyPr/>
          <a:lstStyle/>
          <a:p>
            <a:pPr lvl="0"/>
            <a:endParaRPr lang="en-US" dirty="0"/>
          </a:p>
        </p:txBody>
      </p:sp>
      <p:sp>
        <p:nvSpPr>
          <p:cNvPr id="4" name="Date Placeholder 3">
            <a:extLst>
              <a:ext uri="{FF2B5EF4-FFF2-40B4-BE49-F238E27FC236}">
                <a16:creationId xmlns:a16="http://schemas.microsoft.com/office/drawing/2014/main" id="{9398B77C-8AA4-86DE-FE68-AA863BCADAE8}"/>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5" name="Footer Placeholder 4">
            <a:extLst>
              <a:ext uri="{FF2B5EF4-FFF2-40B4-BE49-F238E27FC236}">
                <a16:creationId xmlns:a16="http://schemas.microsoft.com/office/drawing/2014/main" id="{EC28C192-2137-9060-49E6-1351EA983E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6F6F7-4060-8E08-6B24-9346ADEFD6CC}"/>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423299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AC08-EA7F-4862-681F-6329978F8A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4783F-D257-0F16-F6E9-AB74D2874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0D8DB3-5624-B97D-220F-53C3B84419E9}"/>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5" name="Footer Placeholder 4">
            <a:extLst>
              <a:ext uri="{FF2B5EF4-FFF2-40B4-BE49-F238E27FC236}">
                <a16:creationId xmlns:a16="http://schemas.microsoft.com/office/drawing/2014/main" id="{8F414B05-F304-239E-9429-0C4980EF20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A4557E-578B-6155-EA21-DBC8651CDFEA}"/>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119165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6A25-0E88-84FB-1378-B30D300A7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2481A-6B8A-9891-E8C8-3549213ED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A87A0-BE03-0497-0CF5-723309C54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22531F-8F99-8BD5-6313-E23220A5D720}"/>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6" name="Footer Placeholder 5">
            <a:extLst>
              <a:ext uri="{FF2B5EF4-FFF2-40B4-BE49-F238E27FC236}">
                <a16:creationId xmlns:a16="http://schemas.microsoft.com/office/drawing/2014/main" id="{D6E62C2D-A2C3-5791-6B65-4D6229114B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282DC8-C937-1050-7447-393AD6CC9DED}"/>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371404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5AC7-B054-EF4F-BE7E-D0563F6D4C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FA0CDD-7436-E77B-6C76-F8FE1E1D3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A125B9-CF29-AC70-1386-97AB10E584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4AFA6-916C-C960-D991-A300BD015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BAB790-1A80-5F1F-E204-1A90FCBF1A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4DB286-69A9-FB0E-E79E-830870AC01EA}"/>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8" name="Footer Placeholder 7">
            <a:extLst>
              <a:ext uri="{FF2B5EF4-FFF2-40B4-BE49-F238E27FC236}">
                <a16:creationId xmlns:a16="http://schemas.microsoft.com/office/drawing/2014/main" id="{489FDF4D-0533-B919-826E-163BF07C5D4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FF0537-BBAC-A93D-6E7A-C2ED009A2C86}"/>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55271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395C-9659-2756-6B4B-DBC3BFB0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A3B80B-892F-9CE4-9890-03135EE93309}"/>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4" name="Footer Placeholder 3">
            <a:extLst>
              <a:ext uri="{FF2B5EF4-FFF2-40B4-BE49-F238E27FC236}">
                <a16:creationId xmlns:a16="http://schemas.microsoft.com/office/drawing/2014/main" id="{BA33FF44-9886-BFE9-36B9-5B83FE3BBA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02DB1C-4400-9E2A-94FE-BFC09B27C0AC}"/>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21057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5E31CA-019F-222B-CDA0-9E9AFB629C29}"/>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3" name="Footer Placeholder 2">
            <a:extLst>
              <a:ext uri="{FF2B5EF4-FFF2-40B4-BE49-F238E27FC236}">
                <a16:creationId xmlns:a16="http://schemas.microsoft.com/office/drawing/2014/main" id="{11982B4C-BAA3-9834-7BE8-0D0B05B1DC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B7AABF8-412C-BCDC-814D-D85F0C3DA677}"/>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185260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CE5C-1267-780A-76BF-60A6B92D3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5554EF-F01F-FDAB-7277-CB5A15405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6D4B6D-3298-1E6B-3258-CEFB084A6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34B0B-E6ED-D442-9376-DBBF63BE0772}"/>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6" name="Footer Placeholder 5">
            <a:extLst>
              <a:ext uri="{FF2B5EF4-FFF2-40B4-BE49-F238E27FC236}">
                <a16:creationId xmlns:a16="http://schemas.microsoft.com/office/drawing/2014/main" id="{CBC31F82-BA66-6589-B1B0-76626892AC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9907F1-7B5E-949B-16CB-30CB86BEE51A}"/>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246430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2BAB-618B-6AEF-5A62-B2235DB36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29D96-39D7-674B-B46D-20CE7A3D7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265553-49D8-A191-68E7-C9A6C395E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8EEF8-E1A3-A72F-FE9B-995BF4611007}"/>
              </a:ext>
            </a:extLst>
          </p:cNvPr>
          <p:cNvSpPr>
            <a:spLocks noGrp="1"/>
          </p:cNvSpPr>
          <p:nvPr>
            <p:ph type="dt" sz="half" idx="10"/>
          </p:nvPr>
        </p:nvSpPr>
        <p:spPr/>
        <p:txBody>
          <a:bodyPr/>
          <a:lstStyle/>
          <a:p>
            <a:fld id="{D6A80507-25B5-4C82-81E9-ED4F5FFAEB8E}" type="datetimeFigureOut">
              <a:rPr lang="en-US" smtClean="0"/>
              <a:t>12/14/2023</a:t>
            </a:fld>
            <a:endParaRPr lang="en-US" dirty="0"/>
          </a:p>
        </p:txBody>
      </p:sp>
      <p:sp>
        <p:nvSpPr>
          <p:cNvPr id="6" name="Footer Placeholder 5">
            <a:extLst>
              <a:ext uri="{FF2B5EF4-FFF2-40B4-BE49-F238E27FC236}">
                <a16:creationId xmlns:a16="http://schemas.microsoft.com/office/drawing/2014/main" id="{37996753-85C7-BB8A-5ECC-0BC802E633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759952-FB59-1F42-38E0-3DDA6614B93F}"/>
              </a:ext>
            </a:extLst>
          </p:cNvPr>
          <p:cNvSpPr>
            <a:spLocks noGrp="1"/>
          </p:cNvSpPr>
          <p:nvPr>
            <p:ph type="sldNum" sz="quarter" idx="12"/>
          </p:nvPr>
        </p:nvSpPr>
        <p:spPr/>
        <p:txBody>
          <a:bodyPr/>
          <a:lstStyle/>
          <a:p>
            <a:fld id="{D50AC42F-0634-4889-BA15-42701A5D4B46}" type="slidenum">
              <a:rPr lang="en-US" smtClean="0"/>
              <a:t>‹#›</a:t>
            </a:fld>
            <a:endParaRPr lang="en-US" dirty="0"/>
          </a:p>
        </p:txBody>
      </p:sp>
    </p:spTree>
    <p:extLst>
      <p:ext uri="{BB962C8B-B14F-4D97-AF65-F5344CB8AC3E}">
        <p14:creationId xmlns:p14="http://schemas.microsoft.com/office/powerpoint/2010/main" val="386003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D5DC1-92E2-CE7D-0165-6DAAA4C4B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906581-B018-E4CF-7419-22AD548D6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0333A-9C48-83A3-2129-CDCBAB3E0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80507-25B5-4C82-81E9-ED4F5FFAEB8E}" type="datetimeFigureOut">
              <a:rPr lang="en-US" smtClean="0"/>
              <a:t>12/14/2023</a:t>
            </a:fld>
            <a:endParaRPr lang="en-US" dirty="0"/>
          </a:p>
        </p:txBody>
      </p:sp>
      <p:sp>
        <p:nvSpPr>
          <p:cNvPr id="5" name="Footer Placeholder 4">
            <a:extLst>
              <a:ext uri="{FF2B5EF4-FFF2-40B4-BE49-F238E27FC236}">
                <a16:creationId xmlns:a16="http://schemas.microsoft.com/office/drawing/2014/main" id="{3E7969B4-E5EC-041C-EE71-11E1FDEB1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76BE54C-AA39-ABF4-8251-CECED95AD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AC42F-0634-4889-BA15-42701A5D4B46}" type="slidenum">
              <a:rPr lang="en-US" smtClean="0"/>
              <a:t>‹#›</a:t>
            </a:fld>
            <a:endParaRPr lang="en-US" dirty="0"/>
          </a:p>
        </p:txBody>
      </p:sp>
    </p:spTree>
    <p:extLst>
      <p:ext uri="{BB962C8B-B14F-4D97-AF65-F5344CB8AC3E}">
        <p14:creationId xmlns:p14="http://schemas.microsoft.com/office/powerpoint/2010/main" val="104399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F910-987F-DDCA-BE9F-78D5B5BDC0D3}"/>
              </a:ext>
            </a:extLst>
          </p:cNvPr>
          <p:cNvSpPr>
            <a:spLocks noGrp="1"/>
          </p:cNvSpPr>
          <p:nvPr>
            <p:ph type="ctrTitle"/>
          </p:nvPr>
        </p:nvSpPr>
        <p:spPr/>
        <p:txBody>
          <a:bodyPr/>
          <a:lstStyle/>
          <a:p>
            <a:r>
              <a:rPr lang="en-US" dirty="0"/>
              <a:t>Strep Screen</a:t>
            </a:r>
          </a:p>
        </p:txBody>
      </p:sp>
      <p:sp>
        <p:nvSpPr>
          <p:cNvPr id="3" name="Subtitle 2">
            <a:extLst>
              <a:ext uri="{FF2B5EF4-FFF2-40B4-BE49-F238E27FC236}">
                <a16:creationId xmlns:a16="http://schemas.microsoft.com/office/drawing/2014/main" id="{9DA6FA12-2F81-E155-3F40-57B3EB713EF4}"/>
              </a:ext>
            </a:extLst>
          </p:cNvPr>
          <p:cNvSpPr>
            <a:spLocks noGrp="1"/>
          </p:cNvSpPr>
          <p:nvPr>
            <p:ph type="subTitle" idx="1"/>
          </p:nvPr>
        </p:nvSpPr>
        <p:spPr/>
        <p:txBody>
          <a:bodyPr/>
          <a:lstStyle/>
          <a:p>
            <a:r>
              <a:rPr lang="en-US" dirty="0"/>
              <a:t>Quidel </a:t>
            </a:r>
            <a:r>
              <a:rPr lang="en-US" dirty="0" err="1"/>
              <a:t>QuickVue</a:t>
            </a:r>
            <a:r>
              <a:rPr lang="en-US" dirty="0"/>
              <a:t> Dipstick</a:t>
            </a:r>
          </a:p>
          <a:p>
            <a:r>
              <a:rPr lang="en-US" sz="1200" dirty="0"/>
              <a:t>Elizabeth Treece MS MT(ASCP)</a:t>
            </a:r>
          </a:p>
        </p:txBody>
      </p:sp>
    </p:spTree>
    <p:extLst>
      <p:ext uri="{BB962C8B-B14F-4D97-AF65-F5344CB8AC3E}">
        <p14:creationId xmlns:p14="http://schemas.microsoft.com/office/powerpoint/2010/main" val="4204216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7E45-49AE-D4B1-90A5-8EE90F047C39}"/>
              </a:ext>
            </a:extLst>
          </p:cNvPr>
          <p:cNvSpPr>
            <a:spLocks noGrp="1"/>
          </p:cNvSpPr>
          <p:nvPr>
            <p:ph type="title"/>
          </p:nvPr>
        </p:nvSpPr>
        <p:spPr>
          <a:xfrm>
            <a:off x="838200" y="5586257"/>
            <a:ext cx="6926703" cy="804161"/>
          </a:xfrm>
        </p:spPr>
        <p:txBody>
          <a:bodyPr vert="horz" lIns="91440" tIns="45720" rIns="91440" bIns="45720" rtlCol="0" anchor="ctr">
            <a:normAutofit/>
          </a:bodyPr>
          <a:lstStyle/>
          <a:p>
            <a:r>
              <a:rPr lang="en-US" sz="3200"/>
              <a:t>Express all liquid from Swab</a:t>
            </a:r>
          </a:p>
        </p:txBody>
      </p:sp>
      <p:pic>
        <p:nvPicPr>
          <p:cNvPr id="5" name="Content Placeholder 4">
            <a:extLst>
              <a:ext uri="{FF2B5EF4-FFF2-40B4-BE49-F238E27FC236}">
                <a16:creationId xmlns:a16="http://schemas.microsoft.com/office/drawing/2014/main" id="{9613E3E0-0079-80E5-8FD3-01084F05A5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3011"/>
          <a:stretch/>
        </p:blipFill>
        <p:spPr>
          <a:xfrm>
            <a:off x="20" y="10"/>
            <a:ext cx="12191980" cy="5279933"/>
          </a:xfrm>
          <a:prstGeom prst="rect">
            <a:avLst/>
          </a:prstGeom>
        </p:spPr>
      </p:pic>
      <p:grpSp>
        <p:nvGrpSpPr>
          <p:cNvPr id="10" name="Group 9">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275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F0F5E-B96B-9305-B1C6-1AB8F17295CF}"/>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sz="3700"/>
              <a:t>Open and Add Dipstick. Do not open dipstick ahead of time. </a:t>
            </a:r>
          </a:p>
        </p:txBody>
      </p:sp>
      <p:pic>
        <p:nvPicPr>
          <p:cNvPr id="7" name="Content Placeholder 6" descr="A picture containing text&#10;&#10;Description automatically generated">
            <a:extLst>
              <a:ext uri="{FF2B5EF4-FFF2-40B4-BE49-F238E27FC236}">
                <a16:creationId xmlns:a16="http://schemas.microsoft.com/office/drawing/2014/main" id="{2CB78D94-D88C-33E6-680A-74CA18A95D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7" r="1698"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TextBox 8">
            <a:extLst>
              <a:ext uri="{FF2B5EF4-FFF2-40B4-BE49-F238E27FC236}">
                <a16:creationId xmlns:a16="http://schemas.microsoft.com/office/drawing/2014/main" id="{0890E6AF-5E29-6F85-CFA3-00167F332930}"/>
              </a:ext>
            </a:extLst>
          </p:cNvPr>
          <p:cNvSpPr txBox="1"/>
          <p:nvPr/>
        </p:nvSpPr>
        <p:spPr>
          <a:xfrm>
            <a:off x="6797004" y="670559"/>
            <a:ext cx="4555782" cy="5445076"/>
          </a:xfrm>
          <a:prstGeom prst="rect">
            <a:avLst/>
          </a:prstGeom>
        </p:spPr>
        <p:txBody>
          <a:bodyPr vert="horz" lIns="91440" tIns="45720" rIns="91440" bIns="45720" rtlCol="0" anchor="t">
            <a:normAutofit/>
          </a:bodyPr>
          <a:lstStyle/>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a:effectLst/>
              </a:rPr>
              <a:t>Use a calibrated timer</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a:effectLst/>
              </a:rPr>
              <a:t>Time for 5 minutes</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a:effectLst/>
              </a:rPr>
              <a:t>Do not touch the tube or dipstick.</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a:effectLst/>
              </a:rPr>
              <a:t>If control line and patient line show up in under 5 minutes you may report a positive.</a:t>
            </a:r>
          </a:p>
          <a:p>
            <a:pPr marL="342900" marR="0" lvl="0" indent="-228600">
              <a:lnSpc>
                <a:spcPct val="90000"/>
              </a:lnSpc>
              <a:spcBef>
                <a:spcPts val="0"/>
              </a:spcBef>
              <a:spcAft>
                <a:spcPts val="800"/>
              </a:spcAft>
              <a:buFont typeface="Arial" panose="020B0604020202020204" pitchFamily="34" charset="0"/>
              <a:buChar char="•"/>
              <a:tabLst>
                <a:tab pos="457200" algn="l"/>
              </a:tabLst>
            </a:pPr>
            <a:r>
              <a:rPr lang="en-US" sz="2000">
                <a:effectLst/>
              </a:rPr>
              <a:t> Negative results require the full 5 minutes.</a:t>
            </a:r>
          </a:p>
        </p:txBody>
      </p:sp>
    </p:spTree>
    <p:extLst>
      <p:ext uri="{BB962C8B-B14F-4D97-AF65-F5344CB8AC3E}">
        <p14:creationId xmlns:p14="http://schemas.microsoft.com/office/powerpoint/2010/main" val="185496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3F936-060C-BC53-4C3C-EC086E06DDBF}"/>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Reading Results</a:t>
            </a:r>
            <a:br>
              <a:rPr lang="en-US" sz="3200" kern="1200">
                <a:solidFill>
                  <a:srgbClr val="FFFFFF"/>
                </a:solidFill>
                <a:latin typeface="+mj-lt"/>
                <a:ea typeface="+mj-ea"/>
                <a:cs typeface="+mj-cs"/>
              </a:rPr>
            </a:br>
            <a:endParaRPr lang="en-US" sz="3200" kern="1200">
              <a:solidFill>
                <a:srgbClr val="FFFFFF"/>
              </a:solidFill>
              <a:latin typeface="+mj-lt"/>
              <a:ea typeface="+mj-ea"/>
              <a:cs typeface="+mj-cs"/>
            </a:endParaRPr>
          </a:p>
        </p:txBody>
      </p:sp>
      <p:pic>
        <p:nvPicPr>
          <p:cNvPr id="7" name="Content Placeholder 6" descr="Graphical user interface, application&#10;&#10;Description automatically generated">
            <a:extLst>
              <a:ext uri="{FF2B5EF4-FFF2-40B4-BE49-F238E27FC236}">
                <a16:creationId xmlns:a16="http://schemas.microsoft.com/office/drawing/2014/main" id="{334FF00B-CB00-0120-7EDB-6EDA67D99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7933" y="1362994"/>
            <a:ext cx="7347537" cy="4132987"/>
          </a:xfrm>
          <a:prstGeom prst="rect">
            <a:avLst/>
          </a:prstGeom>
        </p:spPr>
      </p:pic>
    </p:spTree>
    <p:extLst>
      <p:ext uri="{BB962C8B-B14F-4D97-AF65-F5344CB8AC3E}">
        <p14:creationId xmlns:p14="http://schemas.microsoft.com/office/powerpoint/2010/main" val="289143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7A87-1035-3588-027F-7456DD9DB209}"/>
              </a:ext>
            </a:extLst>
          </p:cNvPr>
          <p:cNvSpPr>
            <a:spLocks noGrp="1"/>
          </p:cNvSpPr>
          <p:nvPr>
            <p:ph type="title"/>
          </p:nvPr>
        </p:nvSpPr>
        <p:spPr/>
        <p:txBody>
          <a:bodyPr/>
          <a:lstStyle/>
          <a:p>
            <a:pPr algn="ctr"/>
            <a:r>
              <a:rPr lang="en-US" dirty="0"/>
              <a:t>Invalid results</a:t>
            </a:r>
          </a:p>
        </p:txBody>
      </p:sp>
      <p:sp>
        <p:nvSpPr>
          <p:cNvPr id="3" name="Content Placeholder 2">
            <a:extLst>
              <a:ext uri="{FF2B5EF4-FFF2-40B4-BE49-F238E27FC236}">
                <a16:creationId xmlns:a16="http://schemas.microsoft.com/office/drawing/2014/main" id="{019D91B8-153B-B386-2609-2790AEAE4353}"/>
              </a:ext>
            </a:extLst>
          </p:cNvPr>
          <p:cNvSpPr>
            <a:spLocks noGrp="1"/>
          </p:cNvSpPr>
          <p:nvPr>
            <p:ph idx="1"/>
          </p:nvPr>
        </p:nvSpPr>
        <p:spPr/>
        <p:txBody>
          <a:bodyPr/>
          <a:lstStyle/>
          <a:p>
            <a:r>
              <a:rPr lang="en-US" dirty="0"/>
              <a:t>If the control line is not visible do not accept the patient or control results.</a:t>
            </a:r>
          </a:p>
          <a:p>
            <a:r>
              <a:rPr lang="en-US" dirty="0"/>
              <a:t>If it is the patient sample, send the culture swab to main lab for throat culture. </a:t>
            </a:r>
          </a:p>
          <a:p>
            <a:r>
              <a:rPr lang="en-US" dirty="0"/>
              <a:t>Place an order for the throat culture.</a:t>
            </a:r>
          </a:p>
        </p:txBody>
      </p:sp>
    </p:spTree>
    <p:extLst>
      <p:ext uri="{BB962C8B-B14F-4D97-AF65-F5344CB8AC3E}">
        <p14:creationId xmlns:p14="http://schemas.microsoft.com/office/powerpoint/2010/main" val="183459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16E720-FB09-DD61-C782-A881E907917F}"/>
              </a:ext>
            </a:extLst>
          </p:cNvPr>
          <p:cNvSpPr>
            <a:spLocks noGrp="1"/>
          </p:cNvSpPr>
          <p:nvPr>
            <p:ph type="title"/>
          </p:nvPr>
        </p:nvSpPr>
        <p:spPr>
          <a:xfrm>
            <a:off x="686834" y="1153572"/>
            <a:ext cx="3200400" cy="4461163"/>
          </a:xfrm>
        </p:spPr>
        <p:txBody>
          <a:bodyPr>
            <a:normAutofit/>
          </a:bodyPr>
          <a:lstStyle/>
          <a:p>
            <a:r>
              <a:rPr lang="en-US">
                <a:solidFill>
                  <a:srgbClr val="FFFFFF"/>
                </a:solidFill>
              </a:rPr>
              <a:t>Entering Results</a:t>
            </a:r>
            <a:br>
              <a:rPr lang="en-US">
                <a:solidFill>
                  <a:srgbClr val="FFFFFF"/>
                </a:solidFill>
              </a:rPr>
            </a:br>
            <a:r>
              <a:rPr lang="en-US">
                <a:solidFill>
                  <a:srgbClr val="FFFFFF"/>
                </a:solidFill>
              </a:rPr>
              <a:t>Do you need a culture?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C22C9D-C107-37F6-E382-8ADE234BAD00}"/>
              </a:ext>
            </a:extLst>
          </p:cNvPr>
          <p:cNvSpPr>
            <a:spLocks noGrp="1"/>
          </p:cNvSpPr>
          <p:nvPr>
            <p:ph idx="1"/>
          </p:nvPr>
        </p:nvSpPr>
        <p:spPr>
          <a:xfrm>
            <a:off x="4447308" y="591344"/>
            <a:ext cx="6906491" cy="5585619"/>
          </a:xfrm>
        </p:spPr>
        <p:txBody>
          <a:bodyPr anchor="ctr">
            <a:normAutofit/>
          </a:bodyPr>
          <a:lstStyle/>
          <a:p>
            <a:r>
              <a:rPr lang="en-US" sz="2600"/>
              <a:t>Once you have a results, enter the value in the glucometer under other tests. Results MUST be entered in a manner that captures them in the lab package. This test is tracked and workload credit is awarded for it. Results entered in notes in the chart are difficult to find and do not report to the National Office that tracks tests. </a:t>
            </a:r>
          </a:p>
          <a:p>
            <a:r>
              <a:rPr lang="en-US" sz="2600"/>
              <a:t>If the results is negative or invalid the culture swab must be sent to the main lab for a throat culture to meet FDA guidelines for rapid strep tests.</a:t>
            </a:r>
          </a:p>
          <a:p>
            <a:r>
              <a:rPr lang="en-US" sz="2600"/>
              <a:t>Please place an order for the throat culture if you need to send the culture swab. </a:t>
            </a:r>
          </a:p>
        </p:txBody>
      </p:sp>
    </p:spTree>
    <p:extLst>
      <p:ext uri="{BB962C8B-B14F-4D97-AF65-F5344CB8AC3E}">
        <p14:creationId xmlns:p14="http://schemas.microsoft.com/office/powerpoint/2010/main" val="359765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3E77-816F-65B4-8EFD-72E278D158F4}"/>
              </a:ext>
            </a:extLst>
          </p:cNvPr>
          <p:cNvSpPr>
            <a:spLocks noGrp="1"/>
          </p:cNvSpPr>
          <p:nvPr>
            <p:ph type="title"/>
          </p:nvPr>
        </p:nvSpPr>
        <p:spPr/>
        <p:txBody>
          <a:bodyPr>
            <a:normAutofit/>
          </a:bodyPr>
          <a:lstStyle/>
          <a:p>
            <a:pPr algn="ctr"/>
            <a:r>
              <a:rPr lang="en-US" sz="2000" dirty="0"/>
              <a:t>Kit Contains collection swabs, tubes, rack, liquid positive control, liquid negative control</a:t>
            </a:r>
          </a:p>
        </p:txBody>
      </p:sp>
      <p:pic>
        <p:nvPicPr>
          <p:cNvPr id="5" name="Content Placeholder 4" descr="A picture containing text, indoor&#10;&#10;Description automatically generated">
            <a:extLst>
              <a:ext uri="{FF2B5EF4-FFF2-40B4-BE49-F238E27FC236}">
                <a16:creationId xmlns:a16="http://schemas.microsoft.com/office/drawing/2014/main" id="{7FE79518-75DE-4E5B-B18D-D850600CA78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2286" b="-2283"/>
          <a:stretch/>
        </p:blipFill>
        <p:spPr>
          <a:xfrm rot="5400000">
            <a:off x="4584961" y="1629783"/>
            <a:ext cx="2947543" cy="3339227"/>
          </a:xfrm>
        </p:spPr>
      </p:pic>
    </p:spTree>
    <p:extLst>
      <p:ext uri="{BB962C8B-B14F-4D97-AF65-F5344CB8AC3E}">
        <p14:creationId xmlns:p14="http://schemas.microsoft.com/office/powerpoint/2010/main" val="247268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EA70-5C55-E86A-0ED9-0CA115691F21}"/>
              </a:ext>
            </a:extLst>
          </p:cNvPr>
          <p:cNvSpPr>
            <a:spLocks noGrp="1"/>
          </p:cNvSpPr>
          <p:nvPr>
            <p:ph type="title"/>
          </p:nvPr>
        </p:nvSpPr>
        <p:spPr/>
        <p:txBody>
          <a:bodyPr>
            <a:normAutofit/>
          </a:bodyPr>
          <a:lstStyle/>
          <a:p>
            <a:pPr algn="ctr"/>
            <a:r>
              <a:rPr lang="en-US" sz="2400" dirty="0"/>
              <a:t>Where to find lot numbers.</a:t>
            </a:r>
            <a:br>
              <a:rPr lang="en-US" sz="2400" dirty="0"/>
            </a:br>
            <a:r>
              <a:rPr lang="en-US" sz="2400" dirty="0"/>
              <a:t>Please note that control swabs are optional items and may not be available.</a:t>
            </a:r>
          </a:p>
        </p:txBody>
      </p:sp>
      <p:pic>
        <p:nvPicPr>
          <p:cNvPr id="5" name="Content Placeholder 4">
            <a:extLst>
              <a:ext uri="{FF2B5EF4-FFF2-40B4-BE49-F238E27FC236}">
                <a16:creationId xmlns:a16="http://schemas.microsoft.com/office/drawing/2014/main" id="{8B348373-2B69-4A7F-1D88-F9CCCC00E7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248" y="1825625"/>
            <a:ext cx="3263503" cy="4351338"/>
          </a:xfrm>
        </p:spPr>
      </p:pic>
    </p:spTree>
    <p:extLst>
      <p:ext uri="{BB962C8B-B14F-4D97-AF65-F5344CB8AC3E}">
        <p14:creationId xmlns:p14="http://schemas.microsoft.com/office/powerpoint/2010/main" val="162964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A98F5-4A98-5972-6D8F-1DA7752C764A}"/>
              </a:ext>
            </a:extLst>
          </p:cNvPr>
          <p:cNvSpPr>
            <a:spLocks noGrp="1"/>
          </p:cNvSpPr>
          <p:nvPr>
            <p:ph type="title"/>
          </p:nvPr>
        </p:nvSpPr>
        <p:spPr>
          <a:xfrm>
            <a:off x="838200" y="365125"/>
            <a:ext cx="10515600" cy="1325563"/>
          </a:xfrm>
        </p:spPr>
        <p:txBody>
          <a:bodyPr>
            <a:normAutofit/>
          </a:bodyPr>
          <a:lstStyle/>
          <a:p>
            <a:r>
              <a:rPr lang="en-US" sz="5400"/>
              <a:t>Controls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C10E31-E015-1389-76BE-67E143922F1E}"/>
              </a:ext>
            </a:extLst>
          </p:cNvPr>
          <p:cNvSpPr>
            <a:spLocks noGrp="1"/>
          </p:cNvSpPr>
          <p:nvPr>
            <p:ph idx="1"/>
          </p:nvPr>
        </p:nvSpPr>
        <p:spPr>
          <a:xfrm>
            <a:off x="838200" y="1929384"/>
            <a:ext cx="10515600" cy="4251960"/>
          </a:xfrm>
        </p:spPr>
        <p:txBody>
          <a:bodyPr>
            <a:normAutofit/>
          </a:bodyPr>
          <a:lstStyle/>
          <a:p>
            <a:pPr marL="0" indent="0">
              <a:buNone/>
            </a:pPr>
            <a:r>
              <a:rPr lang="en-US" sz="2200" dirty="0"/>
              <a:t>Controls must be run:</a:t>
            </a:r>
          </a:p>
          <a:p>
            <a:pPr marL="514350" indent="-514350">
              <a:buAutoNum type="arabicPeriod"/>
            </a:pPr>
            <a:r>
              <a:rPr lang="en-US" sz="2200" dirty="0"/>
              <a:t>By each new operator</a:t>
            </a:r>
          </a:p>
          <a:p>
            <a:pPr marL="514350" indent="-514350">
              <a:buAutoNum type="arabicPeriod"/>
            </a:pPr>
            <a:r>
              <a:rPr lang="en-US" sz="2200" dirty="0"/>
              <a:t>For each new shipment</a:t>
            </a:r>
          </a:p>
          <a:p>
            <a:pPr marL="514350" indent="-514350">
              <a:buAutoNum type="arabicPeriod"/>
            </a:pPr>
            <a:r>
              <a:rPr lang="en-US" sz="2200" dirty="0"/>
              <a:t>For each new lot number in each shipment</a:t>
            </a:r>
          </a:p>
          <a:p>
            <a:pPr marL="514350" indent="-514350">
              <a:buAutoNum type="arabicPeriod"/>
            </a:pPr>
            <a:r>
              <a:rPr lang="en-US" sz="2200" dirty="0"/>
              <a:t>If you ask for a new kit and it is the same lot as the lot kit this is a new shipment. Controls are required.</a:t>
            </a:r>
          </a:p>
          <a:p>
            <a:pPr marL="514350" indent="-514350">
              <a:buAutoNum type="arabicPeriod"/>
            </a:pPr>
            <a:r>
              <a:rPr lang="en-US" sz="2200" dirty="0"/>
              <a:t>You may use the liquid controls in the kit or the swabs.</a:t>
            </a:r>
          </a:p>
          <a:p>
            <a:pPr marL="0" indent="0">
              <a:buNone/>
            </a:pPr>
            <a:endParaRPr lang="en-US" sz="2200" dirty="0"/>
          </a:p>
        </p:txBody>
      </p:sp>
    </p:spTree>
    <p:extLst>
      <p:ext uri="{BB962C8B-B14F-4D97-AF65-F5344CB8AC3E}">
        <p14:creationId xmlns:p14="http://schemas.microsoft.com/office/powerpoint/2010/main" val="250280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1311-4AE0-4B63-9036-34A4223467A1}"/>
              </a:ext>
            </a:extLst>
          </p:cNvPr>
          <p:cNvSpPr>
            <a:spLocks noGrp="1"/>
          </p:cNvSpPr>
          <p:nvPr>
            <p:ph type="title"/>
          </p:nvPr>
        </p:nvSpPr>
        <p:spPr/>
        <p:txBody>
          <a:bodyPr>
            <a:normAutofit/>
          </a:bodyPr>
          <a:lstStyle/>
          <a:p>
            <a:pPr algn="ctr"/>
            <a:r>
              <a:rPr lang="en-US" sz="2800" dirty="0"/>
              <a:t>Collect sample Get Strep swab and Culture swab</a:t>
            </a:r>
            <a:br>
              <a:rPr lang="en-US" sz="2800" dirty="0"/>
            </a:br>
            <a:r>
              <a:rPr lang="en-US" sz="2800" dirty="0"/>
              <a:t>For Culture use the standard blue cap swab.</a:t>
            </a:r>
            <a:br>
              <a:rPr lang="en-US" sz="2800" dirty="0"/>
            </a:br>
            <a:r>
              <a:rPr lang="en-US" sz="1600" dirty="0"/>
              <a:t>Procedure for collecting throat swabs is available in notebook with collection manual. </a:t>
            </a:r>
          </a:p>
        </p:txBody>
      </p:sp>
      <p:pic>
        <p:nvPicPr>
          <p:cNvPr id="5" name="Content Placeholder 4">
            <a:extLst>
              <a:ext uri="{FF2B5EF4-FFF2-40B4-BE49-F238E27FC236}">
                <a16:creationId xmlns:a16="http://schemas.microsoft.com/office/drawing/2014/main" id="{50C5BCCD-F3B6-A6F3-CA45-362658FBC24B}"/>
              </a:ext>
            </a:extLst>
          </p:cNvPr>
          <p:cNvPicPr>
            <a:picLocks noGrp="1" noChangeAspect="1"/>
          </p:cNvPicPr>
          <p:nvPr>
            <p:ph idx="1"/>
          </p:nvPr>
        </p:nvPicPr>
        <p:blipFill>
          <a:blip r:embed="rId2"/>
          <a:stretch>
            <a:fillRect/>
          </a:stretch>
        </p:blipFill>
        <p:spPr>
          <a:xfrm>
            <a:off x="3441718" y="2141537"/>
            <a:ext cx="5124005" cy="4351338"/>
          </a:xfrm>
        </p:spPr>
      </p:pic>
    </p:spTree>
    <p:extLst>
      <p:ext uri="{BB962C8B-B14F-4D97-AF65-F5344CB8AC3E}">
        <p14:creationId xmlns:p14="http://schemas.microsoft.com/office/powerpoint/2010/main" val="211642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6370A-F2CC-0A5E-450A-8B779699A867}"/>
              </a:ext>
            </a:extLst>
          </p:cNvPr>
          <p:cNvSpPr>
            <a:spLocks noGrp="1"/>
          </p:cNvSpPr>
          <p:nvPr>
            <p:ph type="title"/>
          </p:nvPr>
        </p:nvSpPr>
        <p:spPr/>
        <p:txBody>
          <a:bodyPr/>
          <a:lstStyle/>
          <a:p>
            <a:pPr algn="ctr"/>
            <a:r>
              <a:rPr lang="en-US" dirty="0"/>
              <a:t>Label Swab wrapper and culture swab</a:t>
            </a:r>
          </a:p>
        </p:txBody>
      </p:sp>
      <p:pic>
        <p:nvPicPr>
          <p:cNvPr id="21" name="Content Placeholder 20">
            <a:extLst>
              <a:ext uri="{FF2B5EF4-FFF2-40B4-BE49-F238E27FC236}">
                <a16:creationId xmlns:a16="http://schemas.microsoft.com/office/drawing/2014/main" id="{7BAC4510-A352-D285-E82C-80F47DA2409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617232" y="1825625"/>
            <a:ext cx="6957536" cy="4351338"/>
          </a:xfrm>
        </p:spPr>
      </p:pic>
    </p:spTree>
    <p:extLst>
      <p:ext uri="{BB962C8B-B14F-4D97-AF65-F5344CB8AC3E}">
        <p14:creationId xmlns:p14="http://schemas.microsoft.com/office/powerpoint/2010/main" val="175045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EAC5-B676-1080-9E67-FAE7674AD4B3}"/>
              </a:ext>
            </a:extLst>
          </p:cNvPr>
          <p:cNvSpPr>
            <a:spLocks noGrp="1"/>
          </p:cNvSpPr>
          <p:nvPr>
            <p:ph type="title"/>
          </p:nvPr>
        </p:nvSpPr>
        <p:spPr/>
        <p:txBody>
          <a:bodyPr/>
          <a:lstStyle/>
          <a:p>
            <a:pPr algn="ctr"/>
            <a:r>
              <a:rPr lang="en-US" dirty="0"/>
              <a:t>Prepare Tube for Testing</a:t>
            </a:r>
            <a:br>
              <a:rPr lang="en-US" dirty="0"/>
            </a:br>
            <a:r>
              <a:rPr lang="en-US" dirty="0"/>
              <a:t>Label Tube</a:t>
            </a:r>
          </a:p>
        </p:txBody>
      </p:sp>
      <p:pic>
        <p:nvPicPr>
          <p:cNvPr id="5" name="Content Placeholder 4" descr="A picture containing chart&#10;&#10;Description automatically generated">
            <a:extLst>
              <a:ext uri="{FF2B5EF4-FFF2-40B4-BE49-F238E27FC236}">
                <a16:creationId xmlns:a16="http://schemas.microsoft.com/office/drawing/2014/main" id="{50123C9E-4CC2-B1C8-99A9-58E6F5A60E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7134" y="2214376"/>
            <a:ext cx="7890775" cy="4115011"/>
          </a:xfrm>
        </p:spPr>
      </p:pic>
    </p:spTree>
    <p:extLst>
      <p:ext uri="{BB962C8B-B14F-4D97-AF65-F5344CB8AC3E}">
        <p14:creationId xmlns:p14="http://schemas.microsoft.com/office/powerpoint/2010/main" val="347537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6FC7-A956-424D-5512-201B34B950DE}"/>
              </a:ext>
            </a:extLst>
          </p:cNvPr>
          <p:cNvSpPr>
            <a:spLocks noGrp="1"/>
          </p:cNvSpPr>
          <p:nvPr>
            <p:ph type="title"/>
          </p:nvPr>
        </p:nvSpPr>
        <p:spPr>
          <a:xfrm>
            <a:off x="838200" y="365125"/>
            <a:ext cx="10515600" cy="1482336"/>
          </a:xfrm>
        </p:spPr>
        <p:txBody>
          <a:bodyPr>
            <a:normAutofit fontScale="90000"/>
          </a:bodyPr>
          <a:lstStyle/>
          <a:p>
            <a:pPr algn="ctr"/>
            <a:r>
              <a:rPr lang="en-US"/>
              <a:t>Add Reagents</a:t>
            </a:r>
            <a:br>
              <a:rPr lang="en-US"/>
            </a:br>
            <a:r>
              <a:rPr lang="en-US"/>
              <a:t>If reagent B is green before adding to A, discard kit.</a:t>
            </a:r>
            <a:endParaRPr lang="en-US" dirty="0"/>
          </a:p>
        </p:txBody>
      </p:sp>
      <p:pic>
        <p:nvPicPr>
          <p:cNvPr id="5" name="Content Placeholder 4" descr="A close-up of a syringe&#10;&#10;Description automatically generated with low confidence">
            <a:extLst>
              <a:ext uri="{FF2B5EF4-FFF2-40B4-BE49-F238E27FC236}">
                <a16:creationId xmlns:a16="http://schemas.microsoft.com/office/drawing/2014/main" id="{A8D81433-24FE-E65C-B12F-59A0AFF61E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212" y="1943788"/>
            <a:ext cx="7315576" cy="4549087"/>
          </a:xfrm>
        </p:spPr>
      </p:pic>
    </p:spTree>
    <p:extLst>
      <p:ext uri="{BB962C8B-B14F-4D97-AF65-F5344CB8AC3E}">
        <p14:creationId xmlns:p14="http://schemas.microsoft.com/office/powerpoint/2010/main" val="371009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3F82688B-A960-6754-1126-465BFE087F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5"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702D90-3905-5A8C-87B0-C14900DFD9E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Add Swab. Squeeze bottom of tube to compress swab</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682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412</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Strep Screen</vt:lpstr>
      <vt:lpstr>Kit Contains collection swabs, tubes, rack, liquid positive control, liquid negative control</vt:lpstr>
      <vt:lpstr>Where to find lot numbers. Please note that control swabs are optional items and may not be available.</vt:lpstr>
      <vt:lpstr>Controls</vt:lpstr>
      <vt:lpstr>Collect sample Get Strep swab and Culture swab For Culture use the standard blue cap swab. Procedure for collecting throat swabs is available in notebook with collection manual. </vt:lpstr>
      <vt:lpstr>Label Swab wrapper and culture swab</vt:lpstr>
      <vt:lpstr>Prepare Tube for Testing Label Tube</vt:lpstr>
      <vt:lpstr>Add Reagents If reagent B is green before adding to A, discard kit.</vt:lpstr>
      <vt:lpstr>Add Swab. Squeeze bottom of tube to compress swab</vt:lpstr>
      <vt:lpstr>Express all liquid from Swab</vt:lpstr>
      <vt:lpstr>Open and Add Dipstick. Do not open dipstick ahead of time. </vt:lpstr>
      <vt:lpstr>Reading Results </vt:lpstr>
      <vt:lpstr>Invalid results</vt:lpstr>
      <vt:lpstr>Entering Results Do you need a culture?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Strep Screen</dc:title>
  <dc:creator>Treece, Elizabeth</dc:creator>
  <cp:lastModifiedBy>Treece, Elizabeth</cp:lastModifiedBy>
  <cp:revision>11</cp:revision>
  <dcterms:created xsi:type="dcterms:W3CDTF">2023-10-23T18:23:49Z</dcterms:created>
  <dcterms:modified xsi:type="dcterms:W3CDTF">2023-12-14T19:48:17Z</dcterms:modified>
</cp:coreProperties>
</file>