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58A23-1534-38AB-84E7-109E4DE80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F6C34E-6B63-EB1C-F6A5-DA719CF33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36B8A-8113-94D6-568E-D211D45AE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117B-C814-4141-96A0-840F48AA587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9949D-C4E6-AF97-54A9-7C06B00E9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A7AA4-3730-D12D-91F9-676687DA2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5DE8-00A2-425F-9B5A-C8AB6CC5C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3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6CA5F-A563-0367-12CD-1CF47E522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8FB983-53CB-2D1F-A2CC-E8EE736BF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39AE2-17DA-0A88-63FA-62ACA5149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117B-C814-4141-96A0-840F48AA587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E3746-E68C-9B16-448F-3BC7F6F9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9C45F-20E6-5B9A-DB35-F99D7CED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5DE8-00A2-425F-9B5A-C8AB6CC5C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8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E806D4-76CF-DD3D-5FB6-1B127E73D3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EF9727-BF68-9AA9-1613-C1C7FCD9E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8A445-4431-A356-0475-CECBDEB56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117B-C814-4141-96A0-840F48AA587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16F60-2AF0-D884-2949-96A72458E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4EBED-3831-0428-BAFE-F2769FE3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5DE8-00A2-425F-9B5A-C8AB6CC5C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0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562A6-38E0-DA2E-5344-8AF8FB33C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14413-143B-4B4A-7299-6CB4F3382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AD65E-4CB5-34F4-88C4-87CD81BB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117B-C814-4141-96A0-840F48AA587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3CEC0-2AEB-BD02-2AA8-49C5986D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C1A49-4637-B05E-67FB-E7FEF09C1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5DE8-00A2-425F-9B5A-C8AB6CC5C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7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2B25F-FB27-E427-3190-F1E473488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F7EAC-6415-A3CF-5355-047CCEB43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949C7-3B32-D73D-2C66-D656AC6D7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117B-C814-4141-96A0-840F48AA587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B2EA8-8D2F-310F-5B0E-18533B1B2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87DBC-2D36-D7CC-78B6-CB95BA183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5DE8-00A2-425F-9B5A-C8AB6CC5C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3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17A06-37B8-A840-9C8D-BE60E6423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9657A-60EA-D8A5-A5DA-8C0EAC764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1C638-871A-8E59-5123-FA1B6CB98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77CC7-483D-A802-DCD9-C1A87B242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117B-C814-4141-96A0-840F48AA587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4F96C-C4A9-7966-4EC2-6F695512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23A64-E0D4-4937-B343-98A9EF6E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5DE8-00A2-425F-9B5A-C8AB6CC5C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A9A21-0F8D-DC13-ABE2-D61902646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29719-3514-19E0-3B65-3695E5169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9FB301-445A-0AE6-398A-D019DD764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BB558-BB95-0308-FA58-DD9B9C46C6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CDEBC6-F6F0-7C0B-A9A6-0B1A981F3F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F69100-8351-E240-D536-6E4D7711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117B-C814-4141-96A0-840F48AA587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431D31-30D5-41F2-31FF-438E598C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7F50E3-074D-765B-2F52-E359D4F4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5DE8-00A2-425F-9B5A-C8AB6CC5C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1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AEDEC-3558-C0DB-BD71-E10B9852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70C472-5374-CE46-A9A7-92A76AB38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117B-C814-4141-96A0-840F48AA587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B5942A-4513-CEFA-C802-0B4DEEFB6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C7F9C-45C6-5D16-E41E-76217577D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5DE8-00A2-425F-9B5A-C8AB6CC5C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9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497FAC-3CFE-1F37-6655-651B25B9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117B-C814-4141-96A0-840F48AA587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CB312-8868-32A8-A0B8-33438E6A5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83237-05F8-7FD5-88A0-C67AFAD30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5DE8-00A2-425F-9B5A-C8AB6CC5C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7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9F36F-D0CB-0BE6-9AE1-2B084C8CE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DFB07-9EC9-D400-2347-A16683BD4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DF558-4D4D-065D-C37C-51762A7D8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FE7A2-4857-4859-D1B8-51D7434E5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117B-C814-4141-96A0-840F48AA587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DF98-686B-5306-E610-CC20AC71B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F46D4-CDA6-3D9D-E584-E109A081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5DE8-00A2-425F-9B5A-C8AB6CC5C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0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99EBC-9ECB-B2AA-5F69-05C680815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26899-1854-C468-2942-163992A0C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FBA7F-BBCF-7EF7-58D9-E2B45D020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C8D8F-D3BF-B399-353E-13D4290BF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117B-C814-4141-96A0-840F48AA587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52A2C-DAC8-D68C-45DD-F4B81041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60038-B30D-0635-6AC3-923D5876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5DE8-00A2-425F-9B5A-C8AB6CC5C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5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0F9C0F-7C59-04AA-FFEB-4DFD0CDEC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B007C-0C9F-9BEF-07CA-9CFFE7A8D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0DD1C-C502-A2B0-31C1-5825C38BA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6117B-C814-4141-96A0-840F48AA587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95525-278D-9136-3A79-512F24D78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B32EE-7E50-7B20-DA29-F2D0CFC0F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E5DE8-00A2-425F-9B5A-C8AB6CC5C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8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3559CC-1C26-2ED5-98DF-A8EA09CF0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030" y="1209220"/>
            <a:ext cx="9147940" cy="2337238"/>
          </a:xfrm>
        </p:spPr>
        <p:txBody>
          <a:bodyPr anchor="b">
            <a:normAutofit/>
          </a:bodyPr>
          <a:lstStyle/>
          <a:p>
            <a:r>
              <a:rPr lang="en-US" sz="5600">
                <a:solidFill>
                  <a:srgbClr val="FFFFFF"/>
                </a:solidFill>
              </a:rPr>
              <a:t>Pregnancy Screening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07739F-B49D-92C7-9E66-1B91D6E66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030" y="3605577"/>
            <a:ext cx="9147940" cy="1324303"/>
          </a:xfrm>
        </p:spPr>
        <p:txBody>
          <a:bodyPr anchor="t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Using Sure-Vue kit</a:t>
            </a:r>
          </a:p>
        </p:txBody>
      </p:sp>
      <p:sp>
        <p:nvSpPr>
          <p:cNvPr id="40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13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66E4B-06F0-45FF-2674-AA6429440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Internal controls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7EBB3-3FE6-97B0-A262-CEB2EE24D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The red/pink control line should appear.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The background should clear</a:t>
            </a:r>
          </a:p>
          <a:p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676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7F584E-7770-F603-8225-4B6BB42AB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en-US" sz="7200" dirty="0">
                <a:solidFill>
                  <a:srgbClr val="FFFFFF"/>
                </a:solidFill>
              </a:rPr>
              <a:t>Reporting results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22C0D-B799-4FA5-F2BD-B7F1FCFDC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Report as: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Positive—2 red/pink lines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Negative- 1 red control line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Invalid- no control line even if a test line is present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19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9A7EF4-8882-1182-6B57-758302598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en-US" sz="7200" dirty="0">
                <a:solidFill>
                  <a:srgbClr val="FFFFFF"/>
                </a:solidFill>
              </a:rPr>
              <a:t>Additional Testing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200F4-3E7E-4BF9-208A-ED2DB314E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A positive result can be followed up with a blood draw for a Beta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HcG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. This can give an indication on how far along a pregnancy is.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An invalid result SHOULD be followed up with a blood draw for a Beta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HcG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188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1B5C3-A9C0-F5D5-039F-0E10AC551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This kit detects hCG but is licensed only for use in detecting pregnancy</a:t>
            </a:r>
          </a:p>
        </p:txBody>
      </p:sp>
      <p:sp>
        <p:nvSpPr>
          <p:cNvPr id="2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D0971-01E0-D3CC-697C-ED147BE95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Pregnancy is not the only source of hCG.</a:t>
            </a: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Other sources of hCG include:</a:t>
            </a: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Trophoblastic disease</a:t>
            </a: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Non-trophoblastic diseases including:</a:t>
            </a: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Testicular cancer</a:t>
            </a: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Prostate cancer</a:t>
            </a: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Breast cancer</a:t>
            </a: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And lung cancer</a:t>
            </a: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If these are present this kit cannot differentiate source.</a:t>
            </a:r>
          </a:p>
        </p:txBody>
      </p:sp>
      <p:sp>
        <p:nvSpPr>
          <p:cNvPr id="29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47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2812E50-83C0-E63D-BBEE-4E6F50A23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484" y="739835"/>
            <a:ext cx="3702580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Waived testing for urine only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7023DB12-D582-A410-C8E3-46C9BB367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84" y="2459116"/>
            <a:ext cx="3702579" cy="352482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Be sure to label urine container.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Do not use containers with a preservative in them.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Do not use the Precision DX-12 drug screen cup.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3244B2-BDBD-0568-AAF2-D0ECA34CE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760" y="787114"/>
            <a:ext cx="4610089" cy="52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6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B042B-C1E4-23A6-EF69-E12DE25B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en-US" sz="5000">
                <a:solidFill>
                  <a:srgbClr val="FFFFFF"/>
                </a:solidFill>
              </a:rPr>
              <a:t>Specimen Requirements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26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0F158-F9E0-3DD1-70EF-0C088B394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tx1">
                    <a:alpha val="80000"/>
                  </a:schemeClr>
                </a:solidFill>
              </a:rPr>
              <a:t>Preferred that 1</a:t>
            </a:r>
            <a:r>
              <a:rPr lang="en-US" sz="3200" baseline="30000" dirty="0">
                <a:solidFill>
                  <a:schemeClr val="tx1">
                    <a:alpha val="80000"/>
                  </a:schemeClr>
                </a:solidFill>
              </a:rPr>
              <a:t>st</a:t>
            </a:r>
            <a:r>
              <a:rPr lang="en-US" sz="3200" dirty="0">
                <a:solidFill>
                  <a:schemeClr val="tx1">
                    <a:alpha val="80000"/>
                  </a:schemeClr>
                </a:solidFill>
              </a:rPr>
              <a:t> morning urine be used.</a:t>
            </a:r>
          </a:p>
          <a:p>
            <a:r>
              <a:rPr lang="en-US" sz="3200" dirty="0">
                <a:solidFill>
                  <a:schemeClr val="tx1">
                    <a:alpha val="80000"/>
                  </a:schemeClr>
                </a:solidFill>
              </a:rPr>
              <a:t>Allowed: random urine</a:t>
            </a:r>
          </a:p>
          <a:p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24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3553E9-FDEB-ADD1-1E7A-2E7D51307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991" y="471585"/>
            <a:ext cx="6604690" cy="19058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8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Label </a:t>
            </a:r>
            <a:r>
              <a:rPr lang="en-US" sz="8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Cartrigde</a:t>
            </a:r>
            <a:endParaRPr lang="en-US" sz="8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65E901-132A-00F7-B7C9-300816FCF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115" y="1602086"/>
            <a:ext cx="7980110" cy="478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41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9AFBD4-69B9-F580-3C08-2E61AFDF0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en-US" sz="7400">
                <a:solidFill>
                  <a:srgbClr val="FFFFFF"/>
                </a:solidFill>
              </a:rPr>
              <a:t>Specimen Storage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26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0E2F6-0C65-501C-6986-2FF274388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While it is best to perform the test as soon as possible, the urine may be held in the refrigerator for up to 48 hours.</a:t>
            </a: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Samples should be clear before testing. </a:t>
            </a: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Samples can be cleared by centrifugation or allowing them to settle.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7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1B5C3-A9C0-F5D5-039F-0E10AC551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>
                <a:solidFill>
                  <a:srgbClr val="FFFFFF"/>
                </a:solidFill>
              </a:rPr>
              <a:t>Perform the Test</a:t>
            </a:r>
          </a:p>
        </p:txBody>
      </p:sp>
      <p:sp>
        <p:nvSpPr>
          <p:cNvPr id="2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D0971-01E0-D3CC-697C-ED147BE95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Use standard precautions. Wear gloves.</a:t>
            </a: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Bring all items to room temperature if not already at room temperature.</a:t>
            </a: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Open the cartridge pack.</a:t>
            </a: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Label the cartridge with 2 identifiers.</a:t>
            </a: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Using the supplied pipets dispense 3 drops of urine into the specimen well.</a:t>
            </a: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Do not handle the cartridge during the incubation period.</a:t>
            </a: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Set a timer for 3 minutes</a:t>
            </a: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Read the results between 3 and 4 minutes. </a:t>
            </a:r>
          </a:p>
        </p:txBody>
      </p:sp>
      <p:sp>
        <p:nvSpPr>
          <p:cNvPr id="29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507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75D627-2579-0C87-F57B-57893104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30" y="583345"/>
            <a:ext cx="7160357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Test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4F3D7-26CF-73B0-1A44-CD0540B6A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228" y="3007360"/>
            <a:ext cx="8578699" cy="346963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Both control line and test line are red</a:t>
            </a:r>
          </a:p>
          <a:p>
            <a:pPr marL="0" indent="0">
              <a:buNone/>
            </a:pPr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BA6969-C2AE-81CD-3664-2CF25938A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278" y="3686292"/>
            <a:ext cx="5620534" cy="27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41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A4D439-3C1C-0BF3-FA16-9CF5E0A6F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Enter the results in the </a:t>
            </a:r>
            <a:r>
              <a:rPr lang="en-US" sz="3600" dirty="0" err="1">
                <a:solidFill>
                  <a:srgbClr val="FFFFFF"/>
                </a:solidFill>
              </a:rPr>
              <a:t>AccuChek</a:t>
            </a:r>
            <a:r>
              <a:rPr lang="en-US" sz="3600" dirty="0">
                <a:solidFill>
                  <a:srgbClr val="FFFFFF"/>
                </a:solidFill>
              </a:rPr>
              <a:t> Inform II under other tests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5ED614-3796-9959-9B74-8402D2B50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0935" y="767452"/>
            <a:ext cx="3523793" cy="534055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99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2831EF-692B-7E0F-6E07-DD08F23A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External Controls</a:t>
            </a:r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F7C1C-9DCD-BC4B-9167-5A8173EB0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Controls should be run with each new shipment.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With each new lot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Every month 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as part of training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Each operator should run controls yearly.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Do not use the droppers on the control bottle. Remove the dropped cap and use the kit droppers to ensure the correct amount is added.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Replace the dropper cap to prevent the control from leaking.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352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405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Pregnancy Screening</vt:lpstr>
      <vt:lpstr>Waived testing for urine only</vt:lpstr>
      <vt:lpstr>Specimen Requirements</vt:lpstr>
      <vt:lpstr>Label Cartrigde</vt:lpstr>
      <vt:lpstr>Specimen Storage</vt:lpstr>
      <vt:lpstr>Perform the Test</vt:lpstr>
      <vt:lpstr>Test Interpretation</vt:lpstr>
      <vt:lpstr>Enter the results in the AccuChek Inform II under other tests</vt:lpstr>
      <vt:lpstr>External Controls</vt:lpstr>
      <vt:lpstr>Internal controls</vt:lpstr>
      <vt:lpstr>Reporting results</vt:lpstr>
      <vt:lpstr>Additional Testing</vt:lpstr>
      <vt:lpstr>This kit detects hCG but is licensed only for use in detecting pregnancy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Pregnancy Screening</dc:title>
  <dc:creator>Treece, Elizabeth</dc:creator>
  <cp:lastModifiedBy>Treece, Elizabeth</cp:lastModifiedBy>
  <cp:revision>9</cp:revision>
  <dcterms:created xsi:type="dcterms:W3CDTF">2024-03-05T20:21:08Z</dcterms:created>
  <dcterms:modified xsi:type="dcterms:W3CDTF">2024-03-07T16:48:15Z</dcterms:modified>
</cp:coreProperties>
</file>