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78" r:id="rId8"/>
    <p:sldId id="262" r:id="rId9"/>
    <p:sldId id="279" r:id="rId10"/>
    <p:sldId id="270" r:id="rId11"/>
    <p:sldId id="266" r:id="rId12"/>
    <p:sldId id="267" r:id="rId13"/>
    <p:sldId id="276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917F-E61C-95BD-4DD2-77B2AE421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F202B-40A9-4B65-0B75-9BDDBF2C3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50747-958A-9129-C743-74534BCD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5F38-8B2B-4FF3-AF1C-644F3A3A468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BCFC3-2C56-55FD-4C85-F8297608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ED96-BCCC-3AD8-E0BD-BEC3C69D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30D4-7D26-4A97-B158-B0939D57D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1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AE23-062B-8729-842C-687B26AC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684A6-EFC0-11A1-E965-4F57CE5AA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2576E-7F92-3051-28A3-4440248A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5F38-8B2B-4FF3-AF1C-644F3A3A468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8BB7E-4DCF-984E-AAAB-5DBA1241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A2CE8-7757-D2AA-BC80-533D57DC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30D4-7D26-4A97-B158-B0939D57D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3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316B17-DA9B-903B-0287-9B59FC61B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F2608-9C69-63E8-444F-E760DE89A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48F2E-B4FF-6162-89DE-CE6B7D4C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5F38-8B2B-4FF3-AF1C-644F3A3A468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9F87-C0AF-BBD1-6B09-C78301E9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2FBC8-0DE1-F4EA-5700-A2632F7D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30D4-7D26-4A97-B158-B0939D57D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5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2F53-C019-412A-B183-14648B28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6654-8338-9E41-21EC-ED0250AE4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66166-2848-4F68-2FDF-3DC60A2B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5F38-8B2B-4FF3-AF1C-644F3A3A468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701F2-8BE8-7075-EF5D-75486F3A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F1E09-7D04-E086-6A2D-125FBD5E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30D4-7D26-4A97-B158-B0939D57D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75508-7DDC-BA3A-4716-D673645F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7081-044B-C1F0-39F3-ECC855708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6DDE-FF45-D639-CF4E-C61F0249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5F38-8B2B-4FF3-AF1C-644F3A3A468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AA168-FE48-F09B-AFEC-A01495DA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A459B-42C2-8911-7283-C51A500B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30D4-7D26-4A97-B158-B0939D57D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B1C1-58C1-9596-F825-E2DF882D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2DF15-A5B2-1FA1-1CBE-B658ADA6E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793DC-17EC-FCDB-BCB7-57E34E631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23AA0-A157-2D31-D50E-D37CC2BE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5F38-8B2B-4FF3-AF1C-644F3A3A468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CFB45-88C0-4D1E-71FF-4B2BC090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57722-8E31-32E4-BF27-4790F0C6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30D4-7D26-4A97-B158-B0939D57D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3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A295-F5E6-C3DD-3B2F-A00B17AF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2C150-72A7-B8C6-8B06-71291ABCA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443A5-7C2C-5DDD-B70E-464E60DF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C3A59-00D6-0046-41F6-20593DCC4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49B68-CCD1-7C11-AACA-5F9CB1902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DAF786-35E1-25EA-D670-0CE63BFF7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5F38-8B2B-4FF3-AF1C-644F3A3A468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300D8-FEFC-7D0B-2026-4E534135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89071-6DC8-43B6-7081-A3E81AE0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30D4-7D26-4A97-B158-B0939D57D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0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71A0-C38C-CC16-A3AE-DA4F1684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A6686-5A4B-513D-20E2-6451978F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5F38-8B2B-4FF3-AF1C-644F3A3A468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4EB46-D5F8-5FE1-83C7-67F76D7A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B1E4A-2591-36D8-A4FE-353898B2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30D4-7D26-4A97-B158-B0939D57D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4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2AC60-98AB-BD72-3849-56A3AA06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5F38-8B2B-4FF3-AF1C-644F3A3A468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A7E15-3BD4-85B6-0C0E-48F06401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DF72F-497B-47E7-8519-6FA4B34A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30D4-7D26-4A97-B158-B0939D57D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9D90-696D-6922-C300-B4720FD8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B89D0-C7BF-99BE-9BBA-8C5E49E64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209DA-C88A-2F57-58D3-3F72171D0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25D4C-56A9-3AE4-7829-8A14E963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5F38-8B2B-4FF3-AF1C-644F3A3A468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6D11C-3AD6-F584-A53B-392B5000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ED2EF-F022-282D-F148-6A738994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30D4-7D26-4A97-B158-B0939D57D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1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35F4-90F5-4B61-B3B2-11E5F34E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EC76A-289B-D23B-75DA-A057AE822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93236-013C-4F0B-EC2A-9DE667863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7B1FA-0849-6FA8-9FC2-06A2395D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5F38-8B2B-4FF3-AF1C-644F3A3A468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48B89-DA52-B313-4CE5-1FA35440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395-FD2A-556B-CD10-0F902825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30D4-7D26-4A97-B158-B0939D57D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3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20FE8-EFC3-48DC-C214-13631A11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8D8F4-B874-124A-75E6-6C7CA9CFA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31D38-870C-1777-AC32-A384AA833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5F38-8B2B-4FF3-AF1C-644F3A3A468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7AE36-4255-994B-267A-0EFA394FA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4465C-B3A5-EE27-E821-03F0F7A8E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30D4-7D26-4A97-B158-B0939D57D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6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4FE1-1628-BADE-D434-6E83A04817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Multistix® </a:t>
            </a:r>
            <a:r>
              <a:rPr lang="en-US" dirty="0" err="1"/>
              <a:t>10SG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92F07-D36D-091A-6A73-D134A79F0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Waived testing urine dipsticks</a:t>
            </a:r>
          </a:p>
        </p:txBody>
      </p:sp>
    </p:spTree>
    <p:extLst>
      <p:ext uri="{BB962C8B-B14F-4D97-AF65-F5344CB8AC3E}">
        <p14:creationId xmlns:p14="http://schemas.microsoft.com/office/powerpoint/2010/main" val="206627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7B8D-144F-0462-DD35-A0867E39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Handling the Strips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26153-D7EF-FB63-C7B8-E7E87CF8C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Remove a single strip.</a:t>
            </a:r>
          </a:p>
          <a:p>
            <a:r>
              <a:rPr lang="en-US" dirty="0"/>
              <a:t>2. Close the container tightly.</a:t>
            </a:r>
          </a:p>
          <a:p>
            <a:r>
              <a:rPr lang="en-US" dirty="0"/>
              <a:t>3. Proceed with testing that 1 strip.</a:t>
            </a:r>
          </a:p>
          <a:p>
            <a:endParaRPr lang="en-US" dirty="0"/>
          </a:p>
          <a:p>
            <a:r>
              <a:rPr lang="en-US" dirty="0"/>
              <a:t>Leaving the strips open a few minutes a day for several days can allow moisture to enter the container. This will react with the test pads and cause control failures and errors in patient testing. </a:t>
            </a:r>
          </a:p>
          <a:p>
            <a:r>
              <a:rPr lang="en-US" dirty="0"/>
              <a:t>If strips are left open for an extended time they should be discarded and another container opened and controls performed. </a:t>
            </a:r>
          </a:p>
        </p:txBody>
      </p:sp>
    </p:spTree>
    <p:extLst>
      <p:ext uri="{BB962C8B-B14F-4D97-AF65-F5344CB8AC3E}">
        <p14:creationId xmlns:p14="http://schemas.microsoft.com/office/powerpoint/2010/main" val="40679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11EE-BC41-2D74-ECAC-EDE02913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Performing the dipstick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DD69-91C8-B0B4-552F-21FBE2E2A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Pour urine into a labeled test tube. Tubes will be provided by the main lab. This prevents the sample in the collection cup from being contaminated by the chemicals or bacteria on the strip.</a:t>
            </a:r>
          </a:p>
          <a:p>
            <a:pPr marL="0" indent="0">
              <a:buNone/>
            </a:pPr>
            <a:r>
              <a:rPr lang="en-US" dirty="0"/>
              <a:t>2. Examine for color and clarity using the tube or the sample cup. </a:t>
            </a:r>
          </a:p>
          <a:p>
            <a:pPr marL="0" indent="0">
              <a:buNone/>
            </a:pPr>
            <a:r>
              <a:rPr lang="en-US" dirty="0"/>
              <a:t>3. The tubes provided will need to be filled almost to the top. These are narrow tubes and will be the 3 inches deep that the procedure calls for. </a:t>
            </a:r>
          </a:p>
          <a:p>
            <a:pPr marL="0" indent="0">
              <a:buNone/>
            </a:pPr>
            <a:r>
              <a:rPr lang="en-US" dirty="0"/>
              <a:t>4. Dip the strip into the urine covering all pads. Remove within 2-3 seconds.</a:t>
            </a:r>
          </a:p>
          <a:p>
            <a:pPr marL="0" indent="0">
              <a:buNone/>
            </a:pPr>
            <a:r>
              <a:rPr lang="en-US" dirty="0"/>
              <a:t>5. Blot the side of the strip on a clean absorbent paper towel. </a:t>
            </a:r>
          </a:p>
          <a:p>
            <a:pPr marL="0" indent="0">
              <a:buNone/>
            </a:pPr>
            <a:r>
              <a:rPr lang="en-US" dirty="0"/>
              <a:t>6. Start a 2 minute timer.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3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32C8-1B52-D0C1-E72C-1BEF6B82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Testing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700C-32F6-3FA5-81B2-6B057E8C8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  Read each pad at the required time. </a:t>
            </a:r>
          </a:p>
          <a:p>
            <a:pPr marL="0" indent="0">
              <a:buNone/>
            </a:pPr>
            <a:r>
              <a:rPr lang="en-US" dirty="0"/>
              <a:t>8. Record your results on the log sheet.</a:t>
            </a:r>
          </a:p>
          <a:p>
            <a:pPr marL="0" indent="0">
              <a:buNone/>
            </a:pPr>
            <a:r>
              <a:rPr lang="en-US" dirty="0"/>
              <a:t>9. Each sample (patient or control) will have its own log sheet. </a:t>
            </a:r>
          </a:p>
          <a:p>
            <a:pPr marL="0" indent="0">
              <a:buNone/>
            </a:pPr>
            <a:r>
              <a:rPr lang="en-US" dirty="0"/>
              <a:t>10. Enter results in VISTA. </a:t>
            </a:r>
          </a:p>
          <a:p>
            <a:pPr marL="0" indent="0">
              <a:buNone/>
            </a:pPr>
            <a:r>
              <a:rPr lang="en-US" dirty="0"/>
              <a:t>11. Scan the log sheets for the day and send to main lab by FAX.</a:t>
            </a:r>
          </a:p>
          <a:p>
            <a:r>
              <a:rPr lang="en-US" dirty="0"/>
              <a:t>Fax number is 432-264-4859. Using fax will ensure that someone sees the results the next day so they can be proofread per Joint Commission standards for manual entry tests.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0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189A-37D7-7406-7938-0FE3BB52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Log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7E11D-56CC-5311-3219-2008F9F8A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Each sample will be on a separate log sheet.</a:t>
            </a:r>
          </a:p>
          <a:p>
            <a:r>
              <a:rPr lang="en-US" dirty="0"/>
              <a:t> The sheet will need to have 2 identifiers on the sheet.</a:t>
            </a:r>
          </a:p>
          <a:p>
            <a:r>
              <a:rPr lang="en-US" dirty="0"/>
              <a:t> Date and time collected will be filled out.</a:t>
            </a:r>
          </a:p>
          <a:p>
            <a:r>
              <a:rPr lang="en-US" dirty="0"/>
              <a:t> For controls the 2 identifiers are the control name and the lot number.</a:t>
            </a:r>
          </a:p>
          <a:p>
            <a:r>
              <a:rPr lang="en-US" dirty="0"/>
              <a:t> You circle the result for each test. </a:t>
            </a:r>
          </a:p>
          <a:p>
            <a:r>
              <a:rPr lang="en-US" dirty="0"/>
              <a:t>Enter the results into VISTA. The person doing the test will enter the results.</a:t>
            </a:r>
          </a:p>
          <a:p>
            <a:r>
              <a:rPr lang="en-US" dirty="0"/>
              <a:t>Once the log sheet has been scanned and the scan saved the paper copy can be shredded. BE SURE THE SCAN HAS BEEN SAVED. These records must be held for 2 years. </a:t>
            </a:r>
          </a:p>
        </p:txBody>
      </p:sp>
    </p:spTree>
    <p:extLst>
      <p:ext uri="{BB962C8B-B14F-4D97-AF65-F5344CB8AC3E}">
        <p14:creationId xmlns:p14="http://schemas.microsoft.com/office/powerpoint/2010/main" val="15069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8D5F-34F9-9F4D-D3BE-58AA4E39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F3157-66C5-43D3-FB97-18EA8BA6B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Run both levels of controls at the beginning of each shift and with each bottle of strips used for that day. </a:t>
            </a:r>
          </a:p>
          <a:p>
            <a:r>
              <a:rPr lang="en-US" dirty="0"/>
              <a:t>Controls are in dropper bottles. Stored in the refrigerator controls are stable until the expiration date on the bottle.</a:t>
            </a:r>
          </a:p>
          <a:p>
            <a:r>
              <a:rPr lang="en-US" dirty="0"/>
              <a:t>Warm to room temperature.</a:t>
            </a:r>
          </a:p>
          <a:p>
            <a:r>
              <a:rPr lang="en-US" dirty="0"/>
              <a:t>Using the dropper make sure each pad is covered with the control.</a:t>
            </a:r>
          </a:p>
          <a:p>
            <a:r>
              <a:rPr lang="en-US" dirty="0"/>
              <a:t>Do not touch the dropper tip to the pads. </a:t>
            </a:r>
          </a:p>
          <a:p>
            <a:r>
              <a:rPr lang="en-US" dirty="0"/>
              <a:t>Blot the side of strip on clear absorbent material such as a paper towel.</a:t>
            </a:r>
          </a:p>
          <a:p>
            <a:r>
              <a:rPr lang="en-US" dirty="0"/>
              <a:t>Read at the required time limits. </a:t>
            </a:r>
          </a:p>
          <a:p>
            <a:r>
              <a:rPr lang="en-US" dirty="0"/>
              <a:t>Compare the results against the data sheet in the box for the controls.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93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D282-095D-5277-222B-3E8E1718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Quality Control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DA228-1937-0A90-6D46-4E83CA8E6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lot of control material may have slightly different ranges. </a:t>
            </a:r>
          </a:p>
          <a:p>
            <a:r>
              <a:rPr lang="en-US" dirty="0"/>
              <a:t>Make sure you are comparing the controls to the current data sheet.</a:t>
            </a:r>
          </a:p>
          <a:p>
            <a:r>
              <a:rPr lang="en-US" dirty="0"/>
              <a:t>Accept the controls by initialing the control log sheet.</a:t>
            </a:r>
          </a:p>
          <a:p>
            <a:r>
              <a:rPr lang="en-US" dirty="0"/>
              <a:t>For the control to be acceptable all analytes must be in range.</a:t>
            </a:r>
          </a:p>
          <a:p>
            <a:r>
              <a:rPr lang="en-US" dirty="0"/>
              <a:t>If the control fails, make a note on the log sheet. </a:t>
            </a:r>
          </a:p>
          <a:p>
            <a:r>
              <a:rPr lang="en-US" dirty="0"/>
              <a:t>Repeat the control and fill out a new log sheet. If it is still failing, call the main lab for help in troubleshooting.</a:t>
            </a:r>
          </a:p>
        </p:txBody>
      </p:sp>
    </p:spTree>
    <p:extLst>
      <p:ext uri="{BB962C8B-B14F-4D97-AF65-F5344CB8AC3E}">
        <p14:creationId xmlns:p14="http://schemas.microsoft.com/office/powerpoint/2010/main" val="387729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7BC2B-8230-676B-2C6F-705C514E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2" y="394283"/>
            <a:ext cx="10515600" cy="5939405"/>
          </a:xfrm>
        </p:spPr>
        <p:txBody>
          <a:bodyPr/>
          <a:lstStyle/>
          <a:p>
            <a:r>
              <a:rPr lang="en-US" dirty="0"/>
              <a:t>Urine has a label on it.</a:t>
            </a:r>
          </a:p>
          <a:p>
            <a:r>
              <a:rPr lang="en-US" dirty="0"/>
              <a:t>Color Yellow</a:t>
            </a:r>
          </a:p>
          <a:p>
            <a:r>
              <a:rPr lang="en-US" dirty="0"/>
              <a:t>Clarity Turbid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DC987-219B-D052-34F6-BB3A4A03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866" y="1380839"/>
            <a:ext cx="3534268" cy="409632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7F1C06-B388-8EBB-7E3C-EBD001290A6D}"/>
              </a:ext>
            </a:extLst>
          </p:cNvPr>
          <p:cNvCxnSpPr/>
          <p:nvPr/>
        </p:nvCxnSpPr>
        <p:spPr>
          <a:xfrm>
            <a:off x="4269996" y="696286"/>
            <a:ext cx="2063692" cy="283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10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EFE91-3FE6-AEF5-C974-2DCE00A4A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65" y="872105"/>
            <a:ext cx="10515600" cy="5430852"/>
          </a:xfrm>
        </p:spPr>
        <p:txBody>
          <a:bodyPr/>
          <a:lstStyle/>
          <a:p>
            <a:r>
              <a:rPr lang="en-US" dirty="0"/>
              <a:t>Read each pad against the proper chart section.</a:t>
            </a:r>
          </a:p>
          <a:p>
            <a:r>
              <a:rPr lang="en-US" dirty="0"/>
              <a:t>Glucose negative</a:t>
            </a:r>
          </a:p>
          <a:p>
            <a:r>
              <a:rPr lang="en-US" dirty="0"/>
              <a:t>Bilirubin negative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7AA05-AFC2-F179-1CB4-E7CDC8FF7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220" y="1800807"/>
            <a:ext cx="5475863" cy="44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66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30035-8DFB-50C3-2EE7-2C7514A2C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793778"/>
            <a:ext cx="10515600" cy="5523131"/>
          </a:xfrm>
        </p:spPr>
        <p:txBody>
          <a:bodyPr/>
          <a:lstStyle/>
          <a:p>
            <a:r>
              <a:rPr lang="en-US" dirty="0"/>
              <a:t>Ketone negative</a:t>
            </a:r>
          </a:p>
          <a:p>
            <a:r>
              <a:rPr lang="en-US" dirty="0"/>
              <a:t>Specific gravity 1.030</a:t>
            </a:r>
          </a:p>
          <a:p>
            <a:r>
              <a:rPr lang="en-US" dirty="0"/>
              <a:t>Blood 3+ (large)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E4C06-3155-AEE2-FFAB-92D43FF3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70" y="990259"/>
            <a:ext cx="4915586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01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21118-7910-C327-E572-A316A78FD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620"/>
            <a:ext cx="10515600" cy="5430343"/>
          </a:xfrm>
        </p:spPr>
        <p:txBody>
          <a:bodyPr/>
          <a:lstStyle/>
          <a:p>
            <a:r>
              <a:rPr lang="en-US" dirty="0"/>
              <a:t>pH 6.0</a:t>
            </a:r>
          </a:p>
          <a:p>
            <a:r>
              <a:rPr lang="en-US" dirty="0"/>
              <a:t>Protein negative</a:t>
            </a:r>
          </a:p>
          <a:p>
            <a:r>
              <a:rPr lang="en-US" dirty="0"/>
              <a:t>Urobilinogen normal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93FA7-97F9-4812-CA49-BD292EB9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5" y="2716746"/>
            <a:ext cx="5858693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1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CE183B-9AC7-13C1-4354-570F7FD1E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162" y="477838"/>
            <a:ext cx="8565125" cy="5772150"/>
          </a:xfrm>
        </p:spPr>
      </p:pic>
    </p:spTree>
    <p:extLst>
      <p:ext uri="{BB962C8B-B14F-4D97-AF65-F5344CB8AC3E}">
        <p14:creationId xmlns:p14="http://schemas.microsoft.com/office/powerpoint/2010/main" val="502876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3224-D337-F2DB-1F9E-09AD1008C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450"/>
            <a:ext cx="10515600" cy="5757513"/>
          </a:xfrm>
        </p:spPr>
        <p:txBody>
          <a:bodyPr/>
          <a:lstStyle/>
          <a:p>
            <a:r>
              <a:rPr lang="en-US" dirty="0"/>
              <a:t>Nitrite negative</a:t>
            </a:r>
          </a:p>
          <a:p>
            <a:r>
              <a:rPr lang="en-US" dirty="0"/>
              <a:t>Leukocyte esterase negative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D4FE6-8B40-8E0C-CAAD-0415922DB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259" y="1795234"/>
            <a:ext cx="5239481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9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205A-2327-1EB4-321E-C328434C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log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883D7-5225-AD9F-5DA5-7D491A122B36}"/>
              </a:ext>
            </a:extLst>
          </p:cNvPr>
          <p:cNvSpPr txBox="1"/>
          <p:nvPr/>
        </p:nvSpPr>
        <p:spPr>
          <a:xfrm>
            <a:off x="411060" y="1379786"/>
            <a:ext cx="116019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990" marR="0" algn="ctr"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Point of Care Manual Urinalysis Log</a:t>
            </a: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99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Sample ID: Place a patient label here with 2 identifiers or write what control this is.</a:t>
            </a: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99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99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99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this a control? Lot number_____________ Level___________</a:t>
            </a: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99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Date: _______________Time Collected:______________  May place small sticker from sample label that has this information</a:t>
            </a: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99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Circle the results obtained. </a:t>
            </a: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DDDE99-6819-1D94-74C9-9B6AA31A7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86142"/>
              </p:ext>
            </p:extLst>
          </p:nvPr>
        </p:nvGraphicFramePr>
        <p:xfrm>
          <a:off x="537821" y="3238150"/>
          <a:ext cx="10359477" cy="26648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51032">
                  <a:extLst>
                    <a:ext uri="{9D8B030D-6E8A-4147-A177-3AD203B41FA5}">
                      <a16:colId xmlns:a16="http://schemas.microsoft.com/office/drawing/2014/main" val="1402002466"/>
                    </a:ext>
                  </a:extLst>
                </a:gridCol>
                <a:gridCol w="7008445">
                  <a:extLst>
                    <a:ext uri="{9D8B030D-6E8A-4147-A177-3AD203B41FA5}">
                      <a16:colId xmlns:a16="http://schemas.microsoft.com/office/drawing/2014/main" val="2899116609"/>
                    </a:ext>
                  </a:extLst>
                </a:gridCol>
              </a:tblGrid>
              <a:tr h="202638"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Glucose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Negative,   100,   250,   500,   1000,    ≥2000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422957"/>
                  </a:ext>
                </a:extLst>
              </a:tr>
              <a:tr h="178968"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Bilirubin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Negative, small (1+), moderate(2+), large(3+)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493417"/>
                  </a:ext>
                </a:extLst>
              </a:tr>
              <a:tr h="178968"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Ketone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Negative, trace (5),   16,   40,   80,   100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692102"/>
                  </a:ext>
                </a:extLst>
              </a:tr>
              <a:tr h="178968"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Specific Gravity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1.000,   1.005,   1.010,   1.015,   1.020,   1.025,   1.030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003769"/>
                  </a:ext>
                </a:extLst>
              </a:tr>
              <a:tr h="178968"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Blood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Negative,   trace,    1+,    2+,     3+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157273"/>
                  </a:ext>
                </a:extLst>
              </a:tr>
              <a:tr h="178968"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5,   6,   6.5,   7,   7.5,   8,   8.5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940401"/>
                  </a:ext>
                </a:extLst>
              </a:tr>
              <a:tr h="178968"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Protein 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Negative,  trace,   30,   100,   300,   ≥2000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14280"/>
                  </a:ext>
                </a:extLst>
              </a:tr>
              <a:tr h="178968"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Urobilinogen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Normal,   2,   4,   8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333393"/>
                  </a:ext>
                </a:extLst>
              </a:tr>
              <a:tr h="178968"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Nitrite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Negative,    Positive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785015"/>
                  </a:ext>
                </a:extLst>
              </a:tr>
              <a:tr h="178968"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Leukocytes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Negative,  trace,  small (1+),  moderate(2+),   large(3+)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62992"/>
                  </a:ext>
                </a:extLst>
              </a:tr>
              <a:tr h="672487"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Color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Colorless,  Yellow,  Amber, other colors as seen__________</a:t>
                      </a:r>
                    </a:p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Is the color an abnormal color? Yes   No      If yes attach the comment “Abnormal color may be interfering  with the dipstick results”.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271063"/>
                  </a:ext>
                </a:extLst>
              </a:tr>
              <a:tr h="178968"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Clarity 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Clear,   Slightly Turbid,   Turbid</a:t>
                      </a:r>
                      <a:endParaRPr lang="en-US" sz="11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4421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A45A067-7F91-34CB-0A60-0BE4BB654042}"/>
              </a:ext>
            </a:extLst>
          </p:cNvPr>
          <p:cNvSpPr txBox="1"/>
          <p:nvPr/>
        </p:nvSpPr>
        <p:spPr>
          <a:xfrm>
            <a:off x="838200" y="5903892"/>
            <a:ext cx="609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99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Initials of Person performing test_____________________________________</a:t>
            </a: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99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Printed Name of person performing test_______________________________</a:t>
            </a: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99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Date/time results were entered into VISTA_____________________________</a:t>
            </a: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7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FA21-D235-9E1C-880F-7A5E27A1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Waived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1CDD-B1AD-EC35-8EFF-43AB0ACBB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dipstick is a waived test per the FDA. </a:t>
            </a:r>
          </a:p>
          <a:p>
            <a:r>
              <a:rPr lang="en-US" dirty="0"/>
              <a:t>FDA oversees all commercial clinical lab tests in USA.</a:t>
            </a:r>
          </a:p>
          <a:p>
            <a:r>
              <a:rPr lang="en-US" dirty="0"/>
              <a:t>The requirement for colorblind screen is a separate regulatory issue.</a:t>
            </a:r>
          </a:p>
          <a:p>
            <a:r>
              <a:rPr lang="en-US" dirty="0"/>
              <a:t>The need for colorblind screen is based on the possibility of incorrect results being reported. </a:t>
            </a:r>
          </a:p>
          <a:p>
            <a:r>
              <a:rPr lang="en-US" dirty="0"/>
              <a:t>Each facility must determine which tests require a colorblind screen.</a:t>
            </a:r>
          </a:p>
          <a:p>
            <a:r>
              <a:rPr lang="en-US" dirty="0"/>
              <a:t>This test has multiple color changes and it has been determined that staff doing the test cannot be colorblind.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5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9075-58F9-0CAC-7A12-4342AF01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Normal Urine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CE547-C078-6DD0-83B2-0057B5194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color is yellow. It will range from pale yellow to dark yellow.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9965A-85F1-9CED-D4F6-E64D2A343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774" y="3259856"/>
            <a:ext cx="5943600" cy="9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8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7E29-37CB-47D5-84C2-84FDFECA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May be Normal or Abnormal Color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4135-5790-BE91-AE67-7DE0B63FE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018"/>
            <a:ext cx="10515600" cy="5314726"/>
          </a:xfrm>
        </p:spPr>
        <p:txBody>
          <a:bodyPr>
            <a:normAutofit/>
          </a:bodyPr>
          <a:lstStyle/>
          <a:p>
            <a:r>
              <a:rPr lang="en-US" dirty="0"/>
              <a:t>Colorless urine should be reported as colorless. It will often have a very low specific gravity. Seen often in people that have consumed too much water. May look like water.</a:t>
            </a:r>
          </a:p>
          <a:p>
            <a:endParaRPr lang="en-US" dirty="0"/>
          </a:p>
          <a:p>
            <a:r>
              <a:rPr lang="en-US" dirty="0"/>
              <a:t>Amber urine may be normal or abnormal depending on what is causing the color. Report as Amber.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Green is often dietary. However, some sources of infection may cause a green tint.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A10FF1-5D4A-AF49-665D-57C74FA4F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527" y="3676749"/>
            <a:ext cx="628738" cy="1010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731BF-88CB-B696-C369-DC4A98010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896" y="2291108"/>
            <a:ext cx="1064079" cy="786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F1C38-8EB1-69B5-6D02-6EEDD699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869" y="5479227"/>
            <a:ext cx="1724025" cy="11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5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31466-B4CA-A2AB-0BA1-4AA0CA84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Abnormal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F7538-6C25-0162-14CD-6B3E0CFA0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Red, brown, orange, black or other. Colors falling under other may be the result of the intentional or accidental ingestion of a pH indicator. Do not assume that is what happened without a full investigation. This is mentioned because there is a university in the area. This has been a prank at more than one party by a chemistry student.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D3ADE-852A-B6E7-CD08-4F455F079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009" y="4634909"/>
            <a:ext cx="733527" cy="1145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91CA7-98E6-70F0-954B-4F9B1DAC9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78" y="4786627"/>
            <a:ext cx="1762371" cy="993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359A-8D38-25F0-C34F-4782F0768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296" y="4437164"/>
            <a:ext cx="1438275" cy="1343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D837CE-F772-EEEC-3707-50B37BDAA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565" y="4402856"/>
            <a:ext cx="1967241" cy="15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7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E486-4432-0883-0C00-23349F2F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Color and Test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F4417-19CE-2C04-9611-14C898C6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colored urines may make test interpretation difficult.</a:t>
            </a:r>
          </a:p>
          <a:p>
            <a:r>
              <a:rPr lang="en-US" dirty="0"/>
              <a:t>If the urine is highly colored and you suspect interference with a test pad add a comment “Abnormal color may be interfering with dipstick results.”</a:t>
            </a:r>
          </a:p>
          <a:p>
            <a:r>
              <a:rPr lang="en-US" dirty="0"/>
              <a:t>For example: Bloody urine and urine containing Azo (orange) may show a false positive nitrite result. </a:t>
            </a:r>
          </a:p>
        </p:txBody>
      </p:sp>
    </p:spTree>
    <p:extLst>
      <p:ext uri="{BB962C8B-B14F-4D97-AF65-F5344CB8AC3E}">
        <p14:creationId xmlns:p14="http://schemas.microsoft.com/office/powerpoint/2010/main" val="12342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8DD7-3671-9248-5743-274F63DB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DE0A-B377-0121-740E-7C336F4C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757738"/>
          </a:xfrm>
        </p:spPr>
        <p:txBody>
          <a:bodyPr/>
          <a:lstStyle/>
          <a:p>
            <a:r>
              <a:rPr lang="en-US" dirty="0"/>
              <a:t>Clear—You can see through the urine with no sign of particles.</a:t>
            </a:r>
          </a:p>
          <a:p>
            <a:r>
              <a:rPr lang="en-US" dirty="0"/>
              <a:t>Sl. Turbid– Particles are present, but you can still see newsprint through the sample. </a:t>
            </a:r>
          </a:p>
          <a:p>
            <a:r>
              <a:rPr lang="en-US" dirty="0"/>
              <a:t>Turbid– You cannot see through the sample. </a:t>
            </a:r>
          </a:p>
          <a:p>
            <a:r>
              <a:rPr lang="en-US" dirty="0"/>
              <a:t>Causes may be crystals or cellular elements such as red cells, or white cells.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2AECEA-49B3-FECC-E761-1099AE49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00" y="3798094"/>
            <a:ext cx="990738" cy="2248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EEE734-7DEE-A6D7-1BFA-8D4388862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159" y="4246087"/>
            <a:ext cx="1581371" cy="1795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0B0A52-BABB-A88E-DBAE-C703B4AEE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126" y="4148453"/>
            <a:ext cx="876422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2B88-74D9-72E4-A117-9635FF1F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Handling the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D851E-C4F6-0DC4-9E31-6F2A07718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Strips contain chemicals and are not certified as sterile.</a:t>
            </a:r>
          </a:p>
          <a:p>
            <a:r>
              <a:rPr lang="en-US" dirty="0"/>
              <a:t>Do not dip the strip directly into the sample cup. </a:t>
            </a:r>
          </a:p>
          <a:p>
            <a:r>
              <a:rPr lang="en-US" dirty="0"/>
              <a:t>If the strip has been dipped into the sample cup do not send it to </a:t>
            </a:r>
            <a:r>
              <a:rPr lang="en-US"/>
              <a:t>the main </a:t>
            </a:r>
            <a:r>
              <a:rPr lang="en-US" dirty="0"/>
              <a:t>lab for culture or drug screens. </a:t>
            </a:r>
          </a:p>
          <a:p>
            <a:r>
              <a:rPr lang="en-US" dirty="0"/>
              <a:t>What affect the chemicals in the test pads have on drug screens is not known. </a:t>
            </a:r>
          </a:p>
          <a:p>
            <a:r>
              <a:rPr lang="en-US" dirty="0"/>
              <a:t>Strips may be contaminated with bacteria that will continue to multiply during transport to the main lab and interfere with culture results. </a:t>
            </a:r>
          </a:p>
        </p:txBody>
      </p:sp>
    </p:spTree>
    <p:extLst>
      <p:ext uri="{BB962C8B-B14F-4D97-AF65-F5344CB8AC3E}">
        <p14:creationId xmlns:p14="http://schemas.microsoft.com/office/powerpoint/2010/main" val="49122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1369</Words>
  <Application>Microsoft Office PowerPoint</Application>
  <PresentationFormat>Widescreen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Office Theme</vt:lpstr>
      <vt:lpstr>Multistix® 10SG</vt:lpstr>
      <vt:lpstr>PowerPoint Presentation</vt:lpstr>
      <vt:lpstr>Waived Test</vt:lpstr>
      <vt:lpstr>Normal Urine Color</vt:lpstr>
      <vt:lpstr>May be Normal or Abnormal Color continued</vt:lpstr>
      <vt:lpstr>Abnormal Colors</vt:lpstr>
      <vt:lpstr>Color and Test Interpretation</vt:lpstr>
      <vt:lpstr>Clarity</vt:lpstr>
      <vt:lpstr>Handling the Sample</vt:lpstr>
      <vt:lpstr>Handling the Strips</vt:lpstr>
      <vt:lpstr>Performing the dipstick</vt:lpstr>
      <vt:lpstr>Testing continued</vt:lpstr>
      <vt:lpstr>Log Sheet</vt:lpstr>
      <vt:lpstr>Quality Control</vt:lpstr>
      <vt:lpstr>Quality Control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log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Multistix® 10SG</dc:title>
  <dc:creator>Treece, Elizabeth</dc:creator>
  <cp:lastModifiedBy>Treece, Elizabeth</cp:lastModifiedBy>
  <cp:revision>35</cp:revision>
  <dcterms:created xsi:type="dcterms:W3CDTF">2024-07-10T19:54:51Z</dcterms:created>
  <dcterms:modified xsi:type="dcterms:W3CDTF">2024-07-15T14:13:28Z</dcterms:modified>
</cp:coreProperties>
</file>