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6"/>
  </p:notesMasterIdLst>
  <p:handoutMasterIdLst>
    <p:handoutMasterId r:id="rId167"/>
  </p:handoutMasterIdLst>
  <p:sldIdLst>
    <p:sldId id="257" r:id="rId2"/>
    <p:sldId id="573" r:id="rId3"/>
    <p:sldId id="368" r:id="rId4"/>
    <p:sldId id="369" r:id="rId5"/>
    <p:sldId id="470" r:id="rId6"/>
    <p:sldId id="399" r:id="rId7"/>
    <p:sldId id="371" r:id="rId8"/>
    <p:sldId id="475" r:id="rId9"/>
    <p:sldId id="473" r:id="rId10"/>
    <p:sldId id="477" r:id="rId11"/>
    <p:sldId id="457" r:id="rId12"/>
    <p:sldId id="427" r:id="rId13"/>
    <p:sldId id="436" r:id="rId14"/>
    <p:sldId id="429" r:id="rId15"/>
    <p:sldId id="449" r:id="rId16"/>
    <p:sldId id="468" r:id="rId17"/>
    <p:sldId id="469" r:id="rId18"/>
    <p:sldId id="441" r:id="rId19"/>
    <p:sldId id="448" r:id="rId20"/>
    <p:sldId id="471" r:id="rId21"/>
    <p:sldId id="450" r:id="rId22"/>
    <p:sldId id="442" r:id="rId23"/>
    <p:sldId id="443" r:id="rId24"/>
    <p:sldId id="445" r:id="rId25"/>
    <p:sldId id="444" r:id="rId26"/>
    <p:sldId id="446" r:id="rId27"/>
    <p:sldId id="481" r:id="rId28"/>
    <p:sldId id="479" r:id="rId29"/>
    <p:sldId id="485" r:id="rId30"/>
    <p:sldId id="495" r:id="rId31"/>
    <p:sldId id="496" r:id="rId32"/>
    <p:sldId id="497" r:id="rId33"/>
    <p:sldId id="447" r:id="rId34"/>
    <p:sldId id="478" r:id="rId35"/>
    <p:sldId id="480" r:id="rId36"/>
    <p:sldId id="487" r:id="rId37"/>
    <p:sldId id="488" r:id="rId38"/>
    <p:sldId id="486" r:id="rId39"/>
    <p:sldId id="274" r:id="rId40"/>
    <p:sldId id="390" r:id="rId41"/>
    <p:sldId id="500" r:id="rId42"/>
    <p:sldId id="275" r:id="rId43"/>
    <p:sldId id="421" r:id="rId44"/>
    <p:sldId id="476" r:id="rId45"/>
    <p:sldId id="382" r:id="rId46"/>
    <p:sldId id="3366" r:id="rId47"/>
    <p:sldId id="483" r:id="rId48"/>
    <p:sldId id="484" r:id="rId49"/>
    <p:sldId id="291" r:id="rId50"/>
    <p:sldId id="489" r:id="rId51"/>
    <p:sldId id="490" r:id="rId52"/>
    <p:sldId id="491" r:id="rId53"/>
    <p:sldId id="492" r:id="rId54"/>
    <p:sldId id="493" r:id="rId55"/>
    <p:sldId id="482" r:id="rId56"/>
    <p:sldId id="459" r:id="rId57"/>
    <p:sldId id="463" r:id="rId58"/>
    <p:sldId id="464" r:id="rId59"/>
    <p:sldId id="465" r:id="rId60"/>
    <p:sldId id="400" r:id="rId61"/>
    <p:sldId id="401" r:id="rId62"/>
    <p:sldId id="430" r:id="rId63"/>
    <p:sldId id="431" r:id="rId64"/>
    <p:sldId id="403" r:id="rId65"/>
    <p:sldId id="385" r:id="rId66"/>
    <p:sldId id="407" r:id="rId67"/>
    <p:sldId id="404" r:id="rId68"/>
    <p:sldId id="426" r:id="rId69"/>
    <p:sldId id="296" r:id="rId70"/>
    <p:sldId id="386" r:id="rId71"/>
    <p:sldId id="299" r:id="rId72"/>
    <p:sldId id="406" r:id="rId73"/>
    <p:sldId id="301" r:id="rId74"/>
    <p:sldId id="302" r:id="rId75"/>
    <p:sldId id="303" r:id="rId76"/>
    <p:sldId id="304" r:id="rId77"/>
    <p:sldId id="412" r:id="rId78"/>
    <p:sldId id="409" r:id="rId79"/>
    <p:sldId id="408" r:id="rId80"/>
    <p:sldId id="387" r:id="rId81"/>
    <p:sldId id="310" r:id="rId82"/>
    <p:sldId id="311" r:id="rId83"/>
    <p:sldId id="312" r:id="rId84"/>
    <p:sldId id="417" r:id="rId85"/>
    <p:sldId id="323" r:id="rId86"/>
    <p:sldId id="322" r:id="rId87"/>
    <p:sldId id="494" r:id="rId88"/>
    <p:sldId id="329" r:id="rId89"/>
    <p:sldId id="324" r:id="rId90"/>
    <p:sldId id="326" r:id="rId91"/>
    <p:sldId id="330" r:id="rId92"/>
    <p:sldId id="331" r:id="rId93"/>
    <p:sldId id="332" r:id="rId94"/>
    <p:sldId id="333" r:id="rId95"/>
    <p:sldId id="334" r:id="rId96"/>
    <p:sldId id="335" r:id="rId97"/>
    <p:sldId id="389" r:id="rId98"/>
    <p:sldId id="451" r:id="rId99"/>
    <p:sldId id="336" r:id="rId100"/>
    <p:sldId id="338" r:id="rId101"/>
    <p:sldId id="437" r:id="rId102"/>
    <p:sldId id="438" r:id="rId103"/>
    <p:sldId id="392" r:id="rId104"/>
    <p:sldId id="391" r:id="rId105"/>
    <p:sldId id="342" r:id="rId106"/>
    <p:sldId id="344" r:id="rId107"/>
    <p:sldId id="345" r:id="rId108"/>
    <p:sldId id="419" r:id="rId109"/>
    <p:sldId id="420" r:id="rId110"/>
    <p:sldId id="348" r:id="rId111"/>
    <p:sldId id="349" r:id="rId112"/>
    <p:sldId id="352" r:id="rId113"/>
    <p:sldId id="354" r:id="rId114"/>
    <p:sldId id="355" r:id="rId115"/>
    <p:sldId id="358" r:id="rId116"/>
    <p:sldId id="361" r:id="rId117"/>
    <p:sldId id="359" r:id="rId118"/>
    <p:sldId id="499" r:id="rId119"/>
    <p:sldId id="498" r:id="rId120"/>
    <p:sldId id="424" r:id="rId121"/>
    <p:sldId id="425" r:id="rId122"/>
    <p:sldId id="501" r:id="rId123"/>
    <p:sldId id="502" r:id="rId124"/>
    <p:sldId id="503" r:id="rId125"/>
    <p:sldId id="692" r:id="rId126"/>
    <p:sldId id="3363" r:id="rId127"/>
    <p:sldId id="632" r:id="rId128"/>
    <p:sldId id="3364" r:id="rId129"/>
    <p:sldId id="740" r:id="rId130"/>
    <p:sldId id="708" r:id="rId131"/>
    <p:sldId id="709" r:id="rId132"/>
    <p:sldId id="710" r:id="rId133"/>
    <p:sldId id="711" r:id="rId134"/>
    <p:sldId id="638" r:id="rId135"/>
    <p:sldId id="695" r:id="rId136"/>
    <p:sldId id="639" r:id="rId137"/>
    <p:sldId id="3365" r:id="rId138"/>
    <p:sldId id="722" r:id="rId139"/>
    <p:sldId id="581" r:id="rId140"/>
    <p:sldId id="582" r:id="rId141"/>
    <p:sldId id="583" r:id="rId142"/>
    <p:sldId id="584" r:id="rId143"/>
    <p:sldId id="725" r:id="rId144"/>
    <p:sldId id="585" r:id="rId145"/>
    <p:sldId id="586" r:id="rId146"/>
    <p:sldId id="587" r:id="rId147"/>
    <p:sldId id="588" r:id="rId148"/>
    <p:sldId id="589" r:id="rId149"/>
    <p:sldId id="713" r:id="rId150"/>
    <p:sldId id="714" r:id="rId151"/>
    <p:sldId id="715" r:id="rId152"/>
    <p:sldId id="723" r:id="rId153"/>
    <p:sldId id="724" r:id="rId154"/>
    <p:sldId id="616" r:id="rId155"/>
    <p:sldId id="617" r:id="rId156"/>
    <p:sldId id="618" r:id="rId157"/>
    <p:sldId id="707" r:id="rId158"/>
    <p:sldId id="621" r:id="rId159"/>
    <p:sldId id="619" r:id="rId160"/>
    <p:sldId id="620" r:id="rId161"/>
    <p:sldId id="721" r:id="rId162"/>
    <p:sldId id="717" r:id="rId163"/>
    <p:sldId id="615" r:id="rId164"/>
    <p:sldId id="454" r:id="rId1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k, Donna M." initials="WDM" lastIdx="11" clrIdx="0">
    <p:extLst>
      <p:ext uri="{19B8F6BF-5375-455C-9EA6-DF929625EA0E}">
        <p15:presenceInfo xmlns:p15="http://schemas.microsoft.com/office/powerpoint/2012/main" userId="S-1-5-21-6776287-1321041713-68360779-66570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5" autoAdjust="0"/>
    <p:restoredTop sz="60000" autoAdjust="0"/>
  </p:normalViewPr>
  <p:slideViewPr>
    <p:cSldViewPr snapToGrid="0">
      <p:cViewPr varScale="1">
        <p:scale>
          <a:sx n="68" d="100"/>
          <a:sy n="68" d="100"/>
        </p:scale>
        <p:origin x="2298" y="72"/>
      </p:cViewPr>
      <p:guideLst>
        <p:guide orient="horz" pos="2160"/>
        <p:guide pos="3840"/>
        <p:guide pos="7296"/>
        <p:guide orient="horz" pos="4128"/>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E5273-8438-447D-ABE0-96FFFD78DDA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EE52E8D-BE3A-4AC4-8268-FB8F7D6007CF}">
      <dgm:prSet phldrT="[Text]"/>
      <dgm:spPr>
        <a:solidFill>
          <a:schemeClr val="accent3">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Assess Gram stains in a standard, logical manner</a:t>
          </a:r>
          <a:endParaRPr lang="en-US" dirty="0">
            <a:solidFill>
              <a:schemeClr val="bg1"/>
            </a:solidFill>
          </a:endParaRPr>
        </a:p>
      </dgm:t>
    </dgm:pt>
    <dgm:pt modelId="{18C839E2-2924-40C7-AB88-FDC4321232E5}" type="parTrans" cxnId="{62573979-4563-4FD1-A393-0F7F93C7F973}">
      <dgm:prSet/>
      <dgm:spPr/>
      <dgm:t>
        <a:bodyPr/>
        <a:lstStyle/>
        <a:p>
          <a:endParaRPr lang="en-US"/>
        </a:p>
      </dgm:t>
    </dgm:pt>
    <dgm:pt modelId="{B96772E0-C146-478D-97CC-6D68A9358619}" type="sibTrans" cxnId="{62573979-4563-4FD1-A393-0F7F93C7F973}">
      <dgm:prSet/>
      <dgm:spPr/>
      <dgm:t>
        <a:bodyPr/>
        <a:lstStyle/>
        <a:p>
          <a:endParaRPr lang="en-US"/>
        </a:p>
      </dgm:t>
    </dgm:pt>
    <dgm:pt modelId="{5CB7BA4A-1C45-42E0-B2D7-A9FEB4C0FDA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Apply concepts that improve interpretation to include indicators of infection</a:t>
          </a:r>
        </a:p>
      </dgm:t>
    </dgm:pt>
    <dgm:pt modelId="{5A91E853-9B6B-48FB-9E1D-DD055891567D}" type="parTrans" cxnId="{E9EEBA6A-B849-4E00-96E5-8B4C8575B8C1}">
      <dgm:prSet/>
      <dgm:spPr/>
      <dgm:t>
        <a:bodyPr/>
        <a:lstStyle/>
        <a:p>
          <a:endParaRPr lang="en-US"/>
        </a:p>
      </dgm:t>
    </dgm:pt>
    <dgm:pt modelId="{F665FF66-8F99-4BE6-8C38-92DE5808EBC4}" type="sibTrans" cxnId="{E9EEBA6A-B849-4E00-96E5-8B4C8575B8C1}">
      <dgm:prSet/>
      <dgm:spPr/>
      <dgm:t>
        <a:bodyPr/>
        <a:lstStyle/>
        <a:p>
          <a:endParaRPr lang="en-US"/>
        </a:p>
      </dgm:t>
    </dgm:pt>
    <dgm:pt modelId="{B1B511FE-6148-4B82-9FC3-98CD24187D0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Identify ways to impact patient care</a:t>
          </a:r>
        </a:p>
      </dgm:t>
    </dgm:pt>
    <dgm:pt modelId="{315520B5-FF45-4612-AE73-BE121F2E4740}" type="parTrans" cxnId="{9CE2CC2E-D511-438D-83F0-6287076BE664}">
      <dgm:prSet/>
      <dgm:spPr/>
      <dgm:t>
        <a:bodyPr/>
        <a:lstStyle/>
        <a:p>
          <a:endParaRPr lang="en-US"/>
        </a:p>
      </dgm:t>
    </dgm:pt>
    <dgm:pt modelId="{5D48A68C-65DE-419A-BC41-4A4E263D2A08}" type="sibTrans" cxnId="{9CE2CC2E-D511-438D-83F0-6287076BE664}">
      <dgm:prSet/>
      <dgm:spPr/>
      <dgm:t>
        <a:bodyPr/>
        <a:lstStyle/>
        <a:p>
          <a:endParaRPr lang="en-US"/>
        </a:p>
      </dgm:t>
    </dgm:pt>
    <dgm:pt modelId="{5BDB785B-1ADF-478C-BF23-01E57A60A82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a:t>QA/competency/Quiz</a:t>
          </a:r>
          <a:endParaRPr lang="en-US" altLang="en-US" dirty="0"/>
        </a:p>
      </dgm:t>
    </dgm:pt>
    <dgm:pt modelId="{31946EF4-51E6-4EA8-97C0-0F233AE128D4}" type="parTrans" cxnId="{4C453DBB-3781-4718-B3CB-6D2DD4DCAFA1}">
      <dgm:prSet/>
      <dgm:spPr/>
      <dgm:t>
        <a:bodyPr/>
        <a:lstStyle/>
        <a:p>
          <a:endParaRPr lang="en-US"/>
        </a:p>
      </dgm:t>
    </dgm:pt>
    <dgm:pt modelId="{D337724B-391D-4F41-A9AE-5249D8AEA474}" type="sibTrans" cxnId="{4C453DBB-3781-4718-B3CB-6D2DD4DCAFA1}">
      <dgm:prSet/>
      <dgm:spPr/>
      <dgm:t>
        <a:bodyPr/>
        <a:lstStyle/>
        <a:p>
          <a:endParaRPr lang="en-US"/>
        </a:p>
      </dgm:t>
    </dgm:pt>
    <dgm:pt modelId="{55E52B67-55A3-4EBC-A487-492612E14008}" type="pres">
      <dgm:prSet presAssocID="{C1DE5273-8438-447D-ABE0-96FFFD78DDA2}" presName="Name0" presStyleCnt="0">
        <dgm:presLayoutVars>
          <dgm:chMax val="7"/>
          <dgm:chPref val="7"/>
          <dgm:dir/>
        </dgm:presLayoutVars>
      </dgm:prSet>
      <dgm:spPr/>
    </dgm:pt>
    <dgm:pt modelId="{F493B77C-7607-43C2-ABF6-744BCF084475}" type="pres">
      <dgm:prSet presAssocID="{C1DE5273-8438-447D-ABE0-96FFFD78DDA2}" presName="Name1" presStyleCnt="0"/>
      <dgm:spPr/>
    </dgm:pt>
    <dgm:pt modelId="{F13F612D-E4C7-4CA3-8D22-4815536CF662}" type="pres">
      <dgm:prSet presAssocID="{C1DE5273-8438-447D-ABE0-96FFFD78DDA2}" presName="cycle" presStyleCnt="0"/>
      <dgm:spPr/>
    </dgm:pt>
    <dgm:pt modelId="{3C976C89-E15F-4991-9364-5DAB9D264A82}" type="pres">
      <dgm:prSet presAssocID="{C1DE5273-8438-447D-ABE0-96FFFD78DDA2}" presName="srcNode" presStyleLbl="node1" presStyleIdx="0" presStyleCnt="4"/>
      <dgm:spPr/>
    </dgm:pt>
    <dgm:pt modelId="{0C20D7B6-A817-4ACF-AA59-6C6F1EF2C26D}" type="pres">
      <dgm:prSet presAssocID="{C1DE5273-8438-447D-ABE0-96FFFD78DDA2}" presName="conn" presStyleLbl="parChTrans1D2" presStyleIdx="0" presStyleCnt="1"/>
      <dgm:spPr/>
    </dgm:pt>
    <dgm:pt modelId="{D3348F5D-97DA-46F4-A7B0-DC7C53DCBAFF}" type="pres">
      <dgm:prSet presAssocID="{C1DE5273-8438-447D-ABE0-96FFFD78DDA2}" presName="extraNode" presStyleLbl="node1" presStyleIdx="0" presStyleCnt="4"/>
      <dgm:spPr/>
    </dgm:pt>
    <dgm:pt modelId="{E8016331-CA4B-4185-AF81-EBCA5574FDB5}" type="pres">
      <dgm:prSet presAssocID="{C1DE5273-8438-447D-ABE0-96FFFD78DDA2}" presName="dstNode" presStyleLbl="node1" presStyleIdx="0" presStyleCnt="4"/>
      <dgm:spPr/>
    </dgm:pt>
    <dgm:pt modelId="{674861C8-0099-4F50-8048-01F7B2BF1D50}" type="pres">
      <dgm:prSet presAssocID="{8EE52E8D-BE3A-4AC4-8268-FB8F7D6007CF}" presName="text_1" presStyleLbl="node1" presStyleIdx="0" presStyleCnt="4">
        <dgm:presLayoutVars>
          <dgm:bulletEnabled val="1"/>
        </dgm:presLayoutVars>
      </dgm:prSet>
      <dgm:spPr/>
    </dgm:pt>
    <dgm:pt modelId="{1E15F235-55BA-4F83-BBA4-B5E07394D541}" type="pres">
      <dgm:prSet presAssocID="{8EE52E8D-BE3A-4AC4-8268-FB8F7D6007CF}" presName="accent_1" presStyleCnt="0"/>
      <dgm:spPr/>
    </dgm:pt>
    <dgm:pt modelId="{17D9EE35-F5A7-4C7C-87BF-95D45BB50CFB}" type="pres">
      <dgm:prSet presAssocID="{8EE52E8D-BE3A-4AC4-8268-FB8F7D6007CF}" presName="accentRepeatNode" presStyleLbl="solidFgAcc1" presStyleIdx="0" presStyleCnt="4"/>
      <dgm:spPr>
        <a:scene3d>
          <a:camera prst="orthographicFront"/>
          <a:lightRig rig="threePt" dir="t"/>
        </a:scene3d>
        <a:sp3d>
          <a:bevelT/>
        </a:sp3d>
      </dgm:spPr>
    </dgm:pt>
    <dgm:pt modelId="{B6E15756-2886-4F39-B364-339ABC56BB97}" type="pres">
      <dgm:prSet presAssocID="{5CB7BA4A-1C45-42E0-B2D7-A9FEB4C0FDAF}" presName="text_2" presStyleLbl="node1" presStyleIdx="1" presStyleCnt="4">
        <dgm:presLayoutVars>
          <dgm:bulletEnabled val="1"/>
        </dgm:presLayoutVars>
      </dgm:prSet>
      <dgm:spPr/>
    </dgm:pt>
    <dgm:pt modelId="{4697763C-8810-4DB4-B1B0-5F30BEEFA023}" type="pres">
      <dgm:prSet presAssocID="{5CB7BA4A-1C45-42E0-B2D7-A9FEB4C0FDAF}" presName="accent_2" presStyleCnt="0"/>
      <dgm:spPr/>
    </dgm:pt>
    <dgm:pt modelId="{FCFFE702-479C-44B0-BA1C-2C16D07A3C98}" type="pres">
      <dgm:prSet presAssocID="{5CB7BA4A-1C45-42E0-B2D7-A9FEB4C0FDAF}" presName="accentRepeatNode" presStyleLbl="solidFgAcc1" presStyleIdx="1" presStyleCnt="4"/>
      <dgm:spPr/>
    </dgm:pt>
    <dgm:pt modelId="{5F80C2FF-69FA-4050-AD95-7F5D0119B868}" type="pres">
      <dgm:prSet presAssocID="{B1B511FE-6148-4B82-9FC3-98CD24187D05}" presName="text_3" presStyleLbl="node1" presStyleIdx="2" presStyleCnt="4">
        <dgm:presLayoutVars>
          <dgm:bulletEnabled val="1"/>
        </dgm:presLayoutVars>
      </dgm:prSet>
      <dgm:spPr/>
    </dgm:pt>
    <dgm:pt modelId="{DF06C643-41C4-42E1-9CEB-2655A91969A8}" type="pres">
      <dgm:prSet presAssocID="{B1B511FE-6148-4B82-9FC3-98CD24187D05}" presName="accent_3" presStyleCnt="0"/>
      <dgm:spPr/>
    </dgm:pt>
    <dgm:pt modelId="{827DF63E-9B00-42DB-A968-96FD36BA2455}" type="pres">
      <dgm:prSet presAssocID="{B1B511FE-6148-4B82-9FC3-98CD24187D05}" presName="accentRepeatNode" presStyleLbl="solidFgAcc1" presStyleIdx="2" presStyleCnt="4"/>
      <dgm:spPr/>
    </dgm:pt>
    <dgm:pt modelId="{38A1ACD5-6AC2-4DCD-B7B9-2212213ABF2A}" type="pres">
      <dgm:prSet presAssocID="{5BDB785B-1ADF-478C-BF23-01E57A60A82A}" presName="text_4" presStyleLbl="node1" presStyleIdx="3" presStyleCnt="4">
        <dgm:presLayoutVars>
          <dgm:bulletEnabled val="1"/>
        </dgm:presLayoutVars>
      </dgm:prSet>
      <dgm:spPr/>
    </dgm:pt>
    <dgm:pt modelId="{B8F4F108-CDD1-45D5-B618-7FDA9E817A2A}" type="pres">
      <dgm:prSet presAssocID="{5BDB785B-1ADF-478C-BF23-01E57A60A82A}" presName="accent_4" presStyleCnt="0"/>
      <dgm:spPr/>
    </dgm:pt>
    <dgm:pt modelId="{8335C670-48D9-48FC-AE65-A9363B9AF028}" type="pres">
      <dgm:prSet presAssocID="{5BDB785B-1ADF-478C-BF23-01E57A60A82A}" presName="accentRepeatNode" presStyleLbl="solidFgAcc1" presStyleIdx="3" presStyleCnt="4"/>
      <dgm:spPr/>
    </dgm:pt>
  </dgm:ptLst>
  <dgm:cxnLst>
    <dgm:cxn modelId="{D13BD720-C421-4F4D-9B90-C98F231C84B0}" type="presOf" srcId="{C1DE5273-8438-447D-ABE0-96FFFD78DDA2}" destId="{55E52B67-55A3-4EBC-A487-492612E14008}" srcOrd="0" destOrd="0" presId="urn:microsoft.com/office/officeart/2008/layout/VerticalCurvedList"/>
    <dgm:cxn modelId="{9CE2CC2E-D511-438D-83F0-6287076BE664}" srcId="{C1DE5273-8438-447D-ABE0-96FFFD78DDA2}" destId="{B1B511FE-6148-4B82-9FC3-98CD24187D05}" srcOrd="2" destOrd="0" parTransId="{315520B5-FF45-4612-AE73-BE121F2E4740}" sibTransId="{5D48A68C-65DE-419A-BC41-4A4E263D2A08}"/>
    <dgm:cxn modelId="{15C2E162-3324-4FCA-A1CE-B56F3A3FE423}" type="presOf" srcId="{5BDB785B-1ADF-478C-BF23-01E57A60A82A}" destId="{38A1ACD5-6AC2-4DCD-B7B9-2212213ABF2A}" srcOrd="0" destOrd="0" presId="urn:microsoft.com/office/officeart/2008/layout/VerticalCurvedList"/>
    <dgm:cxn modelId="{32BD3164-1808-445F-A0FE-B74A7D726105}" type="presOf" srcId="{B96772E0-C146-478D-97CC-6D68A9358619}" destId="{0C20D7B6-A817-4ACF-AA59-6C6F1EF2C26D}" srcOrd="0" destOrd="0" presId="urn:microsoft.com/office/officeart/2008/layout/VerticalCurvedList"/>
    <dgm:cxn modelId="{BFA95C48-A5C5-4E2D-816C-773878704751}" type="presOf" srcId="{5CB7BA4A-1C45-42E0-B2D7-A9FEB4C0FDAF}" destId="{B6E15756-2886-4F39-B364-339ABC56BB97}" srcOrd="0" destOrd="0" presId="urn:microsoft.com/office/officeart/2008/layout/VerticalCurvedList"/>
    <dgm:cxn modelId="{E9EEBA6A-B849-4E00-96E5-8B4C8575B8C1}" srcId="{C1DE5273-8438-447D-ABE0-96FFFD78DDA2}" destId="{5CB7BA4A-1C45-42E0-B2D7-A9FEB4C0FDAF}" srcOrd="1" destOrd="0" parTransId="{5A91E853-9B6B-48FB-9E1D-DD055891567D}" sibTransId="{F665FF66-8F99-4BE6-8C38-92DE5808EBC4}"/>
    <dgm:cxn modelId="{62573979-4563-4FD1-A393-0F7F93C7F973}" srcId="{C1DE5273-8438-447D-ABE0-96FFFD78DDA2}" destId="{8EE52E8D-BE3A-4AC4-8268-FB8F7D6007CF}" srcOrd="0" destOrd="0" parTransId="{18C839E2-2924-40C7-AB88-FDC4321232E5}" sibTransId="{B96772E0-C146-478D-97CC-6D68A9358619}"/>
    <dgm:cxn modelId="{E1D06B82-6EE7-47B3-BD49-D39846FE4996}" type="presOf" srcId="{B1B511FE-6148-4B82-9FC3-98CD24187D05}" destId="{5F80C2FF-69FA-4050-AD95-7F5D0119B868}" srcOrd="0" destOrd="0" presId="urn:microsoft.com/office/officeart/2008/layout/VerticalCurvedList"/>
    <dgm:cxn modelId="{F9FD6EA9-3E72-4309-B7C8-AFC89922E77A}" type="presOf" srcId="{8EE52E8D-BE3A-4AC4-8268-FB8F7D6007CF}" destId="{674861C8-0099-4F50-8048-01F7B2BF1D50}" srcOrd="0" destOrd="0" presId="urn:microsoft.com/office/officeart/2008/layout/VerticalCurvedList"/>
    <dgm:cxn modelId="{4C453DBB-3781-4718-B3CB-6D2DD4DCAFA1}" srcId="{C1DE5273-8438-447D-ABE0-96FFFD78DDA2}" destId="{5BDB785B-1ADF-478C-BF23-01E57A60A82A}" srcOrd="3" destOrd="0" parTransId="{31946EF4-51E6-4EA8-97C0-0F233AE128D4}" sibTransId="{D337724B-391D-4F41-A9AE-5249D8AEA474}"/>
    <dgm:cxn modelId="{B68479B3-1C08-4C47-A1D6-845CCB5F94D8}" type="presParOf" srcId="{55E52B67-55A3-4EBC-A487-492612E14008}" destId="{F493B77C-7607-43C2-ABF6-744BCF084475}" srcOrd="0" destOrd="0" presId="urn:microsoft.com/office/officeart/2008/layout/VerticalCurvedList"/>
    <dgm:cxn modelId="{EA23F723-AD21-4981-8448-2AE49A7F8B7D}" type="presParOf" srcId="{F493B77C-7607-43C2-ABF6-744BCF084475}" destId="{F13F612D-E4C7-4CA3-8D22-4815536CF662}" srcOrd="0" destOrd="0" presId="urn:microsoft.com/office/officeart/2008/layout/VerticalCurvedList"/>
    <dgm:cxn modelId="{B202689C-5C11-4FCF-A2B1-304B99365683}" type="presParOf" srcId="{F13F612D-E4C7-4CA3-8D22-4815536CF662}" destId="{3C976C89-E15F-4991-9364-5DAB9D264A82}" srcOrd="0" destOrd="0" presId="urn:microsoft.com/office/officeart/2008/layout/VerticalCurvedList"/>
    <dgm:cxn modelId="{A8F49BFD-9556-4AA6-B8F1-9FE39A7B9B00}" type="presParOf" srcId="{F13F612D-E4C7-4CA3-8D22-4815536CF662}" destId="{0C20D7B6-A817-4ACF-AA59-6C6F1EF2C26D}" srcOrd="1" destOrd="0" presId="urn:microsoft.com/office/officeart/2008/layout/VerticalCurvedList"/>
    <dgm:cxn modelId="{0569D3F7-4148-4D26-9CD4-A6F2FBC3A718}" type="presParOf" srcId="{F13F612D-E4C7-4CA3-8D22-4815536CF662}" destId="{D3348F5D-97DA-46F4-A7B0-DC7C53DCBAFF}" srcOrd="2" destOrd="0" presId="urn:microsoft.com/office/officeart/2008/layout/VerticalCurvedList"/>
    <dgm:cxn modelId="{9E5FA132-52BF-446C-8E9B-AE2EA79AAF6F}" type="presParOf" srcId="{F13F612D-E4C7-4CA3-8D22-4815536CF662}" destId="{E8016331-CA4B-4185-AF81-EBCA5574FDB5}" srcOrd="3" destOrd="0" presId="urn:microsoft.com/office/officeart/2008/layout/VerticalCurvedList"/>
    <dgm:cxn modelId="{0F039A05-0119-4E65-B80D-D56F8ED9D2DC}" type="presParOf" srcId="{F493B77C-7607-43C2-ABF6-744BCF084475}" destId="{674861C8-0099-4F50-8048-01F7B2BF1D50}" srcOrd="1" destOrd="0" presId="urn:microsoft.com/office/officeart/2008/layout/VerticalCurvedList"/>
    <dgm:cxn modelId="{7220DEAF-1ACE-4AA3-AE90-A101A86C9993}" type="presParOf" srcId="{F493B77C-7607-43C2-ABF6-744BCF084475}" destId="{1E15F235-55BA-4F83-BBA4-B5E07394D541}" srcOrd="2" destOrd="0" presId="urn:microsoft.com/office/officeart/2008/layout/VerticalCurvedList"/>
    <dgm:cxn modelId="{12126920-69AF-4252-B126-2BA8AEADE5D3}" type="presParOf" srcId="{1E15F235-55BA-4F83-BBA4-B5E07394D541}" destId="{17D9EE35-F5A7-4C7C-87BF-95D45BB50CFB}" srcOrd="0" destOrd="0" presId="urn:microsoft.com/office/officeart/2008/layout/VerticalCurvedList"/>
    <dgm:cxn modelId="{C858F4D0-F21F-40C5-B96E-B01CA8902F33}" type="presParOf" srcId="{F493B77C-7607-43C2-ABF6-744BCF084475}" destId="{B6E15756-2886-4F39-B364-339ABC56BB97}" srcOrd="3" destOrd="0" presId="urn:microsoft.com/office/officeart/2008/layout/VerticalCurvedList"/>
    <dgm:cxn modelId="{CE4FFEC4-1D6C-44CA-877A-4878E3C0B8A9}" type="presParOf" srcId="{F493B77C-7607-43C2-ABF6-744BCF084475}" destId="{4697763C-8810-4DB4-B1B0-5F30BEEFA023}" srcOrd="4" destOrd="0" presId="urn:microsoft.com/office/officeart/2008/layout/VerticalCurvedList"/>
    <dgm:cxn modelId="{16DC59D9-B60D-4EA6-846F-6BDC3EBB5158}" type="presParOf" srcId="{4697763C-8810-4DB4-B1B0-5F30BEEFA023}" destId="{FCFFE702-479C-44B0-BA1C-2C16D07A3C98}" srcOrd="0" destOrd="0" presId="urn:microsoft.com/office/officeart/2008/layout/VerticalCurvedList"/>
    <dgm:cxn modelId="{3C106F99-16EE-435E-BCF3-EEECEA6EFD79}" type="presParOf" srcId="{F493B77C-7607-43C2-ABF6-744BCF084475}" destId="{5F80C2FF-69FA-4050-AD95-7F5D0119B868}" srcOrd="5" destOrd="0" presId="urn:microsoft.com/office/officeart/2008/layout/VerticalCurvedList"/>
    <dgm:cxn modelId="{256D98C0-42D2-4A41-8F78-69F3D4762CA4}" type="presParOf" srcId="{F493B77C-7607-43C2-ABF6-744BCF084475}" destId="{DF06C643-41C4-42E1-9CEB-2655A91969A8}" srcOrd="6" destOrd="0" presId="urn:microsoft.com/office/officeart/2008/layout/VerticalCurvedList"/>
    <dgm:cxn modelId="{10F233F2-A56A-4322-8312-20B8DFE88AB5}" type="presParOf" srcId="{DF06C643-41C4-42E1-9CEB-2655A91969A8}" destId="{827DF63E-9B00-42DB-A968-96FD36BA2455}" srcOrd="0" destOrd="0" presId="urn:microsoft.com/office/officeart/2008/layout/VerticalCurvedList"/>
    <dgm:cxn modelId="{A2AC7F8E-7C25-4845-956C-298808AF8EBB}" type="presParOf" srcId="{F493B77C-7607-43C2-ABF6-744BCF084475}" destId="{38A1ACD5-6AC2-4DCD-B7B9-2212213ABF2A}" srcOrd="7" destOrd="0" presId="urn:microsoft.com/office/officeart/2008/layout/VerticalCurvedList"/>
    <dgm:cxn modelId="{BEECF68C-04C2-4DCB-A275-A23BD313EE1F}" type="presParOf" srcId="{F493B77C-7607-43C2-ABF6-744BCF084475}" destId="{B8F4F108-CDD1-45D5-B618-7FDA9E817A2A}" srcOrd="8" destOrd="0" presId="urn:microsoft.com/office/officeart/2008/layout/VerticalCurvedList"/>
    <dgm:cxn modelId="{DA9045DF-7428-406C-B75B-B94CE9782FD6}" type="presParOf" srcId="{B8F4F108-CDD1-45D5-B618-7FDA9E817A2A}" destId="{8335C670-48D9-48FC-AE65-A9363B9AF0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D7B6-A817-4ACF-AA59-6C6F1EF2C26D}">
      <dsp:nvSpPr>
        <dsp:cNvPr id="0" name=""/>
        <dsp:cNvSpPr/>
      </dsp:nvSpPr>
      <dsp:spPr>
        <a:xfrm>
          <a:off x="-5233736" y="-801613"/>
          <a:ext cx="6232377" cy="6232377"/>
        </a:xfrm>
        <a:prstGeom prst="blockArc">
          <a:avLst>
            <a:gd name="adj1" fmla="val 18900000"/>
            <a:gd name="adj2" fmla="val 2700000"/>
            <a:gd name="adj3" fmla="val 3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4861C8-0099-4F50-8048-01F7B2BF1D50}">
      <dsp:nvSpPr>
        <dsp:cNvPr id="0" name=""/>
        <dsp:cNvSpPr/>
      </dsp:nvSpPr>
      <dsp:spPr>
        <a:xfrm>
          <a:off x="522863" y="355889"/>
          <a:ext cx="10714435" cy="712148"/>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268"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en-US" sz="2400" kern="1200" dirty="0"/>
            <a:t>Assess Gram stains in a standard, logical manner</a:t>
          </a:r>
          <a:endParaRPr lang="en-US" sz="2400" kern="1200" dirty="0">
            <a:solidFill>
              <a:schemeClr val="bg1"/>
            </a:solidFill>
          </a:endParaRPr>
        </a:p>
      </dsp:txBody>
      <dsp:txXfrm>
        <a:off x="522863" y="355889"/>
        <a:ext cx="10714435" cy="712148"/>
      </dsp:txXfrm>
    </dsp:sp>
    <dsp:sp modelId="{17D9EE35-F5A7-4C7C-87BF-95D45BB50CFB}">
      <dsp:nvSpPr>
        <dsp:cNvPr id="0" name=""/>
        <dsp:cNvSpPr/>
      </dsp:nvSpPr>
      <dsp:spPr>
        <a:xfrm>
          <a:off x="77770" y="266870"/>
          <a:ext cx="890185" cy="8901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6E15756-2886-4F39-B364-339ABC56BB97}">
      <dsp:nvSpPr>
        <dsp:cNvPr id="0" name=""/>
        <dsp:cNvSpPr/>
      </dsp:nvSpPr>
      <dsp:spPr>
        <a:xfrm>
          <a:off x="931154" y="1424296"/>
          <a:ext cx="10306144" cy="712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268"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en-US" sz="2400" kern="1200" dirty="0"/>
            <a:t>Apply concepts that improve interpretation to include indicators of infection</a:t>
          </a:r>
        </a:p>
      </dsp:txBody>
      <dsp:txXfrm>
        <a:off x="931154" y="1424296"/>
        <a:ext cx="10306144" cy="712148"/>
      </dsp:txXfrm>
    </dsp:sp>
    <dsp:sp modelId="{FCFFE702-479C-44B0-BA1C-2C16D07A3C98}">
      <dsp:nvSpPr>
        <dsp:cNvPr id="0" name=""/>
        <dsp:cNvSpPr/>
      </dsp:nvSpPr>
      <dsp:spPr>
        <a:xfrm>
          <a:off x="486061" y="1335278"/>
          <a:ext cx="890185" cy="8901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0C2FF-69FA-4050-AD95-7F5D0119B868}">
      <dsp:nvSpPr>
        <dsp:cNvPr id="0" name=""/>
        <dsp:cNvSpPr/>
      </dsp:nvSpPr>
      <dsp:spPr>
        <a:xfrm>
          <a:off x="931154" y="2492704"/>
          <a:ext cx="10306144" cy="712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268"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en-US" sz="2400" kern="1200" dirty="0"/>
            <a:t>Identify ways to impact patient care</a:t>
          </a:r>
        </a:p>
      </dsp:txBody>
      <dsp:txXfrm>
        <a:off x="931154" y="2492704"/>
        <a:ext cx="10306144" cy="712148"/>
      </dsp:txXfrm>
    </dsp:sp>
    <dsp:sp modelId="{827DF63E-9B00-42DB-A968-96FD36BA2455}">
      <dsp:nvSpPr>
        <dsp:cNvPr id="0" name=""/>
        <dsp:cNvSpPr/>
      </dsp:nvSpPr>
      <dsp:spPr>
        <a:xfrm>
          <a:off x="486061" y="2403686"/>
          <a:ext cx="890185" cy="8901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A1ACD5-6AC2-4DCD-B7B9-2212213ABF2A}">
      <dsp:nvSpPr>
        <dsp:cNvPr id="0" name=""/>
        <dsp:cNvSpPr/>
      </dsp:nvSpPr>
      <dsp:spPr>
        <a:xfrm>
          <a:off x="522863" y="3561112"/>
          <a:ext cx="10714435" cy="712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5268"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en-US" sz="2400" kern="1200"/>
            <a:t>QA/competency/Quiz</a:t>
          </a:r>
          <a:endParaRPr lang="en-US" altLang="en-US" sz="2400" kern="1200" dirty="0"/>
        </a:p>
      </dsp:txBody>
      <dsp:txXfrm>
        <a:off x="522863" y="3561112"/>
        <a:ext cx="10714435" cy="712148"/>
      </dsp:txXfrm>
    </dsp:sp>
    <dsp:sp modelId="{8335C670-48D9-48FC-AE65-A9363B9AF028}">
      <dsp:nvSpPr>
        <dsp:cNvPr id="0" name=""/>
        <dsp:cNvSpPr/>
      </dsp:nvSpPr>
      <dsp:spPr>
        <a:xfrm>
          <a:off x="77770" y="3472093"/>
          <a:ext cx="890185" cy="8901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96EA6-6F25-4F19-87BA-7ADCC16DAEFF}" type="datetimeFigureOut">
              <a:rPr lang="en-US" smtClean="0"/>
              <a:t>11/21/2019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C172E-A8B5-46F6-B05C-DFA3E2E0F207}" type="datetimeFigureOut">
              <a:rPr lang="en-US" smtClean="0"/>
              <a:t>11/13/2019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F52309CE-95DD-468D-A422-F3D0CA73F8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1E8F37F0-0B93-449E-9156-581F47870D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 asteroides</a:t>
            </a:r>
          </a:p>
        </p:txBody>
      </p:sp>
      <p:sp>
        <p:nvSpPr>
          <p:cNvPr id="140292" name="Slide Number Placeholder 3">
            <a:extLst>
              <a:ext uri="{FF2B5EF4-FFF2-40B4-BE49-F238E27FC236}">
                <a16:creationId xmlns:a16="http://schemas.microsoft.com/office/drawing/2014/main" id="{EF8DECBD-6002-4799-B3FC-E68540CC21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CF813D-C984-4487-84D7-8854F664ACB8}" type="slidenum">
              <a:rPr lang="en-US" altLang="en-US"/>
              <a:pPr eaLnBrk="1" hangingPunct="1"/>
              <a:t>17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92FCE324-2736-4E20-A584-A2CC9B82F7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91B8E9A3-D5D5-469E-8626-E89F3F0034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wound</a:t>
            </a:r>
          </a:p>
        </p:txBody>
      </p:sp>
      <p:sp>
        <p:nvSpPr>
          <p:cNvPr id="141316" name="Slide Number Placeholder 3">
            <a:extLst>
              <a:ext uri="{FF2B5EF4-FFF2-40B4-BE49-F238E27FC236}">
                <a16:creationId xmlns:a16="http://schemas.microsoft.com/office/drawing/2014/main" id="{312D7F55-0D06-47D4-8278-55604E2CEF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84A720-A62D-40B5-BDC2-C2FC715A0FC1}" type="slidenum">
              <a:rPr lang="en-US" altLang="en-US"/>
              <a:pPr eaLnBrk="1" hangingPunct="1"/>
              <a:t>18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C83674F-A334-4C36-B93E-B87AA06AE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58DD0F1E-033D-41EE-A52F-2AC77CDF44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Blood cult</a:t>
            </a:r>
          </a:p>
        </p:txBody>
      </p:sp>
      <p:sp>
        <p:nvSpPr>
          <p:cNvPr id="142340" name="Slide Number Placeholder 3">
            <a:extLst>
              <a:ext uri="{FF2B5EF4-FFF2-40B4-BE49-F238E27FC236}">
                <a16:creationId xmlns:a16="http://schemas.microsoft.com/office/drawing/2014/main" id="{D324D754-ED7F-4579-A07C-AA701EF8CD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B9C082-FC60-4D4E-8F1E-E402E06926BA}" type="slidenum">
              <a:rPr lang="en-US" altLang="en-US"/>
              <a:pPr eaLnBrk="1" hangingPunct="1"/>
              <a:t>19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456F450F-C3C8-4420-B1AD-908F5C180F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F0C00F9D-07D1-45F0-BF1E-8C27F071F6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Clinical Microbiology Procedures Handbook, 2004, 2nd ed,Table 3.2.1-2-</a:t>
            </a:r>
            <a:r>
              <a:rPr lang="en-US" altLang="en-US" b="1"/>
              <a:t>basic morphologies</a:t>
            </a:r>
            <a:endParaRPr lang="en-US" altLang="en-US"/>
          </a:p>
        </p:txBody>
      </p:sp>
      <p:sp>
        <p:nvSpPr>
          <p:cNvPr id="143364" name="Slide Number Placeholder 3">
            <a:extLst>
              <a:ext uri="{FF2B5EF4-FFF2-40B4-BE49-F238E27FC236}">
                <a16:creationId xmlns:a16="http://schemas.microsoft.com/office/drawing/2014/main" id="{CE8443BB-9B5D-467C-B0FC-F8841CE548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C7EE24-CE1A-4EB9-9D98-0227DD8A895A}" type="slidenum">
              <a:rPr lang="en-US" altLang="en-US"/>
              <a:pPr eaLnBrk="1" hangingPunct="1"/>
              <a:t>27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BDE911F3-ECE1-4971-9768-D38CA61EED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0283D6E8-694A-4293-9BB2-C6AC8B9194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4388" name="Slide Number Placeholder 3">
            <a:extLst>
              <a:ext uri="{FF2B5EF4-FFF2-40B4-BE49-F238E27FC236}">
                <a16:creationId xmlns:a16="http://schemas.microsoft.com/office/drawing/2014/main" id="{3456F9CA-D79E-44EE-8D7B-B118524AF6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357DF0-BB3D-4A18-8CDE-0807763AEF5B}" type="slidenum">
              <a:rPr lang="en-US" altLang="en-US"/>
              <a:pPr eaLnBrk="1" hangingPunct="1"/>
              <a:t>29</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1034F6EB-EE53-42C1-B3BE-18F8FAD90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0336D0-6BCF-42F4-8C79-B0412666470C}" type="slidenum">
              <a:rPr lang="en-US" altLang="en-US"/>
              <a:pPr eaLnBrk="1" hangingPunct="1"/>
              <a:t>30</a:t>
            </a:fld>
            <a:endParaRPr lang="en-US" altLang="en-US"/>
          </a:p>
        </p:txBody>
      </p:sp>
      <p:sp>
        <p:nvSpPr>
          <p:cNvPr id="145411" name="Rectangle 2">
            <a:extLst>
              <a:ext uri="{FF2B5EF4-FFF2-40B4-BE49-F238E27FC236}">
                <a16:creationId xmlns:a16="http://schemas.microsoft.com/office/drawing/2014/main" id="{72409B3B-911D-45C6-8622-767F57F547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a:extLst>
              <a:ext uri="{FF2B5EF4-FFF2-40B4-BE49-F238E27FC236}">
                <a16:creationId xmlns:a16="http://schemas.microsoft.com/office/drawing/2014/main" id="{1C038904-497D-41C1-9D0E-FD5BA2105B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Common error</a:t>
            </a:r>
          </a:p>
          <a:p>
            <a:pPr eaLnBrk="1" hangingPunct="1">
              <a:spcBef>
                <a:spcPct val="0"/>
              </a:spcBef>
            </a:pPr>
            <a:r>
              <a:rPr lang="en-US" altLang="en-US"/>
              <a:t>Can be a bad mistake…</a:t>
            </a:r>
          </a:p>
          <a:p>
            <a:pPr eaLnBrk="1" hangingPunct="1">
              <a:spcBef>
                <a:spcPct val="0"/>
              </a:spcBef>
            </a:pPr>
            <a:r>
              <a:rPr lang="en-US" altLang="en-US"/>
              <a:t>Morphology always wins over culture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53A58ABE-934C-40C6-AE67-23E5EF7B67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E21D22-9D11-4394-B254-716A10569632}" type="slidenum">
              <a:rPr lang="en-US" altLang="en-US"/>
              <a:pPr eaLnBrk="1" hangingPunct="1"/>
              <a:t>34</a:t>
            </a:fld>
            <a:endParaRPr lang="en-US" altLang="en-US"/>
          </a:p>
        </p:txBody>
      </p:sp>
      <p:sp>
        <p:nvSpPr>
          <p:cNvPr id="146435" name="Rectangle 2">
            <a:extLst>
              <a:ext uri="{FF2B5EF4-FFF2-40B4-BE49-F238E27FC236}">
                <a16:creationId xmlns:a16="http://schemas.microsoft.com/office/drawing/2014/main" id="{5C24C927-10F8-4B41-9100-BE5B5A6909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55FE59B3-030D-403F-8FC6-7A49053270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6-05 session</a:t>
            </a:r>
          </a:p>
          <a:p>
            <a:pPr eaLnBrk="1" hangingPunct="1">
              <a:spcBef>
                <a:spcPct val="0"/>
              </a:spcBef>
            </a:pPr>
            <a:r>
              <a:rPr lang="en-US" altLang="en-US"/>
              <a:t>Pointy or rounded. </a:t>
            </a:r>
          </a:p>
          <a:p>
            <a:pPr eaLnBrk="1" hangingPunct="1">
              <a:spcBef>
                <a:spcPct val="0"/>
              </a:spcBef>
            </a:pPr>
            <a:r>
              <a:rPr lang="en-US" altLang="en-US"/>
              <a:t>Maybve see in glla bladder fluid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1BBAB536-A729-4246-9369-9D12B3E799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8B3AB0-DE06-4765-B934-9FE73044789A}" type="slidenum">
              <a:rPr lang="en-US" altLang="en-US"/>
              <a:pPr eaLnBrk="1" hangingPunct="1"/>
              <a:t>35</a:t>
            </a:fld>
            <a:endParaRPr lang="en-US" altLang="en-US"/>
          </a:p>
        </p:txBody>
      </p:sp>
      <p:sp>
        <p:nvSpPr>
          <p:cNvPr id="147459" name="Rectangle 2">
            <a:extLst>
              <a:ext uri="{FF2B5EF4-FFF2-40B4-BE49-F238E27FC236}">
                <a16:creationId xmlns:a16="http://schemas.microsoft.com/office/drawing/2014/main" id="{5E77B7F0-7874-41DB-A1F8-A069DCF39A90}"/>
              </a:ext>
            </a:extLst>
          </p:cNvPr>
          <p:cNvSpPr>
            <a:spLocks noGrp="1" noRot="1" noChangeAspect="1" noChangeArrowheads="1" noTextEdit="1"/>
          </p:cNvSpPr>
          <p:nvPr>
            <p:ph type="sldImg"/>
          </p:nvPr>
        </p:nvSpPr>
        <p:spPr bwMode="auto">
          <a:xfrm>
            <a:off x="382588"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a:extLst>
              <a:ext uri="{FF2B5EF4-FFF2-40B4-BE49-F238E27FC236}">
                <a16:creationId xmlns:a16="http://schemas.microsoft.com/office/drawing/2014/main" id="{A67722F3-2317-4B5E-A181-A778EF1110EA}"/>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07" tIns="45555" rIns="91107" bIns="4555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D1997089-1C78-4260-85C6-CB5547F733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E628AC-E94B-4039-9F26-8B067B10A606}" type="slidenum">
              <a:rPr lang="en-US" altLang="en-US"/>
              <a:pPr eaLnBrk="1" hangingPunct="1"/>
              <a:t>38</a:t>
            </a:fld>
            <a:endParaRPr lang="en-US" altLang="en-US"/>
          </a:p>
        </p:txBody>
      </p:sp>
      <p:sp>
        <p:nvSpPr>
          <p:cNvPr id="148483" name="Rectangle 2">
            <a:extLst>
              <a:ext uri="{FF2B5EF4-FFF2-40B4-BE49-F238E27FC236}">
                <a16:creationId xmlns:a16="http://schemas.microsoft.com/office/drawing/2014/main" id="{74F66700-C39A-4C66-8FEC-7506EBF2BB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a:extLst>
              <a:ext uri="{FF2B5EF4-FFF2-40B4-BE49-F238E27FC236}">
                <a16:creationId xmlns:a16="http://schemas.microsoft.com/office/drawing/2014/main" id="{314A572A-955D-4AA9-B3B9-C25A5EBA08C1}"/>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0F1FC0B0-31FB-463A-A1B3-0FF9EDF5E4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23C48C-2264-41C9-B506-108B469F2020}" type="slidenum">
              <a:rPr lang="en-US" altLang="en-US"/>
              <a:pPr eaLnBrk="1" hangingPunct="1"/>
              <a:t>39</a:t>
            </a:fld>
            <a:endParaRPr lang="en-US" altLang="en-US"/>
          </a:p>
        </p:txBody>
      </p:sp>
      <p:sp>
        <p:nvSpPr>
          <p:cNvPr id="149507" name="Rectangle 2">
            <a:extLst>
              <a:ext uri="{FF2B5EF4-FFF2-40B4-BE49-F238E27FC236}">
                <a16:creationId xmlns:a16="http://schemas.microsoft.com/office/drawing/2014/main" id="{7942216B-370E-44F3-9FF0-53A9EC19DD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a:extLst>
              <a:ext uri="{FF2B5EF4-FFF2-40B4-BE49-F238E27FC236}">
                <a16:creationId xmlns:a16="http://schemas.microsoft.com/office/drawing/2014/main" id="{ECC47BF0-0B00-413A-B1D8-C39C5ED902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Symbol" panose="05050102010706020507" pitchFamily="18" charset="2"/>
              <a:buChar char=""/>
            </a:pPr>
            <a:r>
              <a:rPr lang="en-US" altLang="en-US"/>
              <a:t>Organism variables:.</a:t>
            </a:r>
          </a:p>
          <a:p>
            <a:pPr eaLnBrk="1" hangingPunct="1">
              <a:spcBef>
                <a:spcPct val="0"/>
              </a:spcBef>
            </a:pPr>
            <a:r>
              <a:rPr lang="en-US" altLang="en-US"/>
              <a:t>Smear preparation: inoculum, swab roll, liquid drop,  thick/thin smears, cytospin; touch preparation, 2-slide thin smear, minced biopsy</a:t>
            </a:r>
          </a:p>
          <a:p>
            <a:pPr eaLnBrk="1" hangingPunct="1">
              <a:spcBef>
                <a:spcPct val="0"/>
              </a:spcBef>
            </a:pPr>
            <a:r>
              <a:rPr lang="en-US" altLang="en-US"/>
              <a:t>Slide preparation: method of cleaning</a:t>
            </a:r>
          </a:p>
          <a:p>
            <a:pPr eaLnBrk="1" hangingPunct="1">
              <a:spcBef>
                <a:spcPct val="0"/>
              </a:spcBef>
            </a:pPr>
            <a:r>
              <a:rPr lang="en-US" altLang="en-US"/>
              <a:t>Fixation</a:t>
            </a:r>
          </a:p>
          <a:p>
            <a:pPr eaLnBrk="1" hangingPunct="1">
              <a:spcBef>
                <a:spcPct val="0"/>
              </a:spcBef>
            </a:pPr>
            <a:r>
              <a:rPr lang="en-US" altLang="en-US"/>
              <a:t>Decolorize with alcohol, acetone-alcohol or acetone</a:t>
            </a:r>
          </a:p>
          <a:p>
            <a:pPr eaLnBrk="1" hangingPunct="1">
              <a:spcBef>
                <a:spcPct val="0"/>
              </a:spcBef>
            </a:pPr>
            <a:r>
              <a:rPr lang="en-US" altLang="en-US"/>
              <a:t>Variants with crystal violet or iodine reagents </a:t>
            </a:r>
          </a:p>
          <a:p>
            <a:pPr eaLnBrk="1" hangingPunct="1">
              <a:spcBef>
                <a:spcPct val="0"/>
              </a:spcBef>
            </a:pPr>
            <a:r>
              <a:rPr lang="en-US" altLang="en-US"/>
              <a:t>Variants with counterstain reagents (usually attempting to stain Gram negatives like </a:t>
            </a:r>
            <a:r>
              <a:rPr lang="en-US" altLang="en-US" i="1"/>
              <a:t>Helicobacter, Campylobacter, Fusobacterium, Bacteroides, Legionella, Brucella</a:t>
            </a:r>
            <a:r>
              <a:rPr lang="en-US" altLang="en-US"/>
              <a:t> and anaerobes better) e.g. carbolfuchsin rather than safranin</a:t>
            </a:r>
          </a:p>
          <a:p>
            <a:pPr eaLnBrk="1" hangingPunct="1">
              <a:spcBef>
                <a:spcPct val="0"/>
              </a:spcBef>
            </a:pPr>
            <a:r>
              <a:rPr lang="en-US" altLang="en-US"/>
              <a:t>Dry with paper or air</a:t>
            </a:r>
          </a:p>
          <a:p>
            <a:pPr eaLnBrk="1" hangingPunct="1">
              <a:spcBef>
                <a:spcPct val="0"/>
              </a:spcBef>
            </a:pPr>
            <a:r>
              <a:rPr lang="en-US" altLang="en-US"/>
              <a:t>Timing of various steps</a:t>
            </a:r>
          </a:p>
          <a:p>
            <a:pPr eaLnBrk="1" hangingPunct="1">
              <a:spcBef>
                <a:spcPct val="0"/>
              </a:spcBef>
            </a:pPr>
            <a:r>
              <a:rPr lang="en-US" altLang="en-US"/>
              <a:t>Organism variables: species, age, antibiotic therapy, etc.</a:t>
            </a:r>
          </a:p>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291.	Introduce the concepts of core measures for sepsis and their impact on </a:t>
            </a:r>
          </a:p>
          <a:p>
            <a:r>
              <a:rPr lang="en-US" dirty="0"/>
              <a:t>hospitals</a:t>
            </a:r>
          </a:p>
          <a:p>
            <a:r>
              <a:rPr lang="en-US" dirty="0"/>
              <a:t>2.	Review ways that Microbiology laboratories can support efforts to improve core </a:t>
            </a:r>
          </a:p>
          <a:p>
            <a:r>
              <a:rPr lang="en-US" dirty="0"/>
              <a:t>measures and sepsis outcomes.</a:t>
            </a:r>
          </a:p>
          <a:p>
            <a:r>
              <a:rPr lang="en-US" dirty="0"/>
              <a:t>3.	Give examples of blood culture metrics and how they can support their </a:t>
            </a:r>
          </a:p>
          <a:p>
            <a:r>
              <a:rPr lang="en-US" dirty="0"/>
              <a:t>organization’s sepsis program.</a:t>
            </a:r>
          </a:p>
          <a:p>
            <a:r>
              <a:rPr lang="en-US" dirty="0"/>
              <a:t>4.	Review simple statistics that support laboratory quality initiatives for blood </a:t>
            </a:r>
          </a:p>
          <a:p>
            <a:r>
              <a:rPr lang="en-US" dirty="0"/>
              <a:t>culture processes.</a:t>
            </a:r>
          </a:p>
          <a:p>
            <a:r>
              <a:rPr lang="en-US" dirty="0"/>
              <a:t> </a:t>
            </a:r>
          </a:p>
          <a:p>
            <a:r>
              <a:rPr lang="en-US" dirty="0"/>
              <a:t>Summary: This session will frame the importance of blood cultures as they relate to the </a:t>
            </a:r>
          </a:p>
          <a:p>
            <a:r>
              <a:rPr lang="en-US" dirty="0"/>
              <a:t>Surviving Sepsis Campaign and to healthcare’s efforts to reduce mortality from sepsis. It </a:t>
            </a:r>
          </a:p>
          <a:p>
            <a:r>
              <a:rPr lang="en-US" dirty="0"/>
              <a:t>will also provide tips for laboratorians who seek to better characterize and report their </a:t>
            </a:r>
          </a:p>
          <a:p>
            <a:r>
              <a:rPr lang="en-US" dirty="0"/>
              <a:t>quality metrics and associated improvement in their metrics to provide evidence of the </a:t>
            </a:r>
          </a:p>
          <a:p>
            <a:r>
              <a:rPr lang="en-US" dirty="0"/>
              <a:t>laboratory contribution to sepsis programs. </a:t>
            </a:r>
          </a:p>
        </p:txBody>
      </p:sp>
      <p:sp>
        <p:nvSpPr>
          <p:cNvPr id="4" name="Slide Number Placeholder 3"/>
          <p:cNvSpPr>
            <a:spLocks noGrp="1"/>
          </p:cNvSpPr>
          <p:nvPr>
            <p:ph type="sldNum" sz="quarter" idx="10"/>
          </p:nvPr>
        </p:nvSpPr>
        <p:spPr/>
        <p:txBody>
          <a:bodyPr/>
          <a:lstStyle/>
          <a:p>
            <a:pPr>
              <a:defRPr/>
            </a:pPr>
            <a:fld id="{E9FED02F-28E4-1140-B3F5-10A61683CC7E}" type="slidenum">
              <a:rPr lang="en-US" smtClean="0"/>
              <a:pPr>
                <a:defRPr/>
              </a:pPr>
              <a:t>2</a:t>
            </a:fld>
            <a:endParaRPr lang="en-US"/>
          </a:p>
        </p:txBody>
      </p:sp>
    </p:spTree>
    <p:extLst>
      <p:ext uri="{BB962C8B-B14F-4D97-AF65-F5344CB8AC3E}">
        <p14:creationId xmlns:p14="http://schemas.microsoft.com/office/powerpoint/2010/main" val="3166970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47C43DD6-03FB-43D9-91C5-A1280C3804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B10EBE-B228-4BF2-B0DD-00F546110FE6}" type="slidenum">
              <a:rPr lang="en-US" altLang="en-US"/>
              <a:pPr eaLnBrk="1" hangingPunct="1"/>
              <a:t>40</a:t>
            </a:fld>
            <a:endParaRPr lang="en-US" altLang="en-US"/>
          </a:p>
        </p:txBody>
      </p:sp>
      <p:sp>
        <p:nvSpPr>
          <p:cNvPr id="150531" name="Rectangle 2">
            <a:extLst>
              <a:ext uri="{FF2B5EF4-FFF2-40B4-BE49-F238E27FC236}">
                <a16:creationId xmlns:a16="http://schemas.microsoft.com/office/drawing/2014/main" id="{ED30E2BA-A0EA-45C2-ABA1-F05FD3BC92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a:extLst>
              <a:ext uri="{FF2B5EF4-FFF2-40B4-BE49-F238E27FC236}">
                <a16:creationId xmlns:a16="http://schemas.microsoft.com/office/drawing/2014/main" id="{C815205A-BC50-4B80-9964-3A71D04AB2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Tom Thomson, ASM Workshop WS-14, 2008</a:t>
            </a:r>
          </a:p>
          <a:p>
            <a:pPr eaLnBrk="1" hangingPunct="1">
              <a:spcBef>
                <a:spcPct val="0"/>
              </a:spcBef>
            </a:pPr>
            <a:r>
              <a:rPr lang="en-US" altLang="en-US"/>
              <a:t>2 nice slides used by rub method</a:t>
            </a:r>
          </a:p>
          <a:p>
            <a:pPr eaLnBrk="1" hangingPunct="1">
              <a:spcBef>
                <a:spcPct val="0"/>
              </a:spcBef>
            </a:pPr>
            <a:r>
              <a:rPr lang="en-US" altLang="en-US"/>
              <a:t>Use second thinner slides to see orgs better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4638F9DE-5689-41B2-87A0-77AA9B23C9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59EBCC-DD81-438B-B6CD-F625B474F7B8}" type="slidenum">
              <a:rPr lang="en-US" altLang="en-US"/>
              <a:pPr eaLnBrk="1" hangingPunct="1"/>
              <a:t>42</a:t>
            </a:fld>
            <a:endParaRPr lang="en-US" altLang="en-US"/>
          </a:p>
        </p:txBody>
      </p:sp>
      <p:sp>
        <p:nvSpPr>
          <p:cNvPr id="151555" name="Rectangle 7">
            <a:extLst>
              <a:ext uri="{FF2B5EF4-FFF2-40B4-BE49-F238E27FC236}">
                <a16:creationId xmlns:a16="http://schemas.microsoft.com/office/drawing/2014/main" id="{60D28444-AD09-4B2F-AE97-80FABE0D8C5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BA01EC8-1F89-45B9-9EFD-466E48F91139}" type="slidenum">
              <a:rPr lang="en-US" altLang="en-US" sz="1200">
                <a:latin typeface="Times New Roman" panose="02020603050405020304" pitchFamily="18" charset="0"/>
              </a:rPr>
              <a:pPr algn="r"/>
              <a:t>42</a:t>
            </a:fld>
            <a:endParaRPr lang="en-US" altLang="en-US" sz="1200">
              <a:latin typeface="Times New Roman" panose="02020603050405020304" pitchFamily="18" charset="0"/>
            </a:endParaRPr>
          </a:p>
        </p:txBody>
      </p:sp>
      <p:sp>
        <p:nvSpPr>
          <p:cNvPr id="151556" name="Rectangle 2">
            <a:extLst>
              <a:ext uri="{FF2B5EF4-FFF2-40B4-BE49-F238E27FC236}">
                <a16:creationId xmlns:a16="http://schemas.microsoft.com/office/drawing/2014/main" id="{E3120D5F-4CD9-466F-9C2B-B34D9696B8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7" name="Rectangle 3">
            <a:extLst>
              <a:ext uri="{FF2B5EF4-FFF2-40B4-BE49-F238E27FC236}">
                <a16:creationId xmlns:a16="http://schemas.microsoft.com/office/drawing/2014/main" id="{77C6BBAA-F7AC-4372-8155-B17A133FEE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21BF7B46-1C71-49AA-8B0A-F128DAA98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27AE1E-2735-424C-8646-F2B56EE16F75}" type="slidenum">
              <a:rPr lang="en-US" altLang="en-US"/>
              <a:pPr eaLnBrk="1" hangingPunct="1"/>
              <a:t>44</a:t>
            </a:fld>
            <a:endParaRPr lang="en-US" altLang="en-US"/>
          </a:p>
        </p:txBody>
      </p:sp>
      <p:sp>
        <p:nvSpPr>
          <p:cNvPr id="152579" name="Rectangle 2">
            <a:extLst>
              <a:ext uri="{FF2B5EF4-FFF2-40B4-BE49-F238E27FC236}">
                <a16:creationId xmlns:a16="http://schemas.microsoft.com/office/drawing/2014/main" id="{38CD0A11-327E-4E38-82C5-8ACF78B1A402}"/>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a:extLst>
              <a:ext uri="{FF2B5EF4-FFF2-40B4-BE49-F238E27FC236}">
                <a16:creationId xmlns:a16="http://schemas.microsoft.com/office/drawing/2014/main" id="{614424C9-5050-4C43-846F-768C4BB787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1ECF2D22-EA0B-497B-998D-CDACE57F10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B357AB-5B31-4D2F-B356-6ED312307B84}" type="slidenum">
              <a:rPr lang="en-US" altLang="en-US"/>
              <a:pPr eaLnBrk="1" hangingPunct="1"/>
              <a:t>45</a:t>
            </a:fld>
            <a:endParaRPr lang="en-US" altLang="en-US"/>
          </a:p>
        </p:txBody>
      </p:sp>
      <p:sp>
        <p:nvSpPr>
          <p:cNvPr id="153603" name="Rectangle 7">
            <a:extLst>
              <a:ext uri="{FF2B5EF4-FFF2-40B4-BE49-F238E27FC236}">
                <a16:creationId xmlns:a16="http://schemas.microsoft.com/office/drawing/2014/main" id="{3E4EEA71-54F7-4A71-B13E-B3FE510D0A7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0C05FF6E-FF89-47A2-9D7D-A36BF5D70F46}" type="slidenum">
              <a:rPr lang="en-US" altLang="en-US" sz="1200">
                <a:latin typeface="Times New Roman" panose="02020603050405020304" pitchFamily="18" charset="0"/>
              </a:rPr>
              <a:pPr algn="r"/>
              <a:t>45</a:t>
            </a:fld>
            <a:endParaRPr lang="en-US" altLang="en-US" sz="1200">
              <a:latin typeface="Times New Roman" panose="02020603050405020304" pitchFamily="18" charset="0"/>
            </a:endParaRPr>
          </a:p>
        </p:txBody>
      </p:sp>
      <p:sp>
        <p:nvSpPr>
          <p:cNvPr id="153604" name="Rectangle 2">
            <a:extLst>
              <a:ext uri="{FF2B5EF4-FFF2-40B4-BE49-F238E27FC236}">
                <a16:creationId xmlns:a16="http://schemas.microsoft.com/office/drawing/2014/main" id="{55B65A10-6EE9-4E1C-A381-701C8564F9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3">
            <a:extLst>
              <a:ext uri="{FF2B5EF4-FFF2-40B4-BE49-F238E27FC236}">
                <a16:creationId xmlns:a16="http://schemas.microsoft.com/office/drawing/2014/main" id="{F69A302A-7A86-4906-93E3-F8B62D06F4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Munson et al. 2007. JCM 45: 3754-58. Mechanism to assess Gram stain interpretation proficiency.  </a:t>
            </a:r>
            <a:br>
              <a:rPr lang="en-US" altLang="en-US"/>
            </a:br>
            <a:r>
              <a:rPr lang="en-US" altLang="en-US"/>
              <a:t>Basic vs. Advanced , ASM Workshop 14, May 31, 2008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C3E5B451-2EEA-44DC-BDF6-FD4E0CE057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6AEA03-9CE3-47E8-B1A6-E0096C033B6B}" type="slidenum">
              <a:rPr lang="en-US" altLang="en-US"/>
              <a:pPr eaLnBrk="1" hangingPunct="1"/>
              <a:t>47</a:t>
            </a:fld>
            <a:endParaRPr lang="en-US" altLang="en-US"/>
          </a:p>
        </p:txBody>
      </p:sp>
      <p:sp>
        <p:nvSpPr>
          <p:cNvPr id="155651" name="Rectangle 2">
            <a:extLst>
              <a:ext uri="{FF2B5EF4-FFF2-40B4-BE49-F238E27FC236}">
                <a16:creationId xmlns:a16="http://schemas.microsoft.com/office/drawing/2014/main" id="{8577E584-C096-4476-B3F2-3581FFC36C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a:extLst>
              <a:ext uri="{FF2B5EF4-FFF2-40B4-BE49-F238E27FC236}">
                <a16:creationId xmlns:a16="http://schemas.microsoft.com/office/drawing/2014/main" id="{1CB2F8D5-3566-4A82-905D-20507FD981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Plueral fl saw g+cocci small so CAD thought vir strep or peptostrep; pt treated night before with vanco and pip/tazo –nothing grew, incl anaerobically.</a:t>
            </a:r>
          </a:p>
          <a:p>
            <a:pPr eaLnBrk="1" hangingPunct="1">
              <a:spcBef>
                <a:spcPct val="0"/>
              </a:spcBef>
            </a:pPr>
            <a:r>
              <a:rPr lang="en-US" altLang="en-US"/>
              <a:t>“Pleural fl G pos cocci NG” </a:t>
            </a:r>
          </a:p>
          <a:p>
            <a:pPr eaLnBrk="1" hangingPunct="1">
              <a:spcBef>
                <a:spcPct val="0"/>
              </a:spcBef>
            </a:pPr>
            <a:endParaRPr lang="en-US" altLang="en-US"/>
          </a:p>
          <a:p>
            <a:pPr eaLnBrk="1" hangingPunct="1">
              <a:spcBef>
                <a:spcPct val="0"/>
              </a:spcBef>
            </a:pPr>
            <a:r>
              <a:rPr lang="en-US" altLang="en-US"/>
              <a:t>Was gram fasle pos or culture a fasle neg…check if pt on antibiotics</a:t>
            </a:r>
          </a:p>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FCD6988B-A815-4203-9B5C-07431DB20D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55F07E-17F4-47C8-8200-FA7C74C1BC58}" type="slidenum">
              <a:rPr lang="en-US" altLang="en-US"/>
              <a:pPr eaLnBrk="1" hangingPunct="1"/>
              <a:t>49</a:t>
            </a:fld>
            <a:endParaRPr lang="en-US" altLang="en-US"/>
          </a:p>
        </p:txBody>
      </p:sp>
      <p:sp>
        <p:nvSpPr>
          <p:cNvPr id="156675" name="Rectangle 7">
            <a:extLst>
              <a:ext uri="{FF2B5EF4-FFF2-40B4-BE49-F238E27FC236}">
                <a16:creationId xmlns:a16="http://schemas.microsoft.com/office/drawing/2014/main" id="{A2D2B02E-ACC7-449C-8F36-482D619C69F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7B626176-B748-4EAD-85C7-61E032A468A8}" type="slidenum">
              <a:rPr lang="en-US" altLang="en-US" sz="1200">
                <a:latin typeface="Times New Roman" panose="02020603050405020304" pitchFamily="18" charset="0"/>
              </a:rPr>
              <a:pPr algn="r"/>
              <a:t>49</a:t>
            </a:fld>
            <a:endParaRPr lang="en-US" altLang="en-US" sz="1200">
              <a:latin typeface="Times New Roman" panose="02020603050405020304" pitchFamily="18" charset="0"/>
            </a:endParaRPr>
          </a:p>
        </p:txBody>
      </p:sp>
      <p:sp>
        <p:nvSpPr>
          <p:cNvPr id="156676" name="Rectangle 2">
            <a:extLst>
              <a:ext uri="{FF2B5EF4-FFF2-40B4-BE49-F238E27FC236}">
                <a16:creationId xmlns:a16="http://schemas.microsoft.com/office/drawing/2014/main" id="{7C1E38DA-094A-4EA3-9025-0F7C4D5A5D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7" name="Rectangle 3">
            <a:extLst>
              <a:ext uri="{FF2B5EF4-FFF2-40B4-BE49-F238E27FC236}">
                <a16:creationId xmlns:a16="http://schemas.microsoft.com/office/drawing/2014/main" id="{A5400B65-9F81-4B08-B48E-A56EE6868D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68EC6527-B545-4A6F-8D7E-18577EFEB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5580CF-8A4E-46FA-AB89-A35EAEDFC86C}" type="slidenum">
              <a:rPr lang="en-US" altLang="en-US"/>
              <a:pPr eaLnBrk="1" hangingPunct="1"/>
              <a:t>50</a:t>
            </a:fld>
            <a:endParaRPr lang="en-US" altLang="en-US"/>
          </a:p>
        </p:txBody>
      </p:sp>
      <p:sp>
        <p:nvSpPr>
          <p:cNvPr id="157699" name="Rectangle 2">
            <a:extLst>
              <a:ext uri="{FF2B5EF4-FFF2-40B4-BE49-F238E27FC236}">
                <a16:creationId xmlns:a16="http://schemas.microsoft.com/office/drawing/2014/main" id="{583F3AB8-1EB7-469D-AE8E-504BBE7B24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a:extLst>
              <a:ext uri="{FF2B5EF4-FFF2-40B4-BE49-F238E27FC236}">
                <a16:creationId xmlns:a16="http://schemas.microsoft.com/office/drawing/2014/main" id="{8964A463-CB30-44F7-AD0F-CB1CE246D6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gram stain…know this is a deep lunch specimen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E58642B0-8C43-4DF2-8D04-C01FE6EC88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41F44D18-5628-4F00-9842-6993033303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Drs. Cibas and Ducatman's Cytology (3rd ed., ISBN 978-1-4160-5329-3) says, "Curschmann spirals are coiled strands of mucus. With the Papanicolaou stain, they appear as distinctive purple helices. In the past they have been associated with chronic respiratory diseases, but they are, in fact, a nonspecific finding and not worth mentioning in the report. (Mentioning them might only cause puzzlement. Like some Hollywood celebrities, they are strikingly beautiful and equally irrelevant.)"</a:t>
            </a:r>
          </a:p>
          <a:p>
            <a:r>
              <a:rPr lang="en-US" altLang="en-US"/>
              <a:t>"Charcot-Leyden crystals are rhomboid-shaped, orangeophilic structures derived from degenerating eosinophils in patients with severe allergic disorders like asthma."</a:t>
            </a:r>
          </a:p>
          <a:p>
            <a:r>
              <a:rPr lang="en-US" altLang="en-US"/>
              <a:t> </a:t>
            </a:r>
          </a:p>
          <a:p>
            <a:r>
              <a:rPr lang="en-US" altLang="en-US"/>
              <a:t>Attached is the picture of Charcot-Leyden crystals downloaded from the online version of this book (copyright protected).</a:t>
            </a:r>
          </a:p>
          <a:p>
            <a:r>
              <a:rPr lang="en-US" altLang="en-US"/>
              <a:t> </a:t>
            </a:r>
          </a:p>
          <a:p>
            <a:r>
              <a:rPr lang="en-US" altLang="en-US"/>
              <a:t>Haiying</a:t>
            </a:r>
          </a:p>
          <a:p>
            <a:r>
              <a:rPr lang="en-US" altLang="en-US"/>
              <a:t> </a:t>
            </a:r>
          </a:p>
          <a:p>
            <a:r>
              <a:rPr lang="en-US" altLang="en-US"/>
              <a:t> </a:t>
            </a:r>
          </a:p>
          <a:p>
            <a:endParaRPr lang="en-US" altLang="en-US"/>
          </a:p>
        </p:txBody>
      </p:sp>
      <p:sp>
        <p:nvSpPr>
          <p:cNvPr id="158724" name="Slide Number Placeholder 3">
            <a:extLst>
              <a:ext uri="{FF2B5EF4-FFF2-40B4-BE49-F238E27FC236}">
                <a16:creationId xmlns:a16="http://schemas.microsoft.com/office/drawing/2014/main" id="{5C6A5A52-1391-45F1-BF99-2ED54FD6C9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BBF074-1E59-41B4-8FF7-8ED74B242120}" type="slidenum">
              <a:rPr lang="en-US" altLang="en-US"/>
              <a:pPr eaLnBrk="1" hangingPunct="1"/>
              <a:t>52</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CAA9DDCA-DDF6-4B7F-AE45-355D201E1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124101-E96F-4D29-AC70-C9BBD1651D66}" type="slidenum">
              <a:rPr lang="en-US" altLang="en-US"/>
              <a:pPr eaLnBrk="1" hangingPunct="1"/>
              <a:t>53</a:t>
            </a:fld>
            <a:endParaRPr lang="en-US" altLang="en-US"/>
          </a:p>
        </p:txBody>
      </p:sp>
      <p:sp>
        <p:nvSpPr>
          <p:cNvPr id="159747" name="Rectangle 2">
            <a:extLst>
              <a:ext uri="{FF2B5EF4-FFF2-40B4-BE49-F238E27FC236}">
                <a16:creationId xmlns:a16="http://schemas.microsoft.com/office/drawing/2014/main" id="{62C633D8-8F35-4EB1-8656-22145F12DD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F2152112-43BA-4B96-9E45-0D8576C60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 starch body</a:t>
            </a:r>
          </a:p>
          <a:p>
            <a:pPr eaLnBrk="1" hangingPunct="1">
              <a:spcBef>
                <a:spcPct val="0"/>
              </a:spcBef>
            </a:pPr>
            <a:r>
              <a:rPr lang="en-US" altLang="en-US"/>
              <a:t>Damage can be seen in ling and prostate spec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8B5F8932-81A2-4F43-A983-FF4575C425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19E1651A-CBE0-473E-AE51-C66EA4B43C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Nancy Cornish</a:t>
            </a:r>
          </a:p>
        </p:txBody>
      </p:sp>
      <p:sp>
        <p:nvSpPr>
          <p:cNvPr id="160772" name="Slide Number Placeholder 3">
            <a:extLst>
              <a:ext uri="{FF2B5EF4-FFF2-40B4-BE49-F238E27FC236}">
                <a16:creationId xmlns:a16="http://schemas.microsoft.com/office/drawing/2014/main" id="{2D1A5876-9E74-4983-BDF0-BDAFD6F15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549BF3-70AA-47E7-B8DC-8129DCE0DF9D}" type="slidenum">
              <a:rPr lang="en-US" altLang="en-US"/>
              <a:pPr eaLnBrk="1" hangingPunct="1"/>
              <a:t>66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1FF3AD8B-BDD8-4F45-9D9F-74F5B60F5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51B406-F545-43FC-B6AD-8CB12B15C061}" type="slidenum">
              <a:rPr lang="en-US" altLang="en-US"/>
              <a:pPr eaLnBrk="1" hangingPunct="1"/>
              <a:t>4</a:t>
            </a:fld>
            <a:endParaRPr lang="en-US" altLang="en-US"/>
          </a:p>
        </p:txBody>
      </p:sp>
      <p:sp>
        <p:nvSpPr>
          <p:cNvPr id="133123" name="Rectangle 2">
            <a:extLst>
              <a:ext uri="{FF2B5EF4-FFF2-40B4-BE49-F238E27FC236}">
                <a16:creationId xmlns:a16="http://schemas.microsoft.com/office/drawing/2014/main" id="{2EEE4D69-B17E-4DAE-9128-AFDAFB9FB6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545E5D3D-595D-422D-8A03-66340DCF71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http://www.biologie.uni-hamburg.de/b-online/library/micro229/terry/images/micro/gramposneg.gif</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949A5A61-4CEC-4AC5-951B-7F30A59519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42D495E9-E1F4-4BBC-9168-8D09990E8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Nancy Cornish </a:t>
            </a:r>
          </a:p>
          <a:p>
            <a:endParaRPr lang="en-US" altLang="en-US"/>
          </a:p>
        </p:txBody>
      </p:sp>
      <p:sp>
        <p:nvSpPr>
          <p:cNvPr id="161796" name="Slide Number Placeholder 3">
            <a:extLst>
              <a:ext uri="{FF2B5EF4-FFF2-40B4-BE49-F238E27FC236}">
                <a16:creationId xmlns:a16="http://schemas.microsoft.com/office/drawing/2014/main" id="{C74595B7-12D2-44FC-97B3-7527FC363B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8FE185-039F-412C-BB5E-199F1F7BDC51}" type="slidenum">
              <a:rPr lang="en-US" altLang="en-US"/>
              <a:pPr eaLnBrk="1" hangingPunct="1"/>
              <a:t>67</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958FF0B0-D483-406A-9636-2F86EF6ABA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C660D8-8F76-42D2-B203-591D9C392C6C}" type="slidenum">
              <a:rPr lang="en-US" altLang="en-US"/>
              <a:pPr eaLnBrk="1" hangingPunct="1"/>
              <a:t>69</a:t>
            </a:fld>
            <a:endParaRPr lang="en-US" altLang="en-US"/>
          </a:p>
        </p:txBody>
      </p:sp>
      <p:sp>
        <p:nvSpPr>
          <p:cNvPr id="162819" name="Rectangle 2">
            <a:extLst>
              <a:ext uri="{FF2B5EF4-FFF2-40B4-BE49-F238E27FC236}">
                <a16:creationId xmlns:a16="http://schemas.microsoft.com/office/drawing/2014/main" id="{94E7F974-CD91-4145-AA68-5A92264814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a:extLst>
              <a:ext uri="{FF2B5EF4-FFF2-40B4-BE49-F238E27FC236}">
                <a16:creationId xmlns:a16="http://schemas.microsoft.com/office/drawing/2014/main" id="{EAEDB677-6E8D-496C-8AB0-E02A387E4A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FFCC"/>
                </a:solidFill>
              </a:rPr>
              <a:t>Karen Carroll, ASM Symposium, </a:t>
            </a:r>
            <a:r>
              <a:rPr lang="en-US" altLang="en-US" sz="1400"/>
              <a:t>May 25, 2004</a:t>
            </a:r>
            <a:br>
              <a:rPr lang="en-US" altLang="en-US" sz="1400"/>
            </a:br>
            <a:endParaRPr lang="en-US" alt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80482711-81E4-4889-934F-08EF74D7CC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C92DAD13-19C3-4F04-BBE9-D3AD7D1D99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Karen Carroll, ASM Symposium, May 25, 2004</a:t>
            </a:r>
          </a:p>
          <a:p>
            <a:endParaRPr lang="en-US" altLang="en-US"/>
          </a:p>
        </p:txBody>
      </p:sp>
      <p:sp>
        <p:nvSpPr>
          <p:cNvPr id="163844" name="Slide Number Placeholder 3">
            <a:extLst>
              <a:ext uri="{FF2B5EF4-FFF2-40B4-BE49-F238E27FC236}">
                <a16:creationId xmlns:a16="http://schemas.microsoft.com/office/drawing/2014/main" id="{10F5A32E-1CED-44F3-AD26-9E53F8C1AD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CC997B-2C18-42F0-B2F1-4BC2FFD9E9F1}" type="slidenum">
              <a:rPr lang="en-US" altLang="en-US"/>
              <a:pPr eaLnBrk="1" hangingPunct="1"/>
              <a:t>70</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B3137FB-9FF5-41E3-BE0A-A916D037D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3442DB6F-5B7A-4520-83FD-E5D201FD64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Karen Carroll, ASM Symposium, May 25, 2004</a:t>
            </a:r>
            <a:endParaRPr lang="en-US" altLang="en-US"/>
          </a:p>
        </p:txBody>
      </p:sp>
      <p:sp>
        <p:nvSpPr>
          <p:cNvPr id="164868" name="Slide Number Placeholder 3">
            <a:extLst>
              <a:ext uri="{FF2B5EF4-FFF2-40B4-BE49-F238E27FC236}">
                <a16:creationId xmlns:a16="http://schemas.microsoft.com/office/drawing/2014/main" id="{E846794D-0AAB-48CD-87E5-466C245D71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3D3149-C86C-40C5-BAC6-6270B63CCF6D}" type="slidenum">
              <a:rPr lang="en-US" altLang="en-US"/>
              <a:pPr eaLnBrk="1" hangingPunct="1"/>
              <a:t>71</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1106267E-A904-4F94-8A14-9ED56B6C1F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505799-AEC9-4128-A6E7-D745D28E6F86}" type="slidenum">
              <a:rPr lang="en-US" altLang="en-US"/>
              <a:pPr eaLnBrk="1" hangingPunct="1"/>
              <a:t>73</a:t>
            </a:fld>
            <a:endParaRPr lang="en-US" altLang="en-US"/>
          </a:p>
        </p:txBody>
      </p:sp>
      <p:sp>
        <p:nvSpPr>
          <p:cNvPr id="165891" name="Rectangle 2">
            <a:extLst>
              <a:ext uri="{FF2B5EF4-FFF2-40B4-BE49-F238E27FC236}">
                <a16:creationId xmlns:a16="http://schemas.microsoft.com/office/drawing/2014/main" id="{AEFCAA66-BA3D-4A9A-8BC6-2FB05A68001E}"/>
              </a:ext>
            </a:extLst>
          </p:cNvPr>
          <p:cNvSpPr>
            <a:spLocks noGrp="1" noRot="1" noChangeAspect="1" noChangeArrowheads="1" noTextEdit="1"/>
          </p:cNvSpPr>
          <p:nvPr>
            <p:ph type="sldImg"/>
          </p:nvPr>
        </p:nvSpPr>
        <p:spPr bwMode="auto">
          <a:xfrm>
            <a:off x="431800" y="696913"/>
            <a:ext cx="6056313" cy="3408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a:extLst>
              <a:ext uri="{FF2B5EF4-FFF2-40B4-BE49-F238E27FC236}">
                <a16:creationId xmlns:a16="http://schemas.microsoft.com/office/drawing/2014/main" id="{7CE46FB4-BC24-4606-9536-3A1094119A2F}"/>
              </a:ext>
            </a:extLst>
          </p:cNvPr>
          <p:cNvSpPr>
            <a:spLocks noGrp="1" noChangeArrowheads="1"/>
          </p:cNvSpPr>
          <p:nvPr>
            <p:ph type="body" idx="1"/>
          </p:nvPr>
        </p:nvSpPr>
        <p:spPr bwMode="auto">
          <a:xfrm>
            <a:off x="882650" y="4338638"/>
            <a:ext cx="5076825"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03" tIns="45452" rIns="90903" bIns="45452"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B6CA8791-B8D0-4728-9EF5-D7E425AB42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9B8CE5-28CB-42B9-BE98-73DF7C02D593}" type="slidenum">
              <a:rPr lang="en-US" altLang="en-US"/>
              <a:pPr eaLnBrk="1" hangingPunct="1"/>
              <a:t>74</a:t>
            </a:fld>
            <a:endParaRPr lang="en-US" altLang="en-US"/>
          </a:p>
        </p:txBody>
      </p:sp>
      <p:sp>
        <p:nvSpPr>
          <p:cNvPr id="166915" name="Rectangle 2">
            <a:extLst>
              <a:ext uri="{FF2B5EF4-FFF2-40B4-BE49-F238E27FC236}">
                <a16:creationId xmlns:a16="http://schemas.microsoft.com/office/drawing/2014/main" id="{BA03B8C6-1483-4007-AC60-DD05908E9F47}"/>
              </a:ext>
            </a:extLst>
          </p:cNvPr>
          <p:cNvSpPr>
            <a:spLocks noGrp="1" noRot="1" noChangeAspect="1" noChangeArrowheads="1" noTextEdit="1"/>
          </p:cNvSpPr>
          <p:nvPr>
            <p:ph type="sldImg"/>
          </p:nvPr>
        </p:nvSpPr>
        <p:spPr bwMode="auto">
          <a:xfrm>
            <a:off x="384175"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a:extLst>
              <a:ext uri="{FF2B5EF4-FFF2-40B4-BE49-F238E27FC236}">
                <a16:creationId xmlns:a16="http://schemas.microsoft.com/office/drawing/2014/main" id="{80DBC7F4-5011-4244-A537-DDD724C0527D}"/>
              </a:ext>
            </a:extLst>
          </p:cNvPr>
          <p:cNvSpPr>
            <a:spLocks noGrp="1" noChangeArrowheads="1"/>
          </p:cNvSpPr>
          <p:nvPr>
            <p:ph type="body" idx="1"/>
          </p:nvPr>
        </p:nvSpPr>
        <p:spPr bwMode="auto">
          <a:xfrm>
            <a:off x="914400" y="4341813"/>
            <a:ext cx="50292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86" tIns="46243" rIns="92486" bIns="46243" numCol="1" anchor="t" anchorCtr="0" compatLnSpc="1">
            <a:prstTxWarp prst="textNoShape">
              <a:avLst/>
            </a:prstTxWarp>
          </a:bodyPr>
          <a:lstStyle/>
          <a:p>
            <a:pPr eaLnBrk="1" hangingPunct="1">
              <a:spcBef>
                <a:spcPct val="0"/>
              </a:spcBef>
            </a:pPr>
            <a:r>
              <a:rPr lang="en-US" altLang="en-US"/>
              <a:t>Acinetobacter (~7</a:t>
            </a:r>
            <a:r>
              <a:rPr lang="en-US" altLang="en-US" baseline="30000"/>
              <a:t>th</a:t>
            </a:r>
            <a:r>
              <a:rPr lang="en-US" altLang="en-US"/>
              <a:t> most common cause of nosocomial acquirted pneumonia) and Moraxella (~2-3</a:t>
            </a:r>
            <a:r>
              <a:rPr lang="en-US" altLang="en-US" baseline="30000"/>
              <a:t>rd</a:t>
            </a:r>
            <a:r>
              <a:rPr lang="en-US" altLang="en-US"/>
              <a:t> most common cause of CAP</a:t>
            </a:r>
          </a:p>
          <a:p>
            <a:pPr eaLnBrk="1" hangingPunct="1">
              <a:spcBef>
                <a:spcPct val="0"/>
              </a:spcBef>
            </a:pPr>
            <a:r>
              <a:rPr lang="en-US" altLang="en-US"/>
              <a:t>Acinetobacter is one of the more frequent causes on LATE onset VAP (occurs p 4 day) so, when have an I pt hosp’d &gt; 4 day then consider comment that it looks like Moraxella/.Acinetobacter</a:t>
            </a:r>
          </a:p>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0052B69A-599A-4906-93E7-50A57EA47C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D84E05-4707-44F5-862B-424F911DC515}" type="slidenum">
              <a:rPr lang="en-US" altLang="en-US"/>
              <a:pPr eaLnBrk="1" hangingPunct="1"/>
              <a:t>75</a:t>
            </a:fld>
            <a:endParaRPr lang="en-US" altLang="en-US"/>
          </a:p>
        </p:txBody>
      </p:sp>
      <p:sp>
        <p:nvSpPr>
          <p:cNvPr id="167939" name="Rectangle 2">
            <a:extLst>
              <a:ext uri="{FF2B5EF4-FFF2-40B4-BE49-F238E27FC236}">
                <a16:creationId xmlns:a16="http://schemas.microsoft.com/office/drawing/2014/main" id="{53A9114C-7BF0-4B42-BD6A-347796A58393}"/>
              </a:ext>
            </a:extLst>
          </p:cNvPr>
          <p:cNvSpPr>
            <a:spLocks noGrp="1" noRot="1" noChangeAspect="1" noChangeArrowheads="1" noTextEdit="1"/>
          </p:cNvSpPr>
          <p:nvPr>
            <p:ph type="sldImg"/>
          </p:nvPr>
        </p:nvSpPr>
        <p:spPr bwMode="auto">
          <a:xfrm>
            <a:off x="388938" y="700088"/>
            <a:ext cx="6078537" cy="3419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a:extLst>
              <a:ext uri="{FF2B5EF4-FFF2-40B4-BE49-F238E27FC236}">
                <a16:creationId xmlns:a16="http://schemas.microsoft.com/office/drawing/2014/main" id="{98B1BDC5-3A87-435D-860C-0FDB3E6FC9BC}"/>
              </a:ext>
            </a:extLst>
          </p:cNvPr>
          <p:cNvSpPr>
            <a:spLocks noGrp="1" noChangeArrowheads="1"/>
          </p:cNvSpPr>
          <p:nvPr>
            <p:ph type="body" idx="1"/>
          </p:nvPr>
        </p:nvSpPr>
        <p:spPr bwMode="auto">
          <a:xfrm>
            <a:off x="914400" y="4354513"/>
            <a:ext cx="5029200" cy="4119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86" tIns="46243" rIns="92486" bIns="46243" numCol="1" anchor="t" anchorCtr="0" compatLnSpc="1">
            <a:prstTxWarp prst="textNoShape">
              <a:avLst/>
            </a:prstTxWarp>
          </a:bodyPr>
          <a:lstStyle/>
          <a:p>
            <a:pPr eaLnBrk="1" hangingPunct="1">
              <a:spcBef>
                <a:spcPct val="0"/>
              </a:spcBef>
            </a:pPr>
            <a:r>
              <a:rPr lang="en-US" altLang="en-US"/>
              <a:t>Acinetobacter is one of the more frequent causes on LATE onset VAP (occurs p 4 day) so, when have an I pt hosp’d &gt; 4 day then consider comment that it looks like Moraxella/.Acinetobacter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3E85EFC-79C5-4EF4-9BDF-D6F1C14BBE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E07B0D-5C17-4286-8BE1-556F6E8FEDAA}" type="slidenum">
              <a:rPr lang="en-US" altLang="en-US"/>
              <a:pPr eaLnBrk="1" hangingPunct="1"/>
              <a:t>76</a:t>
            </a:fld>
            <a:endParaRPr lang="en-US" altLang="en-US"/>
          </a:p>
        </p:txBody>
      </p:sp>
      <p:sp>
        <p:nvSpPr>
          <p:cNvPr id="168963" name="Rectangle 2">
            <a:extLst>
              <a:ext uri="{FF2B5EF4-FFF2-40B4-BE49-F238E27FC236}">
                <a16:creationId xmlns:a16="http://schemas.microsoft.com/office/drawing/2014/main" id="{34F46BF9-E159-4EF9-868C-32B18412B0B1}"/>
              </a:ext>
            </a:extLst>
          </p:cNvPr>
          <p:cNvSpPr>
            <a:spLocks noGrp="1" noRot="1" noChangeAspect="1" noChangeArrowheads="1" noTextEdit="1"/>
          </p:cNvSpPr>
          <p:nvPr>
            <p:ph type="sldImg"/>
          </p:nvPr>
        </p:nvSpPr>
        <p:spPr bwMode="auto">
          <a:xfrm>
            <a:off x="431800" y="696913"/>
            <a:ext cx="6056313" cy="3408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a:extLst>
              <a:ext uri="{FF2B5EF4-FFF2-40B4-BE49-F238E27FC236}">
                <a16:creationId xmlns:a16="http://schemas.microsoft.com/office/drawing/2014/main" id="{9E4363AD-BED9-4287-A79F-D73DC391D87E}"/>
              </a:ext>
            </a:extLst>
          </p:cNvPr>
          <p:cNvSpPr>
            <a:spLocks noGrp="1" noChangeArrowheads="1"/>
          </p:cNvSpPr>
          <p:nvPr>
            <p:ph type="body" idx="1"/>
          </p:nvPr>
        </p:nvSpPr>
        <p:spPr bwMode="auto">
          <a:xfrm>
            <a:off x="882650" y="4338638"/>
            <a:ext cx="5076825"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03" tIns="45452" rIns="90903" bIns="45452" numCol="1" anchor="t" anchorCtr="0" compatLnSpc="1">
            <a:prstTxWarp prst="textNoShape">
              <a:avLst/>
            </a:prstTxWarp>
          </a:bodyPr>
          <a:lstStyle/>
          <a:p>
            <a:pPr eaLnBrk="1" hangingPunct="1">
              <a:spcBef>
                <a:spcPct val="0"/>
              </a:spcBef>
            </a:pPr>
            <a:r>
              <a:rPr lang="en-US" altLang="en-US"/>
              <a:t>Miller’s audiocon ASM Lab dx of pn 3/31/04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763E692F-0AF7-449C-96D0-6C5543D627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B2B246-539D-494C-9B18-CD7938FC15F6}" type="slidenum">
              <a:rPr lang="en-US" altLang="en-US"/>
              <a:pPr eaLnBrk="1" hangingPunct="1"/>
              <a:t>78</a:t>
            </a:fld>
            <a:endParaRPr lang="en-US" altLang="en-US"/>
          </a:p>
        </p:txBody>
      </p:sp>
      <p:sp>
        <p:nvSpPr>
          <p:cNvPr id="169987" name="Rectangle 2">
            <a:extLst>
              <a:ext uri="{FF2B5EF4-FFF2-40B4-BE49-F238E27FC236}">
                <a16:creationId xmlns:a16="http://schemas.microsoft.com/office/drawing/2014/main" id="{5762A8FD-099E-46C1-87CC-FF912D936AC1}"/>
              </a:ext>
            </a:extLst>
          </p:cNvPr>
          <p:cNvSpPr>
            <a:spLocks noGrp="1" noRot="1" noChangeAspect="1" noChangeArrowheads="1" noTextEdit="1"/>
          </p:cNvSpPr>
          <p:nvPr>
            <p:ph type="sldImg"/>
          </p:nvPr>
        </p:nvSpPr>
        <p:spPr bwMode="auto">
          <a:xfrm>
            <a:off x="430213" y="696913"/>
            <a:ext cx="6061075" cy="3409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a:extLst>
              <a:ext uri="{FF2B5EF4-FFF2-40B4-BE49-F238E27FC236}">
                <a16:creationId xmlns:a16="http://schemas.microsoft.com/office/drawing/2014/main" id="{AB05CD5E-D559-474F-A719-5F782E66378F}"/>
              </a:ext>
            </a:extLst>
          </p:cNvPr>
          <p:cNvSpPr>
            <a:spLocks noGrp="1" noChangeArrowheads="1"/>
          </p:cNvSpPr>
          <p:nvPr>
            <p:ph type="body" idx="1"/>
          </p:nvPr>
        </p:nvSpPr>
        <p:spPr bwMode="auto">
          <a:xfrm>
            <a:off x="882650" y="4338638"/>
            <a:ext cx="5076825"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0" tIns="45366" rIns="90730" bIns="45366" numCol="1" anchor="t" anchorCtr="0" compatLnSpc="1">
            <a:prstTxWarp prst="textNoShape">
              <a:avLst/>
            </a:prstTxWarp>
          </a:bodyPr>
          <a:lstStyle/>
          <a:p>
            <a:pPr eaLnBrk="1" hangingPunct="1">
              <a:spcBef>
                <a:spcPct val="0"/>
              </a:spcBef>
            </a:pPr>
            <a:r>
              <a:rPr lang="en-US" altLang="en-US"/>
              <a:t>Just reporting this is unhelpful, but actually interpreting it (like in the [next] slide with comment) is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55955DA1-968B-42AC-8E6A-92073A4D26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B6681B-2271-47EA-B1D2-DFD76FD9EA37}" type="slidenum">
              <a:rPr lang="en-US" altLang="en-US"/>
              <a:pPr eaLnBrk="1" hangingPunct="1"/>
              <a:t>81</a:t>
            </a:fld>
            <a:endParaRPr lang="en-US" altLang="en-US"/>
          </a:p>
        </p:txBody>
      </p:sp>
      <p:sp>
        <p:nvSpPr>
          <p:cNvPr id="171011" name="Rectangle 2">
            <a:extLst>
              <a:ext uri="{FF2B5EF4-FFF2-40B4-BE49-F238E27FC236}">
                <a16:creationId xmlns:a16="http://schemas.microsoft.com/office/drawing/2014/main" id="{0075E301-5998-4844-B2D1-7A84B37DE4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a:extLst>
              <a:ext uri="{FF2B5EF4-FFF2-40B4-BE49-F238E27FC236}">
                <a16:creationId xmlns:a16="http://schemas.microsoft.com/office/drawing/2014/main" id="{BBFC1BFA-1C92-4E6D-9D7C-26F3A9CA4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689F9578-5724-43B0-99BE-FF6D78832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210FDBB3-EF05-423C-882E-6E2CF6AC0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google.com/imgres?imgurl=http://www.cehs.siu.edu/fix/medmicro/pix/walls.gif&amp;imgrefurl=http://www.cehs.siu.edu/fix/medmicro/genmicr.htm&amp;usg=__h15aLQl-j-52GFgg85v0ovLy5CM=&amp;h=424&amp;w=477&amp;sz=12&amp;hl=en&amp;start=18&amp;um=1&amp;itbs=1&amp;tbnid=mYpdsxwvAzDaJM:&amp;tbnh=115&amp;tbnw=129&amp;prev=/images%3Fq%3Dgram%2Bstain%2Bheat%2Bfixation%26um%3D1%26hl%3Den%26client%3Dfirefox-a%26rls%3Dorg.mozilla:en-US:official%26gbv%3D2%26tbs%3Disch:1</a:t>
            </a:r>
          </a:p>
        </p:txBody>
      </p:sp>
      <p:sp>
        <p:nvSpPr>
          <p:cNvPr id="134148" name="Slide Number Placeholder 3">
            <a:extLst>
              <a:ext uri="{FF2B5EF4-FFF2-40B4-BE49-F238E27FC236}">
                <a16:creationId xmlns:a16="http://schemas.microsoft.com/office/drawing/2014/main" id="{A0A97DB3-35C5-4A6E-BC84-FDE29BDA9C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F67DB2-F9F1-4B34-A5F4-981FF33AB08E}" type="slidenum">
              <a:rPr lang="en-US" altLang="en-US"/>
              <a:pPr eaLnBrk="1" hangingPunct="1"/>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60E5A0D7-F9B0-4C50-A8AC-7363F5E0CC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D7E5E3-A82F-4158-AB75-DCE6D4FD5C3F}" type="slidenum">
              <a:rPr lang="en-US" altLang="en-US"/>
              <a:pPr eaLnBrk="1" hangingPunct="1"/>
              <a:t>82</a:t>
            </a:fld>
            <a:endParaRPr lang="en-US" altLang="en-US"/>
          </a:p>
        </p:txBody>
      </p:sp>
      <p:sp>
        <p:nvSpPr>
          <p:cNvPr id="172035" name="Rectangle 2">
            <a:extLst>
              <a:ext uri="{FF2B5EF4-FFF2-40B4-BE49-F238E27FC236}">
                <a16:creationId xmlns:a16="http://schemas.microsoft.com/office/drawing/2014/main" id="{00E8503B-CC71-4A7D-A32D-EF819ADB9B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a:extLst>
              <a:ext uri="{FF2B5EF4-FFF2-40B4-BE49-F238E27FC236}">
                <a16:creationId xmlns:a16="http://schemas.microsoft.com/office/drawing/2014/main" id="{5EC6CD56-78AA-4222-ABB4-080EB94B89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000"/>
              <a:t>Dear Group: I thought I would share these two smears I photographed of </a:t>
            </a:r>
            <a:r>
              <a:rPr lang="en-US" altLang="en-US" sz="1000" i="1"/>
              <a:t>Haemophilus influenzae</a:t>
            </a:r>
            <a:r>
              <a:rPr lang="en-US" altLang="en-US" sz="1000"/>
              <a:t> under the influence. </a:t>
            </a:r>
          </a:p>
          <a:p>
            <a:pPr eaLnBrk="1" hangingPunct="1">
              <a:lnSpc>
                <a:spcPct val="80000"/>
              </a:lnSpc>
              <a:spcBef>
                <a:spcPct val="0"/>
              </a:spcBef>
            </a:pPr>
            <a:r>
              <a:rPr lang="en-US" altLang="en-US" sz="1000"/>
              <a:t>The first slide was from a patient seen in ED around 4am (many, many years ago). Expectorated sputum showed many GN coccobacilli and grew almost pure culture of HI. The patient was then admitted. 4 hrs later (around 8 to 9 am) we received a bronchoscopy specimen with morphotypes seen in the second slide; culture of that specimen grew nothing. Note: don’t ask me why a bronchoscopy was performed—perhaps the pulmonologists did not read the results of the first smear.  The patient had been give cefuroxime in the ED prior to admission. This illustrates the vast difference that even a few hours can make and certainly what therapy can do to microbiology results. The interpretations would have been totally different if we had not had the first slide to go by. We have also had many E. coli, Klebs, and Acinetobacters with really bizarre forms.</a:t>
            </a:r>
          </a:p>
          <a:p>
            <a:pPr eaLnBrk="1" hangingPunct="1">
              <a:lnSpc>
                <a:spcPct val="80000"/>
              </a:lnSpc>
              <a:spcBef>
                <a:spcPct val="0"/>
              </a:spcBef>
            </a:pPr>
            <a:r>
              <a:rPr lang="en-US" altLang="en-US" sz="1000"/>
              <a:t> </a:t>
            </a:r>
          </a:p>
          <a:p>
            <a:pPr eaLnBrk="1" hangingPunct="1">
              <a:lnSpc>
                <a:spcPct val="80000"/>
              </a:lnSpc>
              <a:spcBef>
                <a:spcPct val="0"/>
              </a:spcBef>
            </a:pPr>
            <a:r>
              <a:rPr lang="en-US" altLang="en-US" sz="1000"/>
              <a:t>Best,</a:t>
            </a:r>
          </a:p>
          <a:p>
            <a:pPr eaLnBrk="1" hangingPunct="1">
              <a:lnSpc>
                <a:spcPct val="80000"/>
              </a:lnSpc>
              <a:spcBef>
                <a:spcPct val="0"/>
              </a:spcBef>
            </a:pPr>
            <a:r>
              <a:rPr lang="en-US" altLang="en-US" sz="1000"/>
              <a:t> </a:t>
            </a:r>
          </a:p>
          <a:p>
            <a:pPr eaLnBrk="1" hangingPunct="1">
              <a:lnSpc>
                <a:spcPct val="80000"/>
              </a:lnSpc>
              <a:spcBef>
                <a:spcPct val="0"/>
              </a:spcBef>
            </a:pPr>
            <a:r>
              <a:rPr lang="en-US" altLang="en-US" sz="1000"/>
              <a:t>Mike Saubolle</a:t>
            </a:r>
          </a:p>
          <a:p>
            <a:pPr eaLnBrk="1" hangingPunct="1">
              <a:lnSpc>
                <a:spcPct val="80000"/>
              </a:lnSpc>
              <a:spcBef>
                <a:spcPct val="0"/>
              </a:spcBef>
            </a:pPr>
            <a:r>
              <a:rPr lang="en-US" altLang="en-US" sz="1000"/>
              <a:t> </a:t>
            </a:r>
          </a:p>
          <a:p>
            <a:pPr eaLnBrk="1" hangingPunct="1">
              <a:lnSpc>
                <a:spcPct val="80000"/>
              </a:lnSpc>
              <a:spcBef>
                <a:spcPct val="0"/>
              </a:spcBef>
            </a:pPr>
            <a:r>
              <a:rPr lang="en-US" altLang="en-US" sz="1000"/>
              <a:t>Medical Director, Infectious Diseases Division</a:t>
            </a:r>
          </a:p>
          <a:p>
            <a:pPr eaLnBrk="1" hangingPunct="1">
              <a:lnSpc>
                <a:spcPct val="80000"/>
              </a:lnSpc>
              <a:spcBef>
                <a:spcPct val="0"/>
              </a:spcBef>
            </a:pPr>
            <a:r>
              <a:rPr lang="en-US" altLang="en-US" sz="1000"/>
              <a:t>Laboratory Sciences of Arizona, and</a:t>
            </a:r>
          </a:p>
          <a:p>
            <a:pPr eaLnBrk="1" hangingPunct="1">
              <a:lnSpc>
                <a:spcPct val="80000"/>
              </a:lnSpc>
              <a:spcBef>
                <a:spcPct val="0"/>
              </a:spcBef>
            </a:pPr>
            <a:r>
              <a:rPr lang="en-US" altLang="en-US" sz="1000"/>
              <a:t>Clinical Associate Professor of Medicine</a:t>
            </a:r>
          </a:p>
          <a:p>
            <a:pPr eaLnBrk="1" hangingPunct="1">
              <a:lnSpc>
                <a:spcPct val="80000"/>
              </a:lnSpc>
              <a:spcBef>
                <a:spcPct val="0"/>
              </a:spcBef>
            </a:pPr>
            <a:r>
              <a:rPr lang="en-US" altLang="en-US" sz="1000"/>
              <a:t>University of Arizona, College of Medicine</a:t>
            </a:r>
          </a:p>
          <a:p>
            <a:pPr eaLnBrk="1" hangingPunct="1">
              <a:lnSpc>
                <a:spcPct val="80000"/>
              </a:lnSpc>
              <a:spcBef>
                <a:spcPct val="0"/>
              </a:spcBef>
            </a:pPr>
            <a:r>
              <a:rPr lang="en-US" altLang="en-US" sz="1000"/>
              <a:t>Good Samaritan Regional Medical Center,</a:t>
            </a:r>
          </a:p>
          <a:p>
            <a:pPr eaLnBrk="1" hangingPunct="1">
              <a:lnSpc>
                <a:spcPct val="80000"/>
              </a:lnSpc>
              <a:spcBef>
                <a:spcPct val="0"/>
              </a:spcBef>
            </a:pPr>
            <a:r>
              <a:rPr lang="en-US" altLang="en-US" sz="1000"/>
              <a:t>1111 E. McDowell Rd </a:t>
            </a:r>
          </a:p>
          <a:p>
            <a:pPr eaLnBrk="1" hangingPunct="1">
              <a:lnSpc>
                <a:spcPct val="80000"/>
              </a:lnSpc>
              <a:spcBef>
                <a:spcPct val="0"/>
              </a:spcBef>
            </a:pPr>
            <a:r>
              <a:rPr lang="en-US" altLang="en-US" sz="1000"/>
              <a:t>Phoenix, AZ 85006</a:t>
            </a:r>
          </a:p>
          <a:p>
            <a:pPr eaLnBrk="1" hangingPunct="1">
              <a:lnSpc>
                <a:spcPct val="80000"/>
              </a:lnSpc>
              <a:spcBef>
                <a:spcPct val="0"/>
              </a:spcBef>
            </a:pPr>
            <a:r>
              <a:rPr lang="en-US" altLang="en-US" sz="1000"/>
              <a:t>Tel: 602 239-3485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8FA69085-1036-4F5F-9215-B214267396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BD4EC2-8E5F-45A8-A0A9-BE5E2BBF84B2}" type="slidenum">
              <a:rPr lang="en-US" altLang="en-US"/>
              <a:pPr eaLnBrk="1" hangingPunct="1"/>
              <a:t>86</a:t>
            </a:fld>
            <a:endParaRPr lang="en-US" altLang="en-US"/>
          </a:p>
        </p:txBody>
      </p:sp>
      <p:sp>
        <p:nvSpPr>
          <p:cNvPr id="173059" name="Rectangle 2">
            <a:extLst>
              <a:ext uri="{FF2B5EF4-FFF2-40B4-BE49-F238E27FC236}">
                <a16:creationId xmlns:a16="http://schemas.microsoft.com/office/drawing/2014/main" id="{9C29E584-AB7A-482D-8548-1AFE9289F3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a:extLst>
              <a:ext uri="{FF2B5EF4-FFF2-40B4-BE49-F238E27FC236}">
                <a16:creationId xmlns:a16="http://schemas.microsoft.com/office/drawing/2014/main" id="{F57F1A2F-6E77-4C7F-904A-E6ECCD4808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Numerous epis indicate surface contamination</a:t>
            </a:r>
          </a:p>
          <a:p>
            <a:pPr eaLnBrk="1" hangingPunct="1">
              <a:spcBef>
                <a:spcPct val="0"/>
              </a:spcBef>
            </a:pPr>
            <a:r>
              <a:rPr lang="en-US" altLang="en-US"/>
              <a:t>Gram stain should guid culture wkup on potentially contam cultures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F9CEBD8B-5C53-4196-99DA-2C876C371F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1093AB-4B14-4FB7-8757-F13C272A30B7}" type="slidenum">
              <a:rPr lang="en-US" altLang="en-US"/>
              <a:pPr eaLnBrk="1" hangingPunct="1"/>
              <a:t>88</a:t>
            </a:fld>
            <a:endParaRPr lang="en-US" altLang="en-US"/>
          </a:p>
        </p:txBody>
      </p:sp>
      <p:sp>
        <p:nvSpPr>
          <p:cNvPr id="174083" name="Rectangle 2">
            <a:extLst>
              <a:ext uri="{FF2B5EF4-FFF2-40B4-BE49-F238E27FC236}">
                <a16:creationId xmlns:a16="http://schemas.microsoft.com/office/drawing/2014/main" id="{C0D1E847-A392-4626-BE61-FBEF61FE99B5}"/>
              </a:ext>
            </a:extLst>
          </p:cNvPr>
          <p:cNvSpPr>
            <a:spLocks noGrp="1" noRot="1" noChangeAspect="1" noChangeArrowheads="1" noTextEdit="1"/>
          </p:cNvSpPr>
          <p:nvPr>
            <p:ph type="sldImg"/>
          </p:nvPr>
        </p:nvSpPr>
        <p:spPr bwMode="auto">
          <a:xfrm>
            <a:off x="430213" y="698500"/>
            <a:ext cx="6056312" cy="34083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a:extLst>
              <a:ext uri="{FF2B5EF4-FFF2-40B4-BE49-F238E27FC236}">
                <a16:creationId xmlns:a16="http://schemas.microsoft.com/office/drawing/2014/main" id="{0CE08A2E-EB92-44DF-BC99-4DFB9574B5CE}"/>
              </a:ext>
            </a:extLst>
          </p:cNvPr>
          <p:cNvSpPr>
            <a:spLocks noGrp="1" noChangeArrowheads="1"/>
          </p:cNvSpPr>
          <p:nvPr>
            <p:ph type="body" idx="1"/>
          </p:nvPr>
        </p:nvSpPr>
        <p:spPr bwMode="auto">
          <a:xfrm>
            <a:off x="882650" y="4340225"/>
            <a:ext cx="5076825" cy="410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76" tIns="44938" rIns="89876" bIns="44938" numCol="1" anchor="t" anchorCtr="0" compatLnSpc="1">
            <a:prstTxWarp prst="textNoShape">
              <a:avLst/>
            </a:prstTxWarp>
          </a:bodyPr>
          <a:lstStyle/>
          <a:p>
            <a:pPr eaLnBrk="1" hangingPunct="1">
              <a:spcBef>
                <a:spcPct val="0"/>
              </a:spcBef>
            </a:pPr>
            <a:r>
              <a:rPr lang="en-US" altLang="en-US"/>
              <a:t>Gas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E9ECBE08-1229-4C8D-8111-14C8DF0A20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151B9517-F8F9-4DDD-9EAB-E66FA0C15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buClr>
                <a:srgbClr val="FF0000"/>
              </a:buClr>
            </a:pPr>
            <a:r>
              <a:rPr lang="en-US" altLang="en-US"/>
              <a:t>.       </a:t>
            </a:r>
            <a:r>
              <a:rPr lang="en-US" altLang="en-US" i="1"/>
              <a:t>Nancy Cornish</a:t>
            </a:r>
          </a:p>
          <a:p>
            <a:pPr>
              <a:lnSpc>
                <a:spcPct val="80000"/>
              </a:lnSpc>
            </a:pPr>
            <a:endParaRPr lang="en-US" altLang="en-US"/>
          </a:p>
          <a:p>
            <a:endParaRPr lang="en-US" altLang="en-US"/>
          </a:p>
        </p:txBody>
      </p:sp>
      <p:sp>
        <p:nvSpPr>
          <p:cNvPr id="175108" name="Slide Number Placeholder 3">
            <a:extLst>
              <a:ext uri="{FF2B5EF4-FFF2-40B4-BE49-F238E27FC236}">
                <a16:creationId xmlns:a16="http://schemas.microsoft.com/office/drawing/2014/main" id="{1E050930-9E86-44BB-BDA8-2BE37FFDE7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781160-2D46-432F-8208-568758B04FAD}" type="slidenum">
              <a:rPr lang="en-US" altLang="en-US"/>
              <a:pPr eaLnBrk="1" hangingPunct="1"/>
              <a:t>90</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44B90C09-7BDB-4168-A0F7-63C1E88108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34B12D-0B82-48D5-AD3F-EAFECF109E74}" type="slidenum">
              <a:rPr lang="en-US" altLang="en-US"/>
              <a:pPr eaLnBrk="1" hangingPunct="1"/>
              <a:t>91</a:t>
            </a:fld>
            <a:endParaRPr lang="en-US" altLang="en-US"/>
          </a:p>
        </p:txBody>
      </p:sp>
      <p:sp>
        <p:nvSpPr>
          <p:cNvPr id="176131" name="Rectangle 2">
            <a:extLst>
              <a:ext uri="{FF2B5EF4-FFF2-40B4-BE49-F238E27FC236}">
                <a16:creationId xmlns:a16="http://schemas.microsoft.com/office/drawing/2014/main" id="{747926CD-F2F3-4AE4-A850-024936DAF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a:extLst>
              <a:ext uri="{FF2B5EF4-FFF2-40B4-BE49-F238E27FC236}">
                <a16:creationId xmlns:a16="http://schemas.microsoft.com/office/drawing/2014/main" id="{9EA27D01-874E-4ADF-BBE1-8F4575B345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Seen in gram stain, indicates some type of tissue damage</a:t>
            </a:r>
          </a:p>
          <a:p>
            <a:pPr eaLnBrk="1" hangingPunct="1">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C4CA1DCC-F56B-4558-810B-04A6AC92CC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EF9CD1-E806-4BA8-A958-8F867C6B1902}" type="slidenum">
              <a:rPr lang="en-US" altLang="en-US"/>
              <a:pPr eaLnBrk="1" hangingPunct="1"/>
              <a:t>92</a:t>
            </a:fld>
            <a:endParaRPr lang="en-US" altLang="en-US"/>
          </a:p>
        </p:txBody>
      </p:sp>
      <p:sp>
        <p:nvSpPr>
          <p:cNvPr id="177155" name="Rectangle 2">
            <a:extLst>
              <a:ext uri="{FF2B5EF4-FFF2-40B4-BE49-F238E27FC236}">
                <a16:creationId xmlns:a16="http://schemas.microsoft.com/office/drawing/2014/main" id="{08652670-61CC-4869-B804-3A9A625238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a:extLst>
              <a:ext uri="{FF2B5EF4-FFF2-40B4-BE49-F238E27FC236}">
                <a16:creationId xmlns:a16="http://schemas.microsoft.com/office/drawing/2014/main" id="{8DF2D36C-B7C5-4377-A353-7C3E5BBD0E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Elastin from our 6- 05 session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7B99BA53-F768-4B80-874B-E1C9E02FA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8B68E4-EF68-40CC-92D5-0B8BFE488929}" type="slidenum">
              <a:rPr lang="en-US" altLang="en-US"/>
              <a:pPr eaLnBrk="1" hangingPunct="1"/>
              <a:t>93</a:t>
            </a:fld>
            <a:endParaRPr lang="en-US" altLang="en-US"/>
          </a:p>
        </p:txBody>
      </p:sp>
      <p:sp>
        <p:nvSpPr>
          <p:cNvPr id="178179" name="Rectangle 2">
            <a:extLst>
              <a:ext uri="{FF2B5EF4-FFF2-40B4-BE49-F238E27FC236}">
                <a16:creationId xmlns:a16="http://schemas.microsoft.com/office/drawing/2014/main" id="{26B26293-D63F-4004-B45D-5BC8D8A6AF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a:extLst>
              <a:ext uri="{FF2B5EF4-FFF2-40B4-BE49-F238E27FC236}">
                <a16:creationId xmlns:a16="http://schemas.microsoft.com/office/drawing/2014/main" id="{E69C5612-17A0-48EC-B6A4-5941EC153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Low power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938FE934-753F-4E69-B513-ED2FCFFE0B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1DD09C-DCFE-46C0-9227-D7DAAABC1DE1}" type="slidenum">
              <a:rPr lang="en-US" altLang="en-US"/>
              <a:pPr eaLnBrk="1" hangingPunct="1"/>
              <a:t>94</a:t>
            </a:fld>
            <a:endParaRPr lang="en-US" altLang="en-US"/>
          </a:p>
        </p:txBody>
      </p:sp>
      <p:sp>
        <p:nvSpPr>
          <p:cNvPr id="179203" name="Rectangle 2">
            <a:extLst>
              <a:ext uri="{FF2B5EF4-FFF2-40B4-BE49-F238E27FC236}">
                <a16:creationId xmlns:a16="http://schemas.microsoft.com/office/drawing/2014/main" id="{BDD88D20-FCC5-432D-9F28-14E7467C320F}"/>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a:extLst>
              <a:ext uri="{FF2B5EF4-FFF2-40B4-BE49-F238E27FC236}">
                <a16:creationId xmlns:a16="http://schemas.microsoft.com/office/drawing/2014/main" id="{9E64691C-6763-46B9-9FDA-A2755167D9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Elastin from our 6- 05 session</a:t>
            </a:r>
          </a:p>
          <a:p>
            <a:pPr eaLnBrk="1" hangingPunct="1">
              <a:spcBef>
                <a:spcPct val="0"/>
              </a:spcBef>
            </a:pPr>
            <a:r>
              <a:rPr lang="en-US" altLang="en-US"/>
              <a:t>High power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C45E4C02-C4F5-4C80-924B-FD53A200B8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45ECF6-1A9F-4222-8A91-ECAD37692A33}" type="slidenum">
              <a:rPr lang="en-US" altLang="en-US"/>
              <a:pPr eaLnBrk="1" hangingPunct="1"/>
              <a:t>95</a:t>
            </a:fld>
            <a:endParaRPr lang="en-US" altLang="en-US"/>
          </a:p>
        </p:txBody>
      </p:sp>
      <p:sp>
        <p:nvSpPr>
          <p:cNvPr id="180227" name="Rectangle 2">
            <a:extLst>
              <a:ext uri="{FF2B5EF4-FFF2-40B4-BE49-F238E27FC236}">
                <a16:creationId xmlns:a16="http://schemas.microsoft.com/office/drawing/2014/main" id="{81A28621-736C-4042-A2CF-5BF65A421008}"/>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D0B2698A-4BE4-4FF4-9278-D94BD06E82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Elastin from our 6- 05 session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95CB589E-1DDD-40EF-A94F-0D39DA3601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EE0C03-9BDA-4ED5-BB83-EDB44897B76A}" type="slidenum">
              <a:rPr lang="en-US" altLang="en-US"/>
              <a:pPr eaLnBrk="1" hangingPunct="1"/>
              <a:t>96</a:t>
            </a:fld>
            <a:endParaRPr lang="en-US" altLang="en-US"/>
          </a:p>
        </p:txBody>
      </p:sp>
      <p:sp>
        <p:nvSpPr>
          <p:cNvPr id="181251" name="Rectangle 2">
            <a:extLst>
              <a:ext uri="{FF2B5EF4-FFF2-40B4-BE49-F238E27FC236}">
                <a16:creationId xmlns:a16="http://schemas.microsoft.com/office/drawing/2014/main" id="{D3ECB00C-1F4A-40AE-BDF2-503D03CF3D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a:extLst>
              <a:ext uri="{FF2B5EF4-FFF2-40B4-BE49-F238E27FC236}">
                <a16:creationId xmlns:a16="http://schemas.microsoft.com/office/drawing/2014/main" id="{0C6A5175-8CCF-4AA9-A23A-EAB0A0F43F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Collagen, no punched out areas…have almost same signif as elastine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F62A1E5C-7239-4996-981C-C3CDEF1961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a:extLst>
              <a:ext uri="{FF2B5EF4-FFF2-40B4-BE49-F238E27FC236}">
                <a16:creationId xmlns:a16="http://schemas.microsoft.com/office/drawing/2014/main" id="{E7421D5D-E299-4E12-8ABD-F53B99E3E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http://biology.fullerton.edu/biol302/302labf99/GMSTPOS.gif</a:t>
            </a:r>
          </a:p>
          <a:p>
            <a:pPr eaLnBrk="1" hangingPunct="1">
              <a:spcBef>
                <a:spcPct val="0"/>
              </a:spcBef>
            </a:pPr>
            <a:r>
              <a:rPr lang="en-US" altLang="en-US"/>
              <a:t>http://www.medschool.lsuhsc.edu/microbiology/DMIP/gramsta.gif</a:t>
            </a:r>
          </a:p>
          <a:p>
            <a:pPr eaLnBrk="1" hangingPunct="1">
              <a:spcBef>
                <a:spcPct val="0"/>
              </a:spcBef>
            </a:pPr>
            <a:r>
              <a:rPr lang="en-US" altLang="en-US"/>
              <a:t>http://www.bact.wisc.edu/Microtextbook/images/book_3/chapter_3/3-1.jpg</a:t>
            </a:r>
          </a:p>
          <a:p>
            <a:pPr eaLnBrk="1" hangingPunct="1">
              <a:spcBef>
                <a:spcPct val="0"/>
              </a:spcBef>
            </a:pPr>
            <a:r>
              <a:rPr lang="en-US" altLang="en-US"/>
              <a:t>http://www.meddean.luc.edu/lumen/DeptWebs/microbio/med/gram/gramstn.jpg</a:t>
            </a:r>
          </a:p>
          <a:p>
            <a:pPr eaLnBrk="1" hangingPunct="1">
              <a:spcBef>
                <a:spcPct val="0"/>
              </a:spcBef>
            </a:pPr>
            <a:r>
              <a:rPr lang="en-US" altLang="en-US"/>
              <a:t>http://www.rlc.dcccd.edu/mathsci/reynolds/micro/lab_manual/gram_proc.jpg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17A12A2E-F116-43F3-9064-A104CAF69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FC11DD66-8844-414A-9B89-6E8037D1F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Gpos gneg potentaill anaerobes</a:t>
            </a:r>
          </a:p>
        </p:txBody>
      </p:sp>
      <p:sp>
        <p:nvSpPr>
          <p:cNvPr id="182276" name="Slide Number Placeholder 3">
            <a:extLst>
              <a:ext uri="{FF2B5EF4-FFF2-40B4-BE49-F238E27FC236}">
                <a16:creationId xmlns:a16="http://schemas.microsoft.com/office/drawing/2014/main" id="{43AA82D8-4057-44AB-889C-78D68F7CD6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DCE1E8-4375-4AA3-AAD5-06881902B921}" type="slidenum">
              <a:rPr lang="en-US" altLang="en-US"/>
              <a:pPr eaLnBrk="1" hangingPunct="1"/>
              <a:t>98</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D259A042-7E18-4CF5-B838-7E6ED3F8C7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F16E10-5A7F-48D9-AFB7-CEB7AE7B388C}" type="slidenum">
              <a:rPr lang="en-US" altLang="en-US"/>
              <a:pPr eaLnBrk="1" hangingPunct="1"/>
              <a:t>99</a:t>
            </a:fld>
            <a:endParaRPr lang="en-US" altLang="en-US"/>
          </a:p>
        </p:txBody>
      </p:sp>
      <p:sp>
        <p:nvSpPr>
          <p:cNvPr id="183299" name="Rectangle 2">
            <a:extLst>
              <a:ext uri="{FF2B5EF4-FFF2-40B4-BE49-F238E27FC236}">
                <a16:creationId xmlns:a16="http://schemas.microsoft.com/office/drawing/2014/main" id="{88C39653-7AC2-4B20-B6A4-8722AD4A7A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a:extLst>
              <a:ext uri="{FF2B5EF4-FFF2-40B4-BE49-F238E27FC236}">
                <a16:creationId xmlns:a16="http://schemas.microsoft.com/office/drawing/2014/main" id="{EFD0F062-5834-4AA2-830F-2D385764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Septic arthritis Saur, Grp a strep, strep pneumo</a:t>
            </a:r>
          </a:p>
          <a:p>
            <a:pPr eaLnBrk="1" hangingPunct="1">
              <a:spcBef>
                <a:spcPct val="0"/>
              </a:spcBef>
            </a:pPr>
            <a:r>
              <a:rPr lang="en-US" altLang="en-US"/>
              <a:t>Bacteriodes not usually a casue of septica arthirits….so consider set up in this case for anaerobes cuz you see collagen</a:t>
            </a:r>
          </a:p>
          <a:p>
            <a:pPr eaLnBrk="1" hangingPunct="1">
              <a:spcBef>
                <a:spcPct val="0"/>
              </a:spcBef>
            </a:pPr>
            <a:r>
              <a:rPr lang="en-US" altLang="en-US"/>
              <a:t>Let gram guide micr to add anaer plates</a:t>
            </a:r>
          </a:p>
          <a:p>
            <a:pPr eaLnBrk="1" hangingPunct="1">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5C284DE3-F798-421A-9814-1C00E5DAFF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36A740-D21B-46CE-B3AB-4DF12341F445}" type="slidenum">
              <a:rPr lang="en-US" altLang="en-US"/>
              <a:pPr eaLnBrk="1" hangingPunct="1"/>
              <a:t>100</a:t>
            </a:fld>
            <a:endParaRPr lang="en-US" altLang="en-US"/>
          </a:p>
        </p:txBody>
      </p:sp>
      <p:sp>
        <p:nvSpPr>
          <p:cNvPr id="184323" name="Rectangle 2">
            <a:extLst>
              <a:ext uri="{FF2B5EF4-FFF2-40B4-BE49-F238E27FC236}">
                <a16:creationId xmlns:a16="http://schemas.microsoft.com/office/drawing/2014/main" id="{7C3C0682-EDE1-4692-907C-2CBBA89EA9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a:extLst>
              <a:ext uri="{FF2B5EF4-FFF2-40B4-BE49-F238E27FC236}">
                <a16:creationId xmlns:a16="http://schemas.microsoft.com/office/drawing/2014/main" id="{E028688D-D740-4AE0-A104-851932E840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Thinner slide shows thin gnr…better to have a thinner slide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7E71DC6C-84CC-4DE3-A198-B0E9E9C607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2500BF-3414-434F-8219-6F56F0CFD099}" type="slidenum">
              <a:rPr lang="en-US" altLang="en-US"/>
              <a:pPr eaLnBrk="1" hangingPunct="1"/>
              <a:t>104</a:t>
            </a:fld>
            <a:endParaRPr lang="en-US" altLang="en-US"/>
          </a:p>
        </p:txBody>
      </p:sp>
      <p:sp>
        <p:nvSpPr>
          <p:cNvPr id="185347" name="Rectangle 2">
            <a:extLst>
              <a:ext uri="{FF2B5EF4-FFF2-40B4-BE49-F238E27FC236}">
                <a16:creationId xmlns:a16="http://schemas.microsoft.com/office/drawing/2014/main" id="{2D7EA4FB-5810-4E10-B143-0EF32BF65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4C6A893D-6D75-41A9-B38F-CB50E95F3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5B73D51F-1F18-4670-BB69-4644790476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B5F15C-608D-4576-B936-98FF73A26520}" type="slidenum">
              <a:rPr lang="en-US" altLang="en-US"/>
              <a:pPr eaLnBrk="1" hangingPunct="1"/>
              <a:t>105</a:t>
            </a:fld>
            <a:endParaRPr lang="en-US" altLang="en-US"/>
          </a:p>
        </p:txBody>
      </p:sp>
      <p:sp>
        <p:nvSpPr>
          <p:cNvPr id="186371" name="Rectangle 2">
            <a:extLst>
              <a:ext uri="{FF2B5EF4-FFF2-40B4-BE49-F238E27FC236}">
                <a16:creationId xmlns:a16="http://schemas.microsoft.com/office/drawing/2014/main" id="{AD7AA5C6-D393-4E8D-B5DB-8B09F74712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a:extLst>
              <a:ext uri="{FF2B5EF4-FFF2-40B4-BE49-F238E27FC236}">
                <a16:creationId xmlns:a16="http://schemas.microsoft.com/office/drawing/2014/main" id="{060F4922-D2A8-45BD-9037-D2C8018462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a:t>First notification of positive blood cultures: high accuracy of the Gram stain report</a:t>
            </a:r>
            <a:endParaRPr lang="en-GB" altLang="en-US"/>
          </a:p>
          <a:p>
            <a:pPr eaLnBrk="1" hangingPunct="1">
              <a:spcBef>
                <a:spcPct val="0"/>
              </a:spcBef>
            </a:pPr>
            <a:r>
              <a:rPr lang="en-GB" altLang="en-US"/>
              <a:t> </a:t>
            </a:r>
            <a:endParaRPr lang="da-DK" altLang="en-US"/>
          </a:p>
          <a:p>
            <a:pPr eaLnBrk="1" hangingPunct="1">
              <a:spcBef>
                <a:spcPct val="0"/>
              </a:spcBef>
            </a:pPr>
            <a:r>
              <a:rPr lang="da-DK" altLang="en-US"/>
              <a:t>Mette Søgaard1,2,*, Mette Nørgaard2, Henrik C. Schønheyder1</a:t>
            </a:r>
            <a:r>
              <a:rPr lang="en-US" altLang="en-US"/>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4AAC52D8-9D8F-4644-BB0F-6DFF39A1E1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7F4CF2-3DB1-46C7-B6D2-3BF706F3F49A}" type="slidenum">
              <a:rPr lang="en-US" altLang="en-US"/>
              <a:pPr eaLnBrk="1" hangingPunct="1"/>
              <a:t>106</a:t>
            </a:fld>
            <a:endParaRPr lang="en-US" altLang="en-US"/>
          </a:p>
        </p:txBody>
      </p:sp>
      <p:sp>
        <p:nvSpPr>
          <p:cNvPr id="187395" name="Rectangle 2">
            <a:extLst>
              <a:ext uri="{FF2B5EF4-FFF2-40B4-BE49-F238E27FC236}">
                <a16:creationId xmlns:a16="http://schemas.microsoft.com/office/drawing/2014/main" id="{FE107D37-66EC-4B58-88C2-A3DB91F56E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a:extLst>
              <a:ext uri="{FF2B5EF4-FFF2-40B4-BE49-F238E27FC236}">
                <a16:creationId xmlns:a16="http://schemas.microsoft.com/office/drawing/2014/main" id="{41D8C057-9F4A-4278-BC26-FD656DD9A3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CB462E3B-3677-47C9-B3F8-21CBBD7372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750A5E-B752-458E-BEFB-4493E57C7A68}" type="slidenum">
              <a:rPr lang="en-US" altLang="en-US"/>
              <a:pPr eaLnBrk="1" hangingPunct="1"/>
              <a:t>107</a:t>
            </a:fld>
            <a:endParaRPr lang="en-US" altLang="en-US"/>
          </a:p>
        </p:txBody>
      </p:sp>
      <p:sp>
        <p:nvSpPr>
          <p:cNvPr id="188419" name="Rectangle 2">
            <a:extLst>
              <a:ext uri="{FF2B5EF4-FFF2-40B4-BE49-F238E27FC236}">
                <a16:creationId xmlns:a16="http://schemas.microsoft.com/office/drawing/2014/main" id="{7404BB46-3072-49E1-8A43-B46AA8A9FD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a:extLst>
              <a:ext uri="{FF2B5EF4-FFF2-40B4-BE49-F238E27FC236}">
                <a16:creationId xmlns:a16="http://schemas.microsoft.com/office/drawing/2014/main" id="{8CBF6F71-0C63-45EB-8069-CD600AD477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Salmonella and Staph grew…20 min of blood read still missed the gnr on gram stain from a pos BC bottle…no curretn std for this bc gram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B1D612A8-EEB8-4461-A85C-ADC64FE4CC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D2FBE4-C7E4-4CC3-9ABC-BACA463E0E3B}" type="slidenum">
              <a:rPr lang="en-US" altLang="en-US"/>
              <a:pPr eaLnBrk="1" hangingPunct="1"/>
              <a:t>108</a:t>
            </a:fld>
            <a:endParaRPr lang="en-US" altLang="en-US"/>
          </a:p>
        </p:txBody>
      </p:sp>
      <p:sp>
        <p:nvSpPr>
          <p:cNvPr id="189443" name="Rectangle 2">
            <a:extLst>
              <a:ext uri="{FF2B5EF4-FFF2-40B4-BE49-F238E27FC236}">
                <a16:creationId xmlns:a16="http://schemas.microsoft.com/office/drawing/2014/main" id="{540E13CB-E31A-47C1-A112-29AF35503A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a:extLst>
              <a:ext uri="{FF2B5EF4-FFF2-40B4-BE49-F238E27FC236}">
                <a16:creationId xmlns:a16="http://schemas.microsoft.com/office/drawing/2014/main" id="{D4EC574C-80BD-4ABF-9EB7-E1FB3D2F162D}"/>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Penicillium marneffii BC)</a:t>
            </a:r>
          </a:p>
          <a:p>
            <a:pPr eaLnBrk="1" hangingPunct="1">
              <a:spcBef>
                <a:spcPct val="0"/>
              </a:spcBef>
            </a:pP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BEC52C88-0430-4E20-B2B8-2C589A8485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7FD7477E-5769-4BAC-98F5-620F244FE7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K. Todar on right U Wisc</a:t>
            </a:r>
          </a:p>
        </p:txBody>
      </p:sp>
      <p:sp>
        <p:nvSpPr>
          <p:cNvPr id="190468" name="Slide Number Placeholder 3">
            <a:extLst>
              <a:ext uri="{FF2B5EF4-FFF2-40B4-BE49-F238E27FC236}">
                <a16:creationId xmlns:a16="http://schemas.microsoft.com/office/drawing/2014/main" id="{74B56BA3-3A55-4A96-9863-A59E932667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CCEE9F-AD0F-4A55-9E5B-D404099849B1}" type="slidenum">
              <a:rPr lang="en-US" altLang="en-US"/>
              <a:pPr eaLnBrk="1" hangingPunct="1"/>
              <a:t>109</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016E4F19-DAA6-4BE1-B6A5-B297F3F81D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629078-39B1-4808-B8EB-5898E6A61364}" type="slidenum">
              <a:rPr lang="en-US" altLang="en-US"/>
              <a:pPr eaLnBrk="1" hangingPunct="1"/>
              <a:t>110</a:t>
            </a:fld>
            <a:endParaRPr lang="en-US" altLang="en-US"/>
          </a:p>
        </p:txBody>
      </p:sp>
      <p:sp>
        <p:nvSpPr>
          <p:cNvPr id="191491" name="Rectangle 2">
            <a:extLst>
              <a:ext uri="{FF2B5EF4-FFF2-40B4-BE49-F238E27FC236}">
                <a16:creationId xmlns:a16="http://schemas.microsoft.com/office/drawing/2014/main" id="{B5ACBD96-16B4-4155-A0F3-0305DA63E5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a:extLst>
              <a:ext uri="{FF2B5EF4-FFF2-40B4-BE49-F238E27FC236}">
                <a16:creationId xmlns:a16="http://schemas.microsoft.com/office/drawing/2014/main" id="{A7910FFF-B8AC-4702-B58E-3312C69B04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00F52DDB-892F-42C5-A4A0-68505D11E1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3543C9-3097-4725-9E39-BD6060313145}" type="slidenum">
              <a:rPr lang="en-US" altLang="en-US"/>
              <a:pPr eaLnBrk="1" hangingPunct="1"/>
              <a:t>8</a:t>
            </a:fld>
            <a:endParaRPr lang="en-US" altLang="en-US"/>
          </a:p>
        </p:txBody>
      </p:sp>
      <p:sp>
        <p:nvSpPr>
          <p:cNvPr id="136195" name="Rectangle 2">
            <a:extLst>
              <a:ext uri="{FF2B5EF4-FFF2-40B4-BE49-F238E27FC236}">
                <a16:creationId xmlns:a16="http://schemas.microsoft.com/office/drawing/2014/main" id="{45855119-200A-4D0A-A596-4FE4194963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a:extLst>
              <a:ext uri="{FF2B5EF4-FFF2-40B4-BE49-F238E27FC236}">
                <a16:creationId xmlns:a16="http://schemas.microsoft.com/office/drawing/2014/main" id="{291FB721-5FE6-4F5E-A84B-CDD4E814F7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Oil: Polymicrobial (lump)</a:t>
            </a:r>
          </a:p>
          <a:p>
            <a:pPr eaLnBrk="1" hangingPunct="1">
              <a:spcBef>
                <a:spcPct val="0"/>
              </a:spcBef>
            </a:pPr>
            <a:r>
              <a:rPr lang="en-US" altLang="en-US"/>
              <a:t>Specifically: Intracellular or predominant organisms</a:t>
            </a:r>
          </a:p>
          <a:p>
            <a:pPr eaLnBrk="1" hangingPunct="1">
              <a:spcBef>
                <a:spcPct val="0"/>
              </a:spcBef>
            </a:pP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44CDE1A7-49A9-45C8-AED5-D5F063168E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286868-999F-48A4-9881-7FDE35A40E78}" type="slidenum">
              <a:rPr lang="en-US" altLang="en-US"/>
              <a:pPr eaLnBrk="1" hangingPunct="1"/>
              <a:t>111</a:t>
            </a:fld>
            <a:endParaRPr lang="en-US" altLang="en-US"/>
          </a:p>
        </p:txBody>
      </p:sp>
      <p:sp>
        <p:nvSpPr>
          <p:cNvPr id="192515" name="Rectangle 2">
            <a:extLst>
              <a:ext uri="{FF2B5EF4-FFF2-40B4-BE49-F238E27FC236}">
                <a16:creationId xmlns:a16="http://schemas.microsoft.com/office/drawing/2014/main" id="{1EC32F45-C576-417E-8D5B-70EF01F76EBD}"/>
              </a:ext>
            </a:extLst>
          </p:cNvPr>
          <p:cNvSpPr>
            <a:spLocks noGrp="1" noRot="1" noChangeAspect="1" noChangeArrowheads="1" noTextEdit="1"/>
          </p:cNvSpPr>
          <p:nvPr>
            <p:ph type="sldImg"/>
          </p:nvPr>
        </p:nvSpPr>
        <p:spPr bwMode="auto">
          <a:xfrm>
            <a:off x="1185863" y="696913"/>
            <a:ext cx="4546600" cy="3409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a:extLst>
              <a:ext uri="{FF2B5EF4-FFF2-40B4-BE49-F238E27FC236}">
                <a16:creationId xmlns:a16="http://schemas.microsoft.com/office/drawing/2014/main" id="{EFF64C57-D2A2-464D-AE2B-BE23E55E983F}"/>
              </a:ext>
            </a:extLst>
          </p:cNvPr>
          <p:cNvSpPr>
            <a:spLocks noGrp="1" noChangeArrowheads="1"/>
          </p:cNvSpPr>
          <p:nvPr>
            <p:ph type="body" idx="1"/>
          </p:nvPr>
        </p:nvSpPr>
        <p:spPr bwMode="auto">
          <a:xfrm>
            <a:off x="882650" y="4340225"/>
            <a:ext cx="5076825"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Keep this arrangement for HIPPA reasons., eye nosr, brain, conj</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126A6A65-10CA-4187-B900-35EC3BE599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501DD0-19C7-47F9-BD1A-53AF7A1AF827}" type="slidenum">
              <a:rPr lang="en-US" altLang="en-US"/>
              <a:pPr eaLnBrk="1" hangingPunct="1"/>
              <a:t>113</a:t>
            </a:fld>
            <a:endParaRPr lang="en-US" altLang="en-US"/>
          </a:p>
        </p:txBody>
      </p:sp>
      <p:sp>
        <p:nvSpPr>
          <p:cNvPr id="193539" name="Rectangle 2">
            <a:extLst>
              <a:ext uri="{FF2B5EF4-FFF2-40B4-BE49-F238E27FC236}">
                <a16:creationId xmlns:a16="http://schemas.microsoft.com/office/drawing/2014/main" id="{87EADE1B-841F-4598-A037-B2845BE018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6F2BAE36-7171-44BA-8F59-29122928C3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06F50CCC-9B9B-46C5-9FC2-492A40EF6F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87E8A6-9331-41EB-8946-4BD12B9ED458}" type="slidenum">
              <a:rPr lang="en-US" altLang="en-US"/>
              <a:pPr eaLnBrk="1" hangingPunct="1"/>
              <a:t>114</a:t>
            </a:fld>
            <a:endParaRPr lang="en-US" altLang="en-US"/>
          </a:p>
        </p:txBody>
      </p:sp>
      <p:sp>
        <p:nvSpPr>
          <p:cNvPr id="194563" name="Rectangle 2">
            <a:extLst>
              <a:ext uri="{FF2B5EF4-FFF2-40B4-BE49-F238E27FC236}">
                <a16:creationId xmlns:a16="http://schemas.microsoft.com/office/drawing/2014/main" id="{8BBAB63D-51C2-419E-96CE-48F6207D35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a16="http://schemas.microsoft.com/office/drawing/2014/main" id="{FC2E79EA-0ACE-4A48-B4D7-9B2F4B7D9D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 clinically signif gram neg orgs have spores !!!!</a:t>
            </a:r>
          </a:p>
          <a:p>
            <a:pPr eaLnBrk="1" hangingPunct="1">
              <a:spcBef>
                <a:spcPct val="0"/>
              </a:spcBef>
            </a:pPr>
            <a:r>
              <a:rPr lang="en-US" altLang="en-US"/>
              <a:t>Clostridium lecithinase will lyse WBC, insert shows gram pos from BC…</a:t>
            </a:r>
          </a:p>
          <a:p>
            <a:pPr eaLnBrk="1" hangingPunct="1">
              <a:spcBef>
                <a:spcPct val="0"/>
              </a:spcBef>
            </a:pPr>
            <a:r>
              <a:rPr lang="en-US" altLang="en-US"/>
              <a:t>Gas gangrene of arm on left…clsotridia can decolorize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F406C7BD-06B7-450E-A422-1E65B30C80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FC652D-4C1D-441A-9083-3830CF031E22}" type="slidenum">
              <a:rPr lang="en-US" altLang="en-US"/>
              <a:pPr eaLnBrk="1" hangingPunct="1"/>
              <a:t>115</a:t>
            </a:fld>
            <a:endParaRPr lang="en-US" altLang="en-US"/>
          </a:p>
        </p:txBody>
      </p:sp>
      <p:sp>
        <p:nvSpPr>
          <p:cNvPr id="195587" name="Rectangle 2">
            <a:extLst>
              <a:ext uri="{FF2B5EF4-FFF2-40B4-BE49-F238E27FC236}">
                <a16:creationId xmlns:a16="http://schemas.microsoft.com/office/drawing/2014/main" id="{52E871DC-0C1A-44AC-AF08-6CDD621A3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a:extLst>
              <a:ext uri="{FF2B5EF4-FFF2-40B4-BE49-F238E27FC236}">
                <a16:creationId xmlns:a16="http://schemas.microsoft.com/office/drawing/2014/main" id="{959532A0-A639-4260-9021-876CA1896E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723B33D5-70EC-4FE7-818E-8840A4FF89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4C5870-C66D-4BB0-91C6-BFD261D0B7C3}" type="slidenum">
              <a:rPr lang="en-US" altLang="en-US"/>
              <a:pPr eaLnBrk="1" hangingPunct="1"/>
              <a:t>116</a:t>
            </a:fld>
            <a:endParaRPr lang="en-US" altLang="en-US"/>
          </a:p>
        </p:txBody>
      </p:sp>
      <p:sp>
        <p:nvSpPr>
          <p:cNvPr id="196611" name="Rectangle 2">
            <a:extLst>
              <a:ext uri="{FF2B5EF4-FFF2-40B4-BE49-F238E27FC236}">
                <a16:creationId xmlns:a16="http://schemas.microsoft.com/office/drawing/2014/main" id="{ED9C4A64-4934-455D-8680-2923DC90B0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a:extLst>
              <a:ext uri="{FF2B5EF4-FFF2-40B4-BE49-F238E27FC236}">
                <a16:creationId xmlns:a16="http://schemas.microsoft.com/office/drawing/2014/main" id="{7E58BF52-2990-409B-8061-5CD55BD06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Rare strongyloides seesn….on outer edges because they crawl away from the slide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97404DF0-8F50-4C5F-8C5C-F9F3DF88A7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D00D4D-5423-43CB-B6F5-1615CEE806A0}" type="slidenum">
              <a:rPr lang="en-US" altLang="en-US"/>
              <a:pPr eaLnBrk="1" hangingPunct="1"/>
              <a:t>117</a:t>
            </a:fld>
            <a:endParaRPr lang="en-US" altLang="en-US"/>
          </a:p>
        </p:txBody>
      </p:sp>
      <p:sp>
        <p:nvSpPr>
          <p:cNvPr id="197635" name="Rectangle 2">
            <a:extLst>
              <a:ext uri="{FF2B5EF4-FFF2-40B4-BE49-F238E27FC236}">
                <a16:creationId xmlns:a16="http://schemas.microsoft.com/office/drawing/2014/main" id="{2181007B-0E14-432D-9239-2689398CB4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38C2FBBB-5A69-4776-86B3-A77ACE2394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are these tracks?????? Maggots or stongyloiseds???</a:t>
            </a:r>
          </a:p>
          <a:p>
            <a:pPr eaLnBrk="1" hangingPunct="1">
              <a:spcBef>
                <a:spcPct val="0"/>
              </a:spcBef>
            </a:pPr>
            <a:r>
              <a:rPr lang="en-US" altLang="en-US"/>
              <a:t>Gram st showed rejected</a:t>
            </a:r>
          </a:p>
          <a:p>
            <a:pPr eaLnBrk="1" hangingPunct="1">
              <a:spcBef>
                <a:spcPct val="0"/>
              </a:spcBef>
            </a:pPr>
            <a:r>
              <a:rPr lang="en-US" altLang="en-US"/>
              <a:t>White blood cells</a:t>
            </a:r>
          </a:p>
          <a:p>
            <a:pPr eaLnBrk="1" hangingPunct="1">
              <a:spcBef>
                <a:spcPct val="0"/>
              </a:spcBef>
            </a:pPr>
            <a:r>
              <a:rPr lang="en-US" altLang="en-US"/>
              <a:t>	1+ (rare, &lt;1 per low powered field)</a:t>
            </a:r>
          </a:p>
          <a:p>
            <a:pPr eaLnBrk="1" hangingPunct="1">
              <a:spcBef>
                <a:spcPct val="0"/>
              </a:spcBef>
            </a:pPr>
            <a:r>
              <a:rPr lang="en-US" altLang="en-US"/>
              <a:t>	2+ (few, 1-9 per low powered field)</a:t>
            </a:r>
          </a:p>
          <a:p>
            <a:pPr eaLnBrk="1" hangingPunct="1">
              <a:spcBef>
                <a:spcPct val="0"/>
              </a:spcBef>
            </a:pPr>
            <a:r>
              <a:rPr lang="en-US" altLang="en-US"/>
              <a:t>	3+ (moderate, 10-25 per low powered field)</a:t>
            </a:r>
          </a:p>
          <a:p>
            <a:pPr eaLnBrk="1" hangingPunct="1">
              <a:spcBef>
                <a:spcPct val="0"/>
              </a:spcBef>
            </a:pPr>
            <a:r>
              <a:rPr lang="en-US" altLang="en-US"/>
              <a:t>	4+ (many, &gt;25 per low powered field)</a:t>
            </a:r>
          </a:p>
          <a:p>
            <a:pPr eaLnBrk="1" hangingPunct="1">
              <a:spcBef>
                <a:spcPct val="0"/>
              </a:spcBef>
            </a:pPr>
            <a:r>
              <a:rPr lang="en-US" altLang="en-US"/>
              <a:t>Organisms</a:t>
            </a:r>
          </a:p>
          <a:p>
            <a:pPr eaLnBrk="1" hangingPunct="1">
              <a:spcBef>
                <a:spcPct val="0"/>
              </a:spcBef>
            </a:pPr>
            <a:r>
              <a:rPr lang="en-US" altLang="en-US"/>
              <a:t>	1+ (rare, &lt;1 per oil immersion field)</a:t>
            </a:r>
          </a:p>
          <a:p>
            <a:pPr eaLnBrk="1" hangingPunct="1">
              <a:spcBef>
                <a:spcPct val="0"/>
              </a:spcBef>
            </a:pPr>
            <a:r>
              <a:rPr lang="en-US" altLang="en-US"/>
              <a:t>	2+ (few, 1-5 per oil immersion field)</a:t>
            </a:r>
          </a:p>
          <a:p>
            <a:pPr eaLnBrk="1" hangingPunct="1">
              <a:spcBef>
                <a:spcPct val="0"/>
              </a:spcBef>
            </a:pPr>
            <a:r>
              <a:rPr lang="en-US" altLang="en-US"/>
              <a:t>	3+ (moderate, 6-30 per oil immersion field)</a:t>
            </a:r>
          </a:p>
          <a:p>
            <a:pPr eaLnBrk="1" hangingPunct="1">
              <a:spcBef>
                <a:spcPct val="0"/>
              </a:spcBef>
            </a:pPr>
            <a:r>
              <a:rPr lang="en-US" altLang="en-US"/>
              <a:t>	4+ (many, &gt;30 per oil immersion field)</a:t>
            </a:r>
          </a:p>
          <a:p>
            <a:pPr eaLnBrk="1" hangingPunct="1">
              <a:spcBef>
                <a:spcPct val="0"/>
              </a:spcBef>
            </a:pPr>
            <a:r>
              <a:rPr lang="en-US" altLang="en-US"/>
              <a:t>Clinical Microbiology Procedures Handbook, 2004, 2nd 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C37D8A97-89B5-425C-91FC-E113CC5616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BCFACD-D2C5-40ED-9F11-9CD2CCD691F8}" type="slidenum">
              <a:rPr lang="en-US" altLang="en-US"/>
              <a:pPr eaLnBrk="1" hangingPunct="1"/>
              <a:t>118</a:t>
            </a:fld>
            <a:endParaRPr lang="en-US" altLang="en-US"/>
          </a:p>
        </p:txBody>
      </p:sp>
      <p:sp>
        <p:nvSpPr>
          <p:cNvPr id="198659" name="Rectangle 2">
            <a:extLst>
              <a:ext uri="{FF2B5EF4-FFF2-40B4-BE49-F238E27FC236}">
                <a16:creationId xmlns:a16="http://schemas.microsoft.com/office/drawing/2014/main" id="{C8C08D80-B5E0-4BE9-B60C-BD24BD954F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a:extLst>
              <a:ext uri="{FF2B5EF4-FFF2-40B4-BE49-F238E27FC236}">
                <a16:creationId xmlns:a16="http://schemas.microsoft.com/office/drawing/2014/main" id="{CE6EF84F-62A7-4B6A-8B70-FB601E090D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56569657-3E08-4F0D-B6A1-FEA127F6CE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CFACD9-B6AB-46D9-B273-EF3563F2D4EA}" type="slidenum">
              <a:rPr lang="en-US" altLang="en-US"/>
              <a:pPr eaLnBrk="1" hangingPunct="1"/>
              <a:t>120</a:t>
            </a:fld>
            <a:endParaRPr lang="en-US" altLang="en-US"/>
          </a:p>
        </p:txBody>
      </p:sp>
      <p:sp>
        <p:nvSpPr>
          <p:cNvPr id="199683" name="Rectangle 2">
            <a:extLst>
              <a:ext uri="{FF2B5EF4-FFF2-40B4-BE49-F238E27FC236}">
                <a16:creationId xmlns:a16="http://schemas.microsoft.com/office/drawing/2014/main" id="{2F659DE1-179A-4101-B1C9-60C4F4B969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a:extLst>
              <a:ext uri="{FF2B5EF4-FFF2-40B4-BE49-F238E27FC236}">
                <a16:creationId xmlns:a16="http://schemas.microsoft.com/office/drawing/2014/main" id="{B684242B-A23B-4DF6-BF5E-36FCA0D391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6F9DCDAC-FCB5-4615-B7E2-F4848D09FC14}" type="slidenum">
              <a:rPr lang="en-US" smtClean="0">
                <a:latin typeface="Arial" charset="0"/>
              </a:rPr>
              <a:pPr/>
              <a:t>144</a:t>
            </a:fld>
            <a:endParaRPr lang="en-US">
              <a:latin typeface="Arial" charset="0"/>
            </a:endParaRPr>
          </a:p>
        </p:txBody>
      </p:sp>
      <p:sp>
        <p:nvSpPr>
          <p:cNvPr id="118787" name="Rectangle 7"/>
          <p:cNvSpPr txBox="1">
            <a:spLocks noGrp="1" noChangeArrowheads="1"/>
          </p:cNvSpPr>
          <p:nvPr/>
        </p:nvSpPr>
        <p:spPr bwMode="auto">
          <a:xfrm>
            <a:off x="3943350" y="8780463"/>
            <a:ext cx="3014663" cy="463550"/>
          </a:xfrm>
          <a:prstGeom prst="rect">
            <a:avLst/>
          </a:prstGeom>
          <a:noFill/>
          <a:ln w="9525">
            <a:noFill/>
            <a:miter lim="800000"/>
            <a:headEnd/>
            <a:tailEnd/>
          </a:ln>
        </p:spPr>
        <p:txBody>
          <a:bodyPr lIns="92567" tIns="46284" rIns="92567" bIns="46284" anchor="b"/>
          <a:lstStyle/>
          <a:p>
            <a:pPr algn="r" defTabSz="923925" eaLnBrk="1" hangingPunct="1"/>
            <a:fld id="{E970C1BD-C35E-479A-811D-B439D8572520}" type="slidenum">
              <a:rPr lang="en-US" sz="1200"/>
              <a:pPr algn="r" defTabSz="923925" eaLnBrk="1" hangingPunct="1"/>
              <a:t>144</a:t>
            </a:fld>
            <a:endParaRPr lang="en-US" sz="1200"/>
          </a:p>
        </p:txBody>
      </p:sp>
      <p:sp>
        <p:nvSpPr>
          <p:cNvPr id="118788" name="Rectangle 2"/>
          <p:cNvSpPr>
            <a:spLocks noGrp="1" noRot="1" noChangeAspect="1" noChangeArrowheads="1" noTextEdit="1"/>
          </p:cNvSpPr>
          <p:nvPr>
            <p:ph type="sldImg"/>
          </p:nvPr>
        </p:nvSpPr>
        <p:spPr>
          <a:xfrm>
            <a:off x="401638" y="692150"/>
            <a:ext cx="6157912" cy="3465513"/>
          </a:xfrm>
          <a:ln/>
        </p:spPr>
      </p:sp>
      <p:sp>
        <p:nvSpPr>
          <p:cNvPr id="118789" name="Rectangle 3"/>
          <p:cNvSpPr>
            <a:spLocks noGrp="1" noChangeArrowheads="1"/>
          </p:cNvSpPr>
          <p:nvPr>
            <p:ph type="body" idx="1"/>
          </p:nvPr>
        </p:nvSpPr>
        <p:spPr>
          <a:xfrm>
            <a:off x="927100" y="4391025"/>
            <a:ext cx="5103813" cy="4160838"/>
          </a:xfrm>
          <a:noFill/>
          <a:ln/>
        </p:spPr>
        <p:txBody>
          <a:bodyPr lIns="92567" tIns="46284" rIns="92567" bIns="46284"/>
          <a:lstStyle/>
          <a:p>
            <a:pPr eaLnBrk="1" hangingPunct="1"/>
            <a:r>
              <a:rPr lang="en-US"/>
              <a:t>Smear of exudate showing spherules of </a:t>
            </a:r>
            <a:r>
              <a:rPr lang="en-US" i="1"/>
              <a:t>Coccidioides immitis</a:t>
            </a:r>
            <a:r>
              <a:rPr lang="en-US"/>
              <a:t>. Experimental infection of mouse with soil sample.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C331D45-3FEB-4DDC-8BBF-B35E6C4B4688}" type="slidenum">
              <a:rPr lang="en-US" smtClean="0">
                <a:latin typeface="Arial" charset="0"/>
              </a:rPr>
              <a:pPr/>
              <a:t>145</a:t>
            </a:fld>
            <a:endParaRPr lang="en-US">
              <a:latin typeface="Arial" charset="0"/>
            </a:endParaRPr>
          </a:p>
        </p:txBody>
      </p:sp>
      <p:sp>
        <p:nvSpPr>
          <p:cNvPr id="119811" name="Rectangle 7"/>
          <p:cNvSpPr txBox="1">
            <a:spLocks noGrp="1" noChangeArrowheads="1"/>
          </p:cNvSpPr>
          <p:nvPr/>
        </p:nvSpPr>
        <p:spPr bwMode="auto">
          <a:xfrm>
            <a:off x="3943350" y="8780463"/>
            <a:ext cx="3014663" cy="463550"/>
          </a:xfrm>
          <a:prstGeom prst="rect">
            <a:avLst/>
          </a:prstGeom>
          <a:noFill/>
          <a:ln w="9525">
            <a:noFill/>
            <a:miter lim="800000"/>
            <a:headEnd/>
            <a:tailEnd/>
          </a:ln>
        </p:spPr>
        <p:txBody>
          <a:bodyPr lIns="92567" tIns="46284" rIns="92567" bIns="46284" anchor="b"/>
          <a:lstStyle/>
          <a:p>
            <a:pPr algn="r" defTabSz="923925" eaLnBrk="1" hangingPunct="1"/>
            <a:fld id="{B00CA0DB-D9F8-49D1-A664-85DD49A8D012}" type="slidenum">
              <a:rPr lang="en-US" sz="1200"/>
              <a:pPr algn="r" defTabSz="923925" eaLnBrk="1" hangingPunct="1"/>
              <a:t>145</a:t>
            </a:fld>
            <a:endParaRPr lang="en-US" sz="1200"/>
          </a:p>
        </p:txBody>
      </p:sp>
      <p:sp>
        <p:nvSpPr>
          <p:cNvPr id="119812" name="Rectangle 2"/>
          <p:cNvSpPr>
            <a:spLocks noGrp="1" noRot="1" noChangeAspect="1" noChangeArrowheads="1" noTextEdit="1"/>
          </p:cNvSpPr>
          <p:nvPr>
            <p:ph type="sldImg"/>
          </p:nvPr>
        </p:nvSpPr>
        <p:spPr>
          <a:xfrm>
            <a:off x="1169988" y="692150"/>
            <a:ext cx="4621212" cy="3465513"/>
          </a:xfrm>
          <a:ln/>
        </p:spPr>
      </p:sp>
      <p:sp>
        <p:nvSpPr>
          <p:cNvPr id="119813" name="Rectangle 3"/>
          <p:cNvSpPr>
            <a:spLocks noGrp="1" noChangeArrowheads="1"/>
          </p:cNvSpPr>
          <p:nvPr>
            <p:ph type="body" idx="1"/>
          </p:nvPr>
        </p:nvSpPr>
        <p:spPr>
          <a:xfrm>
            <a:off x="927100" y="4391025"/>
            <a:ext cx="5103813" cy="4160838"/>
          </a:xfrm>
          <a:noFill/>
          <a:ln/>
        </p:spPr>
        <p:txBody>
          <a:bodyPr lIns="92567" tIns="46284" rIns="92567" bIns="46284"/>
          <a:lstStyle/>
          <a:p>
            <a:pPr eaLnBrk="1" hangingPunct="1">
              <a:spcBef>
                <a:spcPct val="0"/>
              </a:spcBef>
            </a:pPr>
            <a:r>
              <a:rPr lang="en-US"/>
              <a:t>Histopathology of coccidioidomycosis. Spherule with endospores of </a:t>
            </a:r>
            <a:r>
              <a:rPr lang="en-US" i="1"/>
              <a:t>Coccidioides immitis</a:t>
            </a:r>
            <a:r>
              <a:rPr lang="en-US"/>
              <a:t>. PAS stain.</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9A3249C-6E44-48FD-BF09-002C3CAA65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D6423C-F50E-4D7E-9634-FFB0BAD66B4C}" type="slidenum">
              <a:rPr lang="en-US" altLang="en-US"/>
              <a:pPr eaLnBrk="1" hangingPunct="1"/>
              <a:t>9</a:t>
            </a:fld>
            <a:endParaRPr lang="en-US" altLang="en-US"/>
          </a:p>
        </p:txBody>
      </p:sp>
      <p:sp>
        <p:nvSpPr>
          <p:cNvPr id="137219" name="Rectangle 2">
            <a:extLst>
              <a:ext uri="{FF2B5EF4-FFF2-40B4-BE49-F238E27FC236}">
                <a16:creationId xmlns:a16="http://schemas.microsoft.com/office/drawing/2014/main" id="{A3CFB659-C147-411C-9D30-C6085A0C1C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6BFF3AAF-317F-4BA7-96D4-EB957B9CB6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9B3AFEB-857B-4E4B-8DB5-A8F01F69DB4B}" type="slidenum">
              <a:rPr lang="en-US" smtClean="0">
                <a:latin typeface="Arial" charset="0"/>
              </a:rPr>
              <a:pPr/>
              <a:t>148</a:t>
            </a:fld>
            <a:endParaRPr lang="en-US">
              <a:latin typeface="Arial" charset="0"/>
            </a:endParaRPr>
          </a:p>
        </p:txBody>
      </p:sp>
      <p:sp>
        <p:nvSpPr>
          <p:cNvPr id="120835" name="Rectangle 7"/>
          <p:cNvSpPr txBox="1">
            <a:spLocks noGrp="1" noChangeArrowheads="1"/>
          </p:cNvSpPr>
          <p:nvPr/>
        </p:nvSpPr>
        <p:spPr bwMode="auto">
          <a:xfrm>
            <a:off x="3943350" y="8780463"/>
            <a:ext cx="3014663" cy="463550"/>
          </a:xfrm>
          <a:prstGeom prst="rect">
            <a:avLst/>
          </a:prstGeom>
          <a:noFill/>
          <a:ln w="9525">
            <a:noFill/>
            <a:miter lim="800000"/>
            <a:headEnd/>
            <a:tailEnd/>
          </a:ln>
        </p:spPr>
        <p:txBody>
          <a:bodyPr lIns="92567" tIns="46284" rIns="92567" bIns="46284" anchor="b"/>
          <a:lstStyle/>
          <a:p>
            <a:pPr algn="r" defTabSz="923925" eaLnBrk="1" hangingPunct="1"/>
            <a:fld id="{CC6CB8F8-2A45-46FA-8D82-BF9C594EC9E6}" type="slidenum">
              <a:rPr lang="en-US" sz="1200"/>
              <a:pPr algn="r" defTabSz="923925" eaLnBrk="1" hangingPunct="1"/>
              <a:t>148</a:t>
            </a:fld>
            <a:endParaRPr lang="en-US" sz="1200"/>
          </a:p>
        </p:txBody>
      </p:sp>
      <p:sp>
        <p:nvSpPr>
          <p:cNvPr id="120836" name="Rectangle 2"/>
          <p:cNvSpPr>
            <a:spLocks noGrp="1" noRot="1" noChangeAspect="1" noChangeArrowheads="1" noTextEdit="1"/>
          </p:cNvSpPr>
          <p:nvPr>
            <p:ph type="sldImg"/>
          </p:nvPr>
        </p:nvSpPr>
        <p:spPr>
          <a:xfrm>
            <a:off x="1169988" y="692150"/>
            <a:ext cx="4621212" cy="3465513"/>
          </a:xfrm>
          <a:ln/>
        </p:spPr>
      </p:sp>
      <p:sp>
        <p:nvSpPr>
          <p:cNvPr id="120837" name="Rectangle 3"/>
          <p:cNvSpPr>
            <a:spLocks noGrp="1" noChangeArrowheads="1"/>
          </p:cNvSpPr>
          <p:nvPr>
            <p:ph type="body" idx="1"/>
          </p:nvPr>
        </p:nvSpPr>
        <p:spPr>
          <a:xfrm>
            <a:off x="927100" y="4391025"/>
            <a:ext cx="5103813" cy="4160838"/>
          </a:xfrm>
          <a:noFill/>
          <a:ln/>
        </p:spPr>
        <p:txBody>
          <a:bodyPr lIns="92567" tIns="46284" rIns="92567" bIns="46284"/>
          <a:lstStyle/>
          <a:p>
            <a:pPr eaLnBrk="1" hangingPunct="1"/>
            <a:r>
              <a:rPr lang="en-US"/>
              <a:t>Septate hyphae</a:t>
            </a:r>
          </a:p>
          <a:p>
            <a:pPr eaLnBrk="1" hangingPunct="1"/>
            <a:r>
              <a:rPr lang="en-US"/>
              <a:t>Raquet hyphae produced in young cultures</a:t>
            </a:r>
          </a:p>
          <a:p>
            <a:pPr eaLnBrk="1" hangingPunct="1"/>
            <a:r>
              <a:rPr lang="en-US"/>
              <a:t>Alternate arthroconidia produced from hyphae that are smaller in size</a:t>
            </a:r>
          </a:p>
          <a:p>
            <a:pPr eaLnBrk="1" hangingPunct="1"/>
            <a:r>
              <a:rPr lang="en-US"/>
              <a:t>Barrel, rectangular or rounded in shape</a:t>
            </a:r>
          </a:p>
          <a:p>
            <a:pPr eaLnBrk="1" hangingPunct="1"/>
            <a:r>
              <a:rPr lang="en-US"/>
              <a:t>Spherules containing endospores are not usually found on culture media</a:t>
            </a:r>
          </a:p>
          <a:p>
            <a:pPr eaLnBrk="1" hangingPunct="1"/>
            <a:r>
              <a:rPr lang="en-US"/>
              <a:t>Gen-Probe molecular identification, both species combined</a:t>
            </a:r>
          </a:p>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84BCD3E6-6794-4368-ADE2-05514281E3D5}" type="slidenum">
              <a:rPr lang="en-US" smtClean="0">
                <a:latin typeface="Arial" charset="0"/>
              </a:rPr>
              <a:pPr/>
              <a:t>155</a:t>
            </a:fld>
            <a:endParaRPr lang="en-US">
              <a:latin typeface="Arial" charset="0"/>
            </a:endParaRPr>
          </a:p>
        </p:txBody>
      </p:sp>
      <p:sp>
        <p:nvSpPr>
          <p:cNvPr id="122883" name="Rectangle 7"/>
          <p:cNvSpPr txBox="1">
            <a:spLocks noGrp="1" noChangeArrowheads="1"/>
          </p:cNvSpPr>
          <p:nvPr/>
        </p:nvSpPr>
        <p:spPr bwMode="auto">
          <a:xfrm>
            <a:off x="3943350" y="8780463"/>
            <a:ext cx="3014663" cy="463550"/>
          </a:xfrm>
          <a:prstGeom prst="rect">
            <a:avLst/>
          </a:prstGeom>
          <a:noFill/>
          <a:ln w="9525">
            <a:noFill/>
            <a:miter lim="800000"/>
            <a:headEnd/>
            <a:tailEnd/>
          </a:ln>
        </p:spPr>
        <p:txBody>
          <a:bodyPr lIns="92567" tIns="46284" rIns="92567" bIns="46284" anchor="b"/>
          <a:lstStyle/>
          <a:p>
            <a:pPr algn="r" defTabSz="923925" eaLnBrk="1" hangingPunct="1"/>
            <a:fld id="{CD5BF3E1-8615-44EC-8962-B71CEF2C2237}" type="slidenum">
              <a:rPr lang="en-US" sz="1200"/>
              <a:pPr algn="r" defTabSz="923925" eaLnBrk="1" hangingPunct="1"/>
              <a:t>155</a:t>
            </a:fld>
            <a:endParaRPr lang="en-US" sz="1200"/>
          </a:p>
        </p:txBody>
      </p:sp>
      <p:sp>
        <p:nvSpPr>
          <p:cNvPr id="122884" name="Rectangle 2"/>
          <p:cNvSpPr>
            <a:spLocks noGrp="1" noRot="1" noChangeAspect="1" noChangeArrowheads="1" noTextEdit="1"/>
          </p:cNvSpPr>
          <p:nvPr>
            <p:ph type="sldImg"/>
          </p:nvPr>
        </p:nvSpPr>
        <p:spPr>
          <a:xfrm>
            <a:off x="1169988" y="692150"/>
            <a:ext cx="4621212" cy="3465513"/>
          </a:xfrm>
          <a:ln/>
        </p:spPr>
      </p:sp>
      <p:sp>
        <p:nvSpPr>
          <p:cNvPr id="122885" name="Rectangle 3"/>
          <p:cNvSpPr>
            <a:spLocks noGrp="1" noChangeArrowheads="1"/>
          </p:cNvSpPr>
          <p:nvPr>
            <p:ph type="body" idx="1"/>
          </p:nvPr>
        </p:nvSpPr>
        <p:spPr>
          <a:xfrm>
            <a:off x="927100" y="4391025"/>
            <a:ext cx="5103813" cy="4160838"/>
          </a:xfrm>
          <a:noFill/>
          <a:ln/>
        </p:spPr>
        <p:txBody>
          <a:bodyPr lIns="92567" tIns="46284" rIns="92567" bIns="46284"/>
          <a:lstStyle/>
          <a:p>
            <a:pPr eaLnBrk="1" hangingPunct="1"/>
            <a:r>
              <a:rPr lang="en-US"/>
              <a:t>Neisseria</a:t>
            </a:r>
          </a:p>
          <a:p>
            <a:pPr eaLnBrk="1" hangingPunct="1"/>
            <a:r>
              <a:rPr lang="en-US"/>
              <a:t>Adenovirus esp. 8, 19, HSZ?, VZ?</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9891EADC-5044-4E9B-924F-B85BC5714597}" type="slidenum">
              <a:rPr lang="en-US" smtClean="0">
                <a:latin typeface="Arial" charset="0"/>
              </a:rPr>
              <a:pPr/>
              <a:t>156</a:t>
            </a:fld>
            <a:endParaRPr lang="en-US">
              <a:latin typeface="Arial" charset="0"/>
            </a:endParaRPr>
          </a:p>
        </p:txBody>
      </p:sp>
      <p:sp>
        <p:nvSpPr>
          <p:cNvPr id="123907" name="Rectangle 7"/>
          <p:cNvSpPr txBox="1">
            <a:spLocks noGrp="1" noChangeArrowheads="1"/>
          </p:cNvSpPr>
          <p:nvPr/>
        </p:nvSpPr>
        <p:spPr bwMode="auto">
          <a:xfrm>
            <a:off x="3943350" y="8780463"/>
            <a:ext cx="3014663" cy="463550"/>
          </a:xfrm>
          <a:prstGeom prst="rect">
            <a:avLst/>
          </a:prstGeom>
          <a:noFill/>
          <a:ln w="9525">
            <a:noFill/>
            <a:miter lim="800000"/>
            <a:headEnd/>
            <a:tailEnd/>
          </a:ln>
        </p:spPr>
        <p:txBody>
          <a:bodyPr lIns="92567" tIns="46284" rIns="92567" bIns="46284" anchor="b"/>
          <a:lstStyle/>
          <a:p>
            <a:pPr algn="r" defTabSz="923925" eaLnBrk="1" hangingPunct="1"/>
            <a:fld id="{D8D36B22-3C6B-47E8-B281-9B9E536138CB}" type="slidenum">
              <a:rPr lang="en-US" sz="1200"/>
              <a:pPr algn="r" defTabSz="923925" eaLnBrk="1" hangingPunct="1"/>
              <a:t>156</a:t>
            </a:fld>
            <a:endParaRPr lang="en-US" sz="1200"/>
          </a:p>
        </p:txBody>
      </p:sp>
      <p:sp>
        <p:nvSpPr>
          <p:cNvPr id="123908" name="Rectangle 2"/>
          <p:cNvSpPr>
            <a:spLocks noGrp="1" noRot="1" noChangeAspect="1" noChangeArrowheads="1" noTextEdit="1"/>
          </p:cNvSpPr>
          <p:nvPr>
            <p:ph type="sldImg"/>
          </p:nvPr>
        </p:nvSpPr>
        <p:spPr>
          <a:xfrm>
            <a:off x="1169988" y="692150"/>
            <a:ext cx="4621212" cy="3465513"/>
          </a:xfrm>
          <a:ln/>
        </p:spPr>
      </p:sp>
      <p:sp>
        <p:nvSpPr>
          <p:cNvPr id="123909" name="Rectangle 3"/>
          <p:cNvSpPr>
            <a:spLocks noGrp="1" noChangeArrowheads="1"/>
          </p:cNvSpPr>
          <p:nvPr>
            <p:ph type="body" idx="1"/>
          </p:nvPr>
        </p:nvSpPr>
        <p:spPr>
          <a:xfrm>
            <a:off x="927100" y="4391025"/>
            <a:ext cx="5103813" cy="4160838"/>
          </a:xfrm>
          <a:noFill/>
          <a:ln/>
        </p:spPr>
        <p:txBody>
          <a:bodyPr lIns="92567" tIns="46284" rIns="92567" bIns="46284"/>
          <a:lstStyle/>
          <a:p>
            <a:pPr eaLnBrk="1" hangingPunct="1"/>
            <a:r>
              <a:rPr lang="en-US"/>
              <a:t>FIG. 10. PAS staining of eye tissue (note PAS-positive granule at the end of each spore).</a:t>
            </a:r>
          </a:p>
          <a:p>
            <a:pPr eaLnBrk="1" hangingPunct="1"/>
            <a:endParaRPr lang="en-US"/>
          </a:p>
          <a:p>
            <a:pPr eaLnBrk="1" hangingPunct="1"/>
            <a:r>
              <a:rPr lang="en-US"/>
              <a:t>FIG. 9. Hematoxylin-eosin staining of eye tissue (note clear spores).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CAEDADA-0B11-4969-B864-998D4288E997}" type="slidenum">
              <a:rPr lang="en-US" smtClean="0">
                <a:latin typeface="Arial" charset="0"/>
              </a:rPr>
              <a:pPr/>
              <a:t>158</a:t>
            </a:fld>
            <a:endParaRPr lang="en-US">
              <a:latin typeface="Arial" charset="0"/>
            </a:endParaRPr>
          </a:p>
        </p:txBody>
      </p:sp>
      <p:sp>
        <p:nvSpPr>
          <p:cNvPr id="124931" name="Rectangle 7"/>
          <p:cNvSpPr txBox="1">
            <a:spLocks noGrp="1" noChangeArrowheads="1"/>
          </p:cNvSpPr>
          <p:nvPr/>
        </p:nvSpPr>
        <p:spPr bwMode="auto">
          <a:xfrm>
            <a:off x="3943350" y="8780463"/>
            <a:ext cx="3014663" cy="463550"/>
          </a:xfrm>
          <a:prstGeom prst="rect">
            <a:avLst/>
          </a:prstGeom>
          <a:noFill/>
          <a:ln w="9525">
            <a:noFill/>
            <a:miter lim="800000"/>
            <a:headEnd/>
            <a:tailEnd/>
          </a:ln>
        </p:spPr>
        <p:txBody>
          <a:bodyPr lIns="92567" tIns="46284" rIns="92567" bIns="46284" anchor="b"/>
          <a:lstStyle/>
          <a:p>
            <a:pPr algn="r" defTabSz="923925" eaLnBrk="1" hangingPunct="1"/>
            <a:fld id="{9F87B36C-C37E-41AC-8C9D-0B8031E46EC2}" type="slidenum">
              <a:rPr lang="en-US" sz="1200"/>
              <a:pPr algn="r" defTabSz="923925" eaLnBrk="1" hangingPunct="1"/>
              <a:t>158</a:t>
            </a:fld>
            <a:endParaRPr lang="en-US" sz="1200"/>
          </a:p>
        </p:txBody>
      </p:sp>
      <p:sp>
        <p:nvSpPr>
          <p:cNvPr id="124932" name="Rectangle 2"/>
          <p:cNvSpPr>
            <a:spLocks noGrp="1" noRot="1" noChangeAspect="1" noChangeArrowheads="1" noTextEdit="1"/>
          </p:cNvSpPr>
          <p:nvPr>
            <p:ph type="sldImg"/>
          </p:nvPr>
        </p:nvSpPr>
        <p:spPr>
          <a:xfrm>
            <a:off x="1169988" y="692150"/>
            <a:ext cx="4621212" cy="3465513"/>
          </a:xfrm>
          <a:ln/>
        </p:spPr>
      </p:sp>
      <p:sp>
        <p:nvSpPr>
          <p:cNvPr id="124933" name="Rectangle 3"/>
          <p:cNvSpPr>
            <a:spLocks noGrp="1" noChangeArrowheads="1"/>
          </p:cNvSpPr>
          <p:nvPr>
            <p:ph type="body" idx="1"/>
          </p:nvPr>
        </p:nvSpPr>
        <p:spPr>
          <a:xfrm>
            <a:off x="927100" y="4391025"/>
            <a:ext cx="5103813" cy="4160838"/>
          </a:xfrm>
          <a:noFill/>
          <a:ln/>
        </p:spPr>
        <p:txBody>
          <a:bodyPr lIns="92567" tIns="46284" rIns="92567" bIns="46284"/>
          <a:lstStyle/>
          <a:p>
            <a:pPr marL="238125" indent="-238125" eaLnBrk="1" hangingPunct="1"/>
            <a:endParaRPr lang="en-US"/>
          </a:p>
          <a:p>
            <a:pPr marL="714375" lvl="1" indent="-238125" eaLnBrk="1" hangingPunct="1"/>
            <a:r>
              <a:rPr lang="en-US"/>
              <a:t>CONNERS MS , Gibler TS, Van Gelder RN </a:t>
            </a:r>
            <a:br>
              <a:rPr lang="en-US"/>
            </a:br>
            <a:r>
              <a:rPr lang="en-US" b="1"/>
              <a:t>Diagnosis of microsporidia keratitis by polymerase chain reaction.</a:t>
            </a:r>
            <a:br>
              <a:rPr lang="en-US"/>
            </a:br>
            <a:r>
              <a:rPr lang="en-US"/>
              <a:t>Arch Ophthalmol 2004;122:283-4.</a:t>
            </a:r>
            <a:br>
              <a:rPr lang="en-US"/>
            </a:br>
            <a:r>
              <a:rPr lang="en-US"/>
              <a:t>PubMed     Related articles    </a:t>
            </a:r>
            <a:br>
              <a:rPr lang="en-US"/>
            </a:br>
            <a:br>
              <a:rPr lang="en-US"/>
            </a:b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594" indent="-228594">
              <a:buFont typeface="+mj-lt"/>
              <a:buAutoNum type="arabicPeriod"/>
            </a:pPr>
            <a:r>
              <a:rPr lang="en-US" sz="1200" dirty="0"/>
              <a:t>2001. Policy statement on consolidation of clinical microbiology laboratories. </a:t>
            </a:r>
            <a:r>
              <a:rPr lang="en-US" sz="1200" dirty="0" err="1"/>
              <a:t>Clin.Infect.Dis</a:t>
            </a:r>
            <a:r>
              <a:rPr lang="en-US" sz="1200" dirty="0"/>
              <a:t>. </a:t>
            </a:r>
            <a:r>
              <a:rPr lang="en-US" sz="1200" b="1" dirty="0"/>
              <a:t>32</a:t>
            </a:r>
            <a:r>
              <a:rPr lang="en-US" sz="1200" dirty="0"/>
              <a:t>:604. doi:CID001358 [</a:t>
            </a:r>
            <a:r>
              <a:rPr lang="en-US" sz="1200" dirty="0" err="1"/>
              <a:t>pii</a:t>
            </a:r>
            <a:r>
              <a:rPr lang="en-US" sz="1200" dirty="0"/>
              <a:t>];10.1086/318726 [</a:t>
            </a:r>
            <a:r>
              <a:rPr lang="en-US" sz="1200" dirty="0" err="1"/>
              <a:t>doi</a:t>
            </a:r>
            <a:r>
              <a:rPr lang="en-US" sz="1200" dirty="0"/>
              <a:t>].</a:t>
            </a:r>
          </a:p>
          <a:p>
            <a:pPr marL="228594" indent="-228594">
              <a:buFont typeface="+mj-lt"/>
              <a:buAutoNum type="arabicPeriod"/>
            </a:pPr>
            <a:r>
              <a:rPr lang="en-US" sz="1200" b="1" dirty="0"/>
              <a:t>Barletta, G., M. </a:t>
            </a:r>
            <a:r>
              <a:rPr lang="en-US" sz="1200" b="1" dirty="0" err="1"/>
              <a:t>Zaninotto</a:t>
            </a:r>
            <a:r>
              <a:rPr lang="en-US" sz="1200" b="1" dirty="0"/>
              <a:t>, D. </a:t>
            </a:r>
            <a:r>
              <a:rPr lang="en-US" sz="1200" b="1" dirty="0" err="1"/>
              <a:t>Faggian</a:t>
            </a:r>
            <a:r>
              <a:rPr lang="en-US" sz="1200" b="1" dirty="0"/>
              <a:t>, and M. </a:t>
            </a:r>
            <a:r>
              <a:rPr lang="en-US" sz="1200" b="1" dirty="0" err="1"/>
              <a:t>Plebani</a:t>
            </a:r>
            <a:r>
              <a:rPr lang="en-US" sz="1200" dirty="0"/>
              <a:t>. 2013. Shop for quality or quantity? Volumes and costs in clinical laboratories. </a:t>
            </a:r>
            <a:r>
              <a:rPr lang="en-US" sz="1200" dirty="0" err="1"/>
              <a:t>Clin.Chem.Lab</a:t>
            </a:r>
            <a:r>
              <a:rPr lang="en-US" sz="1200" dirty="0"/>
              <a:t> Med </a:t>
            </a:r>
            <a:r>
              <a:rPr lang="en-US" sz="1200" b="1" dirty="0"/>
              <a:t>51</a:t>
            </a:r>
            <a:r>
              <a:rPr lang="en-US" sz="1200" dirty="0"/>
              <a:t>:295-301. doi:10.1515/cclm-2012-0415 [</a:t>
            </a:r>
            <a:r>
              <a:rPr lang="en-US" sz="1200" dirty="0" err="1"/>
              <a:t>doi</a:t>
            </a:r>
            <a:r>
              <a:rPr lang="en-US" sz="1200" dirty="0"/>
              <a:t>];/j/</a:t>
            </a:r>
            <a:r>
              <a:rPr lang="en-US" sz="1200" dirty="0" err="1"/>
              <a:t>cclm.ahead</a:t>
            </a:r>
            <a:r>
              <a:rPr lang="en-US" sz="1200" dirty="0"/>
              <a:t>-of-print/cclm-2012-0415/cclm-2012-0415.xml [</a:t>
            </a:r>
            <a:r>
              <a:rPr lang="en-US" sz="1200" dirty="0" err="1"/>
              <a:t>pii</a:t>
            </a:r>
            <a:r>
              <a:rPr lang="en-US" sz="1200" dirty="0"/>
              <a:t>].</a:t>
            </a:r>
          </a:p>
          <a:p>
            <a:pPr marL="228594" indent="-228594">
              <a:buFont typeface="+mj-lt"/>
              <a:buAutoNum type="arabicPeriod"/>
            </a:pPr>
            <a:r>
              <a:rPr lang="en-US" sz="1200" b="1" dirty="0" err="1"/>
              <a:t>Caroland</a:t>
            </a:r>
            <a:r>
              <a:rPr lang="en-US" sz="1200" b="1" dirty="0"/>
              <a:t>, C. R., III</a:t>
            </a:r>
            <a:r>
              <a:rPr lang="en-US" sz="1200" dirty="0"/>
              <a:t>. 1982. Consolidation in the clinical laboratory industry. Pathologist. </a:t>
            </a:r>
            <a:r>
              <a:rPr lang="en-US" sz="1200" b="1" dirty="0"/>
              <a:t>36</a:t>
            </a:r>
            <a:r>
              <a:rPr lang="en-US" sz="1200" dirty="0"/>
              <a:t>:579-582.</a:t>
            </a:r>
          </a:p>
          <a:p>
            <a:pPr marL="228594" indent="-228594">
              <a:buFont typeface="+mj-lt"/>
              <a:buAutoNum type="arabicPeriod"/>
            </a:pPr>
            <a:r>
              <a:rPr lang="en-US" sz="1200" b="1" dirty="0"/>
              <a:t>Carter, E., J. R. Stubbs, and B. Bennett</a:t>
            </a:r>
            <a:r>
              <a:rPr lang="en-US" sz="1200" dirty="0"/>
              <a:t>. 2004. A model for consolidation of clinical microbiology laboratory services within a multihospital health-care system. </a:t>
            </a:r>
            <a:r>
              <a:rPr lang="en-US" sz="1200" dirty="0" err="1"/>
              <a:t>Clin.Leadersh.Manag.Rev</a:t>
            </a:r>
            <a:r>
              <a:rPr lang="en-US" sz="1200" dirty="0"/>
              <a:t> </a:t>
            </a:r>
            <a:r>
              <a:rPr lang="en-US" sz="1200" b="1" dirty="0"/>
              <a:t>18</a:t>
            </a:r>
            <a:r>
              <a:rPr lang="en-US" sz="1200" dirty="0"/>
              <a:t>:211-215.</a:t>
            </a:r>
          </a:p>
          <a:p>
            <a:pPr marL="228594" indent="-228594">
              <a:buFont typeface="+mj-lt"/>
              <a:buAutoNum type="arabicPeriod"/>
            </a:pPr>
            <a:r>
              <a:rPr lang="en-US" sz="1200" b="1" dirty="0"/>
              <a:t>Farwell, D. C.</a:t>
            </a:r>
            <a:r>
              <a:rPr lang="en-US" sz="1200" dirty="0"/>
              <a:t> 1995. Hospital laboratory consolidation. Reduce costs, improve service, enhance the workplace. </a:t>
            </a:r>
            <a:r>
              <a:rPr lang="en-US" sz="1200" dirty="0" err="1"/>
              <a:t>Clin.Lab</a:t>
            </a:r>
            <a:r>
              <a:rPr lang="en-US" sz="1200" dirty="0"/>
              <a:t> </a:t>
            </a:r>
            <a:r>
              <a:rPr lang="en-US" sz="1200" dirty="0" err="1"/>
              <a:t>Manage.Rev</a:t>
            </a:r>
            <a:r>
              <a:rPr lang="en-US" sz="1200" dirty="0"/>
              <a:t> </a:t>
            </a:r>
            <a:r>
              <a:rPr lang="en-US" sz="1200" b="1" dirty="0"/>
              <a:t>9</a:t>
            </a:r>
            <a:r>
              <a:rPr lang="en-US" sz="1200" dirty="0"/>
              <a:t>:411-420.</a:t>
            </a:r>
          </a:p>
          <a:p>
            <a:pPr marL="228594" indent="-228594">
              <a:buFont typeface="+mj-lt"/>
              <a:buAutoNum type="arabicPeriod"/>
            </a:pPr>
            <a:r>
              <a:rPr lang="en-US" sz="1200" b="1" dirty="0"/>
              <a:t>Hoke, P. J.</a:t>
            </a:r>
            <a:r>
              <a:rPr lang="en-US" sz="1200" dirty="0"/>
              <a:t> 1991. Laboratory consolidation, coalescence and coalition. </a:t>
            </a:r>
            <a:r>
              <a:rPr lang="en-US" sz="1200" dirty="0" err="1"/>
              <a:t>Comput.Healthc</a:t>
            </a:r>
            <a:r>
              <a:rPr lang="en-US" sz="1200" dirty="0"/>
              <a:t>. </a:t>
            </a:r>
            <a:r>
              <a:rPr lang="en-US" sz="1200" b="1" dirty="0"/>
              <a:t>12</a:t>
            </a:r>
            <a:r>
              <a:rPr lang="en-US" sz="1200" dirty="0"/>
              <a:t>:44-46.</a:t>
            </a:r>
          </a:p>
          <a:p>
            <a:pPr marL="228594" indent="-228594">
              <a:buFont typeface="+mj-lt"/>
              <a:buAutoNum type="arabicPeriod"/>
            </a:pPr>
            <a:r>
              <a:rPr lang="en-US" sz="1200" b="1" dirty="0" err="1"/>
              <a:t>Plebani</a:t>
            </a:r>
            <a:r>
              <a:rPr lang="en-US" sz="1200" b="1" dirty="0"/>
              <a:t>, M.</a:t>
            </a:r>
            <a:r>
              <a:rPr lang="en-US" sz="1200" dirty="0"/>
              <a:t> 2014. Clinical laboratories: production industry or medical services? </a:t>
            </a:r>
            <a:r>
              <a:rPr lang="en-US" sz="1200" dirty="0" err="1"/>
              <a:t>Clin.Chem.Lab</a:t>
            </a:r>
            <a:r>
              <a:rPr lang="en-US" sz="1200" dirty="0"/>
              <a:t> Med. doi:10.1515/cclm-2014-1007 [</a:t>
            </a:r>
            <a:r>
              <a:rPr lang="en-US" sz="1200" dirty="0" err="1"/>
              <a:t>doi</a:t>
            </a:r>
            <a:r>
              <a:rPr lang="en-US" sz="1200" dirty="0"/>
              <a:t>];/j/</a:t>
            </a:r>
            <a:r>
              <a:rPr lang="en-US" sz="1200" dirty="0" err="1"/>
              <a:t>cclm.ahead</a:t>
            </a:r>
            <a:r>
              <a:rPr lang="en-US" sz="1200" dirty="0"/>
              <a:t>-of-print/cclm-2014-1007/cclm-2014-1007.xml [</a:t>
            </a:r>
            <a:r>
              <a:rPr lang="en-US" sz="1200" dirty="0" err="1"/>
              <a:t>pii</a:t>
            </a:r>
            <a:r>
              <a:rPr lang="en-US" sz="1200" dirty="0"/>
              <a:t>].</a:t>
            </a:r>
          </a:p>
          <a:p>
            <a:pPr marL="228594" indent="-228594">
              <a:buFont typeface="+mj-lt"/>
              <a:buAutoNum type="arabicPeriod"/>
            </a:pPr>
            <a:r>
              <a:rPr lang="en-US" sz="1200" b="1" dirty="0"/>
              <a:t>Sautter, R. L. and R. B. Thomson, Jr.</a:t>
            </a:r>
            <a:r>
              <a:rPr lang="en-US" sz="1200" dirty="0"/>
              <a:t> 2015. Consolidated clinical microbiology laboratories. J </a:t>
            </a:r>
            <a:r>
              <a:rPr lang="en-US" sz="1200" dirty="0" err="1"/>
              <a:t>Clin.Microbiol</a:t>
            </a:r>
            <a:r>
              <a:rPr lang="en-US" sz="1200" dirty="0"/>
              <a:t>. </a:t>
            </a:r>
            <a:r>
              <a:rPr lang="en-US" sz="1200" b="1" dirty="0"/>
              <a:t>53</a:t>
            </a:r>
            <a:r>
              <a:rPr lang="en-US" sz="1200" dirty="0"/>
              <a:t>:1467-1472. doi:JCM.02569-14 [</a:t>
            </a:r>
            <a:r>
              <a:rPr lang="en-US" sz="1200" dirty="0" err="1"/>
              <a:t>pii</a:t>
            </a:r>
            <a:r>
              <a:rPr lang="en-US" sz="1200" dirty="0"/>
              <a:t>];10.1128/JCM.02569-14 [</a:t>
            </a:r>
            <a:r>
              <a:rPr lang="en-US" sz="1200" dirty="0" err="1"/>
              <a:t>doi</a:t>
            </a:r>
            <a:r>
              <a:rPr lang="en-US" sz="1200" dirty="0"/>
              <a:t>].</a:t>
            </a:r>
          </a:p>
          <a:p>
            <a:pPr marL="228594" indent="-228594">
              <a:buFont typeface="+mj-lt"/>
              <a:buAutoNum type="arabicPeriod"/>
            </a:pPr>
            <a:r>
              <a:rPr lang="en-US" sz="1200" b="1" dirty="0" err="1"/>
              <a:t>Staneck</a:t>
            </a:r>
            <a:r>
              <a:rPr lang="en-US" sz="1200" b="1" dirty="0"/>
              <a:t>, J. L.</a:t>
            </a:r>
            <a:r>
              <a:rPr lang="en-US" sz="1200" dirty="0"/>
              <a:t> 1995. Impact of technological developments and organizational strategies on clinical laboratory cost reduction. </a:t>
            </a:r>
            <a:r>
              <a:rPr lang="en-US" sz="1200" dirty="0" err="1"/>
              <a:t>Diagn.Microbiol.Infect.Dis</a:t>
            </a:r>
            <a:r>
              <a:rPr lang="en-US" sz="1200" dirty="0"/>
              <a:t>. </a:t>
            </a:r>
            <a:r>
              <a:rPr lang="en-US" sz="1200" b="1" dirty="0"/>
              <a:t>23</a:t>
            </a:r>
            <a:r>
              <a:rPr lang="en-US" sz="1200" dirty="0"/>
              <a:t>:61-73.</a:t>
            </a:r>
          </a:p>
          <a:p>
            <a:pPr marL="228594" indent="-228594">
              <a:buFont typeface="+mj-lt"/>
              <a:buAutoNum type="arabicPeriod"/>
            </a:pPr>
            <a:r>
              <a:rPr lang="en-US" sz="1200" b="1" dirty="0" err="1"/>
              <a:t>Takemura</a:t>
            </a:r>
            <a:r>
              <a:rPr lang="en-US" sz="1200" b="1" dirty="0"/>
              <a:t>, Y. and J. R. Beck</a:t>
            </a:r>
            <a:r>
              <a:rPr lang="en-US" sz="1200" dirty="0"/>
              <a:t>. 2001. Laboratory testing under managed care dominance in the USA. J </a:t>
            </a:r>
            <a:r>
              <a:rPr lang="en-US" sz="1200" dirty="0" err="1"/>
              <a:t>Clin.Pathol</a:t>
            </a:r>
            <a:r>
              <a:rPr lang="en-US" sz="1200" dirty="0"/>
              <a:t>. </a:t>
            </a:r>
            <a:r>
              <a:rPr lang="en-US" sz="1200" b="1" dirty="0"/>
              <a:t>54</a:t>
            </a:r>
            <a:r>
              <a:rPr lang="en-US" sz="1200" dirty="0"/>
              <a:t>:89-95.</a:t>
            </a:r>
          </a:p>
          <a:p>
            <a:pPr marL="228594" indent="-228594">
              <a:buFont typeface="+mj-lt"/>
              <a:buAutoNum type="arabicPeriod"/>
            </a:pPr>
            <a:r>
              <a:rPr lang="en-US" sz="1200" b="1" dirty="0"/>
              <a:t>Ward-Cook, K.</a:t>
            </a:r>
            <a:r>
              <a:rPr lang="en-US" sz="1200" dirty="0"/>
              <a:t> 2002. Medical laboratory workforce trends and projections: what is past is prologue. </a:t>
            </a:r>
            <a:r>
              <a:rPr lang="en-US" sz="1200" dirty="0" err="1"/>
              <a:t>Clin.Leadersh.Manag.Rev</a:t>
            </a:r>
            <a:r>
              <a:rPr lang="en-US" sz="1200" dirty="0"/>
              <a:t> </a:t>
            </a:r>
            <a:r>
              <a:rPr lang="en-US" sz="1200" b="1" dirty="0"/>
              <a:t>16</a:t>
            </a:r>
            <a:r>
              <a:rPr lang="en-US" sz="1200" dirty="0"/>
              <a:t>:364-369.</a:t>
            </a:r>
          </a:p>
          <a:p>
            <a:pPr marL="228594" indent="-228594">
              <a:buFont typeface="+mj-lt"/>
              <a:buAutoNum type="arabicPeriod"/>
            </a:pPr>
            <a:r>
              <a:rPr lang="en-US" sz="1200" b="1" dirty="0" err="1"/>
              <a:t>Zaninotto</a:t>
            </a:r>
            <a:r>
              <a:rPr lang="en-US" sz="1200" b="1" dirty="0"/>
              <a:t>, M. and M. </a:t>
            </a:r>
            <a:r>
              <a:rPr lang="en-US" sz="1200" b="1" dirty="0" err="1"/>
              <a:t>Plebani</a:t>
            </a:r>
            <a:r>
              <a:rPr lang="en-US" sz="1200" dirty="0"/>
              <a:t>. 2010. The "hospital central laboratory": automation, integration and clinical usefulness. </a:t>
            </a:r>
            <a:r>
              <a:rPr lang="en-US" sz="1200" dirty="0" err="1"/>
              <a:t>Clin.Chem.Lab</a:t>
            </a:r>
            <a:r>
              <a:rPr lang="en-US" sz="1200" dirty="0"/>
              <a:t> Med </a:t>
            </a:r>
            <a:r>
              <a:rPr lang="en-US" sz="1200" b="1" dirty="0"/>
              <a:t>48</a:t>
            </a:r>
            <a:r>
              <a:rPr lang="en-US" sz="1200" dirty="0"/>
              <a:t>:911-917. doi:10.1515/CCLM.2010.192 [</a:t>
            </a:r>
            <a:r>
              <a:rPr lang="en-US" sz="1200" dirty="0" err="1"/>
              <a:t>doi</a:t>
            </a:r>
            <a:r>
              <a:rPr lang="en-US" sz="1200" dirty="0"/>
              <a:t>].</a:t>
            </a:r>
          </a:p>
          <a:p>
            <a:pPr marL="228594" indent="-228594">
              <a:buFont typeface="+mj-lt"/>
              <a:buAutoNum type="arabicPeriod"/>
            </a:pPr>
            <a:r>
              <a:rPr lang="en-US" sz="1200" b="1" dirty="0" err="1"/>
              <a:t>Zaninotto</a:t>
            </a:r>
            <a:r>
              <a:rPr lang="en-US" sz="1200" b="1" dirty="0"/>
              <a:t>, M., A. </a:t>
            </a:r>
            <a:r>
              <a:rPr lang="en-US" sz="1200" b="1" dirty="0" err="1"/>
              <a:t>Tasinato</a:t>
            </a:r>
            <a:r>
              <a:rPr lang="en-US" sz="1200" b="1" dirty="0"/>
              <a:t>, A. </a:t>
            </a:r>
            <a:r>
              <a:rPr lang="en-US" sz="1200" b="1" dirty="0" err="1"/>
              <a:t>Padoan</a:t>
            </a:r>
            <a:r>
              <a:rPr lang="en-US" sz="1200" b="1" dirty="0"/>
              <a:t>, G. </a:t>
            </a:r>
            <a:r>
              <a:rPr lang="en-US" sz="1200" b="1" dirty="0" err="1"/>
              <a:t>Vecchiato</a:t>
            </a:r>
            <a:r>
              <a:rPr lang="en-US" sz="1200" b="1" dirty="0"/>
              <a:t>, A. </a:t>
            </a:r>
            <a:r>
              <a:rPr lang="en-US" sz="1200" b="1" dirty="0" err="1"/>
              <a:t>Pinato</a:t>
            </a:r>
            <a:r>
              <a:rPr lang="en-US" sz="1200" b="1" dirty="0"/>
              <a:t>, L. </a:t>
            </a:r>
            <a:r>
              <a:rPr lang="en-US" sz="1200" b="1" dirty="0" err="1"/>
              <a:t>Sciacovelli</a:t>
            </a:r>
            <a:r>
              <a:rPr lang="en-US" sz="1200" b="1" dirty="0"/>
              <a:t>, and M. </a:t>
            </a:r>
            <a:r>
              <a:rPr lang="en-US" sz="1200" b="1" dirty="0" err="1"/>
              <a:t>Plebani</a:t>
            </a:r>
            <a:r>
              <a:rPr lang="en-US" sz="1200" dirty="0"/>
              <a:t>. 2012. An integrated system for monitoring the quality of sample transportation. </a:t>
            </a:r>
            <a:r>
              <a:rPr lang="en-US" sz="1200" dirty="0" err="1"/>
              <a:t>Clin.Biochem</a:t>
            </a:r>
            <a:r>
              <a:rPr lang="en-US" sz="1200" dirty="0"/>
              <a:t>. </a:t>
            </a:r>
            <a:r>
              <a:rPr lang="en-US" sz="1200" b="1" dirty="0"/>
              <a:t>45</a:t>
            </a:r>
            <a:r>
              <a:rPr lang="en-US" sz="1200" dirty="0"/>
              <a:t>:688-690. doi:S0009-9120(12)00090-2 [</a:t>
            </a:r>
            <a:r>
              <a:rPr lang="en-US" sz="1200" dirty="0" err="1"/>
              <a:t>pii</a:t>
            </a:r>
            <a:r>
              <a:rPr lang="en-US" sz="1200" dirty="0"/>
              <a:t>];10.1016/j.clinbiochem.2012.02.013 [</a:t>
            </a:r>
            <a:r>
              <a:rPr lang="en-US" sz="1200" dirty="0" err="1"/>
              <a:t>doi</a:t>
            </a:r>
            <a:r>
              <a:rPr lang="en-US" sz="1200" dirty="0"/>
              <a:t>].</a:t>
            </a:r>
            <a:endParaRPr lang="en-US" sz="3200" dirty="0"/>
          </a:p>
          <a:p>
            <a:endParaRPr lang="en-US" dirty="0"/>
          </a:p>
        </p:txBody>
      </p:sp>
      <p:sp>
        <p:nvSpPr>
          <p:cNvPr id="4" name="Slide Number Placeholder 3"/>
          <p:cNvSpPr>
            <a:spLocks noGrp="1"/>
          </p:cNvSpPr>
          <p:nvPr>
            <p:ph type="sldNum" sz="quarter" idx="10"/>
          </p:nvPr>
        </p:nvSpPr>
        <p:spPr/>
        <p:txBody>
          <a:bodyPr/>
          <a:lstStyle/>
          <a:p>
            <a:pPr>
              <a:defRPr/>
            </a:pPr>
            <a:fld id="{E9FED02F-28E4-1140-B3F5-10A61683CC7E}" type="slidenum">
              <a:rPr lang="en-US" smtClean="0"/>
              <a:pPr>
                <a:defRPr/>
              </a:pPr>
              <a:t>164</a:t>
            </a:fld>
            <a:endParaRPr lang="en-US"/>
          </a:p>
        </p:txBody>
      </p:sp>
    </p:spTree>
    <p:extLst>
      <p:ext uri="{BB962C8B-B14F-4D97-AF65-F5344CB8AC3E}">
        <p14:creationId xmlns:p14="http://schemas.microsoft.com/office/powerpoint/2010/main" val="141859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E41A1948-7C0B-45DF-AC86-5E2CFDC61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79C972-F00C-44F7-9845-3B6291DACEA8}" type="slidenum">
              <a:rPr lang="en-US" altLang="en-US"/>
              <a:pPr eaLnBrk="1" hangingPunct="1"/>
              <a:t>10</a:t>
            </a:fld>
            <a:endParaRPr lang="en-US" altLang="en-US"/>
          </a:p>
        </p:txBody>
      </p:sp>
      <p:sp>
        <p:nvSpPr>
          <p:cNvPr id="138243" name="Rectangle 2">
            <a:extLst>
              <a:ext uri="{FF2B5EF4-FFF2-40B4-BE49-F238E27FC236}">
                <a16:creationId xmlns:a16="http://schemas.microsoft.com/office/drawing/2014/main" id="{3228870A-8BA4-45DC-BE0E-4B055FA8834B}"/>
              </a:ext>
            </a:extLst>
          </p:cNvPr>
          <p:cNvSpPr>
            <a:spLocks noGrp="1" noRot="1" noChangeAspect="1" noChangeArrowheads="1" noTextEdit="1"/>
          </p:cNvSpPr>
          <p:nvPr>
            <p:ph type="sldImg"/>
          </p:nvPr>
        </p:nvSpPr>
        <p:spPr bwMode="auto">
          <a:xfrm>
            <a:off x="392113" y="701675"/>
            <a:ext cx="6073775" cy="3417888"/>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a:extLst>
              <a:ext uri="{FF2B5EF4-FFF2-40B4-BE49-F238E27FC236}">
                <a16:creationId xmlns:a16="http://schemas.microsoft.com/office/drawing/2014/main" id="{989102BE-E504-4343-8B1A-096C2D5D328F}"/>
              </a:ext>
            </a:extLst>
          </p:cNvPr>
          <p:cNvSpPr>
            <a:spLocks noGrp="1" noChangeArrowheads="1"/>
          </p:cNvSpPr>
          <p:nvPr>
            <p:ph type="body" idx="1"/>
          </p:nvPr>
        </p:nvSpPr>
        <p:spPr bwMode="auto">
          <a:xfrm>
            <a:off x="914400" y="4354513"/>
            <a:ext cx="5029200" cy="412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numCol="1" anchor="t" anchorCtr="0" compatLnSpc="1">
            <a:prstTxWarp prst="textNoShape">
              <a:avLst/>
            </a:prstTxWarp>
          </a:bodyPr>
          <a:lstStyle/>
          <a:p>
            <a:pPr eaLnBrk="1" hangingPunct="1">
              <a:spcBef>
                <a:spcPct val="0"/>
              </a:spcBef>
            </a:pPr>
            <a:r>
              <a:rPr lang="en-US" altLang="en-US"/>
              <a:t>Only </a:t>
            </a:r>
            <a:r>
              <a:rPr lang="en-US" altLang="en-US" b="1"/>
              <a:t>your </a:t>
            </a:r>
            <a:r>
              <a:rPr lang="en-US" altLang="en-US"/>
              <a:t>leadership will convey to people that they have to change. ; Now in IL, BC </a:t>
            </a:r>
          </a:p>
          <a:p>
            <a:pPr eaLnBrk="1" hangingPunct="1">
              <a:spcBef>
                <a:spcPct val="0"/>
              </a:spcBef>
            </a:pPr>
            <a:r>
              <a:rPr lang="en-US" altLang="en-US"/>
              <a:t> is moving to a pay for performance. Mostly surgical and OB complications.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07440B68-6384-4E7B-AABC-AE481538E7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B5E0C025-3648-4516-B4F2-3760B6306A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 subtilis</a:t>
            </a:r>
          </a:p>
        </p:txBody>
      </p:sp>
      <p:sp>
        <p:nvSpPr>
          <p:cNvPr id="139268" name="Slide Number Placeholder 3">
            <a:extLst>
              <a:ext uri="{FF2B5EF4-FFF2-40B4-BE49-F238E27FC236}">
                <a16:creationId xmlns:a16="http://schemas.microsoft.com/office/drawing/2014/main" id="{F2C6BA76-FC39-4283-BBB8-E130B36FEA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438A6-DC7B-4766-88E2-CB402325CAA6}" type="slidenum">
              <a:rPr lang="en-US" altLang="en-US"/>
              <a:pPr eaLnBrk="1" hangingPunct="1"/>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11/13/2019</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t>11/13/2019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t>11/13/2019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bg2">
              <a:lumMod val="7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a:p>
        </p:txBody>
      </p:sp>
      <p:sp>
        <p:nvSpPr>
          <p:cNvPr id="9" name="Subtitle 8"/>
          <p:cNvSpPr>
            <a:spLocks noGrp="1"/>
          </p:cNvSpPr>
          <p:nvPr>
            <p:ph type="subTitle" idx="1"/>
          </p:nvPr>
        </p:nvSpPr>
        <p:spPr>
          <a:xfrm>
            <a:off x="609600" y="4814340"/>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1" name="Rectangle 10">
            <a:extLst>
              <a:ext uri="{FF2B5EF4-FFF2-40B4-BE49-F238E27FC236}">
                <a16:creationId xmlns:a16="http://schemas.microsoft.com/office/drawing/2014/main" id="{269BFAB6-A0B4-43D9-95A6-41A2B8341452}"/>
              </a:ext>
            </a:extLst>
          </p:cNvPr>
          <p:cNvSpPr/>
          <p:nvPr userDrawn="1"/>
        </p:nvSpPr>
        <p:spPr>
          <a:xfrm>
            <a:off x="1" y="3480179"/>
            <a:ext cx="12192001" cy="245290"/>
          </a:xfrm>
          <a:prstGeom prst="rect">
            <a:avLst/>
          </a:prstGeom>
          <a:solidFill>
            <a:srgbClr val="000099"/>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latinLnBrk="0" hangingPunct="1"/>
            <a:endParaRPr kumimoji="0" lang="en-US" sz="1800"/>
          </a:p>
        </p:txBody>
      </p:sp>
      <p:sp>
        <p:nvSpPr>
          <p:cNvPr id="16" name="Rectangle 15">
            <a:extLst>
              <a:ext uri="{FF2B5EF4-FFF2-40B4-BE49-F238E27FC236}">
                <a16:creationId xmlns:a16="http://schemas.microsoft.com/office/drawing/2014/main" id="{D1745AF0-1B80-4B4D-B939-1F23D79A108A}"/>
              </a:ext>
            </a:extLst>
          </p:cNvPr>
          <p:cNvSpPr/>
          <p:nvPr userDrawn="1"/>
        </p:nvSpPr>
        <p:spPr>
          <a:xfrm>
            <a:off x="0" y="3371005"/>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20" name="Rounded Rectangle 33">
            <a:extLst>
              <a:ext uri="{FF2B5EF4-FFF2-40B4-BE49-F238E27FC236}">
                <a16:creationId xmlns:a16="http://schemas.microsoft.com/office/drawing/2014/main" id="{726FCD4A-7648-484E-86E6-CAD806B87253}"/>
              </a:ext>
            </a:extLst>
          </p:cNvPr>
          <p:cNvSpPr/>
          <p:nvPr userDrawn="1"/>
        </p:nvSpPr>
        <p:spPr bwMode="white">
          <a:xfrm>
            <a:off x="9831528" y="3959949"/>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1" name="Rectangle 20">
            <a:extLst>
              <a:ext uri="{FF2B5EF4-FFF2-40B4-BE49-F238E27FC236}">
                <a16:creationId xmlns:a16="http://schemas.microsoft.com/office/drawing/2014/main" id="{C857C94F-8A13-4106-BE98-C5724531DB22}"/>
              </a:ext>
            </a:extLst>
          </p:cNvPr>
          <p:cNvSpPr/>
          <p:nvPr userDrawn="1"/>
        </p:nvSpPr>
        <p:spPr>
          <a:xfrm>
            <a:off x="1" y="3737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a:extLst>
              <a:ext uri="{FF2B5EF4-FFF2-40B4-BE49-F238E27FC236}">
                <a16:creationId xmlns:a16="http://schemas.microsoft.com/office/drawing/2014/main" id="{FE7C9282-1893-4173-8AC5-BD7E14FD4AA3}"/>
              </a:ext>
            </a:extLst>
          </p:cNvPr>
          <p:cNvSpPr/>
          <p:nvPr userDrawn="1"/>
        </p:nvSpPr>
        <p:spPr>
          <a:xfrm>
            <a:off x="1" y="3679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Rectangle 22">
            <a:extLst>
              <a:ext uri="{FF2B5EF4-FFF2-40B4-BE49-F238E27FC236}">
                <a16:creationId xmlns:a16="http://schemas.microsoft.com/office/drawing/2014/main" id="{031C8FBF-5BD3-4277-BAF7-02A937948960}"/>
              </a:ext>
            </a:extLst>
          </p:cNvPr>
          <p:cNvSpPr/>
          <p:nvPr userDrawn="1"/>
        </p:nvSpPr>
        <p:spPr>
          <a:xfrm flipV="1">
            <a:off x="7213577" y="3731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a:extLst>
              <a:ext uri="{FF2B5EF4-FFF2-40B4-BE49-F238E27FC236}">
                <a16:creationId xmlns:a16="http://schemas.microsoft.com/office/drawing/2014/main" id="{249D8377-459F-484E-BC4B-2F4ECE22BD19}"/>
              </a:ext>
            </a:extLst>
          </p:cNvPr>
          <p:cNvSpPr/>
          <p:nvPr userDrawn="1"/>
        </p:nvSpPr>
        <p:spPr>
          <a:xfrm flipV="1">
            <a:off x="7213601" y="3811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25" name="Rounded Rectangle 32">
            <a:extLst>
              <a:ext uri="{FF2B5EF4-FFF2-40B4-BE49-F238E27FC236}">
                <a16:creationId xmlns:a16="http://schemas.microsoft.com/office/drawing/2014/main" id="{CA3B0FA2-95C2-4BDD-8AAD-60CBE4EEFBA2}"/>
              </a:ext>
            </a:extLst>
          </p:cNvPr>
          <p:cNvSpPr/>
          <p:nvPr userDrawn="1"/>
        </p:nvSpPr>
        <p:spPr bwMode="white">
          <a:xfrm>
            <a:off x="7209785" y="3868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26" name="Rounded Rectangle 33">
            <a:extLst>
              <a:ext uri="{FF2B5EF4-FFF2-40B4-BE49-F238E27FC236}">
                <a16:creationId xmlns:a16="http://schemas.microsoft.com/office/drawing/2014/main" id="{F75BE738-7B2A-439B-8072-74C73976509F}"/>
              </a:ext>
            </a:extLst>
          </p:cNvPr>
          <p:cNvSpPr/>
          <p:nvPr userDrawn="1"/>
        </p:nvSpPr>
        <p:spPr bwMode="white">
          <a:xfrm>
            <a:off x="9831528" y="3959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a:extLst>
              <a:ext uri="{FF2B5EF4-FFF2-40B4-BE49-F238E27FC236}">
                <a16:creationId xmlns:a16="http://schemas.microsoft.com/office/drawing/2014/main" id="{5EAB81F1-7136-45CA-B5D7-5B9A3F836BC6}"/>
              </a:ext>
            </a:extLst>
          </p:cNvPr>
          <p:cNvSpPr/>
          <p:nvPr userDrawn="1"/>
        </p:nvSpPr>
        <p:spPr bwMode="invGray">
          <a:xfrm>
            <a:off x="12105937" y="3371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8" name="Rectangle 27">
            <a:extLst>
              <a:ext uri="{FF2B5EF4-FFF2-40B4-BE49-F238E27FC236}">
                <a16:creationId xmlns:a16="http://schemas.microsoft.com/office/drawing/2014/main" id="{7BF44EF7-BE23-4D39-B90D-E576CA53C5F4}"/>
              </a:ext>
            </a:extLst>
          </p:cNvPr>
          <p:cNvSpPr/>
          <p:nvPr userDrawn="1"/>
        </p:nvSpPr>
        <p:spPr bwMode="invGray">
          <a:xfrm>
            <a:off x="12076964" y="3371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Slide Number Placeholder 22">
            <a:extLst>
              <a:ext uri="{FF2B5EF4-FFF2-40B4-BE49-F238E27FC236}">
                <a16:creationId xmlns:a16="http://schemas.microsoft.com/office/drawing/2014/main" id="{B87D90B1-342A-4A0C-BFBA-B361536D7297}"/>
              </a:ext>
            </a:extLst>
          </p:cNvPr>
          <p:cNvSpPr txBox="1">
            <a:spLocks/>
          </p:cNvSpPr>
          <p:nvPr userDrawn="1"/>
        </p:nvSpPr>
        <p:spPr>
          <a:xfrm>
            <a:off x="10899648" y="3373272"/>
            <a:ext cx="1016000" cy="365760"/>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F906403E-4465-4662-AB4A-1BF4ADD12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70"/>
            <a:ext cx="12179089" cy="3383597"/>
          </a:xfrm>
          <a:prstGeom prst="rect">
            <a:avLst/>
          </a:prstGeom>
        </p:spPr>
      </p:pic>
      <p:sp>
        <p:nvSpPr>
          <p:cNvPr id="33" name="Title 7">
            <a:extLst>
              <a:ext uri="{FF2B5EF4-FFF2-40B4-BE49-F238E27FC236}">
                <a16:creationId xmlns:a16="http://schemas.microsoft.com/office/drawing/2014/main" id="{39364ED6-DD59-4E91-9FBC-76C6FD1C2A61}"/>
              </a:ext>
            </a:extLst>
          </p:cNvPr>
          <p:cNvSpPr>
            <a:spLocks noGrp="1"/>
          </p:cNvSpPr>
          <p:nvPr>
            <p:ph type="ctrTitle"/>
          </p:nvPr>
        </p:nvSpPr>
        <p:spPr>
          <a:xfrm>
            <a:off x="377825" y="1864861"/>
            <a:ext cx="11277600" cy="1470025"/>
          </a:xfrm>
        </p:spPr>
        <p:txBody>
          <a:bodyPr anchor="b"/>
          <a:lstStyle>
            <a:lvl1pPr>
              <a:defRPr sz="4400">
                <a:solidFill>
                  <a:schemeClr val="bg1"/>
                </a:solidFill>
              </a:defRPr>
            </a:lvl1pPr>
          </a:lstStyle>
          <a:p>
            <a:r>
              <a:rPr kumimoji="0" lang="en-US"/>
              <a:t>Click to edit Master title style</a:t>
            </a:r>
          </a:p>
        </p:txBody>
      </p:sp>
      <p:pic>
        <p:nvPicPr>
          <p:cNvPr id="4" name="Picture 3">
            <a:extLst>
              <a:ext uri="{FF2B5EF4-FFF2-40B4-BE49-F238E27FC236}">
                <a16:creationId xmlns:a16="http://schemas.microsoft.com/office/drawing/2014/main" id="{B87A34F7-5285-4C39-AC1F-0D29471C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9368" y="5377087"/>
            <a:ext cx="1188823" cy="1194920"/>
          </a:xfrm>
          <a:prstGeom prst="rect">
            <a:avLst/>
          </a:prstGeom>
        </p:spPr>
      </p:pic>
    </p:spTree>
    <p:extLst>
      <p:ext uri="{BB962C8B-B14F-4D97-AF65-F5344CB8AC3E}">
        <p14:creationId xmlns:p14="http://schemas.microsoft.com/office/powerpoint/2010/main" val="88918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4" name="Picture 17" descr="Geisinger Logotype_PMS2195.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49867" y="6300788"/>
            <a:ext cx="22860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idx="1"/>
          </p:nvPr>
        </p:nvSpPr>
        <p:spPr bwMode="auto">
          <a:xfrm>
            <a:off x="795867" y="1968500"/>
            <a:ext cx="109728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600" b="1">
                <a:solidFill>
                  <a:srgbClr val="006298"/>
                </a:solidFill>
                <a:latin typeface="Proxima Nova" panose="02000506030000020004" pitchFamily="50" charset="0"/>
              </a:defRPr>
            </a:lvl1pPr>
            <a:lvl2pPr>
              <a:defRPr>
                <a:solidFill>
                  <a:srgbClr val="1A5279"/>
                </a:solidFill>
              </a:defRPr>
            </a:lvl2pPr>
            <a:lvl3pPr>
              <a:defRPr>
                <a:solidFill>
                  <a:srgbClr val="1A5279"/>
                </a:solidFill>
              </a:defRPr>
            </a:lvl3pPr>
            <a:lvl4pPr>
              <a:defRPr>
                <a:solidFill>
                  <a:srgbClr val="1A5279"/>
                </a:solidFill>
              </a:defRPr>
            </a:lvl4pPr>
            <a:lvl5pPr>
              <a:defRPr>
                <a:solidFill>
                  <a:srgbClr val="1A5279"/>
                </a:solidFill>
              </a:defRPr>
            </a:lvl5pPr>
          </a:lstStyle>
          <a:p>
            <a:pPr lvl="0"/>
            <a:r>
              <a:rPr lang="en-US" dirty="0"/>
              <a:t>Click to edit Master text styles</a:t>
            </a:r>
          </a:p>
        </p:txBody>
      </p:sp>
      <p:sp>
        <p:nvSpPr>
          <p:cNvPr id="5" name="Slide Number Placeholder 4"/>
          <p:cNvSpPr txBox="1">
            <a:spLocks/>
          </p:cNvSpPr>
          <p:nvPr userDrawn="1"/>
        </p:nvSpPr>
        <p:spPr bwMode="auto">
          <a:xfrm>
            <a:off x="11470217" y="6405564"/>
            <a:ext cx="745067"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E1EE3510-49F9-BB4B-BE64-310A8AF2B304}" type="slidenum">
              <a:rPr lang="en-US" sz="1200">
                <a:solidFill>
                  <a:srgbClr val="1A5279"/>
                </a:solidFill>
              </a:rPr>
              <a:pPr eaLnBrk="1" hangingPunct="1"/>
              <a:t>‹#›</a:t>
            </a:fld>
            <a:endParaRPr lang="en-US" sz="1200" dirty="0">
              <a:solidFill>
                <a:srgbClr val="1A5279"/>
              </a:solidFill>
            </a:endParaRPr>
          </a:p>
        </p:txBody>
      </p:sp>
      <p:sp>
        <p:nvSpPr>
          <p:cNvPr id="6" name="Text Placeholder 2"/>
          <p:cNvSpPr>
            <a:spLocks noGrp="1"/>
          </p:cNvSpPr>
          <p:nvPr>
            <p:ph type="body" idx="10"/>
          </p:nvPr>
        </p:nvSpPr>
        <p:spPr bwMode="auto">
          <a:xfrm>
            <a:off x="795867" y="3359944"/>
            <a:ext cx="109728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200" b="1">
                <a:solidFill>
                  <a:srgbClr val="6C6463"/>
                </a:solidFill>
                <a:latin typeface="Proxima Nova" panose="02000506030000020004" pitchFamily="50" charset="0"/>
              </a:defRPr>
            </a:lvl1pPr>
            <a:lvl2pPr>
              <a:defRPr>
                <a:solidFill>
                  <a:srgbClr val="1A5279"/>
                </a:solidFill>
              </a:defRPr>
            </a:lvl2pPr>
            <a:lvl3pPr>
              <a:defRPr>
                <a:solidFill>
                  <a:srgbClr val="1A5279"/>
                </a:solidFill>
              </a:defRPr>
            </a:lvl3pPr>
            <a:lvl4pPr>
              <a:defRPr>
                <a:solidFill>
                  <a:srgbClr val="1A5279"/>
                </a:solidFill>
              </a:defRPr>
            </a:lvl4pPr>
            <a:lvl5pPr>
              <a:defRPr>
                <a:solidFill>
                  <a:srgbClr val="1A5279"/>
                </a:solidFill>
              </a:defRPr>
            </a:lvl5pPr>
          </a:lstStyle>
          <a:p>
            <a:pPr lvl="0"/>
            <a:r>
              <a:rPr lang="en-US" dirty="0"/>
              <a:t>Click to edit Master text styles</a:t>
            </a:r>
          </a:p>
        </p:txBody>
      </p:sp>
    </p:spTree>
    <p:extLst>
      <p:ext uri="{BB962C8B-B14F-4D97-AF65-F5344CB8AC3E}">
        <p14:creationId xmlns:p14="http://schemas.microsoft.com/office/powerpoint/2010/main" val="262860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Picture 17" descr="Geisinger Logotype_PMS2195.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49867" y="6300788"/>
            <a:ext cx="22860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idx="1"/>
          </p:nvPr>
        </p:nvSpPr>
        <p:spPr bwMode="auto">
          <a:xfrm>
            <a:off x="795867" y="1968500"/>
            <a:ext cx="109728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600" b="1">
                <a:solidFill>
                  <a:srgbClr val="006298"/>
                </a:solidFill>
                <a:latin typeface="Proxima Nova" panose="02000506030000020004" pitchFamily="50" charset="0"/>
              </a:defRPr>
            </a:lvl1pPr>
            <a:lvl2pPr>
              <a:defRPr>
                <a:solidFill>
                  <a:srgbClr val="1A5279"/>
                </a:solidFill>
              </a:defRPr>
            </a:lvl2pPr>
            <a:lvl3pPr>
              <a:defRPr>
                <a:solidFill>
                  <a:srgbClr val="1A5279"/>
                </a:solidFill>
              </a:defRPr>
            </a:lvl3pPr>
            <a:lvl4pPr>
              <a:defRPr>
                <a:solidFill>
                  <a:srgbClr val="1A5279"/>
                </a:solidFill>
              </a:defRPr>
            </a:lvl4pPr>
            <a:lvl5pPr>
              <a:defRPr>
                <a:solidFill>
                  <a:srgbClr val="1A5279"/>
                </a:solidFill>
              </a:defRPr>
            </a:lvl5pPr>
          </a:lstStyle>
          <a:p>
            <a:pPr lvl="0"/>
            <a:r>
              <a:rPr lang="en-US" dirty="0"/>
              <a:t>Click to edit Master text styles</a:t>
            </a:r>
          </a:p>
        </p:txBody>
      </p:sp>
      <p:sp>
        <p:nvSpPr>
          <p:cNvPr id="5" name="Slide Number Placeholder 4"/>
          <p:cNvSpPr txBox="1">
            <a:spLocks/>
          </p:cNvSpPr>
          <p:nvPr userDrawn="1"/>
        </p:nvSpPr>
        <p:spPr bwMode="auto">
          <a:xfrm>
            <a:off x="11470217" y="6405564"/>
            <a:ext cx="745067"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E1EE3510-49F9-BB4B-BE64-310A8AF2B304}" type="slidenum">
              <a:rPr lang="en-US" sz="1200">
                <a:solidFill>
                  <a:srgbClr val="1A5279"/>
                </a:solidFill>
              </a:rPr>
              <a:pPr eaLnBrk="1" hangingPunct="1"/>
              <a:t>‹#›</a:t>
            </a:fld>
            <a:endParaRPr lang="en-US" sz="1200" dirty="0">
              <a:solidFill>
                <a:srgbClr val="1A5279"/>
              </a:solidFill>
            </a:endParaRPr>
          </a:p>
        </p:txBody>
      </p:sp>
      <p:sp>
        <p:nvSpPr>
          <p:cNvPr id="6" name="Text Placeholder 2"/>
          <p:cNvSpPr>
            <a:spLocks noGrp="1"/>
          </p:cNvSpPr>
          <p:nvPr>
            <p:ph type="body" idx="10"/>
          </p:nvPr>
        </p:nvSpPr>
        <p:spPr bwMode="auto">
          <a:xfrm>
            <a:off x="795867" y="3359944"/>
            <a:ext cx="109728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200" b="1">
                <a:solidFill>
                  <a:srgbClr val="6C6463"/>
                </a:solidFill>
                <a:latin typeface="Proxima Nova" panose="02000506030000020004" pitchFamily="50" charset="0"/>
              </a:defRPr>
            </a:lvl1pPr>
            <a:lvl2pPr>
              <a:defRPr>
                <a:solidFill>
                  <a:srgbClr val="1A5279"/>
                </a:solidFill>
              </a:defRPr>
            </a:lvl2pPr>
            <a:lvl3pPr>
              <a:defRPr>
                <a:solidFill>
                  <a:srgbClr val="1A5279"/>
                </a:solidFill>
              </a:defRPr>
            </a:lvl3pPr>
            <a:lvl4pPr>
              <a:defRPr>
                <a:solidFill>
                  <a:srgbClr val="1A5279"/>
                </a:solidFill>
              </a:defRPr>
            </a:lvl4pPr>
            <a:lvl5pPr>
              <a:defRPr>
                <a:solidFill>
                  <a:srgbClr val="1A5279"/>
                </a:solidFill>
              </a:defRPr>
            </a:lvl5pPr>
          </a:lstStyle>
          <a:p>
            <a:pPr lvl="0"/>
            <a:r>
              <a:rPr lang="en-US" dirty="0"/>
              <a:t>Click to edit Master text styles</a:t>
            </a:r>
          </a:p>
        </p:txBody>
      </p:sp>
    </p:spTree>
    <p:extLst>
      <p:ext uri="{BB962C8B-B14F-4D97-AF65-F5344CB8AC3E}">
        <p14:creationId xmlns:p14="http://schemas.microsoft.com/office/powerpoint/2010/main" val="2440119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639762"/>
          </a:xfrm>
          <a:solidFill>
            <a:srgbClr val="C00000"/>
          </a:solidFill>
        </p:spPr>
        <p:txBody>
          <a:bodyPr/>
          <a:lstStyle>
            <a:lvl1pPr>
              <a:defRPr sz="3600">
                <a:solidFill>
                  <a:schemeClr val="bg1"/>
                </a:solidFill>
              </a:defRPr>
            </a:lvl1pPr>
          </a:lstStyle>
          <a:p>
            <a:r>
              <a:rPr lang="en-US" dirty="0"/>
              <a:t>Click to edit Master title style</a:t>
            </a:r>
          </a:p>
        </p:txBody>
      </p:sp>
      <p:sp>
        <p:nvSpPr>
          <p:cNvPr id="3" name="Rectangle 4">
            <a:extLst>
              <a:ext uri="{FF2B5EF4-FFF2-40B4-BE49-F238E27FC236}">
                <a16:creationId xmlns:a16="http://schemas.microsoft.com/office/drawing/2014/main" id="{0AE4FDCD-3939-4EA5-9CD4-1A04D6E293A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3A6E20-659F-4836-82DC-A0B41C8350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FCA56A-6EEF-4D9C-8AD8-9BD7C4FBE0E9}"/>
              </a:ext>
            </a:extLst>
          </p:cNvPr>
          <p:cNvSpPr>
            <a:spLocks noGrp="1" noChangeArrowheads="1"/>
          </p:cNvSpPr>
          <p:nvPr>
            <p:ph type="sldNum" sz="quarter" idx="12"/>
          </p:nvPr>
        </p:nvSpPr>
        <p:spPr>
          <a:ln/>
        </p:spPr>
        <p:txBody>
          <a:bodyPr/>
          <a:lstStyle>
            <a:lvl1pPr>
              <a:defRPr/>
            </a:lvl1pPr>
          </a:lstStyle>
          <a:p>
            <a:fld id="{4DD9E511-90CE-4055-A6BB-ADA9ED4E9029}" type="slidenum">
              <a:rPr lang="en-US" altLang="en-US"/>
              <a:pPr/>
              <a:t>‹#›</a:t>
            </a:fld>
            <a:endParaRPr lang="en-US" altLang="en-US"/>
          </a:p>
        </p:txBody>
      </p:sp>
    </p:spTree>
    <p:extLst>
      <p:ext uri="{BB962C8B-B14F-4D97-AF65-F5344CB8AC3E}">
        <p14:creationId xmlns:p14="http://schemas.microsoft.com/office/powerpoint/2010/main" val="227164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t>11/13/2019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a:noFill/>
          <a:ln>
            <a:noFill/>
          </a:ln>
          <a:effectLst/>
        </p:spPr>
        <p:txBody>
          <a:bodyPr anchor="b">
            <a:noAutofit/>
          </a:bodyPr>
          <a:lstStyle>
            <a:lvl1pPr algn="l">
              <a:buNone/>
              <a:defRPr sz="4300" b="0" cap="none" spc="0" baseline="0">
                <a:ln w="0"/>
                <a:solidFill>
                  <a:schemeClr val="tx2"/>
                </a:solidFill>
                <a:effectLst>
                  <a:outerShdw blurRad="38100" dist="19050" dir="2700000" algn="tl" rotWithShape="0">
                    <a:schemeClr val="dk1">
                      <a:alpha val="40000"/>
                    </a:schemeClr>
                  </a:outerShdw>
                </a:effectLst>
              </a:defRPr>
            </a:lvl1pPr>
          </a:lstStyle>
          <a:p>
            <a:r>
              <a:rPr kumimoji="0" lang="en-US" dirty="0"/>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AAE819F-B7FD-4B29-8F66-9E318144BC2A}" type="datetime1">
              <a:rPr lang="en-US" smtClean="0"/>
              <a:t>11/13/2019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t>11/13/2019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p:extLst mod="1">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dirty="0"/>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t>11/13/2019</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11/13/2019</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t>11/13/2019</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t>11/13/2019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t>11/13/2019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11/13/2019</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1" r:id="rId13"/>
    <p:sldLayoutId id="2147483712" r:id="rId14"/>
    <p:sldLayoutId id="2147483713" r:id="rId15"/>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p15:clr>
            <a:srgbClr val="F26B43"/>
          </p15:clr>
        </p15:guide>
        <p15:guide id="1" pos="3840">
          <p15:clr>
            <a:srgbClr val="F26B43"/>
          </p15:clr>
        </p15:guide>
        <p15:guide id="2"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3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http://jcm.asm.org/content/vol40/issue6/images/large/jm0620113010.jpeg"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hyperlink" Target="http://jcm.asm.org/cgi/content/full/40/6/1892/F9" TargetMode="External"/><Relationship Id="rId4" Type="http://schemas.openxmlformats.org/officeDocument/2006/relationships/image" Target="../media/image12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Program%20Files/TurningPoint/2003/Question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F1E9F-8811-4B2F-AC07-8F9CC72E2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3" name="Subtitle 2"/>
          <p:cNvSpPr>
            <a:spLocks noGrp="1"/>
          </p:cNvSpPr>
          <p:nvPr>
            <p:ph type="subTitle" idx="1"/>
          </p:nvPr>
        </p:nvSpPr>
        <p:spPr>
          <a:xfrm>
            <a:off x="914890" y="3885238"/>
            <a:ext cx="10362220" cy="2587476"/>
          </a:xfrm>
        </p:spPr>
        <p:txBody>
          <a:bodyPr>
            <a:normAutofit/>
          </a:bodyPr>
          <a:lstStyle/>
          <a:p>
            <a:endParaRPr lang="en-US" dirty="0"/>
          </a:p>
          <a:p>
            <a:r>
              <a:rPr lang="en-US" dirty="0"/>
              <a:t>Donna M. Wolk, MHA, Ph.D., D(ABMM)</a:t>
            </a:r>
          </a:p>
          <a:p>
            <a:r>
              <a:rPr lang="en-US" dirty="0"/>
              <a:t>Geisinger, Diagnostic Medicine Institute (DMI)</a:t>
            </a:r>
          </a:p>
          <a:p>
            <a:endParaRPr lang="en-US" dirty="0"/>
          </a:p>
        </p:txBody>
      </p:sp>
      <p:sp>
        <p:nvSpPr>
          <p:cNvPr id="2" name="Title 1"/>
          <p:cNvSpPr>
            <a:spLocks noGrp="1"/>
          </p:cNvSpPr>
          <p:nvPr>
            <p:ph type="ctrTitle"/>
          </p:nvPr>
        </p:nvSpPr>
        <p:spPr>
          <a:xfrm>
            <a:off x="1100838" y="737809"/>
            <a:ext cx="10176272" cy="2451958"/>
          </a:xfrm>
        </p:spPr>
        <p:txBody>
          <a:bodyPr>
            <a:normAutofit/>
          </a:bodyPr>
          <a:lstStyle/>
          <a:p>
            <a:r>
              <a:rPr lang="en-US" sz="3600" i="1" dirty="0"/>
              <a:t>Principles of Microbiology, </a:t>
            </a:r>
            <a:r>
              <a:rPr lang="en-US" altLang="en-US" sz="3600" dirty="0"/>
              <a:t>The Gram Stain as a Diagnostic Guide in Clinical Microbiology</a:t>
            </a:r>
            <a:br>
              <a:rPr lang="en-US" altLang="en-US" sz="2700" dirty="0"/>
            </a:br>
            <a:br>
              <a:rPr lang="en-US" sz="3100" i="1" dirty="0">
                <a:latin typeface="Arial Narrow" pitchFamily="34" charset="0"/>
              </a:rPr>
            </a:br>
            <a:r>
              <a:rPr lang="en-US" sz="2800" dirty="0"/>
              <a:t>2019 </a:t>
            </a:r>
            <a:r>
              <a:rPr lang="en-US" sz="2800" dirty="0" err="1"/>
              <a:t>BootCamp</a:t>
            </a:r>
            <a:endParaRPr lang="en-US" sz="2800" dirty="0"/>
          </a:p>
        </p:txBody>
      </p:sp>
    </p:spTree>
    <p:extLst>
      <p:ext uri="{BB962C8B-B14F-4D97-AF65-F5344CB8AC3E}">
        <p14:creationId xmlns:p14="http://schemas.microsoft.com/office/powerpoint/2010/main" val="706305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3A05906-280C-4181-8A7E-E6A62B5C33D5}"/>
              </a:ext>
            </a:extLst>
          </p:cNvPr>
          <p:cNvSpPr>
            <a:spLocks noGrp="1" noChangeArrowheads="1"/>
          </p:cNvSpPr>
          <p:nvPr>
            <p:ph type="title"/>
          </p:nvPr>
        </p:nvSpPr>
        <p:spPr>
          <a:xfrm>
            <a:off x="1088065" y="685803"/>
            <a:ext cx="8229600" cy="792162"/>
          </a:xfrm>
        </p:spPr>
        <p:txBody>
          <a:bodyPr vert="horz" lIns="92075" tIns="46038" rIns="92075" bIns="46038" anchor="ctr">
            <a:normAutofit fontScale="90000"/>
          </a:bodyPr>
          <a:lstStyle/>
          <a:p>
            <a:r>
              <a:rPr lang="en-US" altLang="en-US" sz="4800" dirty="0"/>
              <a:t>The need for speed…</a:t>
            </a:r>
          </a:p>
        </p:txBody>
      </p:sp>
      <p:sp>
        <p:nvSpPr>
          <p:cNvPr id="587779" name="Rectangle 3">
            <a:extLst>
              <a:ext uri="{FF2B5EF4-FFF2-40B4-BE49-F238E27FC236}">
                <a16:creationId xmlns:a16="http://schemas.microsoft.com/office/drawing/2014/main" id="{874E2351-6AE5-49AA-8764-A7B839398C79}"/>
              </a:ext>
            </a:extLst>
          </p:cNvPr>
          <p:cNvSpPr>
            <a:spLocks noGrp="1" noChangeArrowheads="1"/>
          </p:cNvSpPr>
          <p:nvPr>
            <p:ph idx="1"/>
          </p:nvPr>
        </p:nvSpPr>
        <p:spPr>
          <a:xfrm>
            <a:off x="6248400" y="1371601"/>
            <a:ext cx="4038600" cy="1782763"/>
          </a:xfr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vert="horz" lIns="92075" tIns="46038" rIns="92075" bIns="46038">
            <a:normAutofit/>
          </a:bodyPr>
          <a:lstStyle/>
          <a:p>
            <a:pPr indent="0">
              <a:lnSpc>
                <a:spcPct val="110000"/>
              </a:lnSpc>
              <a:buNone/>
              <a:defRPr/>
            </a:pPr>
            <a:r>
              <a:rPr lang="en-US" b="1" dirty="0"/>
              <a:t>Faster results mean faster access to targeted therapy</a:t>
            </a:r>
          </a:p>
          <a:p>
            <a:pPr>
              <a:lnSpc>
                <a:spcPct val="110000"/>
              </a:lnSpc>
              <a:defRPr/>
            </a:pPr>
            <a:endParaRPr lang="en-US" dirty="0"/>
          </a:p>
        </p:txBody>
      </p:sp>
      <p:sp>
        <p:nvSpPr>
          <p:cNvPr id="14340" name="Slide Number Placeholder 6">
            <a:extLst>
              <a:ext uri="{FF2B5EF4-FFF2-40B4-BE49-F238E27FC236}">
                <a16:creationId xmlns:a16="http://schemas.microsoft.com/office/drawing/2014/main" id="{4643E5F3-42C8-4890-877C-699F83DDE23D}"/>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EC02247-833D-49C6-919D-A4868A51FF74}" type="slidenum">
              <a:rPr lang="en-US" altLang="en-US"/>
              <a:pPr eaLnBrk="1" hangingPunct="1"/>
              <a:t>10</a:t>
            </a:fld>
            <a:endParaRPr lang="en-US" altLang="en-US"/>
          </a:p>
        </p:txBody>
      </p:sp>
      <p:pic>
        <p:nvPicPr>
          <p:cNvPr id="14341" name="Picture 8">
            <a:extLst>
              <a:ext uri="{FF2B5EF4-FFF2-40B4-BE49-F238E27FC236}">
                <a16:creationId xmlns:a16="http://schemas.microsoft.com/office/drawing/2014/main" id="{C649DF10-4EEE-43A4-9CDB-B973D64AF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76600"/>
            <a:ext cx="4648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a:extLst>
              <a:ext uri="{FF2B5EF4-FFF2-40B4-BE49-F238E27FC236}">
                <a16:creationId xmlns:a16="http://schemas.microsoft.com/office/drawing/2014/main" id="{CBC792D1-A4A4-48F4-94FF-877122C3D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1600201"/>
            <a:ext cx="3122613"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FA737D9-7437-4B69-AF89-0B26CD555DE9}"/>
              </a:ext>
            </a:extLst>
          </p:cNvPr>
          <p:cNvSpPr>
            <a:spLocks noGrp="1" noChangeArrowheads="1"/>
          </p:cNvSpPr>
          <p:nvPr>
            <p:ph type="title"/>
          </p:nvPr>
        </p:nvSpPr>
        <p:spPr>
          <a:xfrm>
            <a:off x="1524000" y="230300"/>
            <a:ext cx="9144000" cy="868363"/>
          </a:xfrm>
        </p:spPr>
        <p:txBody>
          <a:bodyPr>
            <a:normAutofit fontScale="90000"/>
          </a:bodyPr>
          <a:lstStyle/>
          <a:p>
            <a:r>
              <a:rPr lang="en-US" altLang="en-US" sz="2800" dirty="0"/>
              <a:t>Fusobacterium in Pleural Fluid</a:t>
            </a:r>
            <a:br>
              <a:rPr lang="en-US" altLang="en-US" sz="2800" dirty="0"/>
            </a:br>
            <a:r>
              <a:rPr lang="en-US" altLang="en-US" sz="2800" dirty="0"/>
              <a:t>(missed initially because smear  too thick)</a:t>
            </a:r>
          </a:p>
        </p:txBody>
      </p:sp>
      <p:sp>
        <p:nvSpPr>
          <p:cNvPr id="106499" name="Slide Number Placeholder 5">
            <a:extLst>
              <a:ext uri="{FF2B5EF4-FFF2-40B4-BE49-F238E27FC236}">
                <a16:creationId xmlns:a16="http://schemas.microsoft.com/office/drawing/2014/main" id="{2B98AB1F-6AFF-44FE-AD72-C0D7608887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EEEA3C-806D-4A74-97A2-9B4316308B49}" type="slidenum">
              <a:rPr lang="en-US" altLang="en-US"/>
              <a:pPr eaLnBrk="1" hangingPunct="1"/>
              <a:t>100</a:t>
            </a:fld>
            <a:endParaRPr lang="en-US" altLang="en-US"/>
          </a:p>
        </p:txBody>
      </p:sp>
      <p:pic>
        <p:nvPicPr>
          <p:cNvPr id="106500" name="Picture 10">
            <a:extLst>
              <a:ext uri="{FF2B5EF4-FFF2-40B4-BE49-F238E27FC236}">
                <a16:creationId xmlns:a16="http://schemas.microsoft.com/office/drawing/2014/main" id="{A297C357-7285-45DE-A828-6CE386272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57176"/>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Line 6">
            <a:extLst>
              <a:ext uri="{FF2B5EF4-FFF2-40B4-BE49-F238E27FC236}">
                <a16:creationId xmlns:a16="http://schemas.microsoft.com/office/drawing/2014/main" id="{E91000E0-0314-44F0-8991-FDF67088754B}"/>
              </a:ext>
            </a:extLst>
          </p:cNvPr>
          <p:cNvSpPr>
            <a:spLocks noChangeShapeType="1"/>
          </p:cNvSpPr>
          <p:nvPr/>
        </p:nvSpPr>
        <p:spPr bwMode="auto">
          <a:xfrm flipH="1" flipV="1">
            <a:off x="9296400" y="1905000"/>
            <a:ext cx="9144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2" name="Line 7">
            <a:extLst>
              <a:ext uri="{FF2B5EF4-FFF2-40B4-BE49-F238E27FC236}">
                <a16:creationId xmlns:a16="http://schemas.microsoft.com/office/drawing/2014/main" id="{220BA0EC-5997-4EF7-A603-AD4434B6C1EA}"/>
              </a:ext>
            </a:extLst>
          </p:cNvPr>
          <p:cNvSpPr>
            <a:spLocks noChangeShapeType="1"/>
          </p:cNvSpPr>
          <p:nvPr/>
        </p:nvSpPr>
        <p:spPr bwMode="auto">
          <a:xfrm flipH="1" flipV="1">
            <a:off x="8458200" y="5334000"/>
            <a:ext cx="9144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3" name="Text Box 8">
            <a:extLst>
              <a:ext uri="{FF2B5EF4-FFF2-40B4-BE49-F238E27FC236}">
                <a16:creationId xmlns:a16="http://schemas.microsoft.com/office/drawing/2014/main" id="{1BAF6527-7E8A-4CB2-A822-C4797A502857}"/>
              </a:ext>
            </a:extLst>
          </p:cNvPr>
          <p:cNvSpPr txBox="1">
            <a:spLocks noChangeArrowheads="1"/>
          </p:cNvSpPr>
          <p:nvPr/>
        </p:nvSpPr>
        <p:spPr bwMode="auto">
          <a:xfrm>
            <a:off x="1828800" y="5638800"/>
            <a:ext cx="152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Thick</a:t>
            </a:r>
          </a:p>
        </p:txBody>
      </p:sp>
      <p:sp>
        <p:nvSpPr>
          <p:cNvPr id="106504" name="Text Box 9">
            <a:extLst>
              <a:ext uri="{FF2B5EF4-FFF2-40B4-BE49-F238E27FC236}">
                <a16:creationId xmlns:a16="http://schemas.microsoft.com/office/drawing/2014/main" id="{F8C47107-07F1-42D0-960F-758905DCE789}"/>
              </a:ext>
            </a:extLst>
          </p:cNvPr>
          <p:cNvSpPr txBox="1">
            <a:spLocks noChangeArrowheads="1"/>
          </p:cNvSpPr>
          <p:nvPr/>
        </p:nvSpPr>
        <p:spPr bwMode="auto">
          <a:xfrm>
            <a:off x="63246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Thin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a:extLst>
              <a:ext uri="{FF2B5EF4-FFF2-40B4-BE49-F238E27FC236}">
                <a16:creationId xmlns:a16="http://schemas.microsoft.com/office/drawing/2014/main" id="{C6619C45-F59A-477E-A846-130AFF84B427}"/>
              </a:ext>
            </a:extLst>
          </p:cNvPr>
          <p:cNvSpPr>
            <a:spLocks noGrp="1"/>
          </p:cNvSpPr>
          <p:nvPr>
            <p:ph type="ctrTitle"/>
          </p:nvPr>
        </p:nvSpPr>
        <p:spPr>
          <a:xfrm>
            <a:off x="1524000" y="0"/>
            <a:ext cx="9144000" cy="3600450"/>
          </a:xfrm>
        </p:spPr>
        <p:txBody>
          <a:bodyPr/>
          <a:lstStyle/>
          <a:p>
            <a:r>
              <a:rPr lang="en-US" altLang="en-US"/>
              <a:t>Stool Gram Stains</a:t>
            </a:r>
          </a:p>
        </p:txBody>
      </p:sp>
      <p:sp>
        <p:nvSpPr>
          <p:cNvPr id="107523" name="Subtitle 4">
            <a:extLst>
              <a:ext uri="{FF2B5EF4-FFF2-40B4-BE49-F238E27FC236}">
                <a16:creationId xmlns:a16="http://schemas.microsoft.com/office/drawing/2014/main" id="{1A6C5967-919B-491E-B994-0C4B52914CBE}"/>
              </a:ext>
            </a:extLst>
          </p:cNvPr>
          <p:cNvSpPr>
            <a:spLocks noGrp="1"/>
          </p:cNvSpPr>
          <p:nvPr>
            <p:ph type="subTitle" idx="1"/>
          </p:nvPr>
        </p:nvSpPr>
        <p:spPr/>
        <p:txBody>
          <a:bodyPr/>
          <a:lstStyle/>
          <a:p>
            <a:r>
              <a:rPr lang="en-US" altLang="en-US"/>
              <a:t>Rarely useful:</a:t>
            </a:r>
          </a:p>
          <a:p>
            <a:r>
              <a:rPr lang="en-US" altLang="en-US"/>
              <a:t>Some excpetions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3">
            <a:extLst>
              <a:ext uri="{FF2B5EF4-FFF2-40B4-BE49-F238E27FC236}">
                <a16:creationId xmlns:a16="http://schemas.microsoft.com/office/drawing/2014/main" id="{C1184076-0A4C-40E9-B4B5-D7954898BD64}"/>
              </a:ext>
            </a:extLst>
          </p:cNvPr>
          <p:cNvSpPr>
            <a:spLocks noGrp="1"/>
          </p:cNvSpPr>
          <p:nvPr>
            <p:ph type="title"/>
          </p:nvPr>
        </p:nvSpPr>
        <p:spPr>
          <a:xfrm>
            <a:off x="609600" y="0"/>
            <a:ext cx="10972800" cy="1069848"/>
          </a:xfrm>
        </p:spPr>
        <p:txBody>
          <a:bodyPr/>
          <a:lstStyle/>
          <a:p>
            <a:r>
              <a:rPr lang="en-US" altLang="en-US" i="1" dirty="0"/>
              <a:t>Campylobacter jejuni</a:t>
            </a:r>
            <a:r>
              <a:rPr lang="en-US" altLang="en-US" dirty="0"/>
              <a:t>: Gull wings</a:t>
            </a:r>
          </a:p>
        </p:txBody>
      </p:sp>
      <p:pic>
        <p:nvPicPr>
          <p:cNvPr id="108547" name="Picture 2">
            <a:extLst>
              <a:ext uri="{FF2B5EF4-FFF2-40B4-BE49-F238E27FC236}">
                <a16:creationId xmlns:a16="http://schemas.microsoft.com/office/drawing/2014/main" id="{3F8A2A2D-58F8-48CE-AB07-7922404B8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14401"/>
            <a:ext cx="7620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3">
            <a:extLst>
              <a:ext uri="{FF2B5EF4-FFF2-40B4-BE49-F238E27FC236}">
                <a16:creationId xmlns:a16="http://schemas.microsoft.com/office/drawing/2014/main" id="{3F0FE3E0-B4B7-48BA-A5B9-75BAB8D2F5C8}"/>
              </a:ext>
            </a:extLst>
          </p:cNvPr>
          <p:cNvSpPr>
            <a:spLocks noGrp="1"/>
          </p:cNvSpPr>
          <p:nvPr>
            <p:ph type="ctrTitle"/>
          </p:nvPr>
        </p:nvSpPr>
        <p:spPr>
          <a:xfrm>
            <a:off x="1524000" y="0"/>
            <a:ext cx="9144000" cy="3600450"/>
          </a:xfrm>
        </p:spPr>
        <p:txBody>
          <a:bodyPr/>
          <a:lstStyle/>
          <a:p>
            <a:r>
              <a:rPr lang="en-US" altLang="en-US"/>
              <a:t>Blood Culture Gram Stains</a:t>
            </a:r>
          </a:p>
        </p:txBody>
      </p:sp>
      <p:sp>
        <p:nvSpPr>
          <p:cNvPr id="109571" name="Subtitle 4">
            <a:extLst>
              <a:ext uri="{FF2B5EF4-FFF2-40B4-BE49-F238E27FC236}">
                <a16:creationId xmlns:a16="http://schemas.microsoft.com/office/drawing/2014/main" id="{A059DF55-0455-483A-AE26-173A17791AAD}"/>
              </a:ext>
            </a:extLst>
          </p:cNvPr>
          <p:cNvSpPr>
            <a:spLocks noGrp="1"/>
          </p:cNvSpPr>
          <p:nvPr>
            <p:ph type="subTitle" idx="1"/>
          </p:nvPr>
        </p:nvSpPr>
        <p:spPr/>
        <p:txBody>
          <a:bodyPr/>
          <a:lstStyle/>
          <a:p>
            <a:endParaRPr lang="en-US"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BF66C82-83A5-4F33-9C87-204C54C8A580}"/>
              </a:ext>
            </a:extLst>
          </p:cNvPr>
          <p:cNvSpPr>
            <a:spLocks noGrp="1" noChangeArrowheads="1"/>
          </p:cNvSpPr>
          <p:nvPr>
            <p:ph type="title"/>
          </p:nvPr>
        </p:nvSpPr>
        <p:spPr>
          <a:xfrm>
            <a:off x="1905000" y="427038"/>
            <a:ext cx="8382000" cy="1096962"/>
          </a:xfrm>
        </p:spPr>
        <p:txBody>
          <a:bodyPr/>
          <a:lstStyle/>
          <a:p>
            <a:r>
              <a:rPr lang="en-US" altLang="en-US" sz="3200"/>
              <a:t>Issues in Grams Stains in Blood Cultures</a:t>
            </a:r>
          </a:p>
        </p:txBody>
      </p:sp>
      <p:sp>
        <p:nvSpPr>
          <p:cNvPr id="110595" name="Rectangle 3">
            <a:extLst>
              <a:ext uri="{FF2B5EF4-FFF2-40B4-BE49-F238E27FC236}">
                <a16:creationId xmlns:a16="http://schemas.microsoft.com/office/drawing/2014/main" id="{24A29F99-A69B-4039-8635-1322DDC7EA7B}"/>
              </a:ext>
            </a:extLst>
          </p:cNvPr>
          <p:cNvSpPr>
            <a:spLocks noGrp="1" noChangeArrowheads="1"/>
          </p:cNvSpPr>
          <p:nvPr>
            <p:ph type="body" idx="1"/>
          </p:nvPr>
        </p:nvSpPr>
        <p:spPr>
          <a:xfrm>
            <a:off x="1905000" y="1676401"/>
            <a:ext cx="8229600" cy="4525963"/>
          </a:xfrm>
        </p:spPr>
        <p:txBody>
          <a:bodyPr/>
          <a:lstStyle/>
          <a:p>
            <a:r>
              <a:rPr lang="en-US" altLang="en-US"/>
              <a:t>Verbage for reporting Gram stain</a:t>
            </a:r>
            <a:br>
              <a:rPr lang="en-US" altLang="en-US"/>
            </a:br>
            <a:r>
              <a:rPr lang="en-US" altLang="en-US"/>
              <a:t>--Interpret with “suggestive of…”?</a:t>
            </a:r>
          </a:p>
          <a:p>
            <a:endParaRPr lang="en-US" altLang="en-US"/>
          </a:p>
          <a:p>
            <a:r>
              <a:rPr lang="en-US" altLang="en-US"/>
              <a:t>Should every positive culture be called? No - but</a:t>
            </a:r>
            <a:br>
              <a:rPr lang="en-US" altLang="en-US"/>
            </a:br>
            <a:r>
              <a:rPr lang="en-US" altLang="en-US"/>
              <a:t>--Every time a Gram negative rod is found</a:t>
            </a:r>
            <a:br>
              <a:rPr lang="en-US" altLang="en-US"/>
            </a:br>
            <a:r>
              <a:rPr lang="en-US" altLang="en-US"/>
              <a:t>   in a new blood culture within 24 hr? </a:t>
            </a:r>
            <a:br>
              <a:rPr lang="en-US" altLang="en-US"/>
            </a:br>
            <a:r>
              <a:rPr lang="en-US" altLang="en-US"/>
              <a:t>--What about 48 hr? </a:t>
            </a:r>
            <a:br>
              <a:rPr lang="en-US" altLang="en-US"/>
            </a:br>
            <a:r>
              <a:rPr lang="en-US" altLang="en-US"/>
              <a:t>--What about Gram positive cocci?</a:t>
            </a:r>
            <a:br>
              <a:rPr lang="en-US" altLang="en-US"/>
            </a:br>
            <a:endParaRPr lang="en-US" alt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5">
            <a:extLst>
              <a:ext uri="{FF2B5EF4-FFF2-40B4-BE49-F238E27FC236}">
                <a16:creationId xmlns:a16="http://schemas.microsoft.com/office/drawing/2014/main" id="{728FDA82-8AD9-4D2A-A198-BE08ECED02A8}"/>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A51D24-7DE4-4BD6-986C-55DD89344240}" type="slidenum">
              <a:rPr lang="en-US" altLang="en-US"/>
              <a:pPr eaLnBrk="1" hangingPunct="1"/>
              <a:t>105</a:t>
            </a:fld>
            <a:endParaRPr lang="en-US" altLang="en-US"/>
          </a:p>
        </p:txBody>
      </p:sp>
      <p:sp>
        <p:nvSpPr>
          <p:cNvPr id="111619" name="Rectangle 2">
            <a:extLst>
              <a:ext uri="{FF2B5EF4-FFF2-40B4-BE49-F238E27FC236}">
                <a16:creationId xmlns:a16="http://schemas.microsoft.com/office/drawing/2014/main" id="{7BEF1A44-93C2-4539-8535-CEC56EBF6150}"/>
              </a:ext>
            </a:extLst>
          </p:cNvPr>
          <p:cNvSpPr>
            <a:spLocks noGrp="1" noChangeArrowheads="1"/>
          </p:cNvSpPr>
          <p:nvPr>
            <p:ph type="title"/>
          </p:nvPr>
        </p:nvSpPr>
        <p:spPr>
          <a:xfrm>
            <a:off x="1524000" y="228600"/>
            <a:ext cx="9144000" cy="990600"/>
          </a:xfrm>
        </p:spPr>
        <p:txBody>
          <a:bodyPr/>
          <a:lstStyle/>
          <a:p>
            <a:pPr algn="l"/>
            <a:r>
              <a:rPr lang="en-US" altLang="en-US"/>
              <a:t>Gram Stain Accuracy of Blood Cultures</a:t>
            </a:r>
          </a:p>
        </p:txBody>
      </p:sp>
      <p:sp>
        <p:nvSpPr>
          <p:cNvPr id="111620" name="Rectangle 3">
            <a:extLst>
              <a:ext uri="{FF2B5EF4-FFF2-40B4-BE49-F238E27FC236}">
                <a16:creationId xmlns:a16="http://schemas.microsoft.com/office/drawing/2014/main" id="{0DDE89D2-E4E2-43F4-B27F-A93744676E8F}"/>
              </a:ext>
            </a:extLst>
          </p:cNvPr>
          <p:cNvSpPr>
            <a:spLocks noGrp="1" noChangeArrowheads="1"/>
          </p:cNvSpPr>
          <p:nvPr>
            <p:ph type="body" idx="1"/>
          </p:nvPr>
        </p:nvSpPr>
        <p:spPr>
          <a:xfrm>
            <a:off x="1752600" y="1524000"/>
            <a:ext cx="8915400" cy="5181600"/>
          </a:xfrm>
        </p:spPr>
        <p:txBody>
          <a:bodyPr/>
          <a:lstStyle/>
          <a:p>
            <a:endParaRPr lang="da-DK" altLang="en-US"/>
          </a:p>
          <a:p>
            <a:r>
              <a:rPr lang="en-US" altLang="en-US"/>
              <a:t>Sensitivity 91.3-99.7%</a:t>
            </a:r>
          </a:p>
          <a:p>
            <a:pPr lvl="1"/>
            <a:r>
              <a:rPr lang="en-US" altLang="en-US"/>
              <a:t>Most frequent species. GNR and Staph: 91.3-100%</a:t>
            </a:r>
          </a:p>
          <a:p>
            <a:pPr lvl="1"/>
            <a:r>
              <a:rPr lang="en-US" altLang="en-US"/>
              <a:t>Non-hemolytic streptococci the lowest: 86.2 to 94.9%</a:t>
            </a:r>
            <a:br>
              <a:rPr lang="en-US" altLang="en-US"/>
            </a:br>
            <a:endParaRPr lang="da-DK" altLang="en-US"/>
          </a:p>
          <a:p>
            <a:r>
              <a:rPr lang="en-US" altLang="en-US"/>
              <a:t>Specificity 98.9-100%</a:t>
            </a:r>
            <a:br>
              <a:rPr lang="en-US" altLang="en-US"/>
            </a:br>
            <a:endParaRPr lang="da-DK" altLang="en-US"/>
          </a:p>
          <a:p>
            <a:r>
              <a:rPr lang="en-US" altLang="en-US"/>
              <a:t>PPV 94.6-100%</a:t>
            </a:r>
            <a:endParaRPr lang="da-DK" altLang="en-US"/>
          </a:p>
          <a:p>
            <a:r>
              <a:rPr lang="en-US" altLang="en-US"/>
              <a:t>NPV 99.0-100%</a:t>
            </a:r>
          </a:p>
        </p:txBody>
      </p:sp>
      <p:sp>
        <p:nvSpPr>
          <p:cNvPr id="677892" name="Text Box 4">
            <a:extLst>
              <a:ext uri="{FF2B5EF4-FFF2-40B4-BE49-F238E27FC236}">
                <a16:creationId xmlns:a16="http://schemas.microsoft.com/office/drawing/2014/main" id="{AB5D3567-5895-45A1-BE6A-124DDA81C4C0}"/>
              </a:ext>
            </a:extLst>
          </p:cNvPr>
          <p:cNvSpPr txBox="1">
            <a:spLocks noChangeArrowheads="1"/>
          </p:cNvSpPr>
          <p:nvPr/>
        </p:nvSpPr>
        <p:spPr bwMode="auto">
          <a:xfrm>
            <a:off x="6400800" y="3810001"/>
            <a:ext cx="4267200" cy="2308225"/>
          </a:xfrm>
          <a:prstGeom prst="rect">
            <a:avLst/>
          </a:prstGeom>
          <a:noFill/>
          <a:ln w="9525">
            <a:noFill/>
            <a:miter lim="800000"/>
            <a:headEnd/>
            <a:tailEnd/>
          </a:ln>
          <a:effectLst/>
        </p:spPr>
        <p:txBody>
          <a:bodyPr>
            <a:spAutoFit/>
          </a:bodyPr>
          <a:lstStyle/>
          <a:p>
            <a:pPr>
              <a:spcBef>
                <a:spcPct val="50000"/>
              </a:spcBef>
              <a:defRPr/>
            </a:pPr>
            <a:r>
              <a:rPr lang="en-GB" sz="2400" u="sng" dirty="0">
                <a:solidFill>
                  <a:schemeClr val="bg1"/>
                </a:solidFill>
                <a:effectLst>
                  <a:outerShdw blurRad="38100" dist="38100" dir="2700000" algn="tl">
                    <a:srgbClr val="000000"/>
                  </a:outerShdw>
                </a:effectLst>
                <a:latin typeface="Arial" charset="0"/>
              </a:rPr>
              <a:t>First</a:t>
            </a:r>
            <a:r>
              <a:rPr lang="en-GB" sz="2400" dirty="0">
                <a:solidFill>
                  <a:schemeClr val="bg1"/>
                </a:solidFill>
                <a:effectLst>
                  <a:outerShdw blurRad="38100" dist="38100" dir="2700000" algn="tl">
                    <a:srgbClr val="000000"/>
                  </a:outerShdw>
                </a:effectLst>
                <a:latin typeface="Arial" charset="0"/>
              </a:rPr>
              <a:t> notification of positive blood cultures shows high accuracy of the Gram stain</a:t>
            </a:r>
            <a:br>
              <a:rPr lang="en-GB" sz="2400" dirty="0">
                <a:solidFill>
                  <a:schemeClr val="bg1"/>
                </a:solidFill>
                <a:effectLst>
                  <a:outerShdw blurRad="38100" dist="38100" dir="2700000" algn="tl">
                    <a:srgbClr val="000000"/>
                  </a:outerShdw>
                </a:effectLst>
                <a:latin typeface="Arial" charset="0"/>
              </a:rPr>
            </a:br>
            <a:r>
              <a:rPr lang="en-GB" sz="2400" dirty="0">
                <a:solidFill>
                  <a:schemeClr val="bg1"/>
                </a:solidFill>
                <a:effectLst>
                  <a:outerShdw blurRad="38100" dist="38100" dir="2700000" algn="tl">
                    <a:srgbClr val="000000"/>
                  </a:outerShdw>
                </a:effectLst>
                <a:latin typeface="Arial" charset="0"/>
              </a:rPr>
              <a:t> </a:t>
            </a:r>
            <a:br>
              <a:rPr lang="en-GB" sz="2400" dirty="0">
                <a:solidFill>
                  <a:schemeClr val="bg1"/>
                </a:solidFill>
                <a:effectLst>
                  <a:outerShdw blurRad="38100" dist="38100" dir="2700000" algn="tl">
                    <a:srgbClr val="000000"/>
                  </a:outerShdw>
                </a:effectLst>
                <a:latin typeface="Arial" charset="0"/>
              </a:rPr>
            </a:br>
            <a:r>
              <a:rPr lang="en-GB" sz="2400" dirty="0">
                <a:solidFill>
                  <a:schemeClr val="bg1"/>
                </a:solidFill>
                <a:effectLst>
                  <a:outerShdw blurRad="38100" dist="38100" dir="2700000" algn="tl">
                    <a:srgbClr val="000000"/>
                  </a:outerShdw>
                </a:effectLst>
                <a:latin typeface="Arial" charset="0"/>
              </a:rPr>
              <a:t>2007 JCM 45 (4) </a:t>
            </a:r>
            <a:r>
              <a:rPr lang="da-DK" sz="2400" dirty="0">
                <a:solidFill>
                  <a:schemeClr val="bg1"/>
                </a:solidFill>
                <a:effectLst>
                  <a:outerShdw blurRad="38100" dist="38100" dir="2700000" algn="tl">
                    <a:srgbClr val="000000"/>
                  </a:outerShdw>
                </a:effectLst>
                <a:latin typeface="Arial" charset="0"/>
              </a:rPr>
              <a:t>Søgaard, Nørgaard, Schønheyder</a:t>
            </a:r>
            <a:endParaRPr lang="en-US" sz="2400" dirty="0">
              <a:solidFill>
                <a:schemeClr val="bg1"/>
              </a:solidFill>
              <a:effectLst>
                <a:outerShdw blurRad="38100" dist="38100" dir="2700000" algn="tl">
                  <a:srgbClr val="000000"/>
                </a:outerShdw>
              </a:effectLst>
              <a:latin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F281DC7-E097-4684-81E5-3B3FB9695992}"/>
              </a:ext>
            </a:extLst>
          </p:cNvPr>
          <p:cNvSpPr>
            <a:spLocks noGrp="1" noChangeArrowheads="1"/>
          </p:cNvSpPr>
          <p:nvPr>
            <p:ph type="title"/>
          </p:nvPr>
        </p:nvSpPr>
        <p:spPr>
          <a:xfrm>
            <a:off x="1981200" y="274638"/>
            <a:ext cx="8229600" cy="1096962"/>
          </a:xfrm>
        </p:spPr>
        <p:txBody>
          <a:bodyPr>
            <a:normAutofit fontScale="90000"/>
          </a:bodyPr>
          <a:lstStyle/>
          <a:p>
            <a:r>
              <a:rPr lang="en-US" altLang="en-US"/>
              <a:t>Interpretation Errors from Grams Stains in Blood Cultures</a:t>
            </a:r>
          </a:p>
        </p:txBody>
      </p:sp>
      <p:sp>
        <p:nvSpPr>
          <p:cNvPr id="112643" name="Rectangle 3">
            <a:extLst>
              <a:ext uri="{FF2B5EF4-FFF2-40B4-BE49-F238E27FC236}">
                <a16:creationId xmlns:a16="http://schemas.microsoft.com/office/drawing/2014/main" id="{BBC88F9A-58ED-43E7-9E3C-D2A38AB407BB}"/>
              </a:ext>
            </a:extLst>
          </p:cNvPr>
          <p:cNvSpPr>
            <a:spLocks noGrp="1" noChangeArrowheads="1"/>
          </p:cNvSpPr>
          <p:nvPr>
            <p:ph type="body" idx="1"/>
          </p:nvPr>
        </p:nvSpPr>
        <p:spPr>
          <a:xfrm>
            <a:off x="1981200" y="1798638"/>
            <a:ext cx="8229600" cy="4525962"/>
          </a:xfrm>
        </p:spPr>
        <p:txBody>
          <a:bodyPr/>
          <a:lstStyle/>
          <a:p>
            <a:pPr>
              <a:lnSpc>
                <a:spcPct val="90000"/>
              </a:lnSpc>
            </a:pPr>
            <a:r>
              <a:rPr lang="en-US" altLang="en-US"/>
              <a:t>0.7% misread</a:t>
            </a:r>
          </a:p>
          <a:p>
            <a:pPr>
              <a:lnSpc>
                <a:spcPct val="90000"/>
              </a:lnSpc>
            </a:pPr>
            <a:r>
              <a:rPr lang="en-US" altLang="en-US" i="1"/>
              <a:t>Acinetobacter </a:t>
            </a:r>
            <a:r>
              <a:rPr lang="en-US" altLang="en-US"/>
              <a:t>read as Gram positive</a:t>
            </a:r>
          </a:p>
          <a:p>
            <a:pPr>
              <a:lnSpc>
                <a:spcPct val="90000"/>
              </a:lnSpc>
            </a:pPr>
            <a:r>
              <a:rPr lang="en-US" altLang="en-US" i="1"/>
              <a:t>Bacillius </a:t>
            </a:r>
            <a:r>
              <a:rPr lang="en-US" altLang="en-US"/>
              <a:t>and </a:t>
            </a:r>
            <a:r>
              <a:rPr lang="en-US" altLang="en-US" i="1"/>
              <a:t>Clostridium </a:t>
            </a:r>
            <a:r>
              <a:rPr lang="en-US" altLang="en-US"/>
              <a:t>read as Gram negative</a:t>
            </a:r>
          </a:p>
          <a:p>
            <a:pPr>
              <a:lnSpc>
                <a:spcPct val="90000"/>
              </a:lnSpc>
            </a:pPr>
            <a:r>
              <a:rPr lang="en-US" altLang="en-US"/>
              <a:t>Mixed cultures (missed one morphotype)</a:t>
            </a:r>
            <a:br>
              <a:rPr lang="en-US" altLang="en-US"/>
            </a:br>
            <a:r>
              <a:rPr lang="en-US" altLang="en-US"/>
              <a:t>~half missed Gram negative bacilli; </a:t>
            </a:r>
            <a:br>
              <a:rPr lang="en-US" altLang="en-US"/>
            </a:br>
            <a:r>
              <a:rPr lang="en-US" altLang="en-US"/>
              <a:t>~half missed Gram positive organisms</a:t>
            </a:r>
            <a:br>
              <a:rPr lang="en-US" altLang="en-US"/>
            </a:br>
            <a:br>
              <a:rPr lang="en-US" altLang="en-US"/>
            </a:br>
            <a:r>
              <a:rPr lang="en-US" altLang="en-US"/>
              <a:t>Rand, AJCP 126:686-690, 2006</a:t>
            </a:r>
          </a:p>
          <a:p>
            <a:pPr>
              <a:lnSpc>
                <a:spcPct val="90000"/>
              </a:lnSpc>
            </a:pPr>
            <a:endParaRPr lang="en-US" alt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570D401-D0FF-46F5-B54A-6ADB8F5558F1}"/>
              </a:ext>
            </a:extLst>
          </p:cNvPr>
          <p:cNvSpPr>
            <a:spLocks noGrp="1" noChangeArrowheads="1"/>
          </p:cNvSpPr>
          <p:nvPr>
            <p:ph type="title"/>
          </p:nvPr>
        </p:nvSpPr>
        <p:spPr>
          <a:xfrm>
            <a:off x="1524000" y="1"/>
            <a:ext cx="9144000" cy="1020763"/>
          </a:xfrm>
        </p:spPr>
        <p:txBody>
          <a:bodyPr>
            <a:normAutofit fontScale="90000"/>
          </a:bodyPr>
          <a:lstStyle/>
          <a:p>
            <a:r>
              <a:rPr lang="en-US" altLang="en-US" sz="3200" i="1"/>
              <a:t>Salmonella</a:t>
            </a:r>
            <a:r>
              <a:rPr lang="en-US" altLang="en-US" sz="3200"/>
              <a:t> and </a:t>
            </a:r>
            <a:r>
              <a:rPr lang="en-US" altLang="en-US" sz="3200" i="1"/>
              <a:t>Staphylococcus</a:t>
            </a:r>
            <a:r>
              <a:rPr lang="en-US" altLang="en-US" sz="3200"/>
              <a:t> from blood culture; only Staph seen on Gram stain</a:t>
            </a:r>
          </a:p>
        </p:txBody>
      </p:sp>
      <p:sp>
        <p:nvSpPr>
          <p:cNvPr id="113667" name="Slide Number Placeholder 5">
            <a:extLst>
              <a:ext uri="{FF2B5EF4-FFF2-40B4-BE49-F238E27FC236}">
                <a16:creationId xmlns:a16="http://schemas.microsoft.com/office/drawing/2014/main" id="{AC40AE83-E7DB-4424-B310-421CB55951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41870F-7825-4DB7-8301-54FF771185B8}" type="slidenum">
              <a:rPr lang="en-US" altLang="en-US"/>
              <a:pPr eaLnBrk="1" hangingPunct="1"/>
              <a:t>107</a:t>
            </a:fld>
            <a:endParaRPr lang="en-US" altLang="en-US"/>
          </a:p>
        </p:txBody>
      </p:sp>
      <p:pic>
        <p:nvPicPr>
          <p:cNvPr id="113668" name="Picture 6">
            <a:extLst>
              <a:ext uri="{FF2B5EF4-FFF2-40B4-BE49-F238E27FC236}">
                <a16:creationId xmlns:a16="http://schemas.microsoft.com/office/drawing/2014/main" id="{47EF8F12-6345-4A97-A957-BA10A9BF9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47750"/>
            <a:ext cx="77597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 Box 5">
            <a:extLst>
              <a:ext uri="{FF2B5EF4-FFF2-40B4-BE49-F238E27FC236}">
                <a16:creationId xmlns:a16="http://schemas.microsoft.com/office/drawing/2014/main" id="{DAC8AB2B-C04C-4966-B7CA-96C77131CAA0}"/>
              </a:ext>
            </a:extLst>
          </p:cNvPr>
          <p:cNvSpPr txBox="1">
            <a:spLocks noChangeArrowheads="1"/>
          </p:cNvSpPr>
          <p:nvPr/>
        </p:nvSpPr>
        <p:spPr bwMode="auto">
          <a:xfrm>
            <a:off x="2895600" y="1447801"/>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t>How long should we examine a slide?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B782D74A-BAAB-4D40-BFD0-EDA7D5228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667001"/>
            <a:ext cx="74676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a:extLst>
              <a:ext uri="{FF2B5EF4-FFF2-40B4-BE49-F238E27FC236}">
                <a16:creationId xmlns:a16="http://schemas.microsoft.com/office/drawing/2014/main" id="{12174542-5780-4CA8-BD7F-42B4ADC9A968}"/>
              </a:ext>
            </a:extLst>
          </p:cNvPr>
          <p:cNvSpPr txBox="1">
            <a:spLocks noChangeArrowheads="1"/>
          </p:cNvSpPr>
          <p:nvPr/>
        </p:nvSpPr>
        <p:spPr bwMode="auto">
          <a:xfrm>
            <a:off x="1828800" y="457201"/>
            <a:ext cx="8610600" cy="144621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i="1">
                <a:solidFill>
                  <a:schemeClr val="bg1"/>
                </a:solidFill>
              </a:rPr>
              <a:t>Penicillium marneffii</a:t>
            </a:r>
            <a:r>
              <a:rPr lang="en-US" altLang="en-US" sz="3200" b="1">
                <a:solidFill>
                  <a:schemeClr val="bg1"/>
                </a:solidFill>
              </a:rPr>
              <a:t> in Blood Culture</a:t>
            </a:r>
            <a:br>
              <a:rPr lang="en-US" altLang="en-US" sz="3200" b="1">
                <a:solidFill>
                  <a:schemeClr val="bg1"/>
                </a:solidFill>
              </a:rPr>
            </a:br>
            <a:r>
              <a:rPr lang="en-US" altLang="en-US">
                <a:solidFill>
                  <a:schemeClr val="bg1"/>
                </a:solidFill>
              </a:rPr>
              <a:t> </a:t>
            </a:r>
            <a:r>
              <a:rPr lang="en-US" altLang="en-US" sz="2800">
                <a:solidFill>
                  <a:schemeClr val="bg1"/>
                </a:solidFill>
              </a:rPr>
              <a:t>(from S. Poutanen, M.D., Mt. Sinai Hospital, Toronto, Canada)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9453E1F7-C740-4EB0-95C2-EE4673FFD9FD}"/>
              </a:ext>
            </a:extLst>
          </p:cNvPr>
          <p:cNvSpPr>
            <a:spLocks noGrp="1"/>
          </p:cNvSpPr>
          <p:nvPr>
            <p:ph type="title"/>
          </p:nvPr>
        </p:nvSpPr>
        <p:spPr/>
        <p:txBody>
          <a:bodyPr/>
          <a:lstStyle/>
          <a:p>
            <a:r>
              <a:rPr lang="en-US" altLang="en-US"/>
              <a:t>Anthrax: </a:t>
            </a:r>
            <a:r>
              <a:rPr lang="en-US" altLang="en-US" i="1"/>
              <a:t>Bacillus anthracis</a:t>
            </a:r>
          </a:p>
        </p:txBody>
      </p:sp>
      <p:pic>
        <p:nvPicPr>
          <p:cNvPr id="115715" name="Picture 2">
            <a:extLst>
              <a:ext uri="{FF2B5EF4-FFF2-40B4-BE49-F238E27FC236}">
                <a16:creationId xmlns:a16="http://schemas.microsoft.com/office/drawing/2014/main" id="{C1687513-C7BC-4B50-8C0D-97CE7E80F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3810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3">
            <a:extLst>
              <a:ext uri="{FF2B5EF4-FFF2-40B4-BE49-F238E27FC236}">
                <a16:creationId xmlns:a16="http://schemas.microsoft.com/office/drawing/2014/main" id="{0F92B592-721A-4119-A833-AE9812805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95600"/>
            <a:ext cx="381000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9AD776C-E3BD-480F-A409-6FF01009663F}"/>
              </a:ext>
            </a:extLst>
          </p:cNvPr>
          <p:cNvSpPr>
            <a:spLocks noGrp="1"/>
          </p:cNvSpPr>
          <p:nvPr>
            <p:ph type="ctrTitle"/>
          </p:nvPr>
        </p:nvSpPr>
        <p:spPr>
          <a:xfrm>
            <a:off x="1524000" y="0"/>
            <a:ext cx="9144000" cy="3600450"/>
          </a:xfrm>
        </p:spPr>
        <p:txBody>
          <a:bodyPr/>
          <a:lstStyle/>
          <a:p>
            <a:r>
              <a:rPr lang="en-US" altLang="en-US"/>
              <a:t>Common Morphology</a:t>
            </a:r>
          </a:p>
        </p:txBody>
      </p:sp>
      <p:sp>
        <p:nvSpPr>
          <p:cNvPr id="15363" name="Subtitle 2">
            <a:extLst>
              <a:ext uri="{FF2B5EF4-FFF2-40B4-BE49-F238E27FC236}">
                <a16:creationId xmlns:a16="http://schemas.microsoft.com/office/drawing/2014/main" id="{5BBA2B3F-5123-4A43-88DC-9141C07EDAE5}"/>
              </a:ext>
            </a:extLst>
          </p:cNvPr>
          <p:cNvSpPr>
            <a:spLocks noGrp="1"/>
          </p:cNvSpPr>
          <p:nvPr>
            <p:ph type="subTitle" idx="1"/>
          </p:nvPr>
        </p:nvSpPr>
        <p:spPr/>
        <p:txBody>
          <a:bodyPr/>
          <a:lstStyle/>
          <a:p>
            <a:endParaRPr lang="en-US"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6280CF7-F4CD-4E1E-B8C2-27581ABD0178}"/>
              </a:ext>
            </a:extLst>
          </p:cNvPr>
          <p:cNvSpPr>
            <a:spLocks noGrp="1" noChangeArrowheads="1"/>
          </p:cNvSpPr>
          <p:nvPr>
            <p:ph type="ctrTitle"/>
          </p:nvPr>
        </p:nvSpPr>
        <p:spPr>
          <a:xfrm>
            <a:off x="1524000" y="0"/>
            <a:ext cx="9144000" cy="3600450"/>
          </a:xfrm>
        </p:spPr>
        <p:txBody>
          <a:bodyPr/>
          <a:lstStyle/>
          <a:p>
            <a:r>
              <a:rPr lang="en-GB" altLang="en-US" sz="4000" b="1"/>
              <a:t>Expertise in Direct Stains: </a:t>
            </a:r>
            <a:br>
              <a:rPr lang="en-GB" altLang="en-US" sz="4000" b="1"/>
            </a:br>
            <a:r>
              <a:rPr lang="en-GB" altLang="en-US" sz="4000" b="1"/>
              <a:t>Added Value</a:t>
            </a:r>
            <a:endParaRPr lang="en-US" altLang="en-US" sz="4000"/>
          </a:p>
        </p:txBody>
      </p:sp>
      <p:sp>
        <p:nvSpPr>
          <p:cNvPr id="116739" name="Rectangle 3">
            <a:extLst>
              <a:ext uri="{FF2B5EF4-FFF2-40B4-BE49-F238E27FC236}">
                <a16:creationId xmlns:a16="http://schemas.microsoft.com/office/drawing/2014/main" id="{D308D97F-A012-4906-922E-47D8A2E9C45D}"/>
              </a:ext>
            </a:extLst>
          </p:cNvPr>
          <p:cNvSpPr>
            <a:spLocks noGrp="1" noChangeArrowheads="1"/>
          </p:cNvSpPr>
          <p:nvPr>
            <p:ph type="subTitle" idx="1"/>
          </p:nvPr>
        </p:nvSpPr>
        <p:spPr>
          <a:xfrm>
            <a:off x="2895600" y="3886200"/>
            <a:ext cx="6400800" cy="2362200"/>
          </a:xfrm>
        </p:spPr>
        <p:txBody>
          <a:bodyPr/>
          <a:lstStyle/>
          <a:p>
            <a:r>
              <a:rPr lang="en-US" altLang="en-US"/>
              <a:t>What you see</a:t>
            </a:r>
          </a:p>
          <a:p>
            <a:r>
              <a:rPr lang="en-US" altLang="en-US"/>
              <a:t>What you do NOT see</a:t>
            </a:r>
          </a:p>
          <a:p>
            <a:endParaRPr lang="en-US" altLang="en-US"/>
          </a:p>
          <a:p>
            <a:r>
              <a:rPr lang="en-US" altLang="en-US"/>
              <a:t>THINK about a Diagnosis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9">
            <a:extLst>
              <a:ext uri="{FF2B5EF4-FFF2-40B4-BE49-F238E27FC236}">
                <a16:creationId xmlns:a16="http://schemas.microsoft.com/office/drawing/2014/main" id="{D75606F6-1B07-4AAE-A804-BBECBDDCE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
            <a:ext cx="8991600" cy="6880225"/>
          </a:xfrm>
          <a:prstGeom prst="rect">
            <a:avLst/>
          </a:prstGeom>
          <a:solidFill>
            <a:srgbClr val="CC003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618CC83-6F56-4BD5-89B2-2A9B2A7B6D5E}"/>
              </a:ext>
            </a:extLst>
          </p:cNvPr>
          <p:cNvSpPr txBox="1">
            <a:spLocks noChangeArrowheads="1"/>
          </p:cNvSpPr>
          <p:nvPr/>
        </p:nvSpPr>
        <p:spPr>
          <a:xfrm>
            <a:off x="6934200" y="0"/>
            <a:ext cx="3733800" cy="1371600"/>
          </a:xfrm>
          <a:prstGeom prst="rect">
            <a:avLst/>
          </a:prstGeom>
          <a:solidFill>
            <a:srgbClr val="CC0033"/>
          </a:solidFill>
        </p:spPr>
        <p:txBody>
          <a:bodyPr/>
          <a:lstStyle/>
          <a:p>
            <a:pPr eaLnBrk="0" hangingPunct="0">
              <a:defRPr/>
            </a:pPr>
            <a:r>
              <a:rPr lang="en-US" sz="4000" kern="0" dirty="0">
                <a:solidFill>
                  <a:schemeClr val="bg1"/>
                </a:solidFill>
                <a:latin typeface="+mj-lt"/>
                <a:ea typeface="+mj-ea"/>
                <a:cs typeface="+mj-cs"/>
              </a:rPr>
              <a:t>#1: History of</a:t>
            </a:r>
          </a:p>
          <a:p>
            <a:pPr eaLnBrk="0" hangingPunct="0">
              <a:defRPr/>
            </a:pPr>
            <a:r>
              <a:rPr lang="en-US" sz="4000" kern="0" dirty="0">
                <a:solidFill>
                  <a:schemeClr val="bg1"/>
                </a:solidFill>
                <a:latin typeface="+mj-lt"/>
                <a:ea typeface="+mj-ea"/>
                <a:cs typeface="+mj-cs"/>
              </a:rPr>
              <a:t>diabetes</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E66AB5C-1580-402F-ACCA-60C00B8703E6}"/>
              </a:ext>
            </a:extLst>
          </p:cNvPr>
          <p:cNvSpPr>
            <a:spLocks noGrp="1" noChangeArrowheads="1"/>
          </p:cNvSpPr>
          <p:nvPr>
            <p:ph type="title"/>
          </p:nvPr>
        </p:nvSpPr>
        <p:spPr/>
        <p:txBody>
          <a:bodyPr/>
          <a:lstStyle/>
          <a:p>
            <a:r>
              <a:rPr lang="en-US" altLang="en-US"/>
              <a:t>NOS until Silver stain performed </a:t>
            </a:r>
          </a:p>
        </p:txBody>
      </p:sp>
      <p:sp>
        <p:nvSpPr>
          <p:cNvPr id="118787" name="Slide Number Placeholder 5">
            <a:extLst>
              <a:ext uri="{FF2B5EF4-FFF2-40B4-BE49-F238E27FC236}">
                <a16:creationId xmlns:a16="http://schemas.microsoft.com/office/drawing/2014/main" id="{BA653AD9-91CB-4B54-AEF7-10228FD152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E6CC69-0123-4949-AE0B-92D10BDFD444}" type="slidenum">
              <a:rPr lang="en-US" altLang="en-US"/>
              <a:pPr eaLnBrk="1" hangingPunct="1"/>
              <a:t>112</a:t>
            </a:fld>
            <a:endParaRPr lang="en-US" altLang="en-US"/>
          </a:p>
        </p:txBody>
      </p:sp>
      <p:pic>
        <p:nvPicPr>
          <p:cNvPr id="118788" name="Picture 6">
            <a:extLst>
              <a:ext uri="{FF2B5EF4-FFF2-40B4-BE49-F238E27FC236}">
                <a16:creationId xmlns:a16="http://schemas.microsoft.com/office/drawing/2014/main" id="{65CDE526-367D-4D54-8031-F70563B5C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801"/>
            <a:ext cx="7875588"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8A06B537-EE94-4547-ACAC-7D4B3B870278}"/>
              </a:ext>
            </a:extLst>
          </p:cNvPr>
          <p:cNvSpPr txBox="1">
            <a:spLocks noChangeArrowheads="1"/>
          </p:cNvSpPr>
          <p:nvPr/>
        </p:nvSpPr>
        <p:spPr bwMode="auto">
          <a:xfrm>
            <a:off x="2667000" y="5257801"/>
            <a:ext cx="6553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a:t>Gomori-methenamine silver revealed Mucro sp. (fungus)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01AF5FA-8F26-476C-845A-D9FC2B07CD4A}"/>
              </a:ext>
            </a:extLst>
          </p:cNvPr>
          <p:cNvSpPr>
            <a:spLocks noGrp="1" noChangeArrowheads="1"/>
          </p:cNvSpPr>
          <p:nvPr>
            <p:ph type="title"/>
          </p:nvPr>
        </p:nvSpPr>
        <p:spPr>
          <a:xfrm>
            <a:off x="6248400" y="0"/>
            <a:ext cx="4419600" cy="1219200"/>
          </a:xfrm>
        </p:spPr>
        <p:txBody>
          <a:bodyPr/>
          <a:lstStyle/>
          <a:p>
            <a:pPr algn="l"/>
            <a:r>
              <a:rPr lang="en-US" altLang="en-US"/>
              <a:t>#2: History</a:t>
            </a:r>
          </a:p>
        </p:txBody>
      </p:sp>
      <p:sp>
        <p:nvSpPr>
          <p:cNvPr id="119811" name="Rectangle 3">
            <a:extLst>
              <a:ext uri="{FF2B5EF4-FFF2-40B4-BE49-F238E27FC236}">
                <a16:creationId xmlns:a16="http://schemas.microsoft.com/office/drawing/2014/main" id="{A706C0B8-4362-4E47-80CB-8EE37B5D8659}"/>
              </a:ext>
            </a:extLst>
          </p:cNvPr>
          <p:cNvSpPr>
            <a:spLocks noGrp="1" noChangeArrowheads="1"/>
          </p:cNvSpPr>
          <p:nvPr>
            <p:ph type="body" idx="1"/>
          </p:nvPr>
        </p:nvSpPr>
        <p:spPr>
          <a:xfrm>
            <a:off x="1905000" y="1295400"/>
            <a:ext cx="8458200" cy="5029200"/>
          </a:xfrm>
        </p:spPr>
        <p:txBody>
          <a:bodyPr/>
          <a:lstStyle/>
          <a:p>
            <a:r>
              <a:rPr lang="en-US" altLang="en-US"/>
              <a:t>56 year old man</a:t>
            </a:r>
          </a:p>
          <a:p>
            <a:r>
              <a:rPr lang="en-US" altLang="en-US"/>
              <a:t>Specimen labeled only as “arm” (from surgery)</a:t>
            </a:r>
          </a:p>
          <a:p>
            <a:endParaRPr lang="en-US" altLang="en-US"/>
          </a:p>
          <a:p>
            <a:r>
              <a:rPr lang="en-US" altLang="en-US"/>
              <a:t>Technologist’s initial impression: no white cells, moderate </a:t>
            </a:r>
            <a:r>
              <a:rPr lang="en-US" altLang="en-US" b="1"/>
              <a:t>Gram negative rods</a:t>
            </a:r>
          </a:p>
          <a:p>
            <a:endParaRPr lang="en-US" altLang="en-US"/>
          </a:p>
          <a:p>
            <a:r>
              <a:rPr lang="en-US" altLang="en-US"/>
              <a:t>Should you do more than enter the results into the computer?</a:t>
            </a:r>
          </a:p>
          <a:p>
            <a:endParaRPr lang="en-US"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a:extLst>
              <a:ext uri="{FF2B5EF4-FFF2-40B4-BE49-F238E27FC236}">
                <a16:creationId xmlns:a16="http://schemas.microsoft.com/office/drawing/2014/main" id="{4F0E4625-FD53-4245-8FC3-A42F76942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a:extLst>
              <a:ext uri="{FF2B5EF4-FFF2-40B4-BE49-F238E27FC236}">
                <a16:creationId xmlns:a16="http://schemas.microsoft.com/office/drawing/2014/main" id="{CEFF00E3-572E-4A9C-BF1E-ED6D5D60AF3F}"/>
              </a:ext>
            </a:extLst>
          </p:cNvPr>
          <p:cNvSpPr>
            <a:spLocks noChangeArrowheads="1"/>
          </p:cNvSpPr>
          <p:nvPr/>
        </p:nvSpPr>
        <p:spPr bwMode="auto">
          <a:xfrm>
            <a:off x="1752600" y="6149976"/>
            <a:ext cx="3810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Gas gangrene of the arm; clostridia showing spores</a:t>
            </a:r>
            <a:endParaRPr lang="en-US" altLang="en-US" sz="2000"/>
          </a:p>
        </p:txBody>
      </p:sp>
      <p:pic>
        <p:nvPicPr>
          <p:cNvPr id="120836" name="Picture 2" descr="jackson">
            <a:extLst>
              <a:ext uri="{FF2B5EF4-FFF2-40B4-BE49-F238E27FC236}">
                <a16:creationId xmlns:a16="http://schemas.microsoft.com/office/drawing/2014/main" id="{0FB251F7-12FE-4BCB-A4EF-1A26E3D66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73588"/>
            <a:ext cx="346075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3">
            <a:extLst>
              <a:ext uri="{FF2B5EF4-FFF2-40B4-BE49-F238E27FC236}">
                <a16:creationId xmlns:a16="http://schemas.microsoft.com/office/drawing/2014/main" id="{68F6C0C5-5023-4A26-93CF-38D275D1D643}"/>
              </a:ext>
            </a:extLst>
          </p:cNvPr>
          <p:cNvSpPr txBox="1">
            <a:spLocks noChangeArrowheads="1"/>
          </p:cNvSpPr>
          <p:nvPr/>
        </p:nvSpPr>
        <p:spPr bwMode="auto">
          <a:xfrm>
            <a:off x="6019800" y="41910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Photograph supplied by Dr. Steven Milner</a:t>
            </a:r>
          </a:p>
        </p:txBody>
      </p:sp>
      <p:sp>
        <p:nvSpPr>
          <p:cNvPr id="120838" name="Text Box 3">
            <a:extLst>
              <a:ext uri="{FF2B5EF4-FFF2-40B4-BE49-F238E27FC236}">
                <a16:creationId xmlns:a16="http://schemas.microsoft.com/office/drawing/2014/main" id="{03B7162E-96E0-46A0-86FB-B1D8FBD2E9AB}"/>
              </a:ext>
            </a:extLst>
          </p:cNvPr>
          <p:cNvSpPr txBox="1">
            <a:spLocks noChangeArrowheads="1"/>
          </p:cNvSpPr>
          <p:nvPr/>
        </p:nvSpPr>
        <p:spPr bwMode="auto">
          <a:xfrm>
            <a:off x="6172200" y="1524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RE-stained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DEA4A63-C26F-4F72-8A16-DD25E8BAF4E3}"/>
              </a:ext>
            </a:extLst>
          </p:cNvPr>
          <p:cNvSpPr>
            <a:spLocks noGrp="1" noChangeArrowheads="1"/>
          </p:cNvSpPr>
          <p:nvPr>
            <p:ph type="title"/>
          </p:nvPr>
        </p:nvSpPr>
        <p:spPr>
          <a:xfrm>
            <a:off x="6248400" y="0"/>
            <a:ext cx="4419600" cy="1219200"/>
          </a:xfrm>
        </p:spPr>
        <p:txBody>
          <a:bodyPr/>
          <a:lstStyle/>
          <a:p>
            <a:pPr algn="l"/>
            <a:r>
              <a:rPr lang="en-US" altLang="en-US"/>
              <a:t>#3: History</a:t>
            </a:r>
          </a:p>
        </p:txBody>
      </p:sp>
      <p:sp>
        <p:nvSpPr>
          <p:cNvPr id="118787" name="Rectangle 3">
            <a:extLst>
              <a:ext uri="{FF2B5EF4-FFF2-40B4-BE49-F238E27FC236}">
                <a16:creationId xmlns:a16="http://schemas.microsoft.com/office/drawing/2014/main" id="{00B1C9C6-7B02-48A6-AC30-26F63F56B197}"/>
              </a:ext>
            </a:extLst>
          </p:cNvPr>
          <p:cNvSpPr>
            <a:spLocks noGrp="1" noChangeArrowheads="1"/>
          </p:cNvSpPr>
          <p:nvPr>
            <p:ph type="body" idx="1"/>
          </p:nvPr>
        </p:nvSpPr>
        <p:spPr>
          <a:xfrm>
            <a:off x="1828800" y="1600200"/>
            <a:ext cx="8686800" cy="4191000"/>
          </a:xfrm>
        </p:spPr>
        <p:txBody>
          <a:bodyPr>
            <a:normAutofit fontScale="92500" lnSpcReduction="10000"/>
          </a:bodyPr>
          <a:lstStyle/>
          <a:p>
            <a:pPr>
              <a:lnSpc>
                <a:spcPct val="90000"/>
              </a:lnSpc>
              <a:defRPr/>
            </a:pPr>
            <a:r>
              <a:rPr lang="en-US" dirty="0"/>
              <a:t>75 year old woman</a:t>
            </a:r>
          </a:p>
          <a:p>
            <a:pPr lvl="1">
              <a:defRPr/>
            </a:pPr>
            <a:r>
              <a:rPr lang="en-US" dirty="0"/>
              <a:t>Rheumatoid arthritis with chronic steroid Rx</a:t>
            </a:r>
          </a:p>
          <a:p>
            <a:pPr lvl="1">
              <a:defRPr/>
            </a:pPr>
            <a:r>
              <a:rPr lang="en-US" dirty="0"/>
              <a:t>Coronary Artery Bypass Surgery 2 mo ago</a:t>
            </a:r>
          </a:p>
          <a:p>
            <a:pPr lvl="1">
              <a:defRPr/>
            </a:pPr>
            <a:r>
              <a:rPr lang="en-US" dirty="0"/>
              <a:t>Failure to thrive</a:t>
            </a:r>
          </a:p>
          <a:p>
            <a:pPr lvl="1">
              <a:defRPr/>
            </a:pPr>
            <a:r>
              <a:rPr lang="en-US" dirty="0"/>
              <a:t>GI bleed and failure to thrive</a:t>
            </a:r>
          </a:p>
          <a:p>
            <a:pPr lvl="1">
              <a:defRPr/>
            </a:pPr>
            <a:r>
              <a:rPr lang="en-US" dirty="0"/>
              <a:t>No </a:t>
            </a:r>
            <a:r>
              <a:rPr lang="en-US" dirty="0" err="1"/>
              <a:t>eosinoplhilia</a:t>
            </a:r>
            <a:endParaRPr lang="en-US" dirty="0"/>
          </a:p>
          <a:p>
            <a:pPr lvl="1">
              <a:defRPr/>
            </a:pPr>
            <a:r>
              <a:rPr lang="en-US" dirty="0"/>
              <a:t>No diarrhea</a:t>
            </a:r>
          </a:p>
          <a:p>
            <a:pPr lvl="1">
              <a:defRPr/>
            </a:pPr>
            <a:endParaRPr lang="en-US" dirty="0"/>
          </a:p>
          <a:p>
            <a:pPr marL="342900" lvl="1" indent="-342900">
              <a:buFontTx/>
              <a:buChar char="•"/>
              <a:defRPr/>
            </a:pPr>
            <a:r>
              <a:rPr lang="en-US" dirty="0"/>
              <a:t>Sputum submitted for culture but did not meet criteria; rejected because too many </a:t>
            </a:r>
            <a:r>
              <a:rPr lang="en-US" dirty="0" err="1"/>
              <a:t>squamous</a:t>
            </a:r>
            <a:r>
              <a:rPr lang="en-US" dirty="0"/>
              <a:t> epithelial cells</a:t>
            </a:r>
          </a:p>
          <a:p>
            <a:pPr>
              <a:defRPr/>
            </a:pPr>
            <a:r>
              <a:rPr lang="en-US" dirty="0"/>
              <a:t>BUT 10X magnification revealed object</a:t>
            </a:r>
          </a:p>
          <a:p>
            <a:pPr>
              <a:lnSpc>
                <a:spcPct val="90000"/>
              </a:lnSpc>
              <a:defRPr/>
            </a:pPr>
            <a:endParaRPr lang="en-US" dirty="0"/>
          </a:p>
          <a:p>
            <a:pPr>
              <a:lnSpc>
                <a:spcPct val="90000"/>
              </a:lnSpc>
              <a:defRPr/>
            </a:pPr>
            <a:endParaRPr lang="en-US" dirty="0"/>
          </a:p>
          <a:p>
            <a:pPr>
              <a:lnSpc>
                <a:spcPct val="90000"/>
              </a:lnSpc>
              <a:buFontTx/>
              <a:buNone/>
              <a:defRPr/>
            </a:pPr>
            <a:endParaRPr lang="en-US" dirty="0"/>
          </a:p>
          <a:p>
            <a:pPr>
              <a:lnSpc>
                <a:spcPct val="90000"/>
              </a:lnSpc>
              <a:defRPr/>
            </a:pP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5">
            <a:extLst>
              <a:ext uri="{FF2B5EF4-FFF2-40B4-BE49-F238E27FC236}">
                <a16:creationId xmlns:a16="http://schemas.microsoft.com/office/drawing/2014/main" id="{0C38DD99-9709-41CF-A31A-EF5842D4C0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C3D8B9-3B54-4714-AC7D-1B05B3939C3B}" type="slidenum">
              <a:rPr lang="en-US" altLang="en-US"/>
              <a:pPr eaLnBrk="1" hangingPunct="1"/>
              <a:t>116</a:t>
            </a:fld>
            <a:endParaRPr lang="en-US" altLang="en-US"/>
          </a:p>
        </p:txBody>
      </p:sp>
      <p:pic>
        <p:nvPicPr>
          <p:cNvPr id="122883" name="Picture 10">
            <a:extLst>
              <a:ext uri="{FF2B5EF4-FFF2-40B4-BE49-F238E27FC236}">
                <a16:creationId xmlns:a16="http://schemas.microsoft.com/office/drawing/2014/main" id="{CF75049E-19C1-454C-AF3C-562F56C66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10972800" cy="888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7">
            <a:extLst>
              <a:ext uri="{FF2B5EF4-FFF2-40B4-BE49-F238E27FC236}">
                <a16:creationId xmlns:a16="http://schemas.microsoft.com/office/drawing/2014/main" id="{701B40DD-6E79-4AF3-BE9E-9DDAA7C73A36}"/>
              </a:ext>
            </a:extLst>
          </p:cNvPr>
          <p:cNvSpPr txBox="1">
            <a:spLocks noChangeArrowheads="1"/>
          </p:cNvSpPr>
          <p:nvPr/>
        </p:nvSpPr>
        <p:spPr bwMode="auto">
          <a:xfrm>
            <a:off x="5715000" y="381001"/>
            <a:ext cx="6858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oil</a:t>
            </a:r>
          </a:p>
        </p:txBody>
      </p:sp>
      <p:sp>
        <p:nvSpPr>
          <p:cNvPr id="122885" name="Text Box 9">
            <a:extLst>
              <a:ext uri="{FF2B5EF4-FFF2-40B4-BE49-F238E27FC236}">
                <a16:creationId xmlns:a16="http://schemas.microsoft.com/office/drawing/2014/main" id="{C0A3ED86-465F-416A-8EB3-F3D39D6F94A8}"/>
              </a:ext>
            </a:extLst>
          </p:cNvPr>
          <p:cNvSpPr txBox="1">
            <a:spLocks noChangeArrowheads="1"/>
          </p:cNvSpPr>
          <p:nvPr/>
        </p:nvSpPr>
        <p:spPr bwMode="auto">
          <a:xfrm>
            <a:off x="7467600" y="2971801"/>
            <a:ext cx="2743200" cy="1076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low power on edges of slide</a:t>
            </a:r>
          </a:p>
        </p:txBody>
      </p:sp>
      <p:sp>
        <p:nvSpPr>
          <p:cNvPr id="122886" name="Rectangle 5">
            <a:extLst>
              <a:ext uri="{FF2B5EF4-FFF2-40B4-BE49-F238E27FC236}">
                <a16:creationId xmlns:a16="http://schemas.microsoft.com/office/drawing/2014/main" id="{36791B2D-F0BD-4F44-9B96-2BEBDD21DFF3}"/>
              </a:ext>
            </a:extLst>
          </p:cNvPr>
          <p:cNvSpPr>
            <a:spLocks noChangeArrowheads="1"/>
          </p:cNvSpPr>
          <p:nvPr/>
        </p:nvSpPr>
        <p:spPr bwMode="auto">
          <a:xfrm>
            <a:off x="838200" y="70104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Rare </a:t>
            </a:r>
            <a:r>
              <a:rPr lang="en-US" altLang="en-US" i="1"/>
              <a:t>Strongyloides</a:t>
            </a:r>
            <a:r>
              <a:rPr lang="en-US" altLang="en-US"/>
              <a:t> seen….on outer edges because they crawl away from the slide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8">
            <a:extLst>
              <a:ext uri="{FF2B5EF4-FFF2-40B4-BE49-F238E27FC236}">
                <a16:creationId xmlns:a16="http://schemas.microsoft.com/office/drawing/2014/main" id="{D79098C6-4599-475E-8EFC-633819C1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457201"/>
            <a:ext cx="5948362"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2">
            <a:extLst>
              <a:ext uri="{FF2B5EF4-FFF2-40B4-BE49-F238E27FC236}">
                <a16:creationId xmlns:a16="http://schemas.microsoft.com/office/drawing/2014/main" id="{92035340-60F1-4538-AEB6-83931DE136F6}"/>
              </a:ext>
            </a:extLst>
          </p:cNvPr>
          <p:cNvSpPr>
            <a:spLocks noGrp="1" noChangeArrowheads="1"/>
          </p:cNvSpPr>
          <p:nvPr>
            <p:ph type="title"/>
          </p:nvPr>
        </p:nvSpPr>
        <p:spPr>
          <a:xfrm>
            <a:off x="1676400" y="762000"/>
            <a:ext cx="2895600" cy="5410200"/>
          </a:xfrm>
        </p:spPr>
        <p:txBody>
          <a:bodyPr/>
          <a:lstStyle/>
          <a:p>
            <a:pPr algn="l"/>
            <a:r>
              <a:rPr lang="en-US" altLang="en-US"/>
              <a:t>Serpinuinous tracks on sputum culture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6585D05-FB23-4B63-9BB9-91989A61E07F}"/>
              </a:ext>
            </a:extLst>
          </p:cNvPr>
          <p:cNvSpPr>
            <a:spLocks noGrp="1" noChangeArrowheads="1"/>
          </p:cNvSpPr>
          <p:nvPr>
            <p:ph type="title"/>
          </p:nvPr>
        </p:nvSpPr>
        <p:spPr>
          <a:xfrm>
            <a:off x="6248400" y="0"/>
            <a:ext cx="4419600" cy="1219200"/>
          </a:xfrm>
        </p:spPr>
        <p:txBody>
          <a:bodyPr/>
          <a:lstStyle/>
          <a:p>
            <a:pPr algn="l"/>
            <a:r>
              <a:rPr lang="en-US" altLang="en-US"/>
              <a:t>#4: History</a:t>
            </a:r>
          </a:p>
        </p:txBody>
      </p:sp>
      <p:sp>
        <p:nvSpPr>
          <p:cNvPr id="124931" name="Rectangle 3">
            <a:extLst>
              <a:ext uri="{FF2B5EF4-FFF2-40B4-BE49-F238E27FC236}">
                <a16:creationId xmlns:a16="http://schemas.microsoft.com/office/drawing/2014/main" id="{1B1DB2B3-E068-4D5F-B4ED-AC630164918E}"/>
              </a:ext>
            </a:extLst>
          </p:cNvPr>
          <p:cNvSpPr>
            <a:spLocks noGrp="1" noChangeArrowheads="1"/>
          </p:cNvSpPr>
          <p:nvPr>
            <p:ph type="body" idx="1"/>
          </p:nvPr>
        </p:nvSpPr>
        <p:spPr>
          <a:xfrm>
            <a:off x="1828800" y="1600200"/>
            <a:ext cx="8686800" cy="4191000"/>
          </a:xfrm>
        </p:spPr>
        <p:txBody>
          <a:bodyPr/>
          <a:lstStyle/>
          <a:p>
            <a:pPr>
              <a:lnSpc>
                <a:spcPct val="90000"/>
              </a:lnSpc>
            </a:pPr>
            <a:r>
              <a:rPr lang="en-US" altLang="en-US"/>
              <a:t>54 year old male</a:t>
            </a:r>
          </a:p>
          <a:p>
            <a:pPr lvl="1">
              <a:lnSpc>
                <a:spcPct val="90000"/>
              </a:lnSpc>
            </a:pPr>
            <a:r>
              <a:rPr lang="en-US" altLang="en-US"/>
              <a:t>3 years post cardiac transplant</a:t>
            </a:r>
          </a:p>
          <a:p>
            <a:pPr lvl="1">
              <a:lnSpc>
                <a:spcPct val="90000"/>
              </a:lnSpc>
            </a:pPr>
            <a:endParaRPr lang="en-US" altLang="en-US"/>
          </a:p>
          <a:p>
            <a:pPr>
              <a:lnSpc>
                <a:spcPct val="90000"/>
              </a:lnSpc>
            </a:pPr>
            <a:r>
              <a:rPr lang="en-US" altLang="en-US"/>
              <a:t>“Large” intracellular staphylococci ? In BAL</a:t>
            </a:r>
          </a:p>
          <a:p>
            <a:pPr>
              <a:lnSpc>
                <a:spcPct val="90000"/>
              </a:lnSpc>
            </a:pPr>
            <a:endParaRPr lang="en-US" altLang="en-US"/>
          </a:p>
          <a:p>
            <a:pPr>
              <a:lnSpc>
                <a:spcPct val="90000"/>
              </a:lnSpc>
              <a:buFontTx/>
              <a:buNone/>
            </a:pPr>
            <a:endParaRPr lang="en-US" altLang="en-US"/>
          </a:p>
          <a:p>
            <a:pPr>
              <a:lnSpc>
                <a:spcPct val="90000"/>
              </a:lnSpc>
            </a:pPr>
            <a:endParaRPr lang="en-US" alt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29E825C7-E26B-456C-A3D2-F36DE9D3A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a:extLst>
              <a:ext uri="{FF2B5EF4-FFF2-40B4-BE49-F238E27FC236}">
                <a16:creationId xmlns:a16="http://schemas.microsoft.com/office/drawing/2014/main" id="{955FFE50-3812-4BB5-AD9F-68BD7402FD05}"/>
              </a:ext>
            </a:extLst>
          </p:cNvPr>
          <p:cNvSpPr>
            <a:spLocks noGrp="1"/>
          </p:cNvSpPr>
          <p:nvPr>
            <p:ph type="title"/>
          </p:nvPr>
        </p:nvSpPr>
        <p:spPr>
          <a:xfrm>
            <a:off x="333154" y="247650"/>
            <a:ext cx="10972800" cy="1069848"/>
          </a:xfrm>
        </p:spPr>
        <p:txBody>
          <a:bodyPr/>
          <a:lstStyle/>
          <a:p>
            <a:r>
              <a:rPr lang="en-US" altLang="en-US" dirty="0"/>
              <a:t>GPDC, lancet-shaped, </a:t>
            </a:r>
            <a:r>
              <a:rPr lang="en-US" altLang="en-US" i="1" dirty="0"/>
              <a:t>S. pneumoniae</a:t>
            </a:r>
          </a:p>
        </p:txBody>
      </p:sp>
      <p:pic>
        <p:nvPicPr>
          <p:cNvPr id="16387" name="Picture 4">
            <a:extLst>
              <a:ext uri="{FF2B5EF4-FFF2-40B4-BE49-F238E27FC236}">
                <a16:creationId xmlns:a16="http://schemas.microsoft.com/office/drawing/2014/main" id="{4D2D97F7-AED7-412B-A55D-1D88FE895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14450"/>
            <a:ext cx="8153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a:extLst>
              <a:ext uri="{FF2B5EF4-FFF2-40B4-BE49-F238E27FC236}">
                <a16:creationId xmlns:a16="http://schemas.microsoft.com/office/drawing/2014/main" id="{EED20BF7-7B12-4484-8152-6241F28000F3}"/>
              </a:ext>
            </a:extLst>
          </p:cNvPr>
          <p:cNvSpPr txBox="1">
            <a:spLocks noChangeArrowheads="1"/>
          </p:cNvSpPr>
          <p:nvPr/>
        </p:nvSpPr>
        <p:spPr bwMode="auto">
          <a:xfrm>
            <a:off x="2234167" y="131445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t>Gram-positive diplococci (GPDC)</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7AFFE0B-AF26-41E1-AA01-B63FCB3DEB27}"/>
              </a:ext>
            </a:extLst>
          </p:cNvPr>
          <p:cNvSpPr>
            <a:spLocks noGrp="1" noChangeArrowheads="1"/>
          </p:cNvSpPr>
          <p:nvPr>
            <p:ph type="title"/>
          </p:nvPr>
        </p:nvSpPr>
        <p:spPr/>
        <p:txBody>
          <a:bodyPr/>
          <a:lstStyle/>
          <a:p>
            <a:r>
              <a:rPr lang="en-GB" altLang="en-US" b="1"/>
              <a:t>Summary</a:t>
            </a:r>
            <a:r>
              <a:rPr lang="da-DK" altLang="en-US"/>
              <a:t> </a:t>
            </a:r>
            <a:endParaRPr lang="en-US" altLang="en-US"/>
          </a:p>
        </p:txBody>
      </p:sp>
      <p:sp>
        <p:nvSpPr>
          <p:cNvPr id="126979" name="Rectangle 3">
            <a:extLst>
              <a:ext uri="{FF2B5EF4-FFF2-40B4-BE49-F238E27FC236}">
                <a16:creationId xmlns:a16="http://schemas.microsoft.com/office/drawing/2014/main" id="{A755F4A2-2522-4B44-814F-E6853F97904E}"/>
              </a:ext>
            </a:extLst>
          </p:cNvPr>
          <p:cNvSpPr>
            <a:spLocks noGrp="1" noChangeArrowheads="1"/>
          </p:cNvSpPr>
          <p:nvPr>
            <p:ph idx="1"/>
          </p:nvPr>
        </p:nvSpPr>
        <p:spPr/>
        <p:txBody>
          <a:bodyPr/>
          <a:lstStyle/>
          <a:p>
            <a:r>
              <a:rPr lang="en-US" altLang="en-US"/>
              <a:t>Strengths, weaknesses, and caveats of Gram stain</a:t>
            </a:r>
          </a:p>
          <a:p>
            <a:endParaRPr lang="en-US" altLang="en-US"/>
          </a:p>
          <a:p>
            <a:r>
              <a:rPr lang="en-US" altLang="en-US"/>
              <a:t>Examples in teaching/competence testing/QA issues</a:t>
            </a:r>
          </a:p>
          <a:p>
            <a:endParaRPr lang="en-US" altLang="en-US"/>
          </a:p>
          <a:p>
            <a:r>
              <a:rPr lang="en-US" altLang="en-US"/>
              <a:t>Gram stain can drive culture</a:t>
            </a:r>
          </a:p>
          <a:p>
            <a:endParaRPr lang="en-US" altLang="en-US"/>
          </a:p>
          <a:p>
            <a:r>
              <a:rPr lang="en-US" altLang="en-US"/>
              <a:t>Think about patient and diagnosis – do more if suspicious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EC7B7-2A5B-411C-A959-3AB2B8D182D1}"/>
              </a:ext>
            </a:extLst>
          </p:cNvPr>
          <p:cNvSpPr>
            <a:spLocks noGrp="1"/>
          </p:cNvSpPr>
          <p:nvPr>
            <p:ph type="title"/>
          </p:nvPr>
        </p:nvSpPr>
        <p:spPr/>
        <p:txBody>
          <a:bodyPr/>
          <a:lstStyle/>
          <a:p>
            <a:pPr>
              <a:defRPr/>
            </a:pPr>
            <a:r>
              <a:rPr lang="en-US" dirty="0"/>
              <a:t>Questions</a:t>
            </a:r>
          </a:p>
        </p:txBody>
      </p:sp>
      <p:sp>
        <p:nvSpPr>
          <p:cNvPr id="128003" name="Text Placeholder 4">
            <a:extLst>
              <a:ext uri="{FF2B5EF4-FFF2-40B4-BE49-F238E27FC236}">
                <a16:creationId xmlns:a16="http://schemas.microsoft.com/office/drawing/2014/main" id="{182E2445-2CAD-42CE-90AD-9173823D4DFD}"/>
              </a:ext>
            </a:extLst>
          </p:cNvPr>
          <p:cNvSpPr>
            <a:spLocks noGrp="1"/>
          </p:cNvSpPr>
          <p:nvPr>
            <p:ph type="body" idx="1"/>
          </p:nvPr>
        </p:nvSpPr>
        <p:spPr>
          <a:xfrm>
            <a:off x="2133600" y="2971800"/>
            <a:ext cx="7772400" cy="1500188"/>
          </a:xfrm>
        </p:spPr>
        <p:txBody>
          <a:bodyPr/>
          <a:lstStyle/>
          <a:p>
            <a:r>
              <a:rPr lang="en-US" altLang="en-US"/>
              <a:t>dwolk@email.arizona.edu</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9269C1BA-ACCA-4937-8670-D37502BCF139}"/>
              </a:ext>
            </a:extLst>
          </p:cNvPr>
          <p:cNvSpPr>
            <a:spLocks noGrp="1"/>
          </p:cNvSpPr>
          <p:nvPr>
            <p:ph type="title"/>
          </p:nvPr>
        </p:nvSpPr>
        <p:spPr/>
        <p:txBody>
          <a:bodyPr/>
          <a:lstStyle/>
          <a:p>
            <a:r>
              <a:rPr lang="en-US" altLang="en-US"/>
              <a:t>Question #1</a:t>
            </a:r>
          </a:p>
        </p:txBody>
      </p:sp>
      <p:sp>
        <p:nvSpPr>
          <p:cNvPr id="129027" name="Content Placeholder 2">
            <a:extLst>
              <a:ext uri="{FF2B5EF4-FFF2-40B4-BE49-F238E27FC236}">
                <a16:creationId xmlns:a16="http://schemas.microsoft.com/office/drawing/2014/main" id="{85BC5C8C-446C-433B-8916-B35DDEE8350E}"/>
              </a:ext>
            </a:extLst>
          </p:cNvPr>
          <p:cNvSpPr>
            <a:spLocks noGrp="1"/>
          </p:cNvSpPr>
          <p:nvPr>
            <p:ph idx="1"/>
          </p:nvPr>
        </p:nvSpPr>
        <p:spPr/>
        <p:txBody>
          <a:bodyPr/>
          <a:lstStyle/>
          <a:p>
            <a:r>
              <a:rPr lang="en-US" altLang="en-US"/>
              <a:t>Which condition  is </a:t>
            </a:r>
            <a:r>
              <a:rPr lang="en-US" altLang="en-US" b="1" u="sng"/>
              <a:t>NOT</a:t>
            </a:r>
            <a:r>
              <a:rPr lang="en-US" altLang="en-US"/>
              <a:t> associated with over-decolorization of a Gram’s stain?</a:t>
            </a:r>
          </a:p>
          <a:p>
            <a:endParaRPr lang="en-US" altLang="en-US"/>
          </a:p>
          <a:p>
            <a:r>
              <a:rPr lang="en-US" altLang="en-US"/>
              <a:t>A) patient has been treated with antibiotic</a:t>
            </a:r>
          </a:p>
          <a:p>
            <a:r>
              <a:rPr lang="en-US" altLang="en-US"/>
              <a:t>B) organisms growing in blood culture broth</a:t>
            </a:r>
          </a:p>
          <a:p>
            <a:r>
              <a:rPr lang="en-US" altLang="en-US"/>
              <a:t>C) acetone is used for too long of  a time period</a:t>
            </a:r>
          </a:p>
          <a:p>
            <a:r>
              <a:rPr lang="en-US" altLang="en-US"/>
              <a:t>D) specimen is too thick on smear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1BA042C8-243A-4BE4-B778-315FAE51F6B9}"/>
              </a:ext>
            </a:extLst>
          </p:cNvPr>
          <p:cNvSpPr>
            <a:spLocks noGrp="1"/>
          </p:cNvSpPr>
          <p:nvPr>
            <p:ph type="title"/>
          </p:nvPr>
        </p:nvSpPr>
        <p:spPr/>
        <p:txBody>
          <a:bodyPr/>
          <a:lstStyle/>
          <a:p>
            <a:r>
              <a:rPr lang="en-US" altLang="en-US"/>
              <a:t>Question #2 </a:t>
            </a:r>
          </a:p>
        </p:txBody>
      </p:sp>
      <p:sp>
        <p:nvSpPr>
          <p:cNvPr id="130051" name="Content Placeholder 2">
            <a:extLst>
              <a:ext uri="{FF2B5EF4-FFF2-40B4-BE49-F238E27FC236}">
                <a16:creationId xmlns:a16="http://schemas.microsoft.com/office/drawing/2014/main" id="{C3977D99-7434-4BD2-8A2E-C257858B5E84}"/>
              </a:ext>
            </a:extLst>
          </p:cNvPr>
          <p:cNvSpPr>
            <a:spLocks noGrp="1"/>
          </p:cNvSpPr>
          <p:nvPr>
            <p:ph idx="1"/>
          </p:nvPr>
        </p:nvSpPr>
        <p:spPr/>
        <p:txBody>
          <a:bodyPr/>
          <a:lstStyle/>
          <a:p>
            <a:r>
              <a:rPr lang="en-US" altLang="en-US"/>
              <a:t>Which component of the cell wall is stained and fixed with crystal violet and iodine?</a:t>
            </a:r>
          </a:p>
          <a:p>
            <a:endParaRPr lang="en-US" altLang="en-US"/>
          </a:p>
          <a:p>
            <a:r>
              <a:rPr lang="en-US" altLang="en-US"/>
              <a:t>A) peptidoglycan component of cell wall</a:t>
            </a:r>
          </a:p>
          <a:p>
            <a:r>
              <a:rPr lang="en-US" altLang="en-US"/>
              <a:t>B) peptidoglycan component of nuclear membrane</a:t>
            </a:r>
          </a:p>
          <a:p>
            <a:r>
              <a:rPr lang="en-US" altLang="en-US"/>
              <a:t>C) lipopolysachharide (LPS)</a:t>
            </a:r>
          </a:p>
          <a:p>
            <a:r>
              <a:rPr lang="en-US" altLang="en-US"/>
              <a:t>D) protein ligands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B5E1BBF7-C10A-490C-8B7A-56F0256C8316}"/>
              </a:ext>
            </a:extLst>
          </p:cNvPr>
          <p:cNvSpPr>
            <a:spLocks noGrp="1"/>
          </p:cNvSpPr>
          <p:nvPr>
            <p:ph type="title"/>
          </p:nvPr>
        </p:nvSpPr>
        <p:spPr/>
        <p:txBody>
          <a:bodyPr/>
          <a:lstStyle/>
          <a:p>
            <a:r>
              <a:rPr lang="en-US" altLang="en-US"/>
              <a:t>Questions #3</a:t>
            </a:r>
          </a:p>
        </p:txBody>
      </p:sp>
      <p:sp>
        <p:nvSpPr>
          <p:cNvPr id="131075" name="Content Placeholder 2">
            <a:extLst>
              <a:ext uri="{FF2B5EF4-FFF2-40B4-BE49-F238E27FC236}">
                <a16:creationId xmlns:a16="http://schemas.microsoft.com/office/drawing/2014/main" id="{AC87D3BA-17DD-417B-A1C3-032242A86359}"/>
              </a:ext>
            </a:extLst>
          </p:cNvPr>
          <p:cNvSpPr>
            <a:spLocks noGrp="1"/>
          </p:cNvSpPr>
          <p:nvPr>
            <p:ph idx="1"/>
          </p:nvPr>
        </p:nvSpPr>
        <p:spPr>
          <a:xfrm>
            <a:off x="1981200" y="1066801"/>
            <a:ext cx="8686800" cy="5059363"/>
          </a:xfrm>
        </p:spPr>
        <p:txBody>
          <a:bodyPr/>
          <a:lstStyle/>
          <a:p>
            <a:r>
              <a:rPr lang="en-US" altLang="en-US"/>
              <a:t>For a gram stain to be properly reported</a:t>
            </a:r>
          </a:p>
          <a:p>
            <a:endParaRPr lang="en-US" altLang="en-US"/>
          </a:p>
          <a:p>
            <a:r>
              <a:rPr lang="en-US" altLang="en-US"/>
              <a:t>A) all neutrophil nuclei must be dark purple</a:t>
            </a:r>
          </a:p>
          <a:p>
            <a:r>
              <a:rPr lang="en-US" altLang="en-US"/>
              <a:t>B) the specimen must be screened on low power (100X) and high power 1,000X</a:t>
            </a:r>
          </a:p>
          <a:p>
            <a:r>
              <a:rPr lang="en-US" altLang="en-US"/>
              <a:t>C) the reader must observe ciliated epithelial cells</a:t>
            </a:r>
          </a:p>
          <a:p>
            <a:r>
              <a:rPr lang="en-US" altLang="en-US"/>
              <a:t>D) the reader must observe evidence of tissue breakdown</a:t>
            </a:r>
          </a:p>
          <a:p>
            <a:endParaRPr lang="en-US" altLang="en-US"/>
          </a:p>
          <a:p>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ctrTitle"/>
          </p:nvPr>
        </p:nvSpPr>
        <p:spPr>
          <a:xfrm>
            <a:off x="609600" y="1958975"/>
            <a:ext cx="11277600" cy="1470025"/>
          </a:xfrm>
        </p:spPr>
        <p:txBody>
          <a:bodyPr/>
          <a:lstStyle/>
          <a:p>
            <a:r>
              <a:rPr lang="en-US" dirty="0"/>
              <a:t>Infectious Disease </a:t>
            </a:r>
            <a:br>
              <a:rPr lang="en-US" dirty="0"/>
            </a:br>
            <a:r>
              <a:rPr lang="en-US" dirty="0"/>
              <a:t>Case Examples</a:t>
            </a:r>
          </a:p>
        </p:txBody>
      </p:sp>
      <p:sp>
        <p:nvSpPr>
          <p:cNvPr id="51203" name="Rectangle 5"/>
          <p:cNvSpPr>
            <a:spLocks noGrp="1" noChangeArrowheads="1"/>
          </p:cNvSpPr>
          <p:nvPr>
            <p:ph type="subTitle" idx="1"/>
          </p:nvPr>
        </p:nvSpPr>
        <p:spPr/>
        <p:txBody>
          <a:bodyPr/>
          <a:lstStyle/>
          <a:p>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idx="4294967295"/>
          </p:nvPr>
        </p:nvSpPr>
        <p:spPr>
          <a:xfrm>
            <a:off x="2286000" y="838200"/>
            <a:ext cx="7772400" cy="1752600"/>
          </a:xfrm>
        </p:spPr>
        <p:txBody>
          <a:bodyPr/>
          <a:lstStyle/>
          <a:p>
            <a:pPr eaLnBrk="1" hangingPunct="1"/>
            <a:r>
              <a:rPr lang="en-US" sz="3600"/>
              <a:t>Epidemiology Case Example: </a:t>
            </a:r>
            <a:br>
              <a:rPr lang="en-US" sz="3600"/>
            </a:br>
            <a:r>
              <a:rPr lang="en-US" sz="3600"/>
              <a:t>“Walk the Line”</a:t>
            </a:r>
          </a:p>
        </p:txBody>
      </p:sp>
      <p:sp>
        <p:nvSpPr>
          <p:cNvPr id="52227" name="Rectangle 3"/>
          <p:cNvSpPr>
            <a:spLocks noGrp="1" noChangeArrowheads="1"/>
          </p:cNvSpPr>
          <p:nvPr>
            <p:ph type="subTitle" idx="4294967295"/>
          </p:nvPr>
        </p:nvSpPr>
        <p:spPr>
          <a:xfrm>
            <a:off x="3016250" y="3932239"/>
            <a:ext cx="6159500" cy="1603375"/>
          </a:xfrm>
        </p:spPr>
        <p:txBody>
          <a:bodyPr/>
          <a:lstStyle/>
          <a:p>
            <a:pPr marL="0" indent="0" algn="ctr">
              <a:buNone/>
            </a:pPr>
            <a:endParaRPr lang="en-US" sz="4400"/>
          </a:p>
          <a:p>
            <a:pPr marL="0" indent="0" algn="ctr">
              <a:buNone/>
            </a:pPr>
            <a:endParaRPr lang="en-US" sz="3700"/>
          </a:p>
        </p:txBody>
      </p:sp>
      <p:sp>
        <p:nvSpPr>
          <p:cNvPr id="62468" name="Text Box 4"/>
          <p:cNvSpPr txBox="1">
            <a:spLocks noChangeArrowheads="1"/>
          </p:cNvSpPr>
          <p:nvPr/>
        </p:nvSpPr>
        <p:spPr bwMode="auto">
          <a:xfrm>
            <a:off x="2209800" y="4953000"/>
            <a:ext cx="8153400" cy="1123950"/>
          </a:xfrm>
          <a:prstGeom prst="rect">
            <a:avLst/>
          </a:prstGeom>
          <a:noFill/>
          <a:ln w="9525">
            <a:noFill/>
            <a:miter lim="800000"/>
            <a:headEnd/>
            <a:tailEnd/>
          </a:ln>
        </p:spPr>
        <p:txBody>
          <a:bodyPr>
            <a:spAutoFit/>
          </a:bodyPr>
          <a:lstStyle/>
          <a:p>
            <a:pPr>
              <a:spcBef>
                <a:spcPct val="50000"/>
              </a:spcBef>
              <a:defRPr/>
            </a:pPr>
            <a:r>
              <a:rPr lang="en-US" sz="2000" dirty="0"/>
              <a:t>A Clone of Methicillin-Resistant </a:t>
            </a:r>
            <a:r>
              <a:rPr lang="en-US" sz="2000" i="1" dirty="0"/>
              <a:t>Staphylococcus aureus</a:t>
            </a:r>
            <a:r>
              <a:rPr lang="en-US" sz="2000" dirty="0"/>
              <a:t> among Professional Football Players, </a:t>
            </a:r>
            <a:r>
              <a:rPr lang="en-US" sz="2000" dirty="0" err="1"/>
              <a:t>Kazakova</a:t>
            </a:r>
            <a:r>
              <a:rPr lang="en-US" sz="2000" dirty="0"/>
              <a:t> et.al NEJM, February 2005</a:t>
            </a:r>
          </a:p>
          <a:p>
            <a:pPr>
              <a:spcBef>
                <a:spcPct val="50000"/>
              </a:spcBef>
              <a:defRPr/>
            </a:pPr>
            <a:endParaRPr lang="en-US" dirty="0">
              <a:latin typeface="Verdana" pitchFamily="34" charset="0"/>
            </a:endParaRPr>
          </a:p>
        </p:txBody>
      </p:sp>
      <p:pic>
        <p:nvPicPr>
          <p:cNvPr id="52229" name="Picture 5" descr="RAMS1"/>
          <p:cNvPicPr>
            <a:picLocks noChangeAspect="1" noChangeArrowheads="1"/>
          </p:cNvPicPr>
          <p:nvPr/>
        </p:nvPicPr>
        <p:blipFill>
          <a:blip r:embed="rId2" cstate="print"/>
          <a:srcRect/>
          <a:stretch>
            <a:fillRect/>
          </a:stretch>
        </p:blipFill>
        <p:spPr bwMode="auto">
          <a:xfrm>
            <a:off x="5313364" y="2743201"/>
            <a:ext cx="1544637" cy="2041525"/>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1676400" y="228600"/>
            <a:ext cx="8763000" cy="1524000"/>
          </a:xfrm>
        </p:spPr>
        <p:txBody>
          <a:bodyPr vert="horz" lIns="92075" tIns="46038" rIns="92075" bIns="46038" anchor="ctr">
            <a:normAutofit/>
          </a:bodyPr>
          <a:lstStyle/>
          <a:p>
            <a:pPr eaLnBrk="1" hangingPunct="1"/>
            <a:r>
              <a:rPr lang="en-US" sz="3200"/>
              <a:t>Observational Study of Football Players </a:t>
            </a:r>
            <a:br>
              <a:rPr lang="en-US" sz="3200"/>
            </a:br>
            <a:r>
              <a:rPr lang="en-US" sz="3200"/>
              <a:t>by CDC Epidemiologists</a:t>
            </a:r>
          </a:p>
        </p:txBody>
      </p:sp>
      <p:pic>
        <p:nvPicPr>
          <p:cNvPr id="53251" name="Picture 3"/>
          <p:cNvPicPr>
            <a:picLocks noChangeAspect="1" noChangeArrowheads="1"/>
          </p:cNvPicPr>
          <p:nvPr/>
        </p:nvPicPr>
        <p:blipFill>
          <a:blip r:embed="rId2" cstate="print"/>
          <a:srcRect/>
          <a:stretch>
            <a:fillRect/>
          </a:stretch>
        </p:blipFill>
        <p:spPr bwMode="auto">
          <a:xfrm>
            <a:off x="4953000" y="1828800"/>
            <a:ext cx="2387600" cy="41148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524000" y="0"/>
            <a:ext cx="9144000" cy="1155700"/>
          </a:xfrm>
        </p:spPr>
        <p:txBody>
          <a:bodyPr vert="horz" lIns="92075" tIns="46038" rIns="92075" bIns="46038" anchor="ctr">
            <a:normAutofit/>
          </a:bodyPr>
          <a:lstStyle/>
          <a:p>
            <a:pPr eaLnBrk="1" hangingPunct="1"/>
            <a:r>
              <a:rPr lang="en-US" sz="3200"/>
              <a:t>Results: MRSA Transmission “On the Line”</a:t>
            </a:r>
          </a:p>
        </p:txBody>
      </p:sp>
      <p:pic>
        <p:nvPicPr>
          <p:cNvPr id="54275" name="Picture 3"/>
          <p:cNvPicPr>
            <a:picLocks noGrp="1" noChangeAspect="1" noChangeArrowheads="1"/>
          </p:cNvPicPr>
          <p:nvPr>
            <p:ph type="body" idx="4294967295"/>
          </p:nvPr>
        </p:nvPicPr>
        <p:blipFill>
          <a:blip r:embed="rId2" cstate="print"/>
          <a:srcRect/>
          <a:stretch>
            <a:fillRect/>
          </a:stretch>
        </p:blipFill>
        <p:spPr>
          <a:xfrm>
            <a:off x="2667001" y="920750"/>
            <a:ext cx="6651625" cy="5937250"/>
          </a:xfr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Differential </a:t>
            </a:r>
            <a:r>
              <a:rPr lang="en-US" dirty="0" err="1"/>
              <a:t>Dx</a:t>
            </a:r>
            <a:r>
              <a:rPr lang="en-US" dirty="0"/>
              <a:t>.</a:t>
            </a:r>
          </a:p>
        </p:txBody>
      </p:sp>
      <p:sp>
        <p:nvSpPr>
          <p:cNvPr id="5" name="Subtitle 4"/>
          <p:cNvSpPr>
            <a:spLocks noGrp="1"/>
          </p:cNvSpPr>
          <p:nvPr>
            <p:ph type="subTitle" idx="1"/>
          </p:nvPr>
        </p:nvSpPr>
        <p:spPr/>
        <p:txBody>
          <a:bodyPr/>
          <a:lstStyle/>
          <a:p>
            <a:r>
              <a:rPr lang="en-US" dirty="0"/>
              <a:t>Staphylococcus</a:t>
            </a:r>
          </a:p>
          <a:p>
            <a:r>
              <a:rPr lang="en-US" dirty="0"/>
              <a:t>Streptococcus</a:t>
            </a:r>
          </a:p>
          <a:p>
            <a:r>
              <a:rPr lang="en-US" dirty="0"/>
              <a:t>Fungi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5326CB6-C956-404B-9649-86B01C41E3E5}"/>
              </a:ext>
            </a:extLst>
          </p:cNvPr>
          <p:cNvSpPr>
            <a:spLocks noGrp="1"/>
          </p:cNvSpPr>
          <p:nvPr>
            <p:ph type="title"/>
          </p:nvPr>
        </p:nvSpPr>
        <p:spPr>
          <a:xfrm>
            <a:off x="396949" y="149352"/>
            <a:ext cx="10972800" cy="1069848"/>
          </a:xfrm>
        </p:spPr>
        <p:txBody>
          <a:bodyPr/>
          <a:lstStyle/>
          <a:p>
            <a:r>
              <a:rPr lang="en-US" altLang="en-US" dirty="0"/>
              <a:t>GPB palisades: </a:t>
            </a:r>
            <a:r>
              <a:rPr lang="en-US" altLang="en-US" i="1" dirty="0"/>
              <a:t>Corynebacterium</a:t>
            </a:r>
            <a:r>
              <a:rPr lang="en-US" altLang="en-US" dirty="0"/>
              <a:t> sp.</a:t>
            </a:r>
          </a:p>
        </p:txBody>
      </p:sp>
      <p:pic>
        <p:nvPicPr>
          <p:cNvPr id="17411" name="Picture 2">
            <a:extLst>
              <a:ext uri="{FF2B5EF4-FFF2-40B4-BE49-F238E27FC236}">
                <a16:creationId xmlns:a16="http://schemas.microsoft.com/office/drawing/2014/main" id="{185F50BB-B096-451A-8323-63115C578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43001"/>
            <a:ext cx="78486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a:extLst>
              <a:ext uri="{FF2B5EF4-FFF2-40B4-BE49-F238E27FC236}">
                <a16:creationId xmlns:a16="http://schemas.microsoft.com/office/drawing/2014/main" id="{29A7F830-A75B-47FC-9668-71654B45AC72}"/>
              </a:ext>
            </a:extLst>
          </p:cNvPr>
          <p:cNvSpPr txBox="1">
            <a:spLocks noChangeArrowheads="1"/>
          </p:cNvSpPr>
          <p:nvPr/>
        </p:nvSpPr>
        <p:spPr bwMode="auto">
          <a:xfrm>
            <a:off x="2438400" y="12192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Gram-positive bacilli/rods (GPB/GPR)</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idx="4294967295"/>
          </p:nvPr>
        </p:nvSpPr>
        <p:spPr>
          <a:xfrm>
            <a:off x="2209800" y="838200"/>
            <a:ext cx="7848600" cy="1905000"/>
          </a:xfrm>
        </p:spPr>
        <p:txBody>
          <a:bodyPr>
            <a:normAutofit fontScale="90000"/>
          </a:bodyPr>
          <a:lstStyle/>
          <a:p>
            <a:pPr eaLnBrk="1" hangingPunct="1"/>
            <a:r>
              <a:rPr lang="en-US"/>
              <a:t>Emerging Infections with Community-Acquired MRSA</a:t>
            </a:r>
            <a:br>
              <a:rPr lang="en-US"/>
            </a:br>
            <a:r>
              <a:rPr lang="en-US" sz="3600"/>
              <a:t>(methicillin-resistant</a:t>
            </a:r>
            <a:r>
              <a:rPr lang="en-US" sz="3600" i="1"/>
              <a:t> Stapylococcus aureus</a:t>
            </a:r>
            <a:r>
              <a:rPr lang="en-US" sz="3600"/>
              <a:t>)</a:t>
            </a:r>
            <a:br>
              <a:rPr lang="en-US" sz="3600"/>
            </a:br>
            <a:r>
              <a:rPr lang="en-US" sz="3600"/>
              <a:t>Gram Positive Cocci</a:t>
            </a:r>
          </a:p>
        </p:txBody>
      </p:sp>
      <p:pic>
        <p:nvPicPr>
          <p:cNvPr id="56323" name="Picture 3" descr="MRSA1"/>
          <p:cNvPicPr>
            <a:picLocks noChangeAspect="1" noChangeArrowheads="1"/>
          </p:cNvPicPr>
          <p:nvPr/>
        </p:nvPicPr>
        <p:blipFill>
          <a:blip r:embed="rId2" cstate="print"/>
          <a:srcRect/>
          <a:stretch>
            <a:fillRect/>
          </a:stretch>
        </p:blipFill>
        <p:spPr bwMode="auto">
          <a:xfrm>
            <a:off x="4800600" y="3505201"/>
            <a:ext cx="2566988" cy="1920875"/>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vert="horz" lIns="92075" tIns="46038" rIns="92075" bIns="46038" anchor="ctr">
            <a:normAutofit/>
          </a:bodyPr>
          <a:lstStyle/>
          <a:p>
            <a:pPr eaLnBrk="1" hangingPunct="1"/>
            <a:r>
              <a:rPr lang="en-US"/>
              <a:t>Community-Acquired MRSA</a:t>
            </a:r>
          </a:p>
        </p:txBody>
      </p:sp>
      <p:sp>
        <p:nvSpPr>
          <p:cNvPr id="57347" name="Rectangle 3"/>
          <p:cNvSpPr>
            <a:spLocks noGrp="1" noChangeArrowheads="1"/>
          </p:cNvSpPr>
          <p:nvPr>
            <p:ph type="body" idx="4294967295"/>
          </p:nvPr>
        </p:nvSpPr>
        <p:spPr>
          <a:xfrm>
            <a:off x="2133601" y="1981201"/>
            <a:ext cx="7847013" cy="3763963"/>
          </a:xfrm>
        </p:spPr>
        <p:txBody>
          <a:bodyPr vert="horz" lIns="92075" tIns="46038" rIns="92075" bIns="46038">
            <a:normAutofit/>
          </a:bodyPr>
          <a:lstStyle/>
          <a:p>
            <a:pPr eaLnBrk="1" hangingPunct="1"/>
            <a:r>
              <a:rPr lang="en-US" sz="2400"/>
              <a:t>CA-MRSA</a:t>
            </a:r>
          </a:p>
          <a:p>
            <a:pPr lvl="1" eaLnBrk="1" hangingPunct="1"/>
            <a:r>
              <a:rPr lang="en-US" sz="2400"/>
              <a:t>Dx made in outpatient setting or culture positive within 48h of admission</a:t>
            </a:r>
          </a:p>
          <a:p>
            <a:pPr lvl="1" eaLnBrk="1" hangingPunct="1"/>
            <a:r>
              <a:rPr lang="en-US" sz="2400"/>
              <a:t>No history of hospitalizations within the past year</a:t>
            </a:r>
          </a:p>
          <a:p>
            <a:pPr lvl="1" eaLnBrk="1" hangingPunct="1"/>
            <a:r>
              <a:rPr lang="en-US" sz="2400"/>
              <a:t>No history of medical procedure</a:t>
            </a:r>
          </a:p>
          <a:p>
            <a:pPr lvl="1" eaLnBrk="1" hangingPunct="1"/>
            <a:r>
              <a:rPr lang="en-US" sz="2400"/>
              <a:t>No permanent indwelling device that passes through the skin</a:t>
            </a:r>
          </a:p>
          <a:p>
            <a:pPr lvl="1" eaLnBrk="1" hangingPunct="1">
              <a:buFontTx/>
              <a:buNone/>
            </a:pPr>
            <a:endParaRPr lang="en-US" sz="24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MRSA3"/>
          <p:cNvPicPr>
            <a:picLocks noChangeAspect="1" noChangeArrowheads="1"/>
          </p:cNvPicPr>
          <p:nvPr/>
        </p:nvPicPr>
        <p:blipFill>
          <a:blip r:embed="rId2" cstate="print"/>
          <a:srcRect/>
          <a:stretch>
            <a:fillRect/>
          </a:stretch>
        </p:blipFill>
        <p:spPr bwMode="auto">
          <a:xfrm>
            <a:off x="1828800" y="228600"/>
            <a:ext cx="3810000" cy="3333750"/>
          </a:xfrm>
          <a:prstGeom prst="rect">
            <a:avLst/>
          </a:prstGeom>
          <a:noFill/>
          <a:ln w="9525">
            <a:solidFill>
              <a:schemeClr val="tx1"/>
            </a:solidFill>
            <a:miter lim="800000"/>
            <a:headEnd/>
            <a:tailEnd/>
          </a:ln>
        </p:spPr>
      </p:pic>
      <p:pic>
        <p:nvPicPr>
          <p:cNvPr id="419843" name="Picture 3" descr="MRSA6"/>
          <p:cNvPicPr>
            <a:picLocks noChangeAspect="1" noChangeArrowheads="1"/>
          </p:cNvPicPr>
          <p:nvPr/>
        </p:nvPicPr>
        <p:blipFill>
          <a:blip r:embed="rId3" cstate="print"/>
          <a:srcRect/>
          <a:stretch>
            <a:fillRect/>
          </a:stretch>
        </p:blipFill>
        <p:spPr bwMode="auto">
          <a:xfrm>
            <a:off x="4419600" y="1752600"/>
            <a:ext cx="3810000" cy="3048000"/>
          </a:xfrm>
          <a:prstGeom prst="rect">
            <a:avLst/>
          </a:prstGeom>
          <a:noFill/>
          <a:ln w="9525">
            <a:solidFill>
              <a:schemeClr val="tx1"/>
            </a:solidFill>
            <a:miter lim="800000"/>
            <a:headEnd/>
            <a:tailEnd/>
          </a:ln>
        </p:spPr>
      </p:pic>
      <p:pic>
        <p:nvPicPr>
          <p:cNvPr id="419844" name="Picture 4" descr="MRSA7"/>
          <p:cNvPicPr>
            <a:picLocks noChangeAspect="1" noChangeArrowheads="1"/>
          </p:cNvPicPr>
          <p:nvPr/>
        </p:nvPicPr>
        <p:blipFill>
          <a:blip r:embed="rId4" cstate="print"/>
          <a:srcRect/>
          <a:stretch>
            <a:fillRect/>
          </a:stretch>
        </p:blipFill>
        <p:spPr bwMode="auto">
          <a:xfrm>
            <a:off x="6629400" y="3657600"/>
            <a:ext cx="3810000" cy="2857500"/>
          </a:xfrm>
          <a:prstGeom prst="rect">
            <a:avLst/>
          </a:prstGeom>
          <a:noFill/>
          <a:ln w="9525">
            <a:solidFill>
              <a:schemeClr val="tx1"/>
            </a:solidFill>
            <a:miter lim="800000"/>
            <a:headEnd/>
            <a:tailEnd/>
          </a:ln>
        </p:spPr>
      </p:pic>
      <p:sp>
        <p:nvSpPr>
          <p:cNvPr id="58373" name="TextBox 4"/>
          <p:cNvSpPr txBox="1">
            <a:spLocks noChangeArrowheads="1"/>
          </p:cNvSpPr>
          <p:nvPr/>
        </p:nvSpPr>
        <p:spPr bwMode="auto">
          <a:xfrm>
            <a:off x="6019800" y="457201"/>
            <a:ext cx="3200400" cy="646331"/>
          </a:xfrm>
          <a:prstGeom prst="rect">
            <a:avLst/>
          </a:prstGeom>
          <a:noFill/>
          <a:ln w="9525">
            <a:noFill/>
            <a:miter lim="800000"/>
            <a:headEnd/>
            <a:tailEnd/>
          </a:ln>
        </p:spPr>
        <p:txBody>
          <a:bodyPr>
            <a:spAutoFit/>
          </a:bodyPr>
          <a:lstStyle/>
          <a:p>
            <a:pPr eaLnBrk="1" hangingPunct="1"/>
            <a:r>
              <a:rPr lang="en-US">
                <a:latin typeface="Arial" charset="0"/>
              </a:rPr>
              <a:t>Other Presentations of CA-MRSA</a:t>
            </a:r>
          </a:p>
        </p:txBody>
      </p:sp>
      <p:sp>
        <p:nvSpPr>
          <p:cNvPr id="58374" name="Text Box 6"/>
          <p:cNvSpPr txBox="1">
            <a:spLocks noChangeArrowheads="1"/>
          </p:cNvSpPr>
          <p:nvPr/>
        </p:nvSpPr>
        <p:spPr bwMode="auto">
          <a:xfrm>
            <a:off x="1828800" y="2514601"/>
            <a:ext cx="2286000" cy="646331"/>
          </a:xfrm>
          <a:prstGeom prst="rect">
            <a:avLst/>
          </a:prstGeom>
          <a:noFill/>
          <a:ln w="9525">
            <a:noFill/>
            <a:miter lim="800000"/>
            <a:headEnd/>
            <a:tailEnd/>
          </a:ln>
        </p:spPr>
        <p:txBody>
          <a:bodyPr>
            <a:spAutoFit/>
          </a:bodyPr>
          <a:lstStyle/>
          <a:p>
            <a:pPr>
              <a:spcBef>
                <a:spcPct val="50000"/>
              </a:spcBef>
            </a:pPr>
            <a:r>
              <a:rPr lang="en-US" b="1" dirty="0">
                <a:solidFill>
                  <a:schemeClr val="bg1"/>
                </a:solidFill>
                <a:latin typeface="Arial" charset="0"/>
              </a:rPr>
              <a:t>May resemble spider bite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9842"/>
                                        </p:tgtEl>
                                        <p:attrNameLst>
                                          <p:attrName>style.visibility</p:attrName>
                                        </p:attrNameLst>
                                      </p:cBhvr>
                                      <p:to>
                                        <p:strVal val="visible"/>
                                      </p:to>
                                    </p:set>
                                    <p:animEffect transition="in" filter="checkerboard(across)">
                                      <p:cBhvr>
                                        <p:cTn id="7" dur="2000"/>
                                        <p:tgtEl>
                                          <p:spTgt spid="4198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9843"/>
                                        </p:tgtEl>
                                        <p:attrNameLst>
                                          <p:attrName>style.visibility</p:attrName>
                                        </p:attrNameLst>
                                      </p:cBhvr>
                                      <p:to>
                                        <p:strVal val="visible"/>
                                      </p:to>
                                    </p:set>
                                    <p:animEffect transition="in" filter="blinds(horizontal)">
                                      <p:cBhvr>
                                        <p:cTn id="12" dur="2000"/>
                                        <p:tgtEl>
                                          <p:spTgt spid="41984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419844"/>
                                        </p:tgtEl>
                                        <p:attrNameLst>
                                          <p:attrName>style.visibility</p:attrName>
                                        </p:attrNameLst>
                                      </p:cBhvr>
                                      <p:to>
                                        <p:strVal val="visible"/>
                                      </p:to>
                                    </p:set>
                                    <p:animEffect transition="in" filter="wheel(4)">
                                      <p:cBhvr>
                                        <p:cTn id="17" dur="2000"/>
                                        <p:tgtEl>
                                          <p:spTgt spid="419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vert="horz" lIns="92075" tIns="46038" rIns="92075" bIns="46038" anchor="ctr">
            <a:normAutofit/>
          </a:bodyPr>
          <a:lstStyle/>
          <a:p>
            <a:pPr eaLnBrk="1" hangingPunct="1"/>
            <a:r>
              <a:rPr lang="en-US"/>
              <a:t>Laboratory Investigation</a:t>
            </a:r>
          </a:p>
        </p:txBody>
      </p:sp>
      <p:sp>
        <p:nvSpPr>
          <p:cNvPr id="59395" name="Rectangle 3"/>
          <p:cNvSpPr>
            <a:spLocks noGrp="1" noChangeArrowheads="1"/>
          </p:cNvSpPr>
          <p:nvPr>
            <p:ph type="body" idx="4294967295"/>
          </p:nvPr>
        </p:nvSpPr>
        <p:spPr>
          <a:xfrm>
            <a:off x="2209800" y="1981200"/>
            <a:ext cx="4572000" cy="4114800"/>
          </a:xfrm>
        </p:spPr>
        <p:txBody>
          <a:bodyPr vert="horz" lIns="92075" tIns="46038" rIns="92075" bIns="46038">
            <a:normAutofit/>
          </a:bodyPr>
          <a:lstStyle/>
          <a:p>
            <a:pPr eaLnBrk="1" hangingPunct="1"/>
            <a:r>
              <a:rPr lang="en-US" dirty="0"/>
              <a:t>Culture: </a:t>
            </a:r>
            <a:r>
              <a:rPr lang="en-US" i="1" dirty="0"/>
              <a:t>S. aureus</a:t>
            </a:r>
          </a:p>
          <a:p>
            <a:pPr eaLnBrk="1" hangingPunct="1"/>
            <a:r>
              <a:rPr lang="en-US" dirty="0"/>
              <a:t>Antibiotic susceptibility</a:t>
            </a:r>
          </a:p>
          <a:p>
            <a:pPr lvl="1" eaLnBrk="1" hangingPunct="1"/>
            <a:r>
              <a:rPr lang="en-US" sz="2400" dirty="0"/>
              <a:t>Resistance to </a:t>
            </a:r>
            <a:r>
              <a:rPr lang="en-US" sz="2400" dirty="0" err="1"/>
              <a:t>macrolides</a:t>
            </a:r>
            <a:r>
              <a:rPr lang="en-US" sz="2400" dirty="0"/>
              <a:t> and </a:t>
            </a:r>
            <a:r>
              <a:rPr lang="en-US" sz="2400" dirty="0" err="1"/>
              <a:t>oxacillin</a:t>
            </a:r>
            <a:endParaRPr lang="en-US" sz="2400" dirty="0"/>
          </a:p>
          <a:p>
            <a:pPr lvl="1" eaLnBrk="1" hangingPunct="1"/>
            <a:r>
              <a:rPr lang="en-US" sz="2400" dirty="0"/>
              <a:t>Susceptible to ciprofloxacin, </a:t>
            </a:r>
            <a:r>
              <a:rPr lang="en-US" sz="2400" dirty="0" err="1"/>
              <a:t>clindamycin</a:t>
            </a:r>
            <a:r>
              <a:rPr lang="en-US" sz="2400" dirty="0"/>
              <a:t>, tetracycline, </a:t>
            </a:r>
            <a:r>
              <a:rPr lang="en-US" sz="2400" dirty="0" err="1"/>
              <a:t>bactrim</a:t>
            </a:r>
            <a:r>
              <a:rPr lang="en-US" sz="2400" dirty="0"/>
              <a:t> &amp; vancomycin</a:t>
            </a:r>
          </a:p>
        </p:txBody>
      </p:sp>
      <p:pic>
        <p:nvPicPr>
          <p:cNvPr id="59396" name="Picture 3" descr="MRSA2"/>
          <p:cNvPicPr>
            <a:picLocks noChangeAspect="1" noChangeArrowheads="1"/>
          </p:cNvPicPr>
          <p:nvPr/>
        </p:nvPicPr>
        <p:blipFill>
          <a:blip r:embed="rId2" cstate="print"/>
          <a:srcRect/>
          <a:stretch>
            <a:fillRect/>
          </a:stretch>
        </p:blipFill>
        <p:spPr bwMode="auto">
          <a:xfrm>
            <a:off x="6858000" y="2057400"/>
            <a:ext cx="3213100" cy="3073400"/>
          </a:xfrm>
          <a:prstGeom prst="rect">
            <a:avLst/>
          </a:prstGeom>
          <a:noFill/>
          <a:ln w="9525">
            <a:solidFill>
              <a:schemeClr val="tx1"/>
            </a:solid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1828800" y="0"/>
            <a:ext cx="8580438" cy="1155700"/>
          </a:xfrm>
        </p:spPr>
        <p:txBody>
          <a:bodyPr vert="horz" lIns="92075" tIns="46038" rIns="92075" bIns="46038" anchor="ctr">
            <a:normAutofit/>
          </a:bodyPr>
          <a:lstStyle/>
          <a:p>
            <a:pPr eaLnBrk="1" hangingPunct="1"/>
            <a:r>
              <a:rPr lang="en-US" dirty="0"/>
              <a:t>Epidemiology / Genotyping</a:t>
            </a:r>
          </a:p>
        </p:txBody>
      </p:sp>
      <p:pic>
        <p:nvPicPr>
          <p:cNvPr id="60419" name="Picture 3"/>
          <p:cNvPicPr>
            <a:picLocks noGrp="1" noChangeAspect="1" noChangeArrowheads="1"/>
          </p:cNvPicPr>
          <p:nvPr>
            <p:ph type="body" idx="4294967295"/>
          </p:nvPr>
        </p:nvPicPr>
        <p:blipFill>
          <a:blip r:embed="rId2" cstate="print"/>
          <a:srcRect/>
          <a:stretch>
            <a:fillRect/>
          </a:stretch>
        </p:blipFill>
        <p:spPr>
          <a:xfrm>
            <a:off x="1524000" y="1146176"/>
            <a:ext cx="9144000" cy="5711825"/>
          </a:xfr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057400" y="0"/>
            <a:ext cx="8001000" cy="1143000"/>
          </a:xfrm>
        </p:spPr>
        <p:txBody>
          <a:bodyPr vert="horz" lIns="92075" tIns="46038" rIns="92075" bIns="46038" anchor="ctr">
            <a:normAutofit/>
          </a:bodyPr>
          <a:lstStyle/>
          <a:p>
            <a:pPr eaLnBrk="1" hangingPunct="1"/>
            <a:r>
              <a:rPr lang="en-US" dirty="0"/>
              <a:t>MRSA: USA Genotypes</a:t>
            </a:r>
          </a:p>
        </p:txBody>
      </p:sp>
      <p:graphicFrame>
        <p:nvGraphicFramePr>
          <p:cNvPr id="151584" name="Group 32"/>
          <p:cNvGraphicFramePr>
            <a:graphicFrameLocks noGrp="1"/>
          </p:cNvGraphicFramePr>
          <p:nvPr/>
        </p:nvGraphicFramePr>
        <p:xfrm>
          <a:off x="2057400" y="1066801"/>
          <a:ext cx="8153400" cy="4744149"/>
        </p:xfrm>
        <a:graphic>
          <a:graphicData uri="http://schemas.openxmlformats.org/drawingml/2006/table">
            <a:tbl>
              <a:tblPr/>
              <a:tblGrid>
                <a:gridCol w="18288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912813">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1" i="0" u="none" strike="noStrike" cap="none" normalizeH="0" baseline="0" dirty="0">
                          <a:ln>
                            <a:noFill/>
                          </a:ln>
                          <a:solidFill>
                            <a:srgbClr val="000066"/>
                          </a:solidFill>
                          <a:effectLst/>
                          <a:latin typeface="Arial" pitchFamily="34" charset="0"/>
                        </a:rPr>
                        <a:t>USA PFT</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endParaRPr kumimoji="0" lang="en-US" sz="2300" b="0" i="0" u="none" strike="noStrike" cap="none" normalizeH="0" baseline="0">
                        <a:ln>
                          <a:noFill/>
                        </a:ln>
                        <a:solidFill>
                          <a:srgbClr val="000066"/>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a:ln>
                            <a:noFill/>
                          </a:ln>
                          <a:solidFill>
                            <a:srgbClr val="000066"/>
                          </a:solidFill>
                          <a:effectLst/>
                          <a:latin typeface="Arial" pitchFamily="34" charset="0"/>
                        </a:rPr>
                        <a:t>USA 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defRPr/>
                      </a:pPr>
                      <a:r>
                        <a:rPr kumimoji="0" lang="en-US" sz="2300" b="0" i="0" u="none" strike="noStrike" cap="none" normalizeH="0" baseline="0" dirty="0">
                          <a:ln>
                            <a:noFill/>
                          </a:ln>
                          <a:solidFill>
                            <a:srgbClr val="000066"/>
                          </a:solidFill>
                          <a:effectLst/>
                          <a:latin typeface="Arial" pitchFamily="34" charset="0"/>
                        </a:rPr>
                        <a:t>HA-MRSA Most common, (44% of MRSA)</a:t>
                      </a:r>
                      <a:br>
                        <a:rPr kumimoji="0" lang="en-US" sz="2300" b="0" i="0" u="none" strike="noStrike" cap="none" normalizeH="0" baseline="0" dirty="0">
                          <a:ln>
                            <a:noFill/>
                          </a:ln>
                          <a:solidFill>
                            <a:srgbClr val="000066"/>
                          </a:solidFill>
                          <a:effectLst/>
                          <a:latin typeface="Arial" pitchFamily="34" charset="0"/>
                        </a:rPr>
                      </a:br>
                      <a:r>
                        <a:rPr kumimoji="0" lang="en-US" sz="2300" b="0" i="0" u="none" strike="noStrike" cap="none" normalizeH="0" baseline="0" dirty="0">
                          <a:ln>
                            <a:noFill/>
                          </a:ln>
                          <a:solidFill>
                            <a:srgbClr val="000066"/>
                          </a:solidFill>
                          <a:effectLst/>
                          <a:latin typeface="Arial" pitchFamily="34" charset="0"/>
                        </a:rPr>
                        <a:t>Multi drug resistance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a:ln>
                            <a:noFill/>
                          </a:ln>
                          <a:solidFill>
                            <a:srgbClr val="000066"/>
                          </a:solidFill>
                          <a:effectLst/>
                          <a:latin typeface="Arial" pitchFamily="34" charset="0"/>
                        </a:rPr>
                        <a:t>USA 200</a:t>
                      </a:r>
                    </a:p>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a:ln>
                            <a:noFill/>
                          </a:ln>
                          <a:solidFill>
                            <a:srgbClr val="000066"/>
                          </a:solidFill>
                          <a:effectLst/>
                          <a:latin typeface="Arial" pitchFamily="34" charset="0"/>
                        </a:rPr>
                        <a:t>USA 500</a:t>
                      </a:r>
                    </a:p>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a:ln>
                            <a:noFill/>
                          </a:ln>
                          <a:solidFill>
                            <a:srgbClr val="000066"/>
                          </a:solidFill>
                          <a:effectLst/>
                          <a:latin typeface="Arial" pitchFamily="34" charset="0"/>
                        </a:rPr>
                        <a:t>USA 600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dirty="0">
                          <a:ln>
                            <a:noFill/>
                          </a:ln>
                          <a:solidFill>
                            <a:srgbClr val="000066"/>
                          </a:solidFill>
                          <a:effectLst/>
                          <a:latin typeface="Arial" pitchFamily="34" charset="0"/>
                        </a:rPr>
                        <a:t>Multi drug resistance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1" i="0" u="none" strike="noStrike" cap="none" normalizeH="0" baseline="0" dirty="0">
                          <a:ln>
                            <a:noFill/>
                          </a:ln>
                          <a:solidFill>
                            <a:srgbClr val="FF0000"/>
                          </a:solidFill>
                          <a:effectLst/>
                          <a:latin typeface="Arial" pitchFamily="34" charset="0"/>
                        </a:rPr>
                        <a:t>USA 300 </a:t>
                      </a:r>
                      <a:r>
                        <a:rPr kumimoji="0" lang="en-US" sz="2300" b="0" i="0" u="none" strike="noStrike" cap="none" normalizeH="0" baseline="0" dirty="0">
                          <a:ln>
                            <a:noFill/>
                          </a:ln>
                          <a:solidFill>
                            <a:srgbClr val="000066"/>
                          </a:solidFill>
                          <a:effectLst/>
                          <a:latin typeface="Arial" pitchFamily="34" charset="0"/>
                        </a:rPr>
                        <a:t>and</a:t>
                      </a:r>
                    </a:p>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dirty="0">
                          <a:ln>
                            <a:noFill/>
                          </a:ln>
                          <a:solidFill>
                            <a:srgbClr val="000066"/>
                          </a:solidFill>
                          <a:effectLst/>
                          <a:latin typeface="Arial" pitchFamily="34" charset="0"/>
                        </a:rPr>
                        <a:t>USA 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dirty="0">
                          <a:ln>
                            <a:noFill/>
                          </a:ln>
                          <a:solidFill>
                            <a:srgbClr val="000066"/>
                          </a:solidFill>
                          <a:effectLst/>
                          <a:latin typeface="Arial" pitchFamily="34" charset="0"/>
                        </a:rPr>
                        <a:t>CA-MRSA, skin and soft tissue infections</a:t>
                      </a:r>
                    </a:p>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l-GR" sz="2300" b="0" i="0" u="none" strike="noStrike" cap="none" normalizeH="0" baseline="0" dirty="0">
                          <a:ln>
                            <a:noFill/>
                          </a:ln>
                          <a:solidFill>
                            <a:srgbClr val="000066"/>
                          </a:solidFill>
                          <a:effectLst/>
                          <a:latin typeface="Arial" pitchFamily="34" charset="0"/>
                        </a:rPr>
                        <a:t>β</a:t>
                      </a:r>
                      <a:r>
                        <a:rPr kumimoji="0" lang="en-US" sz="2300" b="0" i="0" u="none" strike="noStrike" cap="none" normalizeH="0" baseline="0" dirty="0">
                          <a:ln>
                            <a:noFill/>
                          </a:ln>
                          <a:solidFill>
                            <a:srgbClr val="000066"/>
                          </a:solidFill>
                          <a:effectLst/>
                          <a:latin typeface="Arial" pitchFamily="34" charset="0"/>
                        </a:rPr>
                        <a:t>-</a:t>
                      </a:r>
                      <a:r>
                        <a:rPr kumimoji="0" lang="en-US" sz="2300" b="0" i="0" u="none" strike="noStrike" cap="none" normalizeH="0" baseline="0" dirty="0" err="1">
                          <a:ln>
                            <a:noFill/>
                          </a:ln>
                          <a:solidFill>
                            <a:srgbClr val="000066"/>
                          </a:solidFill>
                          <a:effectLst/>
                          <a:latin typeface="Arial" pitchFamily="34" charset="0"/>
                        </a:rPr>
                        <a:t>Lactam</a:t>
                      </a:r>
                      <a:r>
                        <a:rPr kumimoji="0" lang="en-US" sz="2300" b="0" i="0" u="none" strike="noStrike" cap="none" normalizeH="0" baseline="0" dirty="0">
                          <a:ln>
                            <a:noFill/>
                          </a:ln>
                          <a:solidFill>
                            <a:srgbClr val="000066"/>
                          </a:solidFill>
                          <a:effectLst/>
                          <a:latin typeface="Arial" pitchFamily="34" charset="0"/>
                        </a:rPr>
                        <a:t> &amp; </a:t>
                      </a:r>
                      <a:r>
                        <a:rPr kumimoji="0" lang="en-US" sz="2300" b="0" i="0" u="none" strike="noStrike" cap="none" normalizeH="0" baseline="0" dirty="0" err="1">
                          <a:ln>
                            <a:noFill/>
                          </a:ln>
                          <a:solidFill>
                            <a:srgbClr val="000066"/>
                          </a:solidFill>
                          <a:effectLst/>
                          <a:latin typeface="Arial" pitchFamily="34" charset="0"/>
                        </a:rPr>
                        <a:t>Macrolide</a:t>
                      </a:r>
                      <a:r>
                        <a:rPr kumimoji="0" lang="en-US" sz="2300" b="0" i="0" u="none" strike="noStrike" cap="none" normalizeH="0" baseline="0" dirty="0">
                          <a:ln>
                            <a:noFill/>
                          </a:ln>
                          <a:solidFill>
                            <a:srgbClr val="000066"/>
                          </a:solidFill>
                          <a:effectLst/>
                          <a:latin typeface="Arial" pitchFamily="34" charset="0"/>
                        </a:rPr>
                        <a:t> resistance, other antibiotics are usually sensitive</a:t>
                      </a:r>
                    </a:p>
                    <a:p>
                      <a:pPr marL="0" marR="0" lvl="0" indent="0" algn="l" defTabSz="914400" rtl="0" eaLnBrk="1" fontAlgn="base" latinLnBrk="0" hangingPunct="1">
                        <a:lnSpc>
                          <a:spcPct val="100000"/>
                        </a:lnSpc>
                        <a:spcBef>
                          <a:spcPct val="20000"/>
                        </a:spcBef>
                        <a:spcAft>
                          <a:spcPct val="0"/>
                        </a:spcAft>
                        <a:buClr>
                          <a:srgbClr val="EA005F"/>
                        </a:buClr>
                        <a:buSzTx/>
                        <a:buFontTx/>
                        <a:buNone/>
                        <a:tabLst/>
                      </a:pPr>
                      <a:r>
                        <a:rPr kumimoji="0" lang="en-US" sz="2300" b="0" i="0" u="none" strike="noStrike" cap="none" normalizeH="0" baseline="0" dirty="0">
                          <a:ln>
                            <a:noFill/>
                          </a:ln>
                          <a:solidFill>
                            <a:srgbClr val="000066"/>
                          </a:solidFill>
                          <a:effectLst/>
                          <a:latin typeface="Arial" pitchFamily="34" charset="0"/>
                        </a:rPr>
                        <a:t>PVL toxin is common, multiple toxins found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2487" name="Text Box 23"/>
          <p:cNvSpPr txBox="1">
            <a:spLocks noChangeArrowheads="1"/>
          </p:cNvSpPr>
          <p:nvPr/>
        </p:nvSpPr>
        <p:spPr bwMode="auto">
          <a:xfrm>
            <a:off x="2895600" y="6248400"/>
            <a:ext cx="6781800" cy="749300"/>
          </a:xfrm>
          <a:prstGeom prst="rect">
            <a:avLst/>
          </a:prstGeom>
          <a:noFill/>
          <a:ln w="9525">
            <a:noFill/>
            <a:miter lim="800000"/>
            <a:headEnd/>
            <a:tailEnd/>
          </a:ln>
        </p:spPr>
        <p:txBody>
          <a:bodyPr>
            <a:spAutoFit/>
          </a:bodyPr>
          <a:lstStyle/>
          <a:p>
            <a:pPr lvl="1" eaLnBrk="1" hangingPunct="1">
              <a:spcBef>
                <a:spcPct val="20000"/>
              </a:spcBef>
              <a:buClr>
                <a:schemeClr val="accent2"/>
              </a:buClr>
              <a:buSzPct val="70000"/>
              <a:buFont typeface="Wingdings" pitchFamily="2" charset="2"/>
              <a:buNone/>
            </a:pPr>
            <a:r>
              <a:rPr lang="en-US" sz="1600">
                <a:latin typeface="Verdana" pitchFamily="34" charset="0"/>
              </a:rPr>
              <a:t>McDougal et.al., Jnl of Clinical Microbiology, Nov.2003</a:t>
            </a:r>
          </a:p>
          <a:p>
            <a:pPr>
              <a:spcBef>
                <a:spcPct val="50000"/>
              </a:spcBef>
            </a:pPr>
            <a:endParaRPr lang="en-US">
              <a:latin typeface="Verdana"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734291" y="723900"/>
            <a:ext cx="8001000" cy="1143000"/>
          </a:xfrm>
        </p:spPr>
        <p:txBody>
          <a:bodyPr vert="horz" lIns="92075" tIns="46038" rIns="92075" bIns="46038" anchor="ctr">
            <a:normAutofit/>
          </a:bodyPr>
          <a:lstStyle/>
          <a:p>
            <a:pPr eaLnBrk="1" hangingPunct="1"/>
            <a:r>
              <a:rPr lang="en-US" dirty="0"/>
              <a:t>Genotype</a:t>
            </a:r>
          </a:p>
        </p:txBody>
      </p:sp>
      <p:sp>
        <p:nvSpPr>
          <p:cNvPr id="61443" name="Rectangle 3"/>
          <p:cNvSpPr>
            <a:spLocks noGrp="1" noChangeArrowheads="1"/>
          </p:cNvSpPr>
          <p:nvPr>
            <p:ph type="body" idx="4294967295"/>
          </p:nvPr>
        </p:nvSpPr>
        <p:spPr>
          <a:xfrm>
            <a:off x="533400" y="1981200"/>
            <a:ext cx="7772400" cy="5105400"/>
          </a:xfrm>
        </p:spPr>
        <p:txBody>
          <a:bodyPr vert="horz" lIns="92075" tIns="46038" rIns="92075" bIns="46038">
            <a:normAutofit/>
          </a:bodyPr>
          <a:lstStyle/>
          <a:p>
            <a:pPr eaLnBrk="1" hangingPunct="1"/>
            <a:r>
              <a:rPr lang="en-US" dirty="0"/>
              <a:t>USA 300-114 from Culture</a:t>
            </a:r>
          </a:p>
          <a:p>
            <a:pPr lvl="1" eaLnBrk="1" hangingPunct="1"/>
            <a:r>
              <a:rPr lang="en-US" dirty="0"/>
              <a:t>Demonstrated Panton-Valentine </a:t>
            </a:r>
            <a:r>
              <a:rPr lang="en-US" dirty="0" err="1"/>
              <a:t>leukocidin</a:t>
            </a:r>
            <a:r>
              <a:rPr lang="en-US" dirty="0"/>
              <a:t> (PVL); Aggressive infections associated with PVL</a:t>
            </a:r>
          </a:p>
          <a:p>
            <a:pPr lvl="1" eaLnBrk="1" hangingPunct="1"/>
            <a:r>
              <a:rPr lang="en-US" dirty="0" err="1"/>
              <a:t>Demontrated</a:t>
            </a:r>
            <a:r>
              <a:rPr lang="en-US" dirty="0"/>
              <a:t> </a:t>
            </a:r>
            <a:r>
              <a:rPr lang="en-US" dirty="0" err="1"/>
              <a:t>SCC</a:t>
            </a:r>
            <a:r>
              <a:rPr lang="en-US" i="1" dirty="0" err="1"/>
              <a:t>mec</a:t>
            </a:r>
            <a:r>
              <a:rPr lang="en-US" dirty="0"/>
              <a:t> type </a:t>
            </a:r>
            <a:r>
              <a:rPr lang="en-US" dirty="0" err="1"/>
              <a:t>IVa</a:t>
            </a:r>
            <a:r>
              <a:rPr lang="en-US" dirty="0"/>
              <a:t> (Staphylococcal chromosome cassette) antibiotic resistance</a:t>
            </a:r>
          </a:p>
          <a:p>
            <a:pPr lvl="2" eaLnBrk="1" hangingPunct="1"/>
            <a:r>
              <a:rPr lang="en-US" dirty="0"/>
              <a:t>Small, highly mobile genetic element</a:t>
            </a:r>
          </a:p>
          <a:p>
            <a:pPr lvl="2" eaLnBrk="1" hangingPunct="1"/>
            <a:r>
              <a:rPr lang="en-US" dirty="0"/>
              <a:t>Gene encodes a penicillin binding protein with reduced affinity for </a:t>
            </a:r>
            <a:r>
              <a:rPr lang="el-GR" dirty="0"/>
              <a:t>β</a:t>
            </a:r>
            <a:r>
              <a:rPr lang="en-US" dirty="0"/>
              <a:t>-lactam antibiotics</a:t>
            </a:r>
          </a:p>
        </p:txBody>
      </p:sp>
      <p:pic>
        <p:nvPicPr>
          <p:cNvPr id="61444" name="Picture 6"/>
          <p:cNvPicPr>
            <a:picLocks noChangeAspect="1" noChangeArrowheads="1"/>
          </p:cNvPicPr>
          <p:nvPr/>
        </p:nvPicPr>
        <p:blipFill>
          <a:blip r:embed="rId2" cstate="print"/>
          <a:srcRect/>
          <a:stretch>
            <a:fillRect/>
          </a:stretch>
        </p:blipFill>
        <p:spPr bwMode="auto">
          <a:xfrm>
            <a:off x="8305800" y="2280459"/>
            <a:ext cx="3009901" cy="3009901"/>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864822" y="574964"/>
            <a:ext cx="8001000" cy="1143000"/>
          </a:xfrm>
        </p:spPr>
        <p:txBody>
          <a:bodyPr vert="horz" lIns="92075" tIns="46038" rIns="92075" bIns="46038" anchor="ctr">
            <a:normAutofit/>
          </a:bodyPr>
          <a:lstStyle/>
          <a:p>
            <a:pPr eaLnBrk="1" hangingPunct="1"/>
            <a:r>
              <a:rPr lang="en-US" dirty="0"/>
              <a:t>Case Review</a:t>
            </a:r>
          </a:p>
        </p:txBody>
      </p:sp>
      <p:sp>
        <p:nvSpPr>
          <p:cNvPr id="63491" name="Rectangle 3"/>
          <p:cNvSpPr>
            <a:spLocks noGrp="1" noChangeArrowheads="1"/>
          </p:cNvSpPr>
          <p:nvPr>
            <p:ph type="body" idx="4294967295"/>
          </p:nvPr>
        </p:nvSpPr>
        <p:spPr>
          <a:xfrm>
            <a:off x="1702578" y="2092036"/>
            <a:ext cx="8686800" cy="4191000"/>
          </a:xfrm>
        </p:spPr>
        <p:txBody>
          <a:bodyPr vert="horz" lIns="92075" tIns="46038" rIns="92075" bIns="46038">
            <a:normAutofit/>
          </a:bodyPr>
          <a:lstStyle/>
          <a:p>
            <a:pPr eaLnBrk="1" hangingPunct="1"/>
            <a:r>
              <a:rPr lang="en-US" sz="2400" dirty="0"/>
              <a:t>Host: Lineman pre-disposed by antibiotics, and skin injury</a:t>
            </a:r>
            <a:br>
              <a:rPr lang="en-US" sz="2400" dirty="0"/>
            </a:br>
            <a:endParaRPr lang="en-US" sz="2400" dirty="0"/>
          </a:p>
          <a:p>
            <a:pPr eaLnBrk="1" hangingPunct="1"/>
            <a:r>
              <a:rPr lang="en-US" sz="2400" dirty="0"/>
              <a:t>Agent: emerging MRSA clone</a:t>
            </a:r>
          </a:p>
          <a:p>
            <a:pPr lvl="1" eaLnBrk="1" hangingPunct="1"/>
            <a:r>
              <a:rPr lang="en-US" sz="2400" dirty="0"/>
              <a:t>Clone is indistinguishable from other US clusters of CA-MRSA infections for genotype and virulence factors</a:t>
            </a:r>
            <a:br>
              <a:rPr lang="en-US" sz="2400" dirty="0"/>
            </a:br>
            <a:endParaRPr lang="en-US" sz="2400" dirty="0"/>
          </a:p>
          <a:p>
            <a:pPr eaLnBrk="1" hangingPunct="1"/>
            <a:r>
              <a:rPr lang="en-US" sz="2400" dirty="0"/>
              <a:t>Environment: Primary source of MRSA was not identified, assume nasal or skin colonization via human to human transmission</a:t>
            </a:r>
            <a:br>
              <a:rPr lang="en-US" sz="2400" dirty="0"/>
            </a:br>
            <a:endParaRPr lang="en-US" sz="2400" dirty="0"/>
          </a:p>
          <a:p>
            <a:pPr eaLnBrk="1" hangingPunct="1"/>
            <a:r>
              <a:rPr lang="en-US" sz="2400" dirty="0"/>
              <a:t>Prevention: Cleaning hot tubs and exercise rooms</a:t>
            </a:r>
          </a:p>
        </p:txBody>
      </p:sp>
      <p:pic>
        <p:nvPicPr>
          <p:cNvPr id="63492" name="Picture 10"/>
          <p:cNvPicPr>
            <a:picLocks noChangeAspect="1" noChangeArrowheads="1"/>
          </p:cNvPicPr>
          <p:nvPr/>
        </p:nvPicPr>
        <p:blipFill>
          <a:blip r:embed="rId2" cstate="print"/>
          <a:srcRect/>
          <a:stretch>
            <a:fillRect/>
          </a:stretch>
        </p:blipFill>
        <p:spPr bwMode="auto">
          <a:xfrm>
            <a:off x="10389378" y="946266"/>
            <a:ext cx="1358900" cy="1254125"/>
          </a:xfrm>
          <a:prstGeom prst="rect">
            <a:avLst/>
          </a:prstGeom>
          <a:noFill/>
          <a:ln w="9525">
            <a:noFill/>
            <a:miter lim="800000"/>
            <a:headEnd/>
            <a:tailEnd/>
          </a:ln>
        </p:spPr>
      </p:pic>
      <p:pic>
        <p:nvPicPr>
          <p:cNvPr id="63493" name="Picture 5" descr="RAMS1"/>
          <p:cNvPicPr>
            <a:picLocks noChangeAspect="1" noChangeArrowheads="1"/>
          </p:cNvPicPr>
          <p:nvPr/>
        </p:nvPicPr>
        <p:blipFill>
          <a:blip r:embed="rId3" cstate="print"/>
          <a:srcRect/>
          <a:stretch>
            <a:fillRect/>
          </a:stretch>
        </p:blipFill>
        <p:spPr bwMode="auto">
          <a:xfrm>
            <a:off x="371303" y="730250"/>
            <a:ext cx="969963" cy="12827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2057400" y="762001"/>
            <a:ext cx="7772400" cy="1470025"/>
          </a:xfrm>
        </p:spPr>
        <p:txBody>
          <a:bodyPr/>
          <a:lstStyle/>
          <a:p>
            <a:r>
              <a:rPr lang="en-US" b="0"/>
              <a:t>Epidemiology Case Example: </a:t>
            </a:r>
            <a:br>
              <a:rPr lang="en-US" b="0"/>
            </a:br>
            <a:r>
              <a:rPr lang="en-US"/>
              <a:t>Saturday Night Fever</a:t>
            </a:r>
          </a:p>
        </p:txBody>
      </p:sp>
      <p:pic>
        <p:nvPicPr>
          <p:cNvPr id="64515" name="Picture 2"/>
          <p:cNvPicPr>
            <a:picLocks noChangeAspect="1" noChangeArrowheads="1"/>
          </p:cNvPicPr>
          <p:nvPr/>
        </p:nvPicPr>
        <p:blipFill>
          <a:blip r:embed="rId2" cstate="print"/>
          <a:srcRect/>
          <a:stretch>
            <a:fillRect/>
          </a:stretch>
        </p:blipFill>
        <p:spPr bwMode="auto">
          <a:xfrm>
            <a:off x="4876801" y="2514600"/>
            <a:ext cx="2246313" cy="31242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228600"/>
            <a:ext cx="9144000" cy="1143000"/>
          </a:xfrm>
        </p:spPr>
        <p:txBody>
          <a:bodyPr vert="horz" lIns="92075" tIns="46038" rIns="92075" bIns="46038" anchor="ctr">
            <a:normAutofit/>
          </a:bodyPr>
          <a:lstStyle/>
          <a:p>
            <a:pPr eaLnBrk="1" hangingPunct="1"/>
            <a:r>
              <a:rPr lang="en-US" dirty="0"/>
              <a:t> </a:t>
            </a:r>
            <a:r>
              <a:rPr lang="en-US" sz="3600" dirty="0"/>
              <a:t>Case Example: “Saturday Night Fever”</a:t>
            </a:r>
          </a:p>
        </p:txBody>
      </p:sp>
      <p:sp>
        <p:nvSpPr>
          <p:cNvPr id="65539" name="Rectangle 3"/>
          <p:cNvSpPr>
            <a:spLocks noGrp="1" noChangeArrowheads="1"/>
          </p:cNvSpPr>
          <p:nvPr>
            <p:ph type="body" idx="4294967295"/>
          </p:nvPr>
        </p:nvSpPr>
        <p:spPr>
          <a:xfrm>
            <a:off x="2209800" y="1676400"/>
            <a:ext cx="7772400" cy="4419600"/>
          </a:xfrm>
        </p:spPr>
        <p:txBody>
          <a:bodyPr vert="horz" lIns="92075" tIns="46038" rIns="92075" bIns="46038">
            <a:normAutofit/>
          </a:bodyPr>
          <a:lstStyle/>
          <a:p>
            <a:pPr eaLnBrk="1" hangingPunct="1"/>
            <a:r>
              <a:rPr lang="en-US" dirty="0"/>
              <a:t>35 yr. old golfer w/ 4 weeks of cough, one week of increasing cough, fever, night sweats, decreased appetite</a:t>
            </a:r>
          </a:p>
          <a:p>
            <a:pPr eaLnBrk="1" hangingPunct="1"/>
            <a:r>
              <a:rPr lang="en-US" dirty="0"/>
              <a:t>3 days small nodule in neck</a:t>
            </a:r>
          </a:p>
          <a:p>
            <a:pPr eaLnBrk="1" hangingPunct="1"/>
            <a:r>
              <a:rPr lang="en-US" dirty="0"/>
              <a:t>Rash</a:t>
            </a:r>
          </a:p>
          <a:p>
            <a:pPr eaLnBrk="1" hangingPunct="1"/>
            <a:r>
              <a:rPr lang="en-US" dirty="0"/>
              <a:t>2 months after golf circuit trips to Kentucky, Arizona, California, Florida</a:t>
            </a:r>
          </a:p>
          <a:p>
            <a:pPr eaLnBrk="1" hangingPunct="1"/>
            <a:endParaRPr lang="en-US" dirty="0"/>
          </a:p>
          <a:p>
            <a:pPr eaLnBrk="1" hangingPunct="1"/>
            <a:endParaRPr lang="en-US" dirty="0"/>
          </a:p>
        </p:txBody>
      </p:sp>
      <p:grpSp>
        <p:nvGrpSpPr>
          <p:cNvPr id="65540" name="Group 7"/>
          <p:cNvGrpSpPr>
            <a:grpSpLocks/>
          </p:cNvGrpSpPr>
          <p:nvPr/>
        </p:nvGrpSpPr>
        <p:grpSpPr bwMode="auto">
          <a:xfrm>
            <a:off x="5365751" y="2743200"/>
            <a:ext cx="892175" cy="1373188"/>
            <a:chOff x="0" y="0"/>
            <a:chExt cx="562" cy="865"/>
          </a:xfrm>
        </p:grpSpPr>
        <p:sp>
          <p:nvSpPr>
            <p:cNvPr id="65541" name="Rectangle 4"/>
            <p:cNvSpPr>
              <a:spLocks noChangeArrowheads="1"/>
            </p:cNvSpPr>
            <p:nvPr/>
          </p:nvSpPr>
          <p:spPr bwMode="auto">
            <a:xfrm>
              <a:off x="0" y="0"/>
              <a:ext cx="0" cy="233"/>
            </a:xfrm>
            <a:prstGeom prst="rect">
              <a:avLst/>
            </a:prstGeom>
            <a:noFill/>
            <a:ln w="12700" cap="sq">
              <a:noFill/>
              <a:miter lim="800000"/>
              <a:headEnd type="none" w="sm" len="sm"/>
              <a:tailEnd type="none" w="sm" len="sm"/>
            </a:ln>
          </p:spPr>
          <p:txBody>
            <a:bodyPr>
              <a:spAutoFit/>
            </a:bodyPr>
            <a:lstStyle/>
            <a:p>
              <a:pPr eaLnBrk="1" hangingPunct="1"/>
              <a:endParaRPr lang="en-US"/>
            </a:p>
          </p:txBody>
        </p:sp>
        <p:sp>
          <p:nvSpPr>
            <p:cNvPr id="65542" name="Rectangle 5"/>
            <p:cNvSpPr>
              <a:spLocks noChangeArrowheads="1"/>
            </p:cNvSpPr>
            <p:nvPr/>
          </p:nvSpPr>
          <p:spPr bwMode="auto">
            <a:xfrm>
              <a:off x="0" y="0"/>
              <a:ext cx="562" cy="865"/>
            </a:xfrm>
            <a:prstGeom prst="rect">
              <a:avLst/>
            </a:prstGeom>
            <a:noFill/>
            <a:ln w="12700" cap="sq">
              <a:noFill/>
              <a:miter lim="800000"/>
              <a:headEnd type="none" w="sm" len="sm"/>
              <a:tailEnd type="none" w="sm" len="sm"/>
            </a:ln>
          </p:spPr>
          <p:txBody>
            <a:bodyPr/>
            <a:lstStyle/>
            <a:p>
              <a:pPr eaLnBrk="1" hangingPunct="1"/>
              <a:r>
                <a:rPr lang="en-US" sz="600"/>
                <a:t>  </a:t>
              </a:r>
              <a:r>
                <a:rPr lang="en-US" sz="7200"/>
                <a:t> </a:t>
              </a:r>
              <a:r>
                <a:rPr lang="en-US" sz="600"/>
                <a:t>                                                                     </a:t>
              </a:r>
            </a:p>
            <a:p>
              <a:endParaRPr lang="en-US" sz="60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28F8FEE-076F-4D88-8FA2-E4275D7B08C5}"/>
              </a:ext>
            </a:extLst>
          </p:cNvPr>
          <p:cNvSpPr>
            <a:spLocks noGrp="1"/>
          </p:cNvSpPr>
          <p:nvPr>
            <p:ph type="title"/>
          </p:nvPr>
        </p:nvSpPr>
        <p:spPr>
          <a:xfrm>
            <a:off x="571500" y="149353"/>
            <a:ext cx="10972800" cy="1069848"/>
          </a:xfrm>
        </p:spPr>
        <p:txBody>
          <a:bodyPr/>
          <a:lstStyle/>
          <a:p>
            <a:r>
              <a:rPr lang="en-US" altLang="en-US" dirty="0"/>
              <a:t>Thin GPBR, </a:t>
            </a:r>
            <a:r>
              <a:rPr lang="en-US" altLang="en-US" i="1" dirty="0"/>
              <a:t>Lactobacillus</a:t>
            </a:r>
            <a:r>
              <a:rPr lang="en-US" altLang="en-US" dirty="0"/>
              <a:t> sp.</a:t>
            </a:r>
          </a:p>
        </p:txBody>
      </p:sp>
      <p:pic>
        <p:nvPicPr>
          <p:cNvPr id="18435" name="Picture 2">
            <a:extLst>
              <a:ext uri="{FF2B5EF4-FFF2-40B4-BE49-F238E27FC236}">
                <a16:creationId xmlns:a16="http://schemas.microsoft.com/office/drawing/2014/main" id="{8FFCFE0F-E995-4BD4-92C4-CD74890A8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66801"/>
            <a:ext cx="81534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a:extLst>
              <a:ext uri="{FF2B5EF4-FFF2-40B4-BE49-F238E27FC236}">
                <a16:creationId xmlns:a16="http://schemas.microsoft.com/office/drawing/2014/main" id="{5597C9A1-9E51-4BCC-8EAE-F9A9FC550FF4}"/>
              </a:ext>
            </a:extLst>
          </p:cNvPr>
          <p:cNvSpPr txBox="1">
            <a:spLocks noChangeArrowheads="1"/>
          </p:cNvSpPr>
          <p:nvPr/>
        </p:nvSpPr>
        <p:spPr bwMode="auto">
          <a:xfrm>
            <a:off x="2209800" y="1219201"/>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Gram-positive bacilli/rods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vert="horz" lIns="92075" tIns="46038" rIns="92075" bIns="46038" anchor="ctr">
            <a:normAutofit/>
          </a:bodyPr>
          <a:lstStyle/>
          <a:p>
            <a:pPr eaLnBrk="1" hangingPunct="1"/>
            <a:r>
              <a:rPr lang="en-US" dirty="0"/>
              <a:t>X-ray: Nodular foci</a:t>
            </a:r>
          </a:p>
        </p:txBody>
      </p:sp>
      <p:pic>
        <p:nvPicPr>
          <p:cNvPr id="66563" name="Picture 5" descr="x_scan03"/>
          <p:cNvPicPr>
            <a:picLocks noChangeAspect="1" noChangeArrowheads="1"/>
          </p:cNvPicPr>
          <p:nvPr/>
        </p:nvPicPr>
        <p:blipFill>
          <a:blip r:embed="rId2" cstate="print"/>
          <a:srcRect/>
          <a:stretch>
            <a:fillRect/>
          </a:stretch>
        </p:blipFill>
        <p:spPr bwMode="auto">
          <a:xfrm>
            <a:off x="4114800" y="1981201"/>
            <a:ext cx="3995738" cy="3800475"/>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v008"/>
          <p:cNvPicPr>
            <a:picLocks noChangeAspect="1" noChangeArrowheads="1"/>
          </p:cNvPicPr>
          <p:nvPr/>
        </p:nvPicPr>
        <p:blipFill>
          <a:blip r:embed="rId2" cstate="print"/>
          <a:srcRect/>
          <a:stretch>
            <a:fillRect/>
          </a:stretch>
        </p:blipFill>
        <p:spPr bwMode="auto">
          <a:xfrm>
            <a:off x="1828800" y="1143000"/>
            <a:ext cx="6686550" cy="4503738"/>
          </a:xfrm>
          <a:prstGeom prst="rect">
            <a:avLst/>
          </a:prstGeom>
          <a:noFill/>
          <a:ln w="9525">
            <a:noFill/>
            <a:miter lim="800000"/>
            <a:headEnd/>
            <a:tailEnd/>
          </a:ln>
        </p:spPr>
      </p:pic>
      <p:pic>
        <p:nvPicPr>
          <p:cNvPr id="67587" name="Picture 5" descr="v009"/>
          <p:cNvPicPr>
            <a:picLocks noChangeAspect="1" noChangeArrowheads="1"/>
          </p:cNvPicPr>
          <p:nvPr/>
        </p:nvPicPr>
        <p:blipFill>
          <a:blip r:embed="rId3" cstate="print"/>
          <a:srcRect/>
          <a:stretch>
            <a:fillRect/>
          </a:stretch>
        </p:blipFill>
        <p:spPr bwMode="auto">
          <a:xfrm>
            <a:off x="6248400" y="3732214"/>
            <a:ext cx="4629150" cy="3125787"/>
          </a:xfrm>
          <a:prstGeom prst="rect">
            <a:avLst/>
          </a:prstGeom>
          <a:noFill/>
          <a:ln w="9525">
            <a:noFill/>
            <a:miter lim="800000"/>
            <a:headEnd/>
            <a:tailEnd/>
          </a:ln>
        </p:spPr>
      </p:pic>
      <p:sp>
        <p:nvSpPr>
          <p:cNvPr id="67588" name="Rectangle 6"/>
          <p:cNvSpPr>
            <a:spLocks noChangeArrowheads="1"/>
          </p:cNvSpPr>
          <p:nvPr/>
        </p:nvSpPr>
        <p:spPr bwMode="auto">
          <a:xfrm>
            <a:off x="514350" y="694531"/>
            <a:ext cx="10363200" cy="369332"/>
          </a:xfrm>
          <a:prstGeom prst="rect">
            <a:avLst/>
          </a:prstGeom>
          <a:noFill/>
          <a:ln w="12700" cap="sq">
            <a:noFill/>
            <a:miter lim="800000"/>
            <a:headEnd type="none" w="sm" len="sm"/>
            <a:tailEnd type="none" w="sm" len="sm"/>
          </a:ln>
        </p:spPr>
        <p:txBody>
          <a:bodyPr wrap="square">
            <a:spAutoFit/>
          </a:bodyPr>
          <a:lstStyle/>
          <a:p>
            <a:pPr eaLnBrk="1" hangingPunct="1"/>
            <a:r>
              <a:rPr lang="en-US" dirty="0">
                <a:solidFill>
                  <a:srgbClr val="002060"/>
                </a:solidFill>
                <a:latin typeface="Trebuchet MS" pitchFamily="34" charset="0"/>
              </a:rPr>
              <a:t>Erythema nodosum,  a rash that commonly accompanies early infection</a:t>
            </a:r>
            <a:endParaRPr lang="en-US" dirty="0">
              <a:solidFill>
                <a:srgbClr val="002060"/>
              </a:solidFill>
            </a:endParaRPr>
          </a:p>
        </p:txBody>
      </p:sp>
      <p:sp>
        <p:nvSpPr>
          <p:cNvPr id="67589" name="Rectangle 7"/>
          <p:cNvSpPr>
            <a:spLocks noChangeArrowheads="1"/>
          </p:cNvSpPr>
          <p:nvPr/>
        </p:nvSpPr>
        <p:spPr bwMode="auto">
          <a:xfrm>
            <a:off x="1901825" y="2835275"/>
            <a:ext cx="9144000" cy="369332"/>
          </a:xfrm>
          <a:prstGeom prst="rect">
            <a:avLst/>
          </a:prstGeom>
          <a:noFill/>
          <a:ln w="12700" cap="sq">
            <a:noFill/>
            <a:miter lim="800000"/>
            <a:headEnd type="none" w="sm" len="sm"/>
            <a:tailEnd type="none" w="sm" len="sm"/>
          </a:ln>
        </p:spPr>
        <p:txBody>
          <a:bodyPr>
            <a:spAutoFit/>
          </a:bodyPr>
          <a:lstStyle/>
          <a:p>
            <a:pPr eaLnBrk="1" hangingPunct="1"/>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ctrTitle" idx="4294967295"/>
          </p:nvPr>
        </p:nvSpPr>
        <p:spPr>
          <a:xfrm>
            <a:off x="2209800" y="2286000"/>
            <a:ext cx="7772400" cy="1143000"/>
          </a:xfrm>
        </p:spPr>
        <p:txBody>
          <a:bodyPr/>
          <a:lstStyle/>
          <a:p>
            <a:pPr eaLnBrk="1" hangingPunct="1"/>
            <a:r>
              <a:rPr lang="en-US"/>
              <a:t>Differential?</a:t>
            </a:r>
          </a:p>
        </p:txBody>
      </p:sp>
      <p:sp>
        <p:nvSpPr>
          <p:cNvPr id="68611" name="Rectangle 5"/>
          <p:cNvSpPr>
            <a:spLocks noGrp="1" noChangeArrowheads="1"/>
          </p:cNvSpPr>
          <p:nvPr>
            <p:ph type="subTitle" idx="4294967295"/>
          </p:nvPr>
        </p:nvSpPr>
        <p:spPr>
          <a:xfrm>
            <a:off x="3016250" y="3932239"/>
            <a:ext cx="6159500" cy="1603375"/>
          </a:xfrm>
        </p:spPr>
        <p:txBody>
          <a:bodyPr/>
          <a:lstStyle/>
          <a:p>
            <a:pPr marL="0" indent="0" algn="ctr">
              <a:buNone/>
            </a:pPr>
            <a:r>
              <a:rPr lang="en-US" sz="1800" i="1" dirty="0" err="1"/>
              <a:t>Blastomycosis</a:t>
            </a:r>
            <a:endParaRPr lang="en-US" sz="1800" i="1" dirty="0"/>
          </a:p>
          <a:p>
            <a:pPr marL="0" indent="0" algn="ctr">
              <a:buNone/>
            </a:pPr>
            <a:r>
              <a:rPr lang="en-US" sz="1800" i="1" dirty="0" err="1"/>
              <a:t>Coccidiomycosis</a:t>
            </a:r>
            <a:endParaRPr lang="en-US" sz="1800" i="1" dirty="0"/>
          </a:p>
          <a:p>
            <a:pPr marL="0" indent="0" algn="ctr">
              <a:buNone/>
            </a:pPr>
            <a:r>
              <a:rPr lang="en-US" sz="1800" i="1" dirty="0"/>
              <a:t>Allergic reaction</a:t>
            </a:r>
          </a:p>
          <a:p>
            <a:pPr marL="0" indent="0" algn="ctr">
              <a:buNone/>
            </a:pPr>
            <a:r>
              <a:rPr lang="en-US" sz="1800" i="1" dirty="0"/>
              <a:t>Cancer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500" fill="hold"/>
                                        <p:tgtEl>
                                          <p:spTgt spid="68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86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8611">
                                            <p:txEl>
                                              <p:pRg st="1" end="1"/>
                                            </p:txEl>
                                          </p:spTgt>
                                        </p:tgtEl>
                                        <p:attrNameLst>
                                          <p:attrName>style.visibility</p:attrName>
                                        </p:attrNameLst>
                                      </p:cBhvr>
                                      <p:to>
                                        <p:strVal val="visible"/>
                                      </p:to>
                                    </p:set>
                                    <p:anim calcmode="lin" valueType="num">
                                      <p:cBhvr>
                                        <p:cTn id="14" dur="500" fill="hold"/>
                                        <p:tgtEl>
                                          <p:spTgt spid="686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86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86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8611">
                                            <p:txEl>
                                              <p:pRg st="2" end="2"/>
                                            </p:txEl>
                                          </p:spTgt>
                                        </p:tgtEl>
                                        <p:attrNameLst>
                                          <p:attrName>style.visibility</p:attrName>
                                        </p:attrNameLst>
                                      </p:cBhvr>
                                      <p:to>
                                        <p:strVal val="visible"/>
                                      </p:to>
                                    </p:set>
                                    <p:anim calcmode="lin" valueType="num">
                                      <p:cBhvr>
                                        <p:cTn id="21" dur="500" fill="hold"/>
                                        <p:tgtEl>
                                          <p:spTgt spid="686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86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86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8611">
                                            <p:txEl>
                                              <p:pRg st="3" end="3"/>
                                            </p:txEl>
                                          </p:spTgt>
                                        </p:tgtEl>
                                        <p:attrNameLst>
                                          <p:attrName>style.visibility</p:attrName>
                                        </p:attrNameLst>
                                      </p:cBhvr>
                                      <p:to>
                                        <p:strVal val="visible"/>
                                      </p:to>
                                    </p:set>
                                    <p:anim calcmode="lin" valueType="num">
                                      <p:cBhvr>
                                        <p:cTn id="28" dur="500" fill="hold"/>
                                        <p:tgtEl>
                                          <p:spTgt spid="6861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861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Grp="1" noChangeArrowheads="1"/>
          </p:cNvSpPr>
          <p:nvPr>
            <p:ph type="ctrTitle"/>
          </p:nvPr>
        </p:nvSpPr>
        <p:spPr/>
        <p:txBody>
          <a:bodyPr/>
          <a:lstStyle/>
          <a:p>
            <a:r>
              <a:rPr lang="en-US"/>
              <a:t>Valley Fever</a:t>
            </a:r>
          </a:p>
        </p:txBody>
      </p:sp>
      <p:sp>
        <p:nvSpPr>
          <p:cNvPr id="69635" name="Rectangle 5"/>
          <p:cNvSpPr>
            <a:spLocks noGrp="1" noChangeArrowheads="1"/>
          </p:cNvSpPr>
          <p:nvPr>
            <p:ph type="subTitle" idx="1"/>
          </p:nvPr>
        </p:nvSpPr>
        <p:spPr>
          <a:xfrm>
            <a:off x="2438400" y="3886200"/>
            <a:ext cx="7239000" cy="1752600"/>
          </a:xfrm>
        </p:spPr>
        <p:txBody>
          <a:bodyPr/>
          <a:lstStyle/>
          <a:p>
            <a:r>
              <a:rPr lang="en-US"/>
              <a:t>Clinical Microbiology Laboratory Scientists Identify a Dimorphic Fungi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360218" y="545068"/>
            <a:ext cx="10972800" cy="1066800"/>
          </a:xfrm>
        </p:spPr>
        <p:txBody>
          <a:bodyPr vert="horz" lIns="92075" tIns="46038" rIns="92075" bIns="46038" anchor="ctr">
            <a:normAutofit/>
          </a:bodyPr>
          <a:lstStyle/>
          <a:p>
            <a:pPr eaLnBrk="1" hangingPunct="1"/>
            <a:r>
              <a:rPr lang="en-US" dirty="0"/>
              <a:t>Wet Prep of Exudate</a:t>
            </a:r>
          </a:p>
        </p:txBody>
      </p:sp>
      <p:pic>
        <p:nvPicPr>
          <p:cNvPr id="70659" name="Picture 3" descr="Smear of exudate showing spherules of &lt;i&gt;Coccidioides immitis&lt;/i&gt;"/>
          <p:cNvPicPr>
            <a:picLocks noChangeAspect="1" noChangeArrowheads="1"/>
          </p:cNvPicPr>
          <p:nvPr/>
        </p:nvPicPr>
        <p:blipFill>
          <a:blip r:embed="rId3" cstate="print"/>
          <a:srcRect/>
          <a:stretch>
            <a:fillRect/>
          </a:stretch>
        </p:blipFill>
        <p:spPr bwMode="auto">
          <a:xfrm>
            <a:off x="2667001" y="1524001"/>
            <a:ext cx="6894513" cy="4987925"/>
          </a:xfrm>
          <a:prstGeom prst="rect">
            <a:avLst/>
          </a:prstGeom>
          <a:noFill/>
          <a:ln w="9525">
            <a:noFill/>
            <a:miter lim="800000"/>
            <a:headEnd/>
            <a:tailEnd/>
          </a:ln>
        </p:spPr>
      </p:pic>
      <p:sp>
        <p:nvSpPr>
          <p:cNvPr id="70660" name="Rectangle 4"/>
          <p:cNvSpPr>
            <a:spLocks noChangeArrowheads="1"/>
          </p:cNvSpPr>
          <p:nvPr/>
        </p:nvSpPr>
        <p:spPr bwMode="auto">
          <a:xfrm>
            <a:off x="1524000" y="3017838"/>
            <a:ext cx="0" cy="369332"/>
          </a:xfrm>
          <a:prstGeom prst="rect">
            <a:avLst/>
          </a:prstGeom>
          <a:noFill/>
          <a:ln w="12700" cap="sq">
            <a:noFill/>
            <a:miter lim="800000"/>
            <a:headEnd type="none" w="sm" len="sm"/>
            <a:tailEnd type="none" w="sm" len="sm"/>
          </a:ln>
        </p:spPr>
        <p:txBody>
          <a:bodyPr>
            <a:spAutoFit/>
          </a:bodyPr>
          <a:lstStyle/>
          <a:p>
            <a:pPr eaLnBrk="1" hangingPunct="1"/>
            <a:endParaRPr lang="en-US"/>
          </a:p>
        </p:txBody>
      </p:sp>
      <p:sp>
        <p:nvSpPr>
          <p:cNvPr id="5" name="TextBox 4"/>
          <p:cNvSpPr txBox="1"/>
          <p:nvPr/>
        </p:nvSpPr>
        <p:spPr>
          <a:xfrm>
            <a:off x="3048000" y="4876800"/>
            <a:ext cx="1905000" cy="369332"/>
          </a:xfrm>
          <a:prstGeom prst="rect">
            <a:avLst/>
          </a:prstGeom>
          <a:noFill/>
        </p:spPr>
        <p:txBody>
          <a:bodyPr wrap="square" rtlCol="0">
            <a:spAutoFit/>
          </a:bodyPr>
          <a:lstStyle/>
          <a:p>
            <a:r>
              <a:rPr lang="en-US" dirty="0"/>
              <a:t>Spherules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2057400" y="228600"/>
            <a:ext cx="8001000" cy="1143000"/>
          </a:xfrm>
        </p:spPr>
        <p:txBody>
          <a:bodyPr vert="horz" lIns="92075" tIns="46038" rIns="92075" bIns="46038" anchor="ctr">
            <a:normAutofit/>
          </a:bodyPr>
          <a:lstStyle/>
          <a:p>
            <a:pPr eaLnBrk="1" hangingPunct="1"/>
            <a:r>
              <a:rPr lang="en-US" sz="3600" dirty="0"/>
              <a:t>Periodic Acid Schiff (PAS) Stain</a:t>
            </a:r>
          </a:p>
        </p:txBody>
      </p:sp>
      <p:pic>
        <p:nvPicPr>
          <p:cNvPr id="71683" name="Picture 3" descr="Histopathology of coccidioidomycosis.  Spherule with endospores of &lt;i&gt;Coccidioides immitis&lt;/i&gt;.  PAS stain."/>
          <p:cNvPicPr>
            <a:picLocks noChangeAspect="1" noChangeArrowheads="1"/>
          </p:cNvPicPr>
          <p:nvPr/>
        </p:nvPicPr>
        <p:blipFill>
          <a:blip r:embed="rId3" cstate="print"/>
          <a:srcRect/>
          <a:stretch>
            <a:fillRect/>
          </a:stretch>
        </p:blipFill>
        <p:spPr bwMode="auto">
          <a:xfrm>
            <a:off x="2514600" y="1524001"/>
            <a:ext cx="7162800" cy="4943475"/>
          </a:xfrm>
          <a:prstGeom prst="rect">
            <a:avLst/>
          </a:prstGeom>
          <a:noFill/>
          <a:ln w="9525">
            <a:noFill/>
            <a:miter lim="800000"/>
            <a:headEnd/>
            <a:tailEnd/>
          </a:ln>
        </p:spPr>
      </p:pic>
      <p:sp>
        <p:nvSpPr>
          <p:cNvPr id="71684" name="Rectangle 4"/>
          <p:cNvSpPr>
            <a:spLocks noChangeArrowheads="1"/>
          </p:cNvSpPr>
          <p:nvPr/>
        </p:nvSpPr>
        <p:spPr bwMode="auto">
          <a:xfrm>
            <a:off x="1524000" y="3017838"/>
            <a:ext cx="0" cy="369332"/>
          </a:xfrm>
          <a:prstGeom prst="rect">
            <a:avLst/>
          </a:prstGeom>
          <a:noFill/>
          <a:ln w="12700" cap="sq">
            <a:noFill/>
            <a:miter lim="800000"/>
            <a:headEnd type="none" w="sm" len="sm"/>
            <a:tailEnd type="none" w="sm" len="sm"/>
          </a:ln>
        </p:spPr>
        <p:txBody>
          <a:bodyPr>
            <a:spAutoFit/>
          </a:bodyPr>
          <a:lstStyle/>
          <a:p>
            <a:pPr eaLnBrk="1" hangingPunct="1"/>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I089PICT"/>
          <p:cNvPicPr>
            <a:picLocks noChangeAspect="1" noChangeArrowheads="1"/>
          </p:cNvPicPr>
          <p:nvPr/>
        </p:nvPicPr>
        <p:blipFill>
          <a:blip r:embed="rId2" cstate="print"/>
          <a:srcRect/>
          <a:stretch>
            <a:fillRect/>
          </a:stretch>
        </p:blipFill>
        <p:spPr bwMode="auto">
          <a:xfrm>
            <a:off x="1524000" y="457201"/>
            <a:ext cx="9144000" cy="5992813"/>
          </a:xfrm>
          <a:prstGeom prst="rect">
            <a:avLst/>
          </a:prstGeom>
          <a:noFill/>
          <a:ln w="9525">
            <a:noFill/>
            <a:miter lim="800000"/>
            <a:headEnd/>
            <a:tailEnd/>
          </a:ln>
        </p:spPr>
      </p:pic>
      <p:sp>
        <p:nvSpPr>
          <p:cNvPr id="72707" name="Text Box 3"/>
          <p:cNvSpPr txBox="1">
            <a:spLocks noChangeArrowheads="1"/>
          </p:cNvSpPr>
          <p:nvPr/>
        </p:nvSpPr>
        <p:spPr bwMode="auto">
          <a:xfrm>
            <a:off x="1828801" y="838201"/>
            <a:ext cx="2808205" cy="584775"/>
          </a:xfrm>
          <a:prstGeom prst="rect">
            <a:avLst/>
          </a:prstGeom>
          <a:noFill/>
          <a:ln w="12700" cap="sq">
            <a:noFill/>
            <a:miter lim="800000"/>
            <a:headEnd type="none" w="sm" len="sm"/>
            <a:tailEnd type="none" w="sm" len="sm"/>
          </a:ln>
        </p:spPr>
        <p:txBody>
          <a:bodyPr wrap="none">
            <a:spAutoFit/>
          </a:bodyPr>
          <a:lstStyle/>
          <a:p>
            <a:pPr eaLnBrk="1" hangingPunct="1"/>
            <a:r>
              <a:rPr lang="en-US" sz="3200" dirty="0"/>
              <a:t>Sputum Culture</a:t>
            </a:r>
          </a:p>
        </p:txBody>
      </p:sp>
      <p:sp>
        <p:nvSpPr>
          <p:cNvPr id="72708" name="Text Box 4"/>
          <p:cNvSpPr txBox="1">
            <a:spLocks noChangeArrowheads="1"/>
          </p:cNvSpPr>
          <p:nvPr/>
        </p:nvSpPr>
        <p:spPr bwMode="auto">
          <a:xfrm>
            <a:off x="4038600" y="6400800"/>
            <a:ext cx="4343400" cy="369332"/>
          </a:xfrm>
          <a:prstGeom prst="rect">
            <a:avLst/>
          </a:prstGeom>
          <a:noFill/>
          <a:ln w="12700" cap="sq">
            <a:noFill/>
            <a:miter lim="800000"/>
            <a:headEnd type="none" w="sm" len="sm"/>
            <a:tailEnd type="none" w="sm" len="sm"/>
          </a:ln>
        </p:spPr>
        <p:txBody>
          <a:bodyPr>
            <a:spAutoFit/>
          </a:bodyPr>
          <a:lstStyle/>
          <a:p>
            <a:pPr eaLnBrk="1" hangingPunct="1">
              <a:spcBef>
                <a:spcPct val="50000"/>
              </a:spcBef>
            </a:pPr>
            <a:r>
              <a:rPr lang="en-US"/>
              <a:t>Glen Roberts, Mayo Clinic</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I107PICT"/>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73731" name="Text Box 3"/>
          <p:cNvSpPr txBox="1">
            <a:spLocks noChangeArrowheads="1"/>
          </p:cNvSpPr>
          <p:nvPr/>
        </p:nvSpPr>
        <p:spPr bwMode="auto">
          <a:xfrm>
            <a:off x="4038600" y="6400800"/>
            <a:ext cx="4343400" cy="369332"/>
          </a:xfrm>
          <a:prstGeom prst="rect">
            <a:avLst/>
          </a:prstGeom>
          <a:noFill/>
          <a:ln w="12700" cap="sq">
            <a:noFill/>
            <a:miter lim="800000"/>
            <a:headEnd type="none" w="sm" len="sm"/>
            <a:tailEnd type="none" w="sm" len="sm"/>
          </a:ln>
        </p:spPr>
        <p:txBody>
          <a:bodyPr>
            <a:spAutoFit/>
          </a:bodyPr>
          <a:lstStyle/>
          <a:p>
            <a:pPr eaLnBrk="1" hangingPunct="1">
              <a:spcBef>
                <a:spcPct val="50000"/>
              </a:spcBef>
            </a:pPr>
            <a:r>
              <a:rPr lang="en-US"/>
              <a:t>Glen Roberts, Mayo Clinic</a:t>
            </a:r>
          </a:p>
        </p:txBody>
      </p:sp>
      <p:sp>
        <p:nvSpPr>
          <p:cNvPr id="4" name="TextBox 3"/>
          <p:cNvSpPr txBox="1"/>
          <p:nvPr/>
        </p:nvSpPr>
        <p:spPr>
          <a:xfrm>
            <a:off x="1828801" y="457200"/>
            <a:ext cx="1149097" cy="369332"/>
          </a:xfrm>
          <a:prstGeom prst="rect">
            <a:avLst/>
          </a:prstGeom>
          <a:noFill/>
        </p:spPr>
        <p:txBody>
          <a:bodyPr wrap="none" rtlCol="0">
            <a:spAutoFit/>
          </a:bodyPr>
          <a:lstStyle/>
          <a:p>
            <a:r>
              <a:rPr lang="en-US" dirty="0"/>
              <a:t>LPCB stain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I109PICT"/>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74755" name="Text Box 3"/>
          <p:cNvSpPr txBox="1">
            <a:spLocks noChangeArrowheads="1"/>
          </p:cNvSpPr>
          <p:nvPr/>
        </p:nvSpPr>
        <p:spPr bwMode="auto">
          <a:xfrm>
            <a:off x="4038600" y="6400800"/>
            <a:ext cx="4343400" cy="369332"/>
          </a:xfrm>
          <a:prstGeom prst="rect">
            <a:avLst/>
          </a:prstGeom>
          <a:noFill/>
          <a:ln w="12700" cap="sq">
            <a:noFill/>
            <a:miter lim="800000"/>
            <a:headEnd type="none" w="sm" len="sm"/>
            <a:tailEnd type="none" w="sm" len="sm"/>
          </a:ln>
        </p:spPr>
        <p:txBody>
          <a:bodyPr>
            <a:spAutoFit/>
          </a:bodyPr>
          <a:lstStyle/>
          <a:p>
            <a:pPr eaLnBrk="1" hangingPunct="1">
              <a:spcBef>
                <a:spcPct val="50000"/>
              </a:spcBef>
            </a:pPr>
            <a:r>
              <a:rPr lang="en-US"/>
              <a:t>Glen Roberts, Mayo Clinic</a:t>
            </a:r>
            <a:endParaRPr lang="en-US">
              <a:solidFill>
                <a:schemeClr val="bg1"/>
              </a:solidFill>
            </a:endParaRPr>
          </a:p>
        </p:txBody>
      </p:sp>
      <p:sp>
        <p:nvSpPr>
          <p:cNvPr id="4" name="TextBox 3"/>
          <p:cNvSpPr txBox="1"/>
          <p:nvPr/>
        </p:nvSpPr>
        <p:spPr>
          <a:xfrm>
            <a:off x="7467600" y="4572000"/>
            <a:ext cx="2438400" cy="369332"/>
          </a:xfrm>
          <a:prstGeom prst="rect">
            <a:avLst/>
          </a:prstGeom>
          <a:noFill/>
        </p:spPr>
        <p:txBody>
          <a:bodyPr wrap="square" rtlCol="0">
            <a:spAutoFit/>
          </a:bodyPr>
          <a:lstStyle/>
          <a:p>
            <a:r>
              <a:rPr lang="en-US" dirty="0" err="1"/>
              <a:t>Arthroconida</a:t>
            </a:r>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vert="horz" lIns="92075" tIns="46038" rIns="92075" bIns="46038" anchor="ctr">
            <a:normAutofit/>
          </a:bodyPr>
          <a:lstStyle/>
          <a:p>
            <a:pPr eaLnBrk="1" hangingPunct="1"/>
            <a:r>
              <a:rPr lang="en-US"/>
              <a:t>Valley Fever</a:t>
            </a:r>
          </a:p>
        </p:txBody>
      </p:sp>
      <p:sp>
        <p:nvSpPr>
          <p:cNvPr id="75779" name="Rectangle 3"/>
          <p:cNvSpPr>
            <a:spLocks noGrp="1" noChangeArrowheads="1"/>
          </p:cNvSpPr>
          <p:nvPr>
            <p:ph type="body" idx="4294967295"/>
          </p:nvPr>
        </p:nvSpPr>
        <p:spPr/>
        <p:txBody>
          <a:bodyPr vert="horz" lIns="92075" tIns="46038" rIns="92075" bIns="46038">
            <a:normAutofit/>
          </a:bodyPr>
          <a:lstStyle/>
          <a:p>
            <a:pPr eaLnBrk="1" hangingPunct="1"/>
            <a:r>
              <a:rPr lang="en-US" b="1"/>
              <a:t>Fungal disease, coccidioidomycosis </a:t>
            </a:r>
          </a:p>
          <a:p>
            <a:pPr eaLnBrk="1" hangingPunct="1"/>
            <a:r>
              <a:rPr lang="en-US" b="1"/>
              <a:t>Endemic to the southwestern US and parts of Central and South America. </a:t>
            </a:r>
          </a:p>
          <a:p>
            <a:pPr eaLnBrk="1" hangingPunct="1"/>
            <a:r>
              <a:rPr lang="en-US" b="1"/>
              <a:t>Acquired by inhaling the arthroconidia present in the soil</a:t>
            </a:r>
          </a:p>
          <a:p>
            <a:pPr eaLnBrk="1" hangingPunct="1"/>
            <a:r>
              <a:rPr lang="en-US" b="1" i="1"/>
              <a:t>Coccidioides immitis (CA)</a:t>
            </a:r>
            <a:br>
              <a:rPr lang="en-US" b="1" i="1"/>
            </a:br>
            <a:r>
              <a:rPr lang="en-US" b="1" i="1"/>
              <a:t>C. posadasii (AZ)</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D509699-78A0-44A7-A725-EF1742A83F06}"/>
              </a:ext>
            </a:extLst>
          </p:cNvPr>
          <p:cNvSpPr>
            <a:spLocks noGrp="1"/>
          </p:cNvSpPr>
          <p:nvPr>
            <p:ph type="title"/>
          </p:nvPr>
        </p:nvSpPr>
        <p:spPr>
          <a:xfrm>
            <a:off x="609600" y="225552"/>
            <a:ext cx="10972800" cy="1069848"/>
          </a:xfrm>
        </p:spPr>
        <p:txBody>
          <a:bodyPr/>
          <a:lstStyle/>
          <a:p>
            <a:r>
              <a:rPr lang="en-US" altLang="en-US" dirty="0"/>
              <a:t>FAT GPB/GVR: </a:t>
            </a:r>
            <a:r>
              <a:rPr lang="en-US" altLang="en-US" i="1" dirty="0"/>
              <a:t>Bacillus </a:t>
            </a:r>
            <a:r>
              <a:rPr lang="en-US" altLang="en-US" dirty="0"/>
              <a:t>sp.</a:t>
            </a:r>
          </a:p>
        </p:txBody>
      </p:sp>
      <p:pic>
        <p:nvPicPr>
          <p:cNvPr id="19459" name="Picture 2">
            <a:extLst>
              <a:ext uri="{FF2B5EF4-FFF2-40B4-BE49-F238E27FC236}">
                <a16:creationId xmlns:a16="http://schemas.microsoft.com/office/drawing/2014/main" id="{3D18B739-9B90-443B-99CC-EACFC09A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95400"/>
            <a:ext cx="47244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E7849B69-3B67-48A5-86B9-70A14D015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819401"/>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a:extLst>
              <a:ext uri="{FF2B5EF4-FFF2-40B4-BE49-F238E27FC236}">
                <a16:creationId xmlns:a16="http://schemas.microsoft.com/office/drawing/2014/main" id="{FEE87C72-A0F4-438C-869E-1FB060F1282E}"/>
              </a:ext>
            </a:extLst>
          </p:cNvPr>
          <p:cNvSpPr>
            <a:spLocks noChangeArrowheads="1"/>
          </p:cNvSpPr>
          <p:nvPr/>
        </p:nvSpPr>
        <p:spPr bwMode="auto">
          <a:xfrm>
            <a:off x="5410201" y="5334000"/>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Gram-variable bacilli/rods (GVR)</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133600" y="228600"/>
            <a:ext cx="8001000" cy="1143000"/>
          </a:xfrm>
        </p:spPr>
        <p:txBody>
          <a:bodyPr/>
          <a:lstStyle/>
          <a:p>
            <a:r>
              <a:rPr lang="en-US" dirty="0"/>
              <a:t>Valley Fever Life Cycle Dimorphic</a:t>
            </a:r>
          </a:p>
        </p:txBody>
      </p:sp>
      <p:pic>
        <p:nvPicPr>
          <p:cNvPr id="76803" name="Picture 3" descr="lifecycleedit"/>
          <p:cNvPicPr>
            <a:picLocks noChangeAspect="1" noChangeArrowheads="1"/>
          </p:cNvPicPr>
          <p:nvPr/>
        </p:nvPicPr>
        <p:blipFill>
          <a:blip r:embed="rId2" cstate="print"/>
          <a:srcRect/>
          <a:stretch>
            <a:fillRect/>
          </a:stretch>
        </p:blipFill>
        <p:spPr bwMode="auto">
          <a:xfrm>
            <a:off x="2895601" y="1447801"/>
            <a:ext cx="6638925" cy="4378325"/>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97398" y="420026"/>
            <a:ext cx="8001000" cy="1143000"/>
          </a:xfrm>
        </p:spPr>
        <p:txBody>
          <a:bodyPr/>
          <a:lstStyle/>
          <a:p>
            <a:r>
              <a:rPr lang="en-US" dirty="0"/>
              <a:t>Valley Fever</a:t>
            </a:r>
          </a:p>
        </p:txBody>
      </p:sp>
      <p:sp>
        <p:nvSpPr>
          <p:cNvPr id="77827" name="Rectangle 3"/>
          <p:cNvSpPr>
            <a:spLocks noGrp="1" noChangeArrowheads="1"/>
          </p:cNvSpPr>
          <p:nvPr>
            <p:ph type="body" idx="1"/>
          </p:nvPr>
        </p:nvSpPr>
        <p:spPr>
          <a:xfrm>
            <a:off x="547254" y="1676401"/>
            <a:ext cx="4723015" cy="4800600"/>
          </a:xfrm>
        </p:spPr>
        <p:txBody>
          <a:bodyPr/>
          <a:lstStyle/>
          <a:p>
            <a:pPr>
              <a:lnSpc>
                <a:spcPct val="80000"/>
              </a:lnSpc>
            </a:pPr>
            <a:r>
              <a:rPr lang="en-US" sz="2000" dirty="0"/>
              <a:t>The reported number of cases of Valley Fever in Arizona has been increasing since 1997.</a:t>
            </a:r>
          </a:p>
          <a:p>
            <a:pPr>
              <a:lnSpc>
                <a:spcPct val="80000"/>
              </a:lnSpc>
              <a:buFontTx/>
              <a:buNone/>
            </a:pPr>
            <a:r>
              <a:rPr lang="en-US" sz="2000" dirty="0"/>
              <a:t>  </a:t>
            </a:r>
          </a:p>
          <a:p>
            <a:pPr>
              <a:lnSpc>
                <a:spcPct val="80000"/>
              </a:lnSpc>
            </a:pPr>
            <a:r>
              <a:rPr lang="en-US" sz="2000" dirty="0"/>
              <a:t>The highest rates of infection occur in Maricopa, Pima and Pinal counties, </a:t>
            </a:r>
          </a:p>
          <a:p>
            <a:pPr>
              <a:lnSpc>
                <a:spcPct val="80000"/>
              </a:lnSpc>
            </a:pPr>
            <a:endParaRPr lang="en-US" sz="2000" dirty="0"/>
          </a:p>
          <a:p>
            <a:pPr>
              <a:lnSpc>
                <a:spcPct val="80000"/>
              </a:lnSpc>
            </a:pPr>
            <a:r>
              <a:rPr lang="en-US" sz="2000" dirty="0"/>
              <a:t>Peak seasons June - August and October- November.</a:t>
            </a:r>
            <a:br>
              <a:rPr lang="en-US" sz="2000" dirty="0"/>
            </a:br>
            <a:endParaRPr lang="en-US" sz="2000" dirty="0"/>
          </a:p>
          <a:p>
            <a:pPr>
              <a:lnSpc>
                <a:spcPct val="80000"/>
              </a:lnSpc>
            </a:pPr>
            <a:r>
              <a:rPr lang="en-US" sz="2000" b="1" dirty="0"/>
              <a:t>Standard medical practice in Arizona fails to diagnose ~90% of illness due to </a:t>
            </a:r>
            <a:r>
              <a:rPr lang="en-US" sz="2000" b="1" i="1" dirty="0" err="1"/>
              <a:t>Coccidioides</a:t>
            </a:r>
            <a:r>
              <a:rPr lang="en-US" sz="2000" b="1" i="1" dirty="0"/>
              <a:t> </a:t>
            </a:r>
            <a:r>
              <a:rPr lang="en-US" sz="2000" b="1" dirty="0"/>
              <a:t>spp.</a:t>
            </a:r>
          </a:p>
          <a:p>
            <a:pPr>
              <a:lnSpc>
                <a:spcPct val="80000"/>
              </a:lnSpc>
            </a:pPr>
            <a:endParaRPr lang="en-US" sz="1800" dirty="0"/>
          </a:p>
          <a:p>
            <a:pPr>
              <a:lnSpc>
                <a:spcPct val="80000"/>
              </a:lnSpc>
            </a:pPr>
            <a:endParaRPr lang="en-US" sz="1800" dirty="0"/>
          </a:p>
        </p:txBody>
      </p:sp>
      <p:pic>
        <p:nvPicPr>
          <p:cNvPr id="32770" name="Picture 2" descr="Image Detail"/>
          <p:cNvPicPr>
            <a:picLocks noChangeAspect="1" noChangeArrowheads="1"/>
          </p:cNvPicPr>
          <p:nvPr/>
        </p:nvPicPr>
        <p:blipFill>
          <a:blip r:embed="rId2" cstate="print"/>
          <a:srcRect/>
          <a:stretch>
            <a:fillRect/>
          </a:stretch>
        </p:blipFill>
        <p:spPr bwMode="auto">
          <a:xfrm>
            <a:off x="5803669" y="1563026"/>
            <a:ext cx="5590933" cy="3731947"/>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762001" y="571500"/>
            <a:ext cx="8001000" cy="1143000"/>
          </a:xfrm>
        </p:spPr>
        <p:txBody>
          <a:bodyPr vert="horz" lIns="92075" tIns="46038" rIns="92075" bIns="46038" anchor="ctr">
            <a:normAutofit/>
          </a:bodyPr>
          <a:lstStyle/>
          <a:p>
            <a:pPr eaLnBrk="1" hangingPunct="1"/>
            <a:r>
              <a:rPr lang="en-US" dirty="0"/>
              <a:t>Case Review</a:t>
            </a:r>
          </a:p>
        </p:txBody>
      </p:sp>
      <p:sp>
        <p:nvSpPr>
          <p:cNvPr id="79875" name="Rectangle 3"/>
          <p:cNvSpPr>
            <a:spLocks noGrp="1" noChangeArrowheads="1"/>
          </p:cNvSpPr>
          <p:nvPr>
            <p:ph type="body" idx="4294967295"/>
          </p:nvPr>
        </p:nvSpPr>
        <p:spPr>
          <a:xfrm>
            <a:off x="1981200" y="1600200"/>
            <a:ext cx="8305800" cy="4343400"/>
          </a:xfrm>
        </p:spPr>
        <p:txBody>
          <a:bodyPr vert="horz" lIns="92075" tIns="46038" rIns="92075" bIns="46038">
            <a:normAutofit/>
          </a:bodyPr>
          <a:lstStyle/>
          <a:p>
            <a:pPr eaLnBrk="1" hangingPunct="1"/>
            <a:r>
              <a:rPr lang="en-US" dirty="0"/>
              <a:t>Host: outdoorsman/golfer</a:t>
            </a:r>
            <a:br>
              <a:rPr lang="en-US" dirty="0"/>
            </a:br>
            <a:endParaRPr lang="en-US" dirty="0"/>
          </a:p>
          <a:p>
            <a:pPr eaLnBrk="1" hangingPunct="1"/>
            <a:r>
              <a:rPr lang="en-US" dirty="0"/>
              <a:t>Agent: </a:t>
            </a:r>
            <a:r>
              <a:rPr lang="en-US" i="1" dirty="0" err="1"/>
              <a:t>Coccidioides</a:t>
            </a:r>
            <a:r>
              <a:rPr lang="en-US" dirty="0"/>
              <a:t> sp.</a:t>
            </a:r>
            <a:br>
              <a:rPr lang="en-US" dirty="0"/>
            </a:br>
            <a:endParaRPr lang="en-US" dirty="0"/>
          </a:p>
          <a:p>
            <a:pPr eaLnBrk="1" hangingPunct="1"/>
            <a:r>
              <a:rPr lang="en-US" dirty="0"/>
              <a:t>Environment: Soil and airborne microbe are the only known source of </a:t>
            </a:r>
            <a:r>
              <a:rPr lang="en-US" i="1" dirty="0" err="1"/>
              <a:t>Coccidioides</a:t>
            </a:r>
            <a:r>
              <a:rPr lang="en-US" dirty="0"/>
              <a:t> sp.; NO human to human transmission ever documented</a:t>
            </a:r>
            <a:br>
              <a:rPr lang="en-US" dirty="0"/>
            </a:br>
            <a:endParaRPr lang="en-US" dirty="0"/>
          </a:p>
          <a:p>
            <a:pPr eaLnBrk="1" hangingPunct="1"/>
            <a:r>
              <a:rPr lang="en-US" dirty="0"/>
              <a:t>Prevention: avoid outdoor exposure in wind</a:t>
            </a:r>
          </a:p>
        </p:txBody>
      </p:sp>
      <p:pic>
        <p:nvPicPr>
          <p:cNvPr id="79876" name="Picture 10"/>
          <p:cNvPicPr>
            <a:picLocks noChangeAspect="1" noChangeArrowheads="1"/>
          </p:cNvPicPr>
          <p:nvPr/>
        </p:nvPicPr>
        <p:blipFill>
          <a:blip r:embed="rId2" cstate="print"/>
          <a:srcRect/>
          <a:stretch>
            <a:fillRect/>
          </a:stretch>
        </p:blipFill>
        <p:spPr bwMode="auto">
          <a:xfrm>
            <a:off x="7137861" y="904062"/>
            <a:ext cx="2405149" cy="2220138"/>
          </a:xfrm>
          <a:prstGeom prst="rect">
            <a:avLst/>
          </a:prstGeom>
          <a:noFill/>
          <a:ln w="9525">
            <a:noFill/>
            <a:miter lim="800000"/>
            <a:headEnd/>
            <a:tailEnd/>
          </a:ln>
        </p:spPr>
      </p:pic>
      <p:pic>
        <p:nvPicPr>
          <p:cNvPr id="79877" name="Picture 2"/>
          <p:cNvPicPr>
            <a:picLocks noChangeAspect="1" noChangeArrowheads="1"/>
          </p:cNvPicPr>
          <p:nvPr/>
        </p:nvPicPr>
        <p:blipFill>
          <a:blip r:embed="rId3" cstate="print"/>
          <a:srcRect/>
          <a:stretch>
            <a:fillRect/>
          </a:stretch>
        </p:blipFill>
        <p:spPr bwMode="auto">
          <a:xfrm>
            <a:off x="9982200" y="904062"/>
            <a:ext cx="1583575" cy="2203235"/>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2133600" y="1066801"/>
            <a:ext cx="7772400" cy="1470025"/>
          </a:xfrm>
        </p:spPr>
        <p:txBody>
          <a:bodyPr/>
          <a:lstStyle/>
          <a:p>
            <a:r>
              <a:rPr lang="en-US" b="0"/>
              <a:t>Epidemiology Case Example: </a:t>
            </a:r>
            <a:br>
              <a:rPr lang="en-US" b="0"/>
            </a:br>
            <a:r>
              <a:rPr lang="en-US" b="0"/>
              <a:t>“May the spores be with you.”</a:t>
            </a:r>
            <a:endParaRPr lang="en-US"/>
          </a:p>
        </p:txBody>
      </p:sp>
      <p:pic>
        <p:nvPicPr>
          <p:cNvPr id="80899" name="Picture 2"/>
          <p:cNvPicPr>
            <a:picLocks noChangeAspect="1" noChangeArrowheads="1"/>
          </p:cNvPicPr>
          <p:nvPr/>
        </p:nvPicPr>
        <p:blipFill>
          <a:blip r:embed="rId2" cstate="print"/>
          <a:srcRect/>
          <a:stretch>
            <a:fillRect/>
          </a:stretch>
        </p:blipFill>
        <p:spPr bwMode="auto">
          <a:xfrm>
            <a:off x="4267200" y="2895600"/>
            <a:ext cx="3581400" cy="2895600"/>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p:txBody>
          <a:bodyPr vert="horz" lIns="92075" tIns="46038" rIns="92075" bIns="46038" anchor="ctr">
            <a:normAutofit fontScale="90000"/>
          </a:bodyPr>
          <a:lstStyle/>
          <a:p>
            <a:pPr eaLnBrk="1" hangingPunct="1"/>
            <a:r>
              <a:rPr lang="en-US"/>
              <a:t>Case Example: </a:t>
            </a:r>
            <a:br>
              <a:rPr lang="en-US"/>
            </a:br>
            <a:r>
              <a:rPr lang="en-US"/>
              <a:t>“May the spores be with you.”</a:t>
            </a:r>
          </a:p>
        </p:txBody>
      </p:sp>
      <p:sp>
        <p:nvSpPr>
          <p:cNvPr id="81923" name="Rectangle 3"/>
          <p:cNvSpPr>
            <a:spLocks noGrp="1" noChangeArrowheads="1"/>
          </p:cNvSpPr>
          <p:nvPr>
            <p:ph type="body" idx="4294967295"/>
          </p:nvPr>
        </p:nvSpPr>
        <p:spPr>
          <a:xfrm>
            <a:off x="781396" y="2743200"/>
            <a:ext cx="11100262" cy="4114800"/>
          </a:xfrm>
        </p:spPr>
        <p:txBody>
          <a:bodyPr vert="horz" lIns="92075" tIns="46038" rIns="92075" bIns="46038">
            <a:normAutofit/>
          </a:bodyPr>
          <a:lstStyle/>
          <a:p>
            <a:pPr eaLnBrk="1" hangingPunct="1">
              <a:lnSpc>
                <a:spcPct val="90000"/>
              </a:lnSpc>
            </a:pPr>
            <a:r>
              <a:rPr lang="en-US" dirty="0"/>
              <a:t>Healthy 49 yr old man with LASIK in both eyes</a:t>
            </a:r>
          </a:p>
          <a:p>
            <a:pPr eaLnBrk="1" hangingPunct="1">
              <a:lnSpc>
                <a:spcPct val="90000"/>
              </a:lnSpc>
            </a:pPr>
            <a:r>
              <a:rPr lang="en-US" dirty="0"/>
              <a:t>Travel to S. America (swimming in rainforest)</a:t>
            </a:r>
          </a:p>
          <a:p>
            <a:pPr eaLnBrk="1" hangingPunct="1">
              <a:lnSpc>
                <a:spcPct val="90000"/>
              </a:lnSpc>
            </a:pPr>
            <a:r>
              <a:rPr lang="en-US" dirty="0"/>
              <a:t>2 month history of irritation in left eye</a:t>
            </a:r>
          </a:p>
          <a:p>
            <a:pPr eaLnBrk="1" hangingPunct="1">
              <a:lnSpc>
                <a:spcPct val="90000"/>
              </a:lnSpc>
            </a:pPr>
            <a:r>
              <a:rPr lang="en-US" dirty="0"/>
              <a:t>Slit lamp </a:t>
            </a:r>
            <a:r>
              <a:rPr lang="en-US" dirty="0" err="1"/>
              <a:t>biomicroscopy</a:t>
            </a:r>
            <a:r>
              <a:rPr lang="en-US" dirty="0"/>
              <a:t> reveals well-healed LASIK flap</a:t>
            </a:r>
          </a:p>
          <a:p>
            <a:pPr eaLnBrk="1" hangingPunct="1">
              <a:lnSpc>
                <a:spcPct val="90000"/>
              </a:lnSpc>
            </a:pPr>
            <a:r>
              <a:rPr lang="en-US" dirty="0"/>
              <a:t>Superficial epithelial opacities in corneal epithelial cells</a:t>
            </a:r>
          </a:p>
          <a:p>
            <a:pPr eaLnBrk="1" hangingPunct="1">
              <a:lnSpc>
                <a:spcPct val="90000"/>
              </a:lnSpc>
            </a:pPr>
            <a:r>
              <a:rPr lang="en-US" dirty="0"/>
              <a:t>Corneal scrapings and tissue analysis revealed pathology</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idx="4294967295"/>
          </p:nvPr>
        </p:nvSpPr>
        <p:spPr>
          <a:xfrm>
            <a:off x="2209800" y="2286000"/>
            <a:ext cx="7772400" cy="1143000"/>
          </a:xfrm>
        </p:spPr>
        <p:txBody>
          <a:bodyPr/>
          <a:lstStyle/>
          <a:p>
            <a:pPr eaLnBrk="1" hangingPunct="1"/>
            <a:r>
              <a:rPr lang="en-US"/>
              <a:t>Differential?</a:t>
            </a:r>
          </a:p>
        </p:txBody>
      </p:sp>
      <p:sp>
        <p:nvSpPr>
          <p:cNvPr id="82947" name="Rectangle 7"/>
          <p:cNvSpPr>
            <a:spLocks noGrp="1" noChangeArrowheads="1"/>
          </p:cNvSpPr>
          <p:nvPr>
            <p:ph type="subTitle" idx="4294967295"/>
          </p:nvPr>
        </p:nvSpPr>
        <p:spPr>
          <a:xfrm>
            <a:off x="3016250" y="3932239"/>
            <a:ext cx="6159500" cy="1603375"/>
          </a:xfrm>
        </p:spPr>
        <p:txBody>
          <a:bodyPr/>
          <a:lstStyle/>
          <a:p>
            <a:pPr marL="0" indent="0" algn="ctr">
              <a:buNone/>
            </a:pPr>
            <a:r>
              <a:rPr lang="en-US" sz="1800" dirty="0"/>
              <a:t>Adenovirus</a:t>
            </a:r>
          </a:p>
          <a:p>
            <a:pPr marL="0" indent="0" algn="ctr">
              <a:buNone/>
            </a:pPr>
            <a:r>
              <a:rPr lang="en-US" sz="1800" dirty="0"/>
              <a:t>HSV, VZ</a:t>
            </a:r>
          </a:p>
          <a:p>
            <a:pPr marL="0" indent="0" algn="ctr">
              <a:buNone/>
            </a:pPr>
            <a:r>
              <a:rPr lang="en-US" sz="1800" dirty="0" err="1"/>
              <a:t>Microsporidia</a:t>
            </a:r>
            <a:r>
              <a:rPr lang="en-US" sz="1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29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2947">
                                            <p:txEl>
                                              <p:pRg st="1" end="1"/>
                                            </p:txEl>
                                          </p:spTgt>
                                        </p:tgtEl>
                                        <p:attrNameLst>
                                          <p:attrName>style.visibility</p:attrName>
                                        </p:attrNameLst>
                                      </p:cBhvr>
                                      <p:to>
                                        <p:strVal val="visible"/>
                                      </p:to>
                                    </p:set>
                                    <p:anim calcmode="lin" valueType="num">
                                      <p:cBhvr>
                                        <p:cTn id="14"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294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29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2947">
                                            <p:txEl>
                                              <p:pRg st="2" end="2"/>
                                            </p:txEl>
                                          </p:spTgt>
                                        </p:tgtEl>
                                        <p:attrNameLst>
                                          <p:attrName>style.visibility</p:attrName>
                                        </p:attrNameLst>
                                      </p:cBhvr>
                                      <p:to>
                                        <p:strVal val="visible"/>
                                      </p:to>
                                    </p:set>
                                    <p:anim calcmode="lin" valueType="num">
                                      <p:cBhvr>
                                        <p:cTn id="21"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294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2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1981200" y="152400"/>
            <a:ext cx="8001000" cy="1143000"/>
          </a:xfrm>
        </p:spPr>
        <p:txBody>
          <a:bodyPr vert="horz" lIns="92075" tIns="46038" rIns="92075" bIns="46038" anchor="ctr">
            <a:normAutofit/>
          </a:bodyPr>
          <a:lstStyle/>
          <a:p>
            <a:pPr eaLnBrk="1" hangingPunct="1"/>
            <a:r>
              <a:rPr lang="en-US"/>
              <a:t>Eye Tissue </a:t>
            </a:r>
          </a:p>
        </p:txBody>
      </p:sp>
      <p:pic>
        <p:nvPicPr>
          <p:cNvPr id="83971" name="Picture 4" descr=" ">
            <a:hlinkClick r:id="rId3"/>
          </p:cNvPr>
          <p:cNvPicPr>
            <a:picLocks noChangeAspect="1" noChangeArrowheads="1"/>
          </p:cNvPicPr>
          <p:nvPr/>
        </p:nvPicPr>
        <p:blipFill>
          <a:blip r:embed="rId4" cstate="print"/>
          <a:srcRect/>
          <a:stretch>
            <a:fillRect/>
          </a:stretch>
        </p:blipFill>
        <p:spPr bwMode="auto">
          <a:xfrm>
            <a:off x="2057400" y="1965326"/>
            <a:ext cx="4038600" cy="3744913"/>
          </a:xfrm>
          <a:prstGeom prst="rect">
            <a:avLst/>
          </a:prstGeom>
          <a:noFill/>
          <a:ln w="9525">
            <a:noFill/>
            <a:miter lim="800000"/>
            <a:headEnd/>
            <a:tailEnd/>
          </a:ln>
        </p:spPr>
      </p:pic>
      <p:sp>
        <p:nvSpPr>
          <p:cNvPr id="83972" name="Rectangle 5"/>
          <p:cNvSpPr>
            <a:spLocks noChangeArrowheads="1"/>
          </p:cNvSpPr>
          <p:nvPr/>
        </p:nvSpPr>
        <p:spPr bwMode="auto">
          <a:xfrm>
            <a:off x="1524000" y="2835275"/>
            <a:ext cx="9144000" cy="369332"/>
          </a:xfrm>
          <a:prstGeom prst="rect">
            <a:avLst/>
          </a:prstGeom>
          <a:noFill/>
          <a:ln w="12700" cap="sq">
            <a:noFill/>
            <a:miter lim="800000"/>
            <a:headEnd type="none" w="sm" len="sm"/>
            <a:tailEnd type="none" w="sm" len="sm"/>
          </a:ln>
        </p:spPr>
        <p:txBody>
          <a:bodyPr>
            <a:spAutoFit/>
          </a:bodyPr>
          <a:lstStyle/>
          <a:p>
            <a:endParaRPr lang="en-US"/>
          </a:p>
        </p:txBody>
      </p:sp>
      <p:sp>
        <p:nvSpPr>
          <p:cNvPr id="83973" name="Line 6"/>
          <p:cNvSpPr>
            <a:spLocks noChangeShapeType="1"/>
          </p:cNvSpPr>
          <p:nvPr/>
        </p:nvSpPr>
        <p:spPr bwMode="auto">
          <a:xfrm flipH="1">
            <a:off x="4267200" y="2514600"/>
            <a:ext cx="1371600" cy="838200"/>
          </a:xfrm>
          <a:prstGeom prst="line">
            <a:avLst/>
          </a:prstGeom>
          <a:noFill/>
          <a:ln w="12700" cap="sq">
            <a:solidFill>
              <a:schemeClr val="bg2"/>
            </a:solidFill>
            <a:round/>
            <a:headEnd type="none" w="sm" len="sm"/>
            <a:tailEnd type="triangle" w="lg" len="med"/>
          </a:ln>
        </p:spPr>
        <p:txBody>
          <a:bodyPr wrap="none"/>
          <a:lstStyle/>
          <a:p>
            <a:endParaRPr lang="en-US"/>
          </a:p>
        </p:txBody>
      </p:sp>
      <p:pic>
        <p:nvPicPr>
          <p:cNvPr id="83974" name="Picture 7" descr=" ">
            <a:hlinkClick r:id="rId5"/>
          </p:cNvPr>
          <p:cNvPicPr>
            <a:picLocks noGrp="1" noChangeAspect="1" noChangeArrowheads="1"/>
          </p:cNvPicPr>
          <p:nvPr>
            <p:ph idx="4294967295"/>
          </p:nvPr>
        </p:nvPicPr>
        <p:blipFill>
          <a:blip r:embed="rId6" cstate="print"/>
          <a:srcRect/>
          <a:stretch>
            <a:fillRect/>
          </a:stretch>
        </p:blipFill>
        <p:spPr>
          <a:xfrm>
            <a:off x="6400800" y="1989138"/>
            <a:ext cx="3810000" cy="3752850"/>
          </a:xfrm>
        </p:spPr>
      </p:pic>
      <p:sp>
        <p:nvSpPr>
          <p:cNvPr id="83975" name="Rectangle 9"/>
          <p:cNvSpPr>
            <a:spLocks noChangeArrowheads="1"/>
          </p:cNvSpPr>
          <p:nvPr/>
        </p:nvSpPr>
        <p:spPr bwMode="auto">
          <a:xfrm>
            <a:off x="2362201" y="1397000"/>
            <a:ext cx="1522789" cy="523220"/>
          </a:xfrm>
          <a:prstGeom prst="rect">
            <a:avLst/>
          </a:prstGeom>
          <a:noFill/>
          <a:ln w="12700" cap="sq">
            <a:noFill/>
            <a:miter lim="800000"/>
            <a:headEnd type="none" w="sm" len="sm"/>
            <a:tailEnd type="none" w="sm" len="sm"/>
          </a:ln>
        </p:spPr>
        <p:txBody>
          <a:bodyPr wrap="none">
            <a:spAutoFit/>
          </a:bodyPr>
          <a:lstStyle/>
          <a:p>
            <a:pPr eaLnBrk="1" hangingPunct="1"/>
            <a:r>
              <a:rPr lang="en-US" sz="2800">
                <a:solidFill>
                  <a:srgbClr val="FF0000"/>
                </a:solidFill>
              </a:rPr>
              <a:t>PAS Stain</a:t>
            </a:r>
          </a:p>
        </p:txBody>
      </p:sp>
      <p:sp>
        <p:nvSpPr>
          <p:cNvPr id="83976" name="Rectangle 10"/>
          <p:cNvSpPr>
            <a:spLocks noChangeArrowheads="1"/>
          </p:cNvSpPr>
          <p:nvPr/>
        </p:nvSpPr>
        <p:spPr bwMode="auto">
          <a:xfrm>
            <a:off x="6324600" y="1447801"/>
            <a:ext cx="4343400" cy="519113"/>
          </a:xfrm>
          <a:prstGeom prst="rect">
            <a:avLst/>
          </a:prstGeom>
          <a:noFill/>
          <a:ln w="12700" cap="sq">
            <a:noFill/>
            <a:miter lim="800000"/>
            <a:headEnd type="none" w="sm" len="sm"/>
            <a:tailEnd type="none" w="sm" len="sm"/>
          </a:ln>
        </p:spPr>
        <p:txBody>
          <a:bodyPr>
            <a:spAutoFit/>
          </a:bodyPr>
          <a:lstStyle/>
          <a:p>
            <a:pPr eaLnBrk="1" hangingPunct="1"/>
            <a:r>
              <a:rPr lang="en-US" sz="2800">
                <a:solidFill>
                  <a:srgbClr val="FF0000"/>
                </a:solidFill>
              </a:rPr>
              <a:t>Hematoxylin &amp; Eosin Stain</a:t>
            </a:r>
          </a:p>
        </p:txBody>
      </p:sp>
      <p:sp>
        <p:nvSpPr>
          <p:cNvPr id="83977" name="Text Box 11"/>
          <p:cNvSpPr txBox="1">
            <a:spLocks noChangeArrowheads="1"/>
          </p:cNvSpPr>
          <p:nvPr/>
        </p:nvSpPr>
        <p:spPr bwMode="auto">
          <a:xfrm>
            <a:off x="1905000" y="6096000"/>
            <a:ext cx="8458200" cy="523220"/>
          </a:xfrm>
          <a:prstGeom prst="rect">
            <a:avLst/>
          </a:prstGeom>
          <a:noFill/>
          <a:ln w="12700" cap="sq">
            <a:noFill/>
            <a:miter lim="800000"/>
            <a:headEnd type="none" w="sm" len="sm"/>
            <a:tailEnd type="none" w="sm" len="sm"/>
          </a:ln>
        </p:spPr>
        <p:txBody>
          <a:bodyPr>
            <a:spAutoFit/>
          </a:bodyPr>
          <a:lstStyle/>
          <a:p>
            <a:pPr eaLnBrk="1" hangingPunct="1">
              <a:spcBef>
                <a:spcPct val="50000"/>
              </a:spcBef>
            </a:pPr>
            <a:r>
              <a:rPr lang="en-US" sz="2800" dirty="0"/>
              <a:t>Also stain with </a:t>
            </a:r>
            <a:r>
              <a:rPr lang="en-US" sz="2800" dirty="0" err="1"/>
              <a:t>Geimsa</a:t>
            </a:r>
            <a:r>
              <a:rPr lang="en-US" sz="2800" dirty="0"/>
              <a:t>, Gram’s , </a:t>
            </a:r>
            <a:r>
              <a:rPr lang="en-US" sz="2800" dirty="0" err="1"/>
              <a:t>Calcofluor</a:t>
            </a:r>
            <a:r>
              <a:rPr lang="en-US" sz="2800" dirty="0"/>
              <a:t>, etc.</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ctrTitle"/>
          </p:nvPr>
        </p:nvSpPr>
        <p:spPr/>
        <p:txBody>
          <a:bodyPr/>
          <a:lstStyle/>
          <a:p>
            <a:r>
              <a:rPr lang="en-US"/>
              <a:t>Case Example: Microsporidiosis</a:t>
            </a:r>
          </a:p>
        </p:txBody>
      </p:sp>
      <p:sp>
        <p:nvSpPr>
          <p:cNvPr id="84995" name="Rectangle 5"/>
          <p:cNvSpPr>
            <a:spLocks noGrp="1" noChangeArrowheads="1"/>
          </p:cNvSpPr>
          <p:nvPr>
            <p:ph type="subTitle" idx="1"/>
          </p:nvPr>
        </p:nvSpPr>
        <p:spPr>
          <a:xfrm>
            <a:off x="2514600" y="3886200"/>
            <a:ext cx="7162800" cy="1752600"/>
          </a:xfrm>
        </p:spPr>
        <p:txBody>
          <a:bodyPr/>
          <a:lstStyle/>
          <a:p>
            <a:r>
              <a:rPr lang="en-US" dirty="0"/>
              <a:t>Clinician and Clinical Microbiologist work together to identify a disease of the </a:t>
            </a:r>
            <a:r>
              <a:rPr lang="en-US" dirty="0" err="1"/>
              <a:t>immunocompromised</a:t>
            </a:r>
            <a:r>
              <a:rPr lang="en-US" dirty="0"/>
              <a:t> or rare cause of eye infections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p:txBody>
          <a:bodyPr vert="horz" lIns="92075" tIns="46038" rIns="92075" bIns="46038" anchor="ctr">
            <a:normAutofit/>
          </a:bodyPr>
          <a:lstStyle/>
          <a:p>
            <a:pPr eaLnBrk="1" hangingPunct="1">
              <a:defRPr/>
            </a:pPr>
            <a:r>
              <a:rPr lang="en-US" i="1">
                <a:effectLst>
                  <a:outerShdw blurRad="38100" dist="38100" dir="2700000" algn="tl">
                    <a:srgbClr val="C0C0C0"/>
                  </a:outerShdw>
                </a:effectLst>
              </a:rPr>
              <a:t>Microsporidia</a:t>
            </a:r>
          </a:p>
        </p:txBody>
      </p:sp>
      <p:sp>
        <p:nvSpPr>
          <p:cNvPr id="86019" name="Rectangle 5"/>
          <p:cNvSpPr>
            <a:spLocks noGrp="1" noChangeArrowheads="1"/>
          </p:cNvSpPr>
          <p:nvPr>
            <p:ph type="body" sz="half" idx="4294967295"/>
          </p:nvPr>
        </p:nvSpPr>
        <p:spPr>
          <a:xfrm>
            <a:off x="2209800" y="1981200"/>
            <a:ext cx="8077200" cy="4114800"/>
          </a:xfrm>
        </p:spPr>
        <p:txBody>
          <a:bodyPr vert="horz" lIns="92075" tIns="46038" rIns="92075" bIns="46038">
            <a:normAutofit/>
          </a:bodyPr>
          <a:lstStyle/>
          <a:p>
            <a:pPr eaLnBrk="1" hangingPunct="1"/>
            <a:r>
              <a:rPr lang="en-US" i="1" dirty="0" err="1"/>
              <a:t>Encephalitozoon</a:t>
            </a:r>
            <a:r>
              <a:rPr lang="en-US" i="1" dirty="0"/>
              <a:t> sp. </a:t>
            </a:r>
            <a:r>
              <a:rPr lang="en-US" dirty="0"/>
              <a:t>in eyes (LASIK and contact lenses)</a:t>
            </a:r>
          </a:p>
          <a:p>
            <a:pPr eaLnBrk="1" hangingPunct="1"/>
            <a:endParaRPr lang="en-US" dirty="0"/>
          </a:p>
          <a:p>
            <a:pPr eaLnBrk="1" hangingPunct="1"/>
            <a:endParaRPr lang="en-US" dirty="0"/>
          </a:p>
          <a:p>
            <a:pPr eaLnBrk="1" hangingPunct="1"/>
            <a:endParaRPr lang="en-US" dirty="0"/>
          </a:p>
          <a:p>
            <a:pPr eaLnBrk="1" hangingPunct="1"/>
            <a:r>
              <a:rPr lang="en-US" dirty="0"/>
              <a:t>Ubiquitous parasite NOW a fungi</a:t>
            </a:r>
          </a:p>
          <a:p>
            <a:pPr eaLnBrk="1" hangingPunct="1"/>
            <a:r>
              <a:rPr lang="en-US" dirty="0"/>
              <a:t>Usually w/ HIV, transplants, or tropical climates</a:t>
            </a:r>
          </a:p>
        </p:txBody>
      </p:sp>
      <p:sp>
        <p:nvSpPr>
          <p:cNvPr id="86020" name="Rectangle 3"/>
          <p:cNvSpPr>
            <a:spLocks noChangeArrowheads="1"/>
          </p:cNvSpPr>
          <p:nvPr/>
        </p:nvSpPr>
        <p:spPr bwMode="auto">
          <a:xfrm>
            <a:off x="1524000" y="2667000"/>
            <a:ext cx="9144000" cy="523220"/>
          </a:xfrm>
          <a:prstGeom prst="rect">
            <a:avLst/>
          </a:prstGeom>
          <a:noFill/>
          <a:ln w="12700" cap="sq">
            <a:noFill/>
            <a:miter lim="800000"/>
            <a:headEnd type="none" w="sm" len="sm"/>
            <a:tailEnd type="none" w="sm" len="sm"/>
          </a:ln>
        </p:spPr>
        <p:txBody>
          <a:bodyPr>
            <a:spAutoFit/>
          </a:bodyPr>
          <a:lstStyle/>
          <a:p>
            <a:pPr eaLnBrk="1" hangingPunct="1"/>
            <a:endParaRPr lang="en-US" sz="1000">
              <a:latin typeface="Verdana" pitchFamily="34" charset="0"/>
            </a:endParaRPr>
          </a:p>
          <a:p>
            <a:endParaRPr lang="en-US"/>
          </a:p>
        </p:txBody>
      </p:sp>
      <p:pic>
        <p:nvPicPr>
          <p:cNvPr id="86021" name="Picture 6"/>
          <p:cNvPicPr>
            <a:picLocks noGrp="1" noChangeAspect="1" noChangeArrowheads="1"/>
          </p:cNvPicPr>
          <p:nvPr>
            <p:ph sz="half" idx="4294967295"/>
          </p:nvPr>
        </p:nvPicPr>
        <p:blipFill>
          <a:blip r:embed="rId3" cstate="print"/>
          <a:srcRect/>
          <a:stretch>
            <a:fillRect/>
          </a:stretch>
        </p:blipFill>
        <p:spPr>
          <a:xfrm>
            <a:off x="7415213" y="2747963"/>
            <a:ext cx="1751012" cy="1568450"/>
          </a:xfr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vert="horz" lIns="92075" tIns="46038" rIns="92075" bIns="46038" anchor="ctr">
            <a:normAutofit fontScale="90000"/>
          </a:bodyPr>
          <a:lstStyle/>
          <a:p>
            <a:pPr eaLnBrk="1" hangingPunct="1"/>
            <a:r>
              <a:rPr lang="en-US"/>
              <a:t>Light Microscopy: </a:t>
            </a:r>
            <a:br>
              <a:rPr lang="en-US"/>
            </a:br>
            <a:r>
              <a:rPr lang="en-US"/>
              <a:t>Special Stains required</a:t>
            </a:r>
          </a:p>
        </p:txBody>
      </p:sp>
      <p:sp>
        <p:nvSpPr>
          <p:cNvPr id="87043" name="Rectangle 3"/>
          <p:cNvSpPr>
            <a:spLocks noGrp="1" noChangeArrowheads="1"/>
          </p:cNvSpPr>
          <p:nvPr>
            <p:ph type="body" idx="4294967295"/>
          </p:nvPr>
        </p:nvSpPr>
        <p:spPr>
          <a:xfrm>
            <a:off x="2352675" y="2514600"/>
            <a:ext cx="4103688" cy="3429000"/>
          </a:xfrm>
        </p:spPr>
        <p:txBody>
          <a:bodyPr vert="horz" lIns="92075" tIns="46038" rIns="92075" bIns="46038">
            <a:normAutofit/>
          </a:bodyPr>
          <a:lstStyle/>
          <a:p>
            <a:pPr eaLnBrk="1" hangingPunct="1"/>
            <a:r>
              <a:rPr lang="en-US"/>
              <a:t>Small size (1-4 </a:t>
            </a:r>
            <a:r>
              <a:rPr lang="en-US">
                <a:sym typeface="Symbol" pitchFamily="18" charset="2"/>
              </a:rPr>
              <a:t></a:t>
            </a:r>
            <a:r>
              <a:rPr lang="en-US"/>
              <a:t>m)</a:t>
            </a:r>
          </a:p>
          <a:p>
            <a:pPr eaLnBrk="1" hangingPunct="1"/>
            <a:r>
              <a:rPr lang="en-US"/>
              <a:t>Stains</a:t>
            </a:r>
          </a:p>
          <a:p>
            <a:pPr lvl="1" eaLnBrk="1" hangingPunct="1"/>
            <a:r>
              <a:rPr lang="en-US"/>
              <a:t>Chromotrope 2R</a:t>
            </a:r>
          </a:p>
          <a:p>
            <a:pPr lvl="1" eaLnBrk="1" hangingPunct="1"/>
            <a:r>
              <a:rPr lang="en-US"/>
              <a:t>difficult to interpret</a:t>
            </a:r>
          </a:p>
          <a:p>
            <a:pPr lvl="1" eaLnBrk="1" hangingPunct="1"/>
            <a:r>
              <a:rPr lang="en-US"/>
              <a:t>non-specific</a:t>
            </a:r>
          </a:p>
        </p:txBody>
      </p:sp>
      <p:pic>
        <p:nvPicPr>
          <p:cNvPr id="87044" name="Picture 4"/>
          <p:cNvPicPr>
            <a:picLocks noChangeAspect="1" noChangeArrowheads="1"/>
          </p:cNvPicPr>
          <p:nvPr/>
        </p:nvPicPr>
        <p:blipFill>
          <a:blip r:embed="rId2" cstate="print"/>
          <a:srcRect/>
          <a:stretch>
            <a:fillRect/>
          </a:stretch>
        </p:blipFill>
        <p:spPr bwMode="auto">
          <a:xfrm>
            <a:off x="6400800" y="2514600"/>
            <a:ext cx="3581400" cy="2776538"/>
          </a:xfrm>
          <a:prstGeom prst="rect">
            <a:avLst/>
          </a:prstGeom>
          <a:noFill/>
          <a:ln w="9525">
            <a:noFill/>
            <a:miter lim="800000"/>
            <a:headEnd/>
            <a:tailEnd/>
          </a:ln>
        </p:spPr>
      </p:pic>
      <p:sp>
        <p:nvSpPr>
          <p:cNvPr id="87045" name="Line 5"/>
          <p:cNvSpPr>
            <a:spLocks noChangeShapeType="1"/>
          </p:cNvSpPr>
          <p:nvPr/>
        </p:nvSpPr>
        <p:spPr bwMode="auto">
          <a:xfrm>
            <a:off x="8763000" y="2971800"/>
            <a:ext cx="838200" cy="0"/>
          </a:xfrm>
          <a:prstGeom prst="line">
            <a:avLst/>
          </a:prstGeom>
          <a:noFill/>
          <a:ln w="12700">
            <a:solidFill>
              <a:schemeClr val="bg1"/>
            </a:solidFill>
            <a:round/>
            <a:headEnd type="none" w="sm" len="sm"/>
            <a:tailEnd type="none" w="sm" len="sm"/>
          </a:ln>
        </p:spPr>
        <p:txBody>
          <a:bodyPr wrap="none" anchor="ctr"/>
          <a:lstStyle/>
          <a:p>
            <a:endParaRPr lang="en-US"/>
          </a:p>
        </p:txBody>
      </p:sp>
      <p:sp>
        <p:nvSpPr>
          <p:cNvPr id="87046" name="Text Box 6"/>
          <p:cNvSpPr txBox="1">
            <a:spLocks noChangeArrowheads="1"/>
          </p:cNvSpPr>
          <p:nvPr/>
        </p:nvSpPr>
        <p:spPr bwMode="auto">
          <a:xfrm>
            <a:off x="8686800" y="2667001"/>
            <a:ext cx="990600" cy="366713"/>
          </a:xfrm>
          <a:prstGeom prst="rect">
            <a:avLst/>
          </a:prstGeom>
          <a:noFill/>
          <a:ln w="12700">
            <a:noFill/>
            <a:miter lim="800000"/>
            <a:headEnd type="none" w="sm" len="sm"/>
            <a:tailEnd type="none" w="sm" len="sm"/>
          </a:ln>
        </p:spPr>
        <p:txBody>
          <a:bodyPr>
            <a:spAutoFit/>
          </a:bodyPr>
          <a:lstStyle/>
          <a:p>
            <a:pPr>
              <a:spcBef>
                <a:spcPct val="50000"/>
              </a:spcBef>
            </a:pPr>
            <a:r>
              <a:rPr lang="en-US">
                <a:solidFill>
                  <a:schemeClr val="bg1"/>
                </a:solidFill>
                <a:latin typeface="Arial" charset="0"/>
              </a:rPr>
              <a:t>10 </a:t>
            </a:r>
            <a:r>
              <a:rPr lang="en-US">
                <a:solidFill>
                  <a:schemeClr val="bg1"/>
                </a:solidFill>
                <a:latin typeface="Arial" charset="0"/>
                <a:sym typeface="Symbol" pitchFamily="18" charset="2"/>
              </a:rPr>
              <a:t>m</a:t>
            </a:r>
            <a:endParaRPr lang="en-US">
              <a:solidFill>
                <a:schemeClr val="bg1"/>
              </a:solidFill>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9805CD6-1293-49F1-8F17-ACFE934E8ED7}"/>
              </a:ext>
            </a:extLst>
          </p:cNvPr>
          <p:cNvSpPr>
            <a:spLocks noGrp="1"/>
          </p:cNvSpPr>
          <p:nvPr>
            <p:ph type="title"/>
          </p:nvPr>
        </p:nvSpPr>
        <p:spPr>
          <a:xfrm>
            <a:off x="495300" y="273049"/>
            <a:ext cx="10972800" cy="1069848"/>
          </a:xfrm>
        </p:spPr>
        <p:txBody>
          <a:bodyPr/>
          <a:lstStyle/>
          <a:p>
            <a:r>
              <a:rPr lang="en-US" altLang="en-US" dirty="0"/>
              <a:t>GPR/GVR: </a:t>
            </a:r>
            <a:r>
              <a:rPr lang="en-US" altLang="en-US" i="1" dirty="0"/>
              <a:t>Clostridium </a:t>
            </a:r>
            <a:r>
              <a:rPr lang="en-US" altLang="en-US" dirty="0"/>
              <a:t>spp. (anaerobe)</a:t>
            </a:r>
          </a:p>
        </p:txBody>
      </p:sp>
      <p:pic>
        <p:nvPicPr>
          <p:cNvPr id="20483" name="Picture 3">
            <a:extLst>
              <a:ext uri="{FF2B5EF4-FFF2-40B4-BE49-F238E27FC236}">
                <a16:creationId xmlns:a16="http://schemas.microsoft.com/office/drawing/2014/main" id="{EF838148-8B9F-497B-968F-AD09456A5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76326"/>
            <a:ext cx="63246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p:txBody>
          <a:bodyPr vert="horz" lIns="92075" tIns="46038" rIns="92075" bIns="46038" anchor="ctr">
            <a:normAutofit/>
          </a:bodyPr>
          <a:lstStyle/>
          <a:p>
            <a:pPr eaLnBrk="1" hangingPunct="1"/>
            <a:r>
              <a:rPr lang="en-US"/>
              <a:t>Fluorescent Microscopy</a:t>
            </a:r>
          </a:p>
        </p:txBody>
      </p:sp>
      <p:sp>
        <p:nvSpPr>
          <p:cNvPr id="88067" name="Rectangle 3"/>
          <p:cNvSpPr>
            <a:spLocks noGrp="1" noChangeArrowheads="1"/>
          </p:cNvSpPr>
          <p:nvPr>
            <p:ph type="body" sz="half" idx="4294967295"/>
          </p:nvPr>
        </p:nvSpPr>
        <p:spPr>
          <a:xfrm>
            <a:off x="2209801" y="1981200"/>
            <a:ext cx="3813175" cy="4114800"/>
          </a:xfrm>
        </p:spPr>
        <p:txBody>
          <a:bodyPr vert="horz" lIns="92075" tIns="46038" rIns="92075" bIns="46038">
            <a:normAutofit/>
          </a:bodyPr>
          <a:lstStyle/>
          <a:p>
            <a:pPr eaLnBrk="1" hangingPunct="1"/>
            <a:r>
              <a:rPr lang="en-US"/>
              <a:t>Polyclonal/ Monoclonal Abs</a:t>
            </a:r>
            <a:br>
              <a:rPr lang="en-US"/>
            </a:br>
            <a:endParaRPr lang="en-US"/>
          </a:p>
          <a:p>
            <a:pPr eaLnBrk="1" hangingPunct="1"/>
            <a:endParaRPr lang="en-US"/>
          </a:p>
          <a:p>
            <a:pPr eaLnBrk="1" hangingPunct="1"/>
            <a:endParaRPr lang="en-US"/>
          </a:p>
          <a:p>
            <a:pPr eaLnBrk="1" hangingPunct="1">
              <a:buFontTx/>
              <a:buNone/>
            </a:pPr>
            <a:endParaRPr lang="en-US"/>
          </a:p>
          <a:p>
            <a:pPr eaLnBrk="1" hangingPunct="1"/>
            <a:r>
              <a:rPr lang="en-US"/>
              <a:t>PCR of 16S rRNA gene</a:t>
            </a:r>
          </a:p>
        </p:txBody>
      </p:sp>
      <p:pic>
        <p:nvPicPr>
          <p:cNvPr id="88068" name="Picture 4"/>
          <p:cNvPicPr>
            <a:picLocks noChangeAspect="1" noChangeArrowheads="1"/>
          </p:cNvPicPr>
          <p:nvPr/>
        </p:nvPicPr>
        <p:blipFill>
          <a:blip r:embed="rId2" cstate="print"/>
          <a:srcRect/>
          <a:stretch>
            <a:fillRect/>
          </a:stretch>
        </p:blipFill>
        <p:spPr bwMode="auto">
          <a:xfrm>
            <a:off x="6172200" y="1752601"/>
            <a:ext cx="3962400" cy="2779713"/>
          </a:xfrm>
          <a:prstGeom prst="rect">
            <a:avLst/>
          </a:prstGeom>
          <a:noFill/>
          <a:ln w="12700">
            <a:noFill/>
            <a:miter lim="800000"/>
            <a:headEnd type="none" w="sm" len="sm"/>
            <a:tailEnd type="none" w="sm" len="sm"/>
          </a:ln>
        </p:spPr>
      </p:pic>
      <p:sp>
        <p:nvSpPr>
          <p:cNvPr id="88069" name="Line 5"/>
          <p:cNvSpPr>
            <a:spLocks noChangeShapeType="1"/>
          </p:cNvSpPr>
          <p:nvPr/>
        </p:nvSpPr>
        <p:spPr bwMode="auto">
          <a:xfrm>
            <a:off x="6705600" y="3886200"/>
            <a:ext cx="1066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8070" name="Text Box 6"/>
          <p:cNvSpPr txBox="1">
            <a:spLocks noChangeArrowheads="1"/>
          </p:cNvSpPr>
          <p:nvPr/>
        </p:nvSpPr>
        <p:spPr bwMode="auto">
          <a:xfrm>
            <a:off x="6705600" y="4038601"/>
            <a:ext cx="990600" cy="366713"/>
          </a:xfrm>
          <a:prstGeom prst="rect">
            <a:avLst/>
          </a:prstGeom>
          <a:noFill/>
          <a:ln w="12700">
            <a:noFill/>
            <a:miter lim="800000"/>
            <a:headEnd type="none" w="sm" len="sm"/>
            <a:tailEnd type="none" w="sm" len="sm"/>
          </a:ln>
        </p:spPr>
        <p:txBody>
          <a:bodyPr>
            <a:spAutoFit/>
          </a:bodyPr>
          <a:lstStyle/>
          <a:p>
            <a:pPr>
              <a:spcBef>
                <a:spcPct val="50000"/>
              </a:spcBef>
            </a:pPr>
            <a:r>
              <a:rPr lang="en-US" b="1">
                <a:solidFill>
                  <a:srgbClr val="FFFFFF"/>
                </a:solidFill>
                <a:latin typeface="Arial" charset="0"/>
              </a:rPr>
              <a:t>10 </a:t>
            </a:r>
            <a:r>
              <a:rPr lang="en-US" b="1">
                <a:solidFill>
                  <a:srgbClr val="FFFFFF"/>
                </a:solidFill>
                <a:latin typeface="Arial" charset="0"/>
                <a:sym typeface="Symbol" pitchFamily="18" charset="2"/>
              </a:rPr>
              <a:t> m</a:t>
            </a:r>
            <a:endParaRPr lang="en-US" b="1">
              <a:solidFill>
                <a:srgbClr val="FFFFFF"/>
              </a:solidFill>
              <a:latin typeface="Arial" charset="0"/>
            </a:endParaRPr>
          </a:p>
        </p:txBody>
      </p:sp>
      <p:pic>
        <p:nvPicPr>
          <p:cNvPr id="88071" name="Picture 8"/>
          <p:cNvPicPr>
            <a:picLocks noGrp="1" noChangeAspect="1" noChangeArrowheads="1"/>
          </p:cNvPicPr>
          <p:nvPr>
            <p:ph sz="half" idx="4294967295"/>
          </p:nvPr>
        </p:nvPicPr>
        <p:blipFill>
          <a:blip r:embed="rId3" cstate="print"/>
          <a:srcRect/>
          <a:stretch>
            <a:fillRect/>
          </a:stretch>
        </p:blipFill>
        <p:spPr>
          <a:xfrm>
            <a:off x="6096001" y="5186363"/>
            <a:ext cx="3813175" cy="474662"/>
          </a:xfrm>
          <a:noFill/>
        </p:spPr>
      </p:pic>
      <p:sp>
        <p:nvSpPr>
          <p:cNvPr id="88072" name="Text Box 10"/>
          <p:cNvSpPr txBox="1">
            <a:spLocks noChangeArrowheads="1"/>
          </p:cNvSpPr>
          <p:nvPr/>
        </p:nvSpPr>
        <p:spPr bwMode="auto">
          <a:xfrm>
            <a:off x="6705600" y="5334001"/>
            <a:ext cx="762000" cy="366713"/>
          </a:xfrm>
          <a:prstGeom prst="rect">
            <a:avLst/>
          </a:prstGeom>
          <a:noFill/>
          <a:ln w="12700">
            <a:noFill/>
            <a:miter lim="800000"/>
            <a:headEnd type="none" w="sm" len="sm"/>
            <a:tailEnd type="none" w="sm" len="sm"/>
          </a:ln>
        </p:spPr>
        <p:txBody>
          <a:bodyPr>
            <a:spAutoFit/>
          </a:bodyPr>
          <a:lstStyle/>
          <a:p>
            <a:pPr>
              <a:spcBef>
                <a:spcPct val="50000"/>
              </a:spcBef>
            </a:pPr>
            <a:r>
              <a:rPr lang="en-US" b="1">
                <a:solidFill>
                  <a:schemeClr val="bg2"/>
                </a:solidFill>
                <a:latin typeface="Arial" charset="0"/>
              </a:rPr>
              <a:t>SSU</a:t>
            </a:r>
          </a:p>
        </p:txBody>
      </p:sp>
      <p:sp>
        <p:nvSpPr>
          <p:cNvPr id="88073" name="Line 11"/>
          <p:cNvSpPr>
            <a:spLocks noChangeShapeType="1"/>
          </p:cNvSpPr>
          <p:nvPr/>
        </p:nvSpPr>
        <p:spPr bwMode="auto">
          <a:xfrm flipV="1">
            <a:off x="5029200" y="3733800"/>
            <a:ext cx="1295400" cy="304800"/>
          </a:xfrm>
          <a:prstGeom prst="line">
            <a:avLst/>
          </a:prstGeom>
          <a:noFill/>
          <a:ln w="53975">
            <a:solidFill>
              <a:srgbClr val="FF0000"/>
            </a:solidFill>
            <a:round/>
            <a:headEnd/>
            <a:tailEnd type="triangle" w="med" len="med"/>
          </a:ln>
        </p:spPr>
        <p:txBody>
          <a:bodyPr/>
          <a:lstStyle/>
          <a:p>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1981200" y="228600"/>
            <a:ext cx="8001000" cy="1143000"/>
          </a:xfrm>
        </p:spPr>
        <p:txBody>
          <a:bodyPr vert="horz" lIns="92075" tIns="46038" rIns="92075" bIns="46038" anchor="ctr">
            <a:normAutofit/>
          </a:bodyPr>
          <a:lstStyle/>
          <a:p>
            <a:pPr eaLnBrk="1" hangingPunct="1"/>
            <a:r>
              <a:rPr lang="en-US"/>
              <a:t>Case Review</a:t>
            </a:r>
          </a:p>
        </p:txBody>
      </p:sp>
      <p:sp>
        <p:nvSpPr>
          <p:cNvPr id="89091" name="Rectangle 3"/>
          <p:cNvSpPr>
            <a:spLocks noGrp="1" noChangeArrowheads="1"/>
          </p:cNvSpPr>
          <p:nvPr>
            <p:ph type="body" idx="4294967295"/>
          </p:nvPr>
        </p:nvSpPr>
        <p:spPr>
          <a:xfrm>
            <a:off x="1981200" y="1828800"/>
            <a:ext cx="8458200" cy="4267200"/>
          </a:xfrm>
        </p:spPr>
        <p:txBody>
          <a:bodyPr vert="horz" lIns="92075" tIns="46038" rIns="92075" bIns="46038">
            <a:normAutofit/>
          </a:bodyPr>
          <a:lstStyle/>
          <a:p>
            <a:pPr eaLnBrk="1" hangingPunct="1"/>
            <a:r>
              <a:rPr lang="en-US" dirty="0"/>
              <a:t>Host: </a:t>
            </a:r>
            <a:r>
              <a:rPr lang="en-US" dirty="0" err="1"/>
              <a:t>immunocompetant</a:t>
            </a:r>
            <a:r>
              <a:rPr lang="en-US" dirty="0"/>
              <a:t> contact lens wearer</a:t>
            </a:r>
            <a:br>
              <a:rPr lang="en-US" dirty="0"/>
            </a:br>
            <a:endParaRPr lang="en-US" dirty="0"/>
          </a:p>
          <a:p>
            <a:pPr eaLnBrk="1" hangingPunct="1"/>
            <a:r>
              <a:rPr lang="en-US" dirty="0"/>
              <a:t>Agent: parasite, </a:t>
            </a:r>
            <a:r>
              <a:rPr lang="en-US" dirty="0" err="1"/>
              <a:t>microsporidia</a:t>
            </a:r>
            <a:br>
              <a:rPr lang="en-US" dirty="0"/>
            </a:br>
            <a:endParaRPr lang="en-US" dirty="0"/>
          </a:p>
          <a:p>
            <a:pPr eaLnBrk="1" hangingPunct="1"/>
            <a:r>
              <a:rPr lang="en-US" dirty="0"/>
              <a:t>Environment: common parasite requires injury or </a:t>
            </a:r>
            <a:r>
              <a:rPr lang="en-US" dirty="0" err="1"/>
              <a:t>immunosuppression</a:t>
            </a:r>
            <a:r>
              <a:rPr lang="en-US" dirty="0"/>
              <a:t> to gain host access from water and soil</a:t>
            </a:r>
            <a:br>
              <a:rPr lang="en-US" dirty="0"/>
            </a:br>
            <a:endParaRPr lang="en-US" dirty="0"/>
          </a:p>
          <a:p>
            <a:pPr eaLnBrk="1" hangingPunct="1"/>
            <a:r>
              <a:rPr lang="en-US" dirty="0"/>
              <a:t>Prevention: unknown, limited epidemiology</a:t>
            </a:r>
          </a:p>
        </p:txBody>
      </p:sp>
      <p:pic>
        <p:nvPicPr>
          <p:cNvPr id="89092" name="Picture 10"/>
          <p:cNvPicPr>
            <a:picLocks noChangeAspect="1" noChangeArrowheads="1"/>
          </p:cNvPicPr>
          <p:nvPr/>
        </p:nvPicPr>
        <p:blipFill>
          <a:blip r:embed="rId2" cstate="print"/>
          <a:srcRect/>
          <a:stretch>
            <a:fillRect/>
          </a:stretch>
        </p:blipFill>
        <p:spPr bwMode="auto">
          <a:xfrm>
            <a:off x="10050463" y="228600"/>
            <a:ext cx="1816100" cy="1676400"/>
          </a:xfrm>
          <a:prstGeom prst="rect">
            <a:avLst/>
          </a:prstGeom>
          <a:noFill/>
          <a:ln w="9525">
            <a:noFill/>
            <a:miter lim="800000"/>
            <a:headEnd/>
            <a:tailEnd/>
          </a:ln>
        </p:spPr>
      </p:pic>
      <p:pic>
        <p:nvPicPr>
          <p:cNvPr id="89093" name="Picture 2"/>
          <p:cNvPicPr>
            <a:picLocks noChangeAspect="1" noChangeArrowheads="1"/>
          </p:cNvPicPr>
          <p:nvPr/>
        </p:nvPicPr>
        <p:blipFill>
          <a:blip r:embed="rId3" cstate="print"/>
          <a:srcRect/>
          <a:stretch>
            <a:fillRect/>
          </a:stretch>
        </p:blipFill>
        <p:spPr bwMode="auto">
          <a:xfrm>
            <a:off x="9982200" y="2133600"/>
            <a:ext cx="1884363" cy="15240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5"/>
          <p:cNvSpPr>
            <a:spLocks noGrp="1"/>
          </p:cNvSpPr>
          <p:nvPr>
            <p:ph type="title"/>
          </p:nvPr>
        </p:nvSpPr>
        <p:spPr>
          <a:xfrm>
            <a:off x="2057400" y="304800"/>
            <a:ext cx="8001000" cy="1143000"/>
          </a:xfrm>
        </p:spPr>
        <p:txBody>
          <a:bodyPr/>
          <a:lstStyle/>
          <a:p>
            <a:r>
              <a:rPr lang="en-US"/>
              <a:t>Lecture I Review</a:t>
            </a:r>
          </a:p>
        </p:txBody>
      </p:sp>
      <p:sp>
        <p:nvSpPr>
          <p:cNvPr id="90115" name="Content Placeholder 6"/>
          <p:cNvSpPr>
            <a:spLocks noGrp="1"/>
          </p:cNvSpPr>
          <p:nvPr>
            <p:ph idx="1"/>
          </p:nvPr>
        </p:nvSpPr>
        <p:spPr>
          <a:xfrm>
            <a:off x="2209800" y="1295400"/>
            <a:ext cx="7772400" cy="4114800"/>
          </a:xfrm>
        </p:spPr>
        <p:txBody>
          <a:bodyPr/>
          <a:lstStyle/>
          <a:p>
            <a:r>
              <a:rPr lang="en-US" dirty="0">
                <a:solidFill>
                  <a:srgbClr val="002060"/>
                </a:solidFill>
              </a:rPr>
              <a:t>The Microbes</a:t>
            </a:r>
          </a:p>
          <a:p>
            <a:pPr lvl="1"/>
            <a:r>
              <a:rPr lang="en-US" dirty="0">
                <a:solidFill>
                  <a:srgbClr val="002060"/>
                </a:solidFill>
              </a:rPr>
              <a:t>Viruses</a:t>
            </a:r>
          </a:p>
          <a:p>
            <a:pPr lvl="1"/>
            <a:r>
              <a:rPr lang="en-US" dirty="0">
                <a:solidFill>
                  <a:srgbClr val="002060"/>
                </a:solidFill>
              </a:rPr>
              <a:t>Bacteria</a:t>
            </a:r>
          </a:p>
          <a:p>
            <a:pPr lvl="1"/>
            <a:r>
              <a:rPr lang="en-US" dirty="0">
                <a:solidFill>
                  <a:srgbClr val="002060"/>
                </a:solidFill>
              </a:rPr>
              <a:t>Fungi</a:t>
            </a:r>
          </a:p>
          <a:p>
            <a:pPr lvl="1"/>
            <a:r>
              <a:rPr lang="en-US" dirty="0">
                <a:solidFill>
                  <a:srgbClr val="002060"/>
                </a:solidFill>
              </a:rPr>
              <a:t>Parasites</a:t>
            </a:r>
          </a:p>
          <a:p>
            <a:pPr lvl="1"/>
            <a:r>
              <a:rPr lang="en-US" dirty="0">
                <a:solidFill>
                  <a:srgbClr val="002060"/>
                </a:solidFill>
              </a:rPr>
              <a:t>Other Misc.</a:t>
            </a:r>
          </a:p>
          <a:p>
            <a:r>
              <a:rPr lang="en-US" dirty="0">
                <a:solidFill>
                  <a:srgbClr val="002060"/>
                </a:solidFill>
              </a:rPr>
              <a:t>Diseases &amp; Associated Epidemiology</a:t>
            </a:r>
            <a:br>
              <a:rPr lang="en-US" dirty="0">
                <a:solidFill>
                  <a:srgbClr val="002060"/>
                </a:solidFill>
              </a:rPr>
            </a:br>
            <a:endParaRPr lang="en-US" dirty="0">
              <a:solidFill>
                <a:srgbClr val="002060"/>
              </a:solidFill>
            </a:endParaRPr>
          </a:p>
          <a:p>
            <a:r>
              <a:rPr lang="en-US" dirty="0">
                <a:solidFill>
                  <a:srgbClr val="002060"/>
                </a:solidFill>
              </a:rPr>
              <a:t>Pathogenesis…to follow</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ing Graphic_PMS2195.eps"/>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04474" y="4563122"/>
            <a:ext cx="1517269" cy="1517269"/>
          </a:xfrm>
          <a:prstGeom prst="rect">
            <a:avLst/>
          </a:prstGeom>
        </p:spPr>
      </p:pic>
      <p:sp>
        <p:nvSpPr>
          <p:cNvPr id="2" name="Title 1">
            <a:extLst>
              <a:ext uri="{FF2B5EF4-FFF2-40B4-BE49-F238E27FC236}">
                <a16:creationId xmlns:a16="http://schemas.microsoft.com/office/drawing/2014/main" id="{C782352D-63B9-4F0D-BA18-ADB20349CE52}"/>
              </a:ext>
            </a:extLst>
          </p:cNvPr>
          <p:cNvSpPr>
            <a:spLocks noGrp="1"/>
          </p:cNvSpPr>
          <p:nvPr>
            <p:ph type="title"/>
          </p:nvPr>
        </p:nvSpPr>
        <p:spPr>
          <a:xfrm>
            <a:off x="471424" y="682820"/>
            <a:ext cx="10972800" cy="1066800"/>
          </a:xfrm>
        </p:spPr>
        <p:txBody>
          <a:bodyPr/>
          <a:lstStyle/>
          <a:p>
            <a:pPr algn="ctr"/>
            <a:r>
              <a:rPr lang="en-US" dirty="0"/>
              <a:t>Acknowledgements</a:t>
            </a:r>
          </a:p>
        </p:txBody>
      </p:sp>
      <p:pic>
        <p:nvPicPr>
          <p:cNvPr id="5" name="Picture 4">
            <a:extLst>
              <a:ext uri="{FF2B5EF4-FFF2-40B4-BE49-F238E27FC236}">
                <a16:creationId xmlns:a16="http://schemas.microsoft.com/office/drawing/2014/main" id="{073C3E73-19B0-416C-8B7E-66270CBDF1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54115" y="3658847"/>
            <a:ext cx="4461533" cy="2899068"/>
          </a:xfrm>
          <a:prstGeom prst="rect">
            <a:avLst/>
          </a:prstGeom>
          <a:ln>
            <a:noFill/>
          </a:ln>
          <a:effectLst>
            <a:softEdge rad="112500"/>
          </a:effectLst>
        </p:spPr>
      </p:pic>
      <p:sp>
        <p:nvSpPr>
          <p:cNvPr id="8" name="Content Placeholder 7">
            <a:extLst>
              <a:ext uri="{FF2B5EF4-FFF2-40B4-BE49-F238E27FC236}">
                <a16:creationId xmlns:a16="http://schemas.microsoft.com/office/drawing/2014/main" id="{ABE27259-57F7-488F-871F-A4229088D208}"/>
              </a:ext>
            </a:extLst>
          </p:cNvPr>
          <p:cNvSpPr>
            <a:spLocks noGrp="1"/>
          </p:cNvSpPr>
          <p:nvPr>
            <p:ph sz="half" idx="2"/>
          </p:nvPr>
        </p:nvSpPr>
        <p:spPr>
          <a:xfrm>
            <a:off x="471424" y="1750651"/>
            <a:ext cx="6982691" cy="5024560"/>
          </a:xfrm>
        </p:spPr>
        <p:txBody>
          <a:bodyPr>
            <a:normAutofit/>
          </a:bodyPr>
          <a:lstStyle/>
          <a:p>
            <a:r>
              <a:rPr lang="en-US" b="1" dirty="0"/>
              <a:t>Clinical Laboratory Innovations and Outcomes: </a:t>
            </a:r>
            <a:r>
              <a:rPr lang="en-US" dirty="0"/>
              <a:t>Hosam Farag, MD, MSPH, Ann Marie Tice, B.S., MT(ASCP), CIC, MPH</a:t>
            </a:r>
          </a:p>
          <a:p>
            <a:r>
              <a:rPr lang="en-US" b="1" dirty="0"/>
              <a:t>Center for Infectious Disease Diagnostics and Research</a:t>
            </a:r>
          </a:p>
          <a:p>
            <a:r>
              <a:rPr lang="en-US" b="1" dirty="0"/>
              <a:t>Microbial Diagnostics: </a:t>
            </a:r>
            <a:r>
              <a:rPr lang="en-US" dirty="0"/>
              <a:t>Raquel Martinez, Ph.D., D(ABMM); Patti Fidelman, M.S. (MT(ASCP)</a:t>
            </a:r>
          </a:p>
          <a:p>
            <a:r>
              <a:rPr lang="en-US" b="1" dirty="0"/>
              <a:t>Data Analytics Partners: </a:t>
            </a:r>
            <a:r>
              <a:rPr lang="en-US" dirty="0"/>
              <a:t>Dhruv Mathrawala, </a:t>
            </a:r>
            <a:br>
              <a:rPr lang="en-US" dirty="0"/>
            </a:br>
            <a:r>
              <a:rPr lang="en-US" dirty="0"/>
              <a:t>Suchitra Bhavanam, Niraj Vishwakarma, Uday Mandava </a:t>
            </a:r>
          </a:p>
          <a:p>
            <a:r>
              <a:rPr lang="en-US" b="1" dirty="0"/>
              <a:t>System Microbiology Operations</a:t>
            </a:r>
          </a:p>
          <a:p>
            <a:r>
              <a:rPr lang="en-US" b="1" dirty="0"/>
              <a:t>Microbiology Best Practice Team</a:t>
            </a:r>
          </a:p>
          <a:p>
            <a:r>
              <a:rPr lang="en-US" b="1" dirty="0"/>
              <a:t>Quality Program</a:t>
            </a:r>
          </a:p>
          <a:p>
            <a:r>
              <a:rPr lang="en-US" b="1" dirty="0"/>
              <a:t>Healthcare IT/LIS</a:t>
            </a:r>
          </a:p>
          <a:p>
            <a:r>
              <a:rPr lang="en-US" b="1" dirty="0"/>
              <a:t>Pharmacy</a:t>
            </a:r>
          </a:p>
          <a:p>
            <a:r>
              <a:rPr lang="en-US" b="1" dirty="0"/>
              <a:t>Infectious Disease</a:t>
            </a:r>
          </a:p>
          <a:p>
            <a:r>
              <a:rPr lang="en-US" b="1" dirty="0"/>
              <a:t>Financial Services</a:t>
            </a:r>
          </a:p>
        </p:txBody>
      </p:sp>
    </p:spTree>
    <p:extLst>
      <p:ext uri="{BB962C8B-B14F-4D97-AF65-F5344CB8AC3E}">
        <p14:creationId xmlns:p14="http://schemas.microsoft.com/office/powerpoint/2010/main" val="39127724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0134"/>
            <a:ext cx="12192000" cy="4088384"/>
          </a:xfrm>
          <a:prstGeom prst="rect">
            <a:avLst/>
          </a:prstGeom>
        </p:spPr>
      </p:pic>
      <p:sp>
        <p:nvSpPr>
          <p:cNvPr id="2" name="Title 1"/>
          <p:cNvSpPr>
            <a:spLocks noGrp="1"/>
          </p:cNvSpPr>
          <p:nvPr>
            <p:ph type="title"/>
          </p:nvPr>
        </p:nvSpPr>
        <p:spPr>
          <a:xfrm>
            <a:off x="2152649" y="223840"/>
            <a:ext cx="7886700" cy="1180945"/>
          </a:xfrm>
        </p:spPr>
        <p:txBody>
          <a:bodyPr/>
          <a:lstStyle/>
          <a:p>
            <a:pPr algn="ctr"/>
            <a:r>
              <a:rPr lang="en-US" dirty="0">
                <a:solidFill>
                  <a:srgbClr val="1A5279"/>
                </a:solidFill>
              </a:rPr>
              <a:t>Questions</a:t>
            </a:r>
          </a:p>
        </p:txBody>
      </p:sp>
      <p:sp>
        <p:nvSpPr>
          <p:cNvPr id="6" name="Rectangle 5"/>
          <p:cNvSpPr/>
          <p:nvPr/>
        </p:nvSpPr>
        <p:spPr>
          <a:xfrm>
            <a:off x="2985280" y="5783868"/>
            <a:ext cx="5777094" cy="523220"/>
          </a:xfrm>
          <a:prstGeom prst="rect">
            <a:avLst/>
          </a:prstGeom>
        </p:spPr>
        <p:txBody>
          <a:bodyPr wrap="none">
            <a:spAutoFit/>
          </a:bodyPr>
          <a:lstStyle/>
          <a:p>
            <a:pPr marL="57150" lvl="3"/>
            <a:r>
              <a:rPr lang="en-US" sz="2800" i="1" dirty="0">
                <a:solidFill>
                  <a:schemeClr val="tx2">
                    <a:lumMod val="75000"/>
                  </a:schemeClr>
                </a:solidFill>
                <a:ea typeface="ＭＳ Ｐゴシック" pitchFamily="27" charset="-128"/>
              </a:rPr>
              <a:t>Advancing diagnostics….saving lives©</a:t>
            </a:r>
          </a:p>
        </p:txBody>
      </p:sp>
    </p:spTree>
    <p:extLst>
      <p:ext uri="{BB962C8B-B14F-4D97-AF65-F5344CB8AC3E}">
        <p14:creationId xmlns:p14="http://schemas.microsoft.com/office/powerpoint/2010/main" val="2668722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03A7271-E001-450B-AB5B-3F2658D262DF}"/>
              </a:ext>
            </a:extLst>
          </p:cNvPr>
          <p:cNvSpPr>
            <a:spLocks noGrp="1"/>
          </p:cNvSpPr>
          <p:nvPr>
            <p:ph type="title"/>
          </p:nvPr>
        </p:nvSpPr>
        <p:spPr>
          <a:xfrm>
            <a:off x="609600" y="189103"/>
            <a:ext cx="10972800" cy="1069848"/>
          </a:xfrm>
        </p:spPr>
        <p:txBody>
          <a:bodyPr/>
          <a:lstStyle/>
          <a:p>
            <a:r>
              <a:rPr lang="en-US" altLang="en-US" dirty="0"/>
              <a:t>Branching GPR: </a:t>
            </a:r>
            <a:r>
              <a:rPr lang="en-US" altLang="en-US" i="1" dirty="0"/>
              <a:t>Nocardia </a:t>
            </a:r>
            <a:r>
              <a:rPr lang="en-US" altLang="en-US" dirty="0"/>
              <a:t>sp. </a:t>
            </a:r>
          </a:p>
        </p:txBody>
      </p:sp>
      <p:pic>
        <p:nvPicPr>
          <p:cNvPr id="21507" name="Picture 3">
            <a:extLst>
              <a:ext uri="{FF2B5EF4-FFF2-40B4-BE49-F238E27FC236}">
                <a16:creationId xmlns:a16="http://schemas.microsoft.com/office/drawing/2014/main" id="{5950A80B-54E7-4304-A6A6-48F53D36E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850" y="2597150"/>
            <a:ext cx="64071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a:extLst>
              <a:ext uri="{FF2B5EF4-FFF2-40B4-BE49-F238E27FC236}">
                <a16:creationId xmlns:a16="http://schemas.microsoft.com/office/drawing/2014/main" id="{2A74663C-7120-4D8C-A40A-9AFB20826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990600"/>
            <a:ext cx="4635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AD9C910-0301-4BCF-A912-2DF558779513}"/>
              </a:ext>
            </a:extLst>
          </p:cNvPr>
          <p:cNvSpPr>
            <a:spLocks noGrp="1"/>
          </p:cNvSpPr>
          <p:nvPr>
            <p:ph type="title"/>
          </p:nvPr>
        </p:nvSpPr>
        <p:spPr>
          <a:xfrm>
            <a:off x="495300" y="208110"/>
            <a:ext cx="10972800" cy="1069848"/>
          </a:xfrm>
        </p:spPr>
        <p:txBody>
          <a:bodyPr/>
          <a:lstStyle/>
          <a:p>
            <a:r>
              <a:rPr lang="en-US" altLang="en-US" sz="3200" dirty="0"/>
              <a:t>GPC CLUSTERS: </a:t>
            </a:r>
            <a:r>
              <a:rPr lang="en-US" altLang="en-US" sz="3200" i="1" dirty="0"/>
              <a:t>Staphylococcus aureus</a:t>
            </a:r>
          </a:p>
        </p:txBody>
      </p:sp>
      <p:pic>
        <p:nvPicPr>
          <p:cNvPr id="22531" name="Picture 3">
            <a:extLst>
              <a:ext uri="{FF2B5EF4-FFF2-40B4-BE49-F238E27FC236}">
                <a16:creationId xmlns:a16="http://schemas.microsoft.com/office/drawing/2014/main" id="{B603D989-2402-41CE-98D0-55CD77C9F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90600"/>
            <a:ext cx="6019800"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a:extLst>
              <a:ext uri="{FF2B5EF4-FFF2-40B4-BE49-F238E27FC236}">
                <a16:creationId xmlns:a16="http://schemas.microsoft.com/office/drawing/2014/main" id="{F21F0EA5-F3E7-4F10-A7A5-939F5D19022B}"/>
              </a:ext>
            </a:extLst>
          </p:cNvPr>
          <p:cNvSpPr txBox="1">
            <a:spLocks noChangeArrowheads="1"/>
          </p:cNvSpPr>
          <p:nvPr/>
        </p:nvSpPr>
        <p:spPr bwMode="auto">
          <a:xfrm>
            <a:off x="2402958" y="1219201"/>
            <a:ext cx="7579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Gram-positive cocci CL</a:t>
            </a:r>
          </a:p>
        </p:txBody>
      </p:sp>
      <p:pic>
        <p:nvPicPr>
          <p:cNvPr id="22533" name="Picture 4">
            <a:extLst>
              <a:ext uri="{FF2B5EF4-FFF2-40B4-BE49-F238E27FC236}">
                <a16:creationId xmlns:a16="http://schemas.microsoft.com/office/drawing/2014/main" id="{9A4E6C8D-4F79-486F-AC6A-86F4B73867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648200"/>
            <a:ext cx="25971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168A408-54CB-46A8-BBB1-D442A6F77148}"/>
              </a:ext>
            </a:extLst>
          </p:cNvPr>
          <p:cNvSpPr>
            <a:spLocks noGrp="1"/>
          </p:cNvSpPr>
          <p:nvPr>
            <p:ph type="title"/>
          </p:nvPr>
        </p:nvSpPr>
        <p:spPr>
          <a:xfrm>
            <a:off x="609600" y="249236"/>
            <a:ext cx="10972800" cy="1069848"/>
          </a:xfrm>
        </p:spPr>
        <p:txBody>
          <a:bodyPr/>
          <a:lstStyle/>
          <a:p>
            <a:r>
              <a:rPr lang="en-US" altLang="en-US" dirty="0"/>
              <a:t>GPC CHAINS: </a:t>
            </a:r>
            <a:r>
              <a:rPr lang="en-US" altLang="en-US" i="1" dirty="0"/>
              <a:t>Enterococcus faecalis</a:t>
            </a:r>
          </a:p>
        </p:txBody>
      </p:sp>
      <p:pic>
        <p:nvPicPr>
          <p:cNvPr id="23555" name="Picture 2">
            <a:extLst>
              <a:ext uri="{FF2B5EF4-FFF2-40B4-BE49-F238E27FC236}">
                <a16:creationId xmlns:a16="http://schemas.microsoft.com/office/drawing/2014/main" id="{46C69136-CF62-4629-83DE-CB036CC66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43001"/>
            <a:ext cx="579120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a:extLst>
              <a:ext uri="{FF2B5EF4-FFF2-40B4-BE49-F238E27FC236}">
                <a16:creationId xmlns:a16="http://schemas.microsoft.com/office/drawing/2014/main" id="{D713F0CB-80E2-4BD2-971F-B4A89A81F05F}"/>
              </a:ext>
            </a:extLst>
          </p:cNvPr>
          <p:cNvSpPr txBox="1">
            <a:spLocks noChangeArrowheads="1"/>
          </p:cNvSpPr>
          <p:nvPr/>
        </p:nvSpPr>
        <p:spPr bwMode="auto">
          <a:xfrm>
            <a:off x="2133600" y="1219201"/>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Gram-positive cocci 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30943" y="785138"/>
            <a:ext cx="8229600" cy="658812"/>
          </a:xfrm>
        </p:spPr>
        <p:txBody>
          <a:bodyPr>
            <a:normAutofit fontScale="90000"/>
          </a:bodyPr>
          <a:lstStyle/>
          <a:p>
            <a:r>
              <a:rPr lang="en-US" b="1" dirty="0">
                <a:latin typeface="Proxima Nova" panose="02000506030000020004" pitchFamily="50" charset="0"/>
              </a:rPr>
              <a:t>Objectives</a:t>
            </a:r>
          </a:p>
        </p:txBody>
      </p:sp>
      <p:graphicFrame>
        <p:nvGraphicFramePr>
          <p:cNvPr id="5" name="Diagram 4"/>
          <p:cNvGraphicFramePr/>
          <p:nvPr>
            <p:extLst>
              <p:ext uri="{D42A27DB-BD31-4B8C-83A1-F6EECF244321}">
                <p14:modId xmlns:p14="http://schemas.microsoft.com/office/powerpoint/2010/main" val="2512795794"/>
              </p:ext>
            </p:extLst>
          </p:nvPr>
        </p:nvGraphicFramePr>
        <p:xfrm>
          <a:off x="614363" y="1628775"/>
          <a:ext cx="11301412"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1314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3776D2A-8F7C-4976-9D5A-6B21F1B02F59}"/>
              </a:ext>
            </a:extLst>
          </p:cNvPr>
          <p:cNvSpPr>
            <a:spLocks noGrp="1"/>
          </p:cNvSpPr>
          <p:nvPr>
            <p:ph type="title"/>
          </p:nvPr>
        </p:nvSpPr>
        <p:spPr>
          <a:xfrm>
            <a:off x="609600" y="247650"/>
            <a:ext cx="10972800" cy="1069848"/>
          </a:xfrm>
        </p:spPr>
        <p:txBody>
          <a:bodyPr/>
          <a:lstStyle/>
          <a:p>
            <a:r>
              <a:rPr lang="en-US" altLang="en-US" dirty="0"/>
              <a:t>Budding Yeast</a:t>
            </a:r>
          </a:p>
        </p:txBody>
      </p:sp>
      <p:pic>
        <p:nvPicPr>
          <p:cNvPr id="24579" name="Picture 4">
            <a:extLst>
              <a:ext uri="{FF2B5EF4-FFF2-40B4-BE49-F238E27FC236}">
                <a16:creationId xmlns:a16="http://schemas.microsoft.com/office/drawing/2014/main" id="{386348A0-7C19-4C82-94C3-7DB68A102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066800"/>
            <a:ext cx="8094663"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id="{1E4E0A0B-4639-4C4A-A50C-C477F877B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066801"/>
            <a:ext cx="346868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DAEFAA3-EA97-45BF-970E-AF51E4887841}"/>
              </a:ext>
            </a:extLst>
          </p:cNvPr>
          <p:cNvSpPr>
            <a:spLocks noGrp="1"/>
          </p:cNvSpPr>
          <p:nvPr>
            <p:ph type="title"/>
          </p:nvPr>
        </p:nvSpPr>
        <p:spPr>
          <a:xfrm>
            <a:off x="609600" y="207335"/>
            <a:ext cx="10972800" cy="1069848"/>
          </a:xfrm>
        </p:spPr>
        <p:txBody>
          <a:bodyPr/>
          <a:lstStyle/>
          <a:p>
            <a:r>
              <a:rPr lang="en-US" altLang="en-US" sz="3200" dirty="0"/>
              <a:t>Yeast, </a:t>
            </a:r>
            <a:r>
              <a:rPr lang="en-US" altLang="en-US" sz="3200" dirty="0" err="1"/>
              <a:t>pseudohyphae</a:t>
            </a:r>
            <a:r>
              <a:rPr lang="en-US" altLang="en-US" sz="3200" dirty="0"/>
              <a:t>: </a:t>
            </a:r>
            <a:r>
              <a:rPr lang="en-US" altLang="en-US" sz="3200" i="1" dirty="0"/>
              <a:t>Candida albicans</a:t>
            </a:r>
          </a:p>
        </p:txBody>
      </p:sp>
      <p:pic>
        <p:nvPicPr>
          <p:cNvPr id="25603" name="Picture 2">
            <a:extLst>
              <a:ext uri="{FF2B5EF4-FFF2-40B4-BE49-F238E27FC236}">
                <a16:creationId xmlns:a16="http://schemas.microsoft.com/office/drawing/2014/main" id="{66433FDA-F9B0-4DBC-BE21-12777519D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04888"/>
            <a:ext cx="80772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C075A766-A520-4591-AEAD-6DB0267831B2}"/>
              </a:ext>
            </a:extLst>
          </p:cNvPr>
          <p:cNvSpPr>
            <a:spLocks noGrp="1"/>
          </p:cNvSpPr>
          <p:nvPr>
            <p:ph type="title"/>
          </p:nvPr>
        </p:nvSpPr>
        <p:spPr>
          <a:xfrm>
            <a:off x="609600" y="149353"/>
            <a:ext cx="10972800" cy="1069848"/>
          </a:xfrm>
        </p:spPr>
        <p:txBody>
          <a:bodyPr/>
          <a:lstStyle/>
          <a:p>
            <a:r>
              <a:rPr lang="en-US" altLang="en-US" dirty="0"/>
              <a:t>GNB: </a:t>
            </a:r>
            <a:r>
              <a:rPr lang="en-US" altLang="en-US" i="1" dirty="0"/>
              <a:t>Escherichia coli</a:t>
            </a:r>
          </a:p>
        </p:txBody>
      </p:sp>
      <p:pic>
        <p:nvPicPr>
          <p:cNvPr id="26627" name="Picture 2">
            <a:extLst>
              <a:ext uri="{FF2B5EF4-FFF2-40B4-BE49-F238E27FC236}">
                <a16:creationId xmlns:a16="http://schemas.microsoft.com/office/drawing/2014/main" id="{13CFBEA0-3CAC-40F6-BAD0-B3F694749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1"/>
            <a:ext cx="815340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
            <a:extLst>
              <a:ext uri="{FF2B5EF4-FFF2-40B4-BE49-F238E27FC236}">
                <a16:creationId xmlns:a16="http://schemas.microsoft.com/office/drawing/2014/main" id="{28F13F99-B164-46FB-A9EC-4302567A7D93}"/>
              </a:ext>
            </a:extLst>
          </p:cNvPr>
          <p:cNvSpPr txBox="1">
            <a:spLocks noChangeArrowheads="1"/>
          </p:cNvSpPr>
          <p:nvPr/>
        </p:nvSpPr>
        <p:spPr bwMode="auto">
          <a:xfrm>
            <a:off x="2209800" y="1219201"/>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t>Gram-negative bacilli/rods (GNB)</a:t>
            </a:r>
          </a:p>
        </p:txBody>
      </p:sp>
      <p:pic>
        <p:nvPicPr>
          <p:cNvPr id="26629" name="Picture 4">
            <a:extLst>
              <a:ext uri="{FF2B5EF4-FFF2-40B4-BE49-F238E27FC236}">
                <a16:creationId xmlns:a16="http://schemas.microsoft.com/office/drawing/2014/main" id="{DF1B8194-F3AE-4554-BD72-3C13F9327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40189"/>
            <a:ext cx="449580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28E7431-3FA9-4301-A12C-A1CC8554C02F}"/>
              </a:ext>
            </a:extLst>
          </p:cNvPr>
          <p:cNvSpPr>
            <a:spLocks noGrp="1"/>
          </p:cNvSpPr>
          <p:nvPr>
            <p:ph type="title"/>
          </p:nvPr>
        </p:nvSpPr>
        <p:spPr>
          <a:xfrm>
            <a:off x="581819" y="331786"/>
            <a:ext cx="10972800" cy="1069848"/>
          </a:xfrm>
        </p:spPr>
        <p:txBody>
          <a:bodyPr/>
          <a:lstStyle/>
          <a:p>
            <a:r>
              <a:rPr lang="en-US" altLang="en-US" dirty="0"/>
              <a:t>GNB:</a:t>
            </a:r>
            <a:r>
              <a:rPr lang="en-US" altLang="en-US" i="1" dirty="0"/>
              <a:t> Pseudomonas aeruginosa</a:t>
            </a:r>
          </a:p>
        </p:txBody>
      </p:sp>
      <p:pic>
        <p:nvPicPr>
          <p:cNvPr id="27651" name="Picture 2">
            <a:extLst>
              <a:ext uri="{FF2B5EF4-FFF2-40B4-BE49-F238E27FC236}">
                <a16:creationId xmlns:a16="http://schemas.microsoft.com/office/drawing/2014/main" id="{2671367D-6DF9-4FA3-BBF4-C09E64998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1143001"/>
            <a:ext cx="8243888"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3">
            <a:extLst>
              <a:ext uri="{FF2B5EF4-FFF2-40B4-BE49-F238E27FC236}">
                <a16:creationId xmlns:a16="http://schemas.microsoft.com/office/drawing/2014/main" id="{664B8A08-B27C-4851-AA2F-BC60FD6D5A93}"/>
              </a:ext>
            </a:extLst>
          </p:cNvPr>
          <p:cNvSpPr txBox="1">
            <a:spLocks noChangeArrowheads="1"/>
          </p:cNvSpPr>
          <p:nvPr/>
        </p:nvSpPr>
        <p:spPr bwMode="auto">
          <a:xfrm>
            <a:off x="2209800" y="12192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t>Thin Gram-negative bacilli/rods  (GNB)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A39F256-99C3-4138-92C0-7B9A5A6E8EBE}"/>
              </a:ext>
            </a:extLst>
          </p:cNvPr>
          <p:cNvSpPr>
            <a:spLocks noGrp="1"/>
          </p:cNvSpPr>
          <p:nvPr>
            <p:ph type="title"/>
          </p:nvPr>
        </p:nvSpPr>
        <p:spPr>
          <a:xfrm>
            <a:off x="609600" y="149353"/>
            <a:ext cx="10972800" cy="1069848"/>
          </a:xfrm>
        </p:spPr>
        <p:txBody>
          <a:bodyPr/>
          <a:lstStyle/>
          <a:p>
            <a:r>
              <a:rPr lang="en-US" altLang="en-US" dirty="0"/>
              <a:t>GNC: </a:t>
            </a:r>
            <a:r>
              <a:rPr lang="en-US" altLang="en-US" i="1" dirty="0"/>
              <a:t>Moraxella catarrhalis</a:t>
            </a:r>
          </a:p>
        </p:txBody>
      </p:sp>
      <p:pic>
        <p:nvPicPr>
          <p:cNvPr id="28675" name="Picture 2">
            <a:extLst>
              <a:ext uri="{FF2B5EF4-FFF2-40B4-BE49-F238E27FC236}">
                <a16:creationId xmlns:a16="http://schemas.microsoft.com/office/drawing/2014/main" id="{7B388ACC-B5C0-402F-80F1-AB9648CA6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1"/>
            <a:ext cx="819785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3">
            <a:extLst>
              <a:ext uri="{FF2B5EF4-FFF2-40B4-BE49-F238E27FC236}">
                <a16:creationId xmlns:a16="http://schemas.microsoft.com/office/drawing/2014/main" id="{996135D0-5485-4C8E-ABEC-D40EEF8AC628}"/>
              </a:ext>
            </a:extLst>
          </p:cNvPr>
          <p:cNvSpPr txBox="1">
            <a:spLocks noChangeArrowheads="1"/>
          </p:cNvSpPr>
          <p:nvPr/>
        </p:nvSpPr>
        <p:spPr bwMode="auto">
          <a:xfrm>
            <a:off x="2209800" y="1219201"/>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Gram-negative cocci (GNC)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9359270-9EDF-41F6-B9D6-080AE93FFFD6}"/>
              </a:ext>
            </a:extLst>
          </p:cNvPr>
          <p:cNvSpPr>
            <a:spLocks noGrp="1"/>
          </p:cNvSpPr>
          <p:nvPr>
            <p:ph type="title"/>
          </p:nvPr>
        </p:nvSpPr>
        <p:spPr>
          <a:xfrm>
            <a:off x="609600" y="149352"/>
            <a:ext cx="10972800" cy="1069848"/>
          </a:xfrm>
        </p:spPr>
        <p:txBody>
          <a:bodyPr/>
          <a:lstStyle/>
          <a:p>
            <a:r>
              <a:rPr lang="en-US" altLang="en-US" dirty="0"/>
              <a:t>GNCB: </a:t>
            </a:r>
            <a:r>
              <a:rPr lang="en-US" altLang="en-US" i="1" dirty="0"/>
              <a:t>Acinetobacter </a:t>
            </a:r>
            <a:r>
              <a:rPr lang="en-US" altLang="en-US" i="1" dirty="0" err="1"/>
              <a:t>baumanii</a:t>
            </a:r>
            <a:endParaRPr lang="en-US" altLang="en-US" i="1" dirty="0"/>
          </a:p>
        </p:txBody>
      </p:sp>
      <p:pic>
        <p:nvPicPr>
          <p:cNvPr id="29699" name="Picture 2">
            <a:extLst>
              <a:ext uri="{FF2B5EF4-FFF2-40B4-BE49-F238E27FC236}">
                <a16:creationId xmlns:a16="http://schemas.microsoft.com/office/drawing/2014/main" id="{8AFF00A3-6AC6-4BCB-B038-2EA4EE117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990601"/>
            <a:ext cx="825817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a:extLst>
              <a:ext uri="{FF2B5EF4-FFF2-40B4-BE49-F238E27FC236}">
                <a16:creationId xmlns:a16="http://schemas.microsoft.com/office/drawing/2014/main" id="{A68C0E05-99DB-49E1-931D-2784479742DD}"/>
              </a:ext>
            </a:extLst>
          </p:cNvPr>
          <p:cNvSpPr txBox="1">
            <a:spLocks noChangeArrowheads="1"/>
          </p:cNvSpPr>
          <p:nvPr/>
        </p:nvSpPr>
        <p:spPr bwMode="auto">
          <a:xfrm>
            <a:off x="2209800" y="12192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Gram-negative coccobacilli/rods  (GNCB)</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a:extLst>
              <a:ext uri="{FF2B5EF4-FFF2-40B4-BE49-F238E27FC236}">
                <a16:creationId xmlns:a16="http://schemas.microsoft.com/office/drawing/2014/main" id="{CE32356E-F4E7-400F-A7C7-AA486308C999}"/>
              </a:ext>
            </a:extLst>
          </p:cNvPr>
          <p:cNvSpPr>
            <a:spLocks noGrp="1"/>
          </p:cNvSpPr>
          <p:nvPr>
            <p:ph type="title"/>
          </p:nvPr>
        </p:nvSpPr>
        <p:spPr>
          <a:xfrm>
            <a:off x="598488" y="149353"/>
            <a:ext cx="10972800" cy="1069848"/>
          </a:xfrm>
        </p:spPr>
        <p:txBody>
          <a:bodyPr/>
          <a:lstStyle/>
          <a:p>
            <a:r>
              <a:rPr lang="en-US" altLang="en-US" dirty="0"/>
              <a:t>GNDC: </a:t>
            </a:r>
            <a:r>
              <a:rPr lang="en-US" altLang="en-US" i="1" dirty="0" err="1"/>
              <a:t>Neiserria</a:t>
            </a:r>
            <a:r>
              <a:rPr lang="en-US" altLang="en-US" i="1" dirty="0"/>
              <a:t> meningitidis</a:t>
            </a:r>
          </a:p>
        </p:txBody>
      </p:sp>
      <p:pic>
        <p:nvPicPr>
          <p:cNvPr id="30723" name="Picture 2">
            <a:extLst>
              <a:ext uri="{FF2B5EF4-FFF2-40B4-BE49-F238E27FC236}">
                <a16:creationId xmlns:a16="http://schemas.microsoft.com/office/drawing/2014/main" id="{7D88894F-46DC-4060-B83F-82F3E11C3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143001"/>
            <a:ext cx="790257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a:extLst>
              <a:ext uri="{FF2B5EF4-FFF2-40B4-BE49-F238E27FC236}">
                <a16:creationId xmlns:a16="http://schemas.microsoft.com/office/drawing/2014/main" id="{C67E213B-AAEF-4771-ADB4-946EC7311A2A}"/>
              </a:ext>
            </a:extLst>
          </p:cNvPr>
          <p:cNvSpPr txBox="1">
            <a:spLocks noChangeArrowheads="1"/>
          </p:cNvSpPr>
          <p:nvPr/>
        </p:nvSpPr>
        <p:spPr bwMode="auto">
          <a:xfrm>
            <a:off x="2209800" y="1219201"/>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Gram-negative diplococci (GNDC)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438F899-65E2-43DA-BF2E-22F8EE4DCFF8}"/>
              </a:ext>
            </a:extLst>
          </p:cNvPr>
          <p:cNvSpPr>
            <a:spLocks noGrp="1"/>
          </p:cNvSpPr>
          <p:nvPr>
            <p:ph type="title"/>
          </p:nvPr>
        </p:nvSpPr>
        <p:spPr>
          <a:xfrm>
            <a:off x="671623" y="662764"/>
            <a:ext cx="8229600" cy="639763"/>
          </a:xfrm>
        </p:spPr>
        <p:txBody>
          <a:bodyPr>
            <a:normAutofit fontScale="90000"/>
          </a:bodyPr>
          <a:lstStyle/>
          <a:p>
            <a:r>
              <a:rPr lang="en-US" altLang="en-US" dirty="0"/>
              <a:t>Common Morphology Review</a:t>
            </a:r>
          </a:p>
        </p:txBody>
      </p:sp>
      <p:sp>
        <p:nvSpPr>
          <p:cNvPr id="31747" name="Content Placeholder 2">
            <a:extLst>
              <a:ext uri="{FF2B5EF4-FFF2-40B4-BE49-F238E27FC236}">
                <a16:creationId xmlns:a16="http://schemas.microsoft.com/office/drawing/2014/main" id="{251569FB-359D-40F2-9333-DEC4AE9818C3}"/>
              </a:ext>
            </a:extLst>
          </p:cNvPr>
          <p:cNvSpPr>
            <a:spLocks noGrp="1"/>
          </p:cNvSpPr>
          <p:nvPr>
            <p:ph idx="1"/>
          </p:nvPr>
        </p:nvSpPr>
        <p:spPr>
          <a:xfrm>
            <a:off x="510363" y="1552352"/>
            <a:ext cx="10823943" cy="5305647"/>
          </a:xfrm>
        </p:spPr>
        <p:txBody>
          <a:bodyPr/>
          <a:lstStyle/>
          <a:p>
            <a:r>
              <a:rPr lang="en-US" altLang="en-US" sz="2400" dirty="0"/>
              <a:t>Gram Positive Cocci or Diplococci</a:t>
            </a:r>
          </a:p>
          <a:p>
            <a:pPr lvl="1"/>
            <a:r>
              <a:rPr lang="en-US" altLang="en-US" dirty="0"/>
              <a:t>GPC in pairs, chains or clusters;  GPDC</a:t>
            </a:r>
            <a:br>
              <a:rPr lang="en-US" altLang="en-US" dirty="0"/>
            </a:br>
            <a:endParaRPr lang="en-US" altLang="en-US" dirty="0"/>
          </a:p>
          <a:p>
            <a:r>
              <a:rPr lang="en-US" altLang="en-US" sz="2400" dirty="0"/>
              <a:t>Gram Positive Bacilli  (Rods)</a:t>
            </a:r>
          </a:p>
          <a:p>
            <a:pPr lvl="1"/>
            <a:r>
              <a:rPr lang="en-US" altLang="en-US" dirty="0"/>
              <a:t>GPR or GPB, ± palisades, ± branching</a:t>
            </a:r>
            <a:br>
              <a:rPr lang="en-US" altLang="en-US" dirty="0"/>
            </a:br>
            <a:endParaRPr lang="en-US" altLang="en-US" dirty="0"/>
          </a:p>
          <a:p>
            <a:r>
              <a:rPr lang="en-US" altLang="en-US" sz="2400" dirty="0"/>
              <a:t>Gram Negative cocci or diplococci</a:t>
            </a:r>
          </a:p>
          <a:p>
            <a:pPr lvl="1"/>
            <a:r>
              <a:rPr lang="en-US" altLang="en-US" dirty="0"/>
              <a:t>GNC or GNDC</a:t>
            </a:r>
            <a:br>
              <a:rPr lang="en-US" altLang="en-US" dirty="0"/>
            </a:br>
            <a:endParaRPr lang="en-US" altLang="en-US" dirty="0"/>
          </a:p>
          <a:p>
            <a:r>
              <a:rPr lang="en-US" altLang="en-US" sz="2400" dirty="0"/>
              <a:t>Gram Negative Bacilli (Rods) or </a:t>
            </a:r>
            <a:r>
              <a:rPr lang="en-US" altLang="en-US" sz="2400" dirty="0" err="1"/>
              <a:t>coccobailli</a:t>
            </a:r>
            <a:endParaRPr lang="en-US" altLang="en-US" sz="2400" dirty="0"/>
          </a:p>
          <a:p>
            <a:pPr lvl="1"/>
            <a:r>
              <a:rPr lang="en-US" altLang="en-US" sz="2000" dirty="0"/>
              <a:t>GNR, fat, thins, pleomorphic or GNCB</a:t>
            </a:r>
            <a:br>
              <a:rPr lang="en-US" altLang="en-US" sz="2000" dirty="0"/>
            </a:br>
            <a:endParaRPr lang="en-US" altLang="en-US" sz="2000" dirty="0"/>
          </a:p>
          <a:p>
            <a:r>
              <a:rPr lang="en-US" altLang="en-US" sz="2400" dirty="0"/>
              <a:t>Yeast: YST or budding </a:t>
            </a:r>
            <a:r>
              <a:rPr lang="en-US" altLang="en-US" sz="2400" dirty="0" err="1"/>
              <a:t>yst</a:t>
            </a:r>
            <a:endParaRPr lang="en-US" altLang="en-US" sz="2400" dirty="0"/>
          </a:p>
          <a:p>
            <a:pPr>
              <a:buFontTx/>
              <a:buNone/>
            </a:pP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A620517-41F3-43CE-923F-1454167D4F33}"/>
              </a:ext>
            </a:extLst>
          </p:cNvPr>
          <p:cNvSpPr>
            <a:spLocks noGrp="1"/>
          </p:cNvSpPr>
          <p:nvPr>
            <p:ph type="ctrTitle"/>
          </p:nvPr>
        </p:nvSpPr>
        <p:spPr>
          <a:xfrm>
            <a:off x="1524000" y="0"/>
            <a:ext cx="9144000" cy="3600450"/>
          </a:xfrm>
        </p:spPr>
        <p:txBody>
          <a:bodyPr/>
          <a:lstStyle/>
          <a:p>
            <a:r>
              <a:rPr lang="en-US" altLang="en-US"/>
              <a:t>Cautions</a:t>
            </a:r>
          </a:p>
        </p:txBody>
      </p:sp>
      <p:sp>
        <p:nvSpPr>
          <p:cNvPr id="32771" name="Subtitle 2">
            <a:extLst>
              <a:ext uri="{FF2B5EF4-FFF2-40B4-BE49-F238E27FC236}">
                <a16:creationId xmlns:a16="http://schemas.microsoft.com/office/drawing/2014/main" id="{EA7E1AD3-58F9-4B89-B34B-B9679B34B35A}"/>
              </a:ext>
            </a:extLst>
          </p:cNvPr>
          <p:cNvSpPr>
            <a:spLocks noGrp="1"/>
          </p:cNvSpPr>
          <p:nvPr>
            <p:ph type="subTitle" idx="1"/>
          </p:nvPr>
        </p:nvSpPr>
        <p:spPr/>
        <p:txBody>
          <a:bodyPr/>
          <a:lstStyle/>
          <a:p>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F5C8D3B-1843-47B4-9DDE-716766C2AC0F}"/>
              </a:ext>
            </a:extLst>
          </p:cNvPr>
          <p:cNvSpPr>
            <a:spLocks noGrp="1"/>
          </p:cNvSpPr>
          <p:nvPr>
            <p:ph type="title"/>
          </p:nvPr>
        </p:nvSpPr>
        <p:spPr>
          <a:xfrm>
            <a:off x="1981200" y="487289"/>
            <a:ext cx="8229600" cy="868362"/>
          </a:xfrm>
        </p:spPr>
        <p:txBody>
          <a:bodyPr>
            <a:normAutofit fontScale="90000"/>
          </a:bodyPr>
          <a:lstStyle/>
          <a:p>
            <a:r>
              <a:rPr lang="en-US" altLang="en-US" sz="2800" dirty="0"/>
              <a:t>Mold may be seen as Ghosts: </a:t>
            </a:r>
            <a:br>
              <a:rPr lang="en-US" altLang="en-US" sz="2800" dirty="0"/>
            </a:br>
            <a:r>
              <a:rPr lang="en-US" altLang="en-US" sz="2800" i="1" dirty="0"/>
              <a:t>Aspergillus fumigatus</a:t>
            </a:r>
          </a:p>
        </p:txBody>
      </p:sp>
      <p:pic>
        <p:nvPicPr>
          <p:cNvPr id="33795" name="Picture 2">
            <a:extLst>
              <a:ext uri="{FF2B5EF4-FFF2-40B4-BE49-F238E27FC236}">
                <a16:creationId xmlns:a16="http://schemas.microsoft.com/office/drawing/2014/main" id="{E8EA5A40-C06C-49A7-9E31-52577218C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81150"/>
            <a:ext cx="78486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6116-F8FC-4F29-A913-D9E7776ECAA8}"/>
              </a:ext>
            </a:extLst>
          </p:cNvPr>
          <p:cNvSpPr>
            <a:spLocks noGrp="1"/>
          </p:cNvSpPr>
          <p:nvPr>
            <p:ph type="ctrTitle"/>
          </p:nvPr>
        </p:nvSpPr>
        <p:spPr/>
        <p:txBody>
          <a:bodyPr/>
          <a:lstStyle/>
          <a:p>
            <a:pPr algn="ctr">
              <a:defRPr/>
            </a:pPr>
            <a:r>
              <a:rPr lang="en-US" dirty="0"/>
              <a:t>GRAM’s STAIN Is ESSENTIAL to Guide Diagnosis and treatment</a:t>
            </a:r>
          </a:p>
        </p:txBody>
      </p:sp>
      <p:sp>
        <p:nvSpPr>
          <p:cNvPr id="7171" name="Text Placeholder 2">
            <a:extLst>
              <a:ext uri="{FF2B5EF4-FFF2-40B4-BE49-F238E27FC236}">
                <a16:creationId xmlns:a16="http://schemas.microsoft.com/office/drawing/2014/main" id="{30C546CB-75F1-4654-9CFB-AE39EB0238BB}"/>
              </a:ext>
            </a:extLst>
          </p:cNvPr>
          <p:cNvSpPr>
            <a:spLocks noGrp="1"/>
          </p:cNvSpPr>
          <p:nvPr>
            <p:ph type="subTitle" idx="1"/>
          </p:nvPr>
        </p:nvSpPr>
        <p:spPr/>
        <p:txBody>
          <a:bodyPr/>
          <a:lstStyle/>
          <a:p>
            <a:pPr algn="ctr"/>
            <a:r>
              <a:rPr lang="en-US" altLang="en-US"/>
              <a:t>Efforts to standardize and improve performance and interpretation of Gram stains leads to improved  management of infections and adds value to Microbiology results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B636CCA-1583-4338-AC9A-1A8604C2D0A5}"/>
              </a:ext>
            </a:extLst>
          </p:cNvPr>
          <p:cNvSpPr>
            <a:spLocks noGrp="1" noChangeArrowheads="1"/>
          </p:cNvSpPr>
          <p:nvPr>
            <p:ph type="title"/>
          </p:nvPr>
        </p:nvSpPr>
        <p:spPr>
          <a:xfrm>
            <a:off x="1981200" y="274638"/>
            <a:ext cx="8229600" cy="1020762"/>
          </a:xfrm>
        </p:spPr>
        <p:txBody>
          <a:bodyPr/>
          <a:lstStyle/>
          <a:p>
            <a:pPr algn="l"/>
            <a:r>
              <a:rPr lang="en-US" altLang="en-US" i="1"/>
              <a:t>Acinetobacter</a:t>
            </a:r>
            <a:r>
              <a:rPr lang="en-US" altLang="en-US"/>
              <a:t>: can stain Gram positive</a:t>
            </a:r>
          </a:p>
        </p:txBody>
      </p:sp>
      <p:sp>
        <p:nvSpPr>
          <p:cNvPr id="34819" name="Rectangle 3">
            <a:extLst>
              <a:ext uri="{FF2B5EF4-FFF2-40B4-BE49-F238E27FC236}">
                <a16:creationId xmlns:a16="http://schemas.microsoft.com/office/drawing/2014/main" id="{0C06E8D1-5B2B-472A-A3A0-E6B72B976DCD}"/>
              </a:ext>
            </a:extLst>
          </p:cNvPr>
          <p:cNvSpPr>
            <a:spLocks noGrp="1" noChangeArrowheads="1"/>
          </p:cNvSpPr>
          <p:nvPr>
            <p:ph type="subTitle" idx="4294967295"/>
          </p:nvPr>
        </p:nvSpPr>
        <p:spPr>
          <a:xfrm>
            <a:off x="1524000" y="5486400"/>
            <a:ext cx="9372600" cy="990600"/>
          </a:xfrm>
        </p:spPr>
        <p:txBody>
          <a:bodyPr/>
          <a:lstStyle/>
          <a:p>
            <a:r>
              <a:rPr lang="en-US" altLang="en-US" sz="2400">
                <a:solidFill>
                  <a:schemeClr val="bg1"/>
                </a:solidFill>
              </a:rPr>
              <a:t>Rand, K. and M. Tillan. Errors in interpretation of gram stains from positive blood cultures. AJCP 126:686-690, 2006</a:t>
            </a:r>
          </a:p>
        </p:txBody>
      </p:sp>
      <p:pic>
        <p:nvPicPr>
          <p:cNvPr id="34820" name="Picture 5">
            <a:extLst>
              <a:ext uri="{FF2B5EF4-FFF2-40B4-BE49-F238E27FC236}">
                <a16:creationId xmlns:a16="http://schemas.microsoft.com/office/drawing/2014/main" id="{E975CF4F-8CD7-4A7B-9371-7859ECAA5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74" y="1371600"/>
            <a:ext cx="5973726" cy="507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6D59D38-975F-4B48-B3E7-C9CBDC517C03}"/>
              </a:ext>
            </a:extLst>
          </p:cNvPr>
          <p:cNvSpPr>
            <a:spLocks noGrp="1"/>
          </p:cNvSpPr>
          <p:nvPr>
            <p:ph type="title"/>
          </p:nvPr>
        </p:nvSpPr>
        <p:spPr>
          <a:xfrm>
            <a:off x="609600" y="711200"/>
            <a:ext cx="10972800" cy="1069848"/>
          </a:xfrm>
        </p:spPr>
        <p:txBody>
          <a:bodyPr/>
          <a:lstStyle/>
          <a:p>
            <a:r>
              <a:rPr lang="en-US" altLang="en-US" sz="3200" dirty="0"/>
              <a:t>Bacillus and Clostridium </a:t>
            </a:r>
            <a:r>
              <a:rPr lang="en-US" altLang="en-US" sz="3200" dirty="0" err="1"/>
              <a:t>spp</a:t>
            </a:r>
            <a:r>
              <a:rPr lang="en-US" altLang="en-US" sz="3200" dirty="0"/>
              <a:t>/ can decolorize</a:t>
            </a:r>
          </a:p>
        </p:txBody>
      </p:sp>
      <p:pic>
        <p:nvPicPr>
          <p:cNvPr id="35843" name="Picture 5">
            <a:extLst>
              <a:ext uri="{FF2B5EF4-FFF2-40B4-BE49-F238E27FC236}">
                <a16:creationId xmlns:a16="http://schemas.microsoft.com/office/drawing/2014/main" id="{5CA29293-EEB4-4329-8EB0-7DEAF4CB0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1828800"/>
            <a:ext cx="50958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7C30244-F733-4C2C-9A8D-81A8B3C7EB5A}"/>
              </a:ext>
            </a:extLst>
          </p:cNvPr>
          <p:cNvSpPr>
            <a:spLocks noGrp="1"/>
          </p:cNvSpPr>
          <p:nvPr>
            <p:ph type="title"/>
          </p:nvPr>
        </p:nvSpPr>
        <p:spPr>
          <a:xfrm>
            <a:off x="609600" y="149352"/>
            <a:ext cx="10972800" cy="1069848"/>
          </a:xfrm>
        </p:spPr>
        <p:txBody>
          <a:bodyPr/>
          <a:lstStyle/>
          <a:p>
            <a:r>
              <a:rPr lang="en-US" altLang="en-US" sz="3200" i="1" dirty="0"/>
              <a:t>Mycobacteria tuberculosis</a:t>
            </a:r>
            <a:r>
              <a:rPr lang="en-US" altLang="en-US" sz="3200" dirty="0"/>
              <a:t>: Ghost stain</a:t>
            </a:r>
          </a:p>
        </p:txBody>
      </p:sp>
      <p:pic>
        <p:nvPicPr>
          <p:cNvPr id="36867" name="Picture 2">
            <a:extLst>
              <a:ext uri="{FF2B5EF4-FFF2-40B4-BE49-F238E27FC236}">
                <a16:creationId xmlns:a16="http://schemas.microsoft.com/office/drawing/2014/main" id="{E8C07D0A-ADC1-45C9-A765-631E72878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19200"/>
            <a:ext cx="69342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D85B283-CB98-4E0C-8605-5652F0C22CDC}"/>
              </a:ext>
            </a:extLst>
          </p:cNvPr>
          <p:cNvSpPr>
            <a:spLocks noGrp="1"/>
          </p:cNvSpPr>
          <p:nvPr>
            <p:ph type="title"/>
          </p:nvPr>
        </p:nvSpPr>
        <p:spPr>
          <a:xfrm>
            <a:off x="609600" y="155574"/>
            <a:ext cx="10972800" cy="1069848"/>
          </a:xfrm>
        </p:spPr>
        <p:txBody>
          <a:bodyPr/>
          <a:lstStyle/>
          <a:p>
            <a:r>
              <a:rPr lang="en-US" altLang="en-US" dirty="0"/>
              <a:t>Artifacts: Stain precipitate</a:t>
            </a:r>
          </a:p>
        </p:txBody>
      </p:sp>
      <p:pic>
        <p:nvPicPr>
          <p:cNvPr id="37891" name="Picture 2">
            <a:extLst>
              <a:ext uri="{FF2B5EF4-FFF2-40B4-BE49-F238E27FC236}">
                <a16:creationId xmlns:a16="http://schemas.microsoft.com/office/drawing/2014/main" id="{82AEF2E5-A5BF-4E09-B28A-D496DD24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66801"/>
            <a:ext cx="63246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a:extLst>
              <a:ext uri="{FF2B5EF4-FFF2-40B4-BE49-F238E27FC236}">
                <a16:creationId xmlns:a16="http://schemas.microsoft.com/office/drawing/2014/main" id="{9CD0F0EF-FAE3-43AE-9352-01BDF8793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29001"/>
            <a:ext cx="48768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CC8179C-34C7-4740-8CC4-2F89F02C6E9E}"/>
              </a:ext>
            </a:extLst>
          </p:cNvPr>
          <p:cNvSpPr>
            <a:spLocks noGrp="1" noChangeArrowheads="1"/>
          </p:cNvSpPr>
          <p:nvPr>
            <p:ph type="title"/>
          </p:nvPr>
        </p:nvSpPr>
        <p:spPr>
          <a:xfrm>
            <a:off x="609600" y="149131"/>
            <a:ext cx="10972800" cy="1069848"/>
          </a:xfrm>
        </p:spPr>
        <p:txBody>
          <a:bodyPr/>
          <a:lstStyle/>
          <a:p>
            <a:r>
              <a:rPr lang="en-US" altLang="en-US" dirty="0"/>
              <a:t>Bile Crystals</a:t>
            </a:r>
          </a:p>
        </p:txBody>
      </p:sp>
      <p:sp>
        <p:nvSpPr>
          <p:cNvPr id="38915" name="Slide Number Placeholder 5">
            <a:extLst>
              <a:ext uri="{FF2B5EF4-FFF2-40B4-BE49-F238E27FC236}">
                <a16:creationId xmlns:a16="http://schemas.microsoft.com/office/drawing/2014/main" id="{ECABFACB-F000-4D49-9EAC-3882E303F2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7A1CED-5C51-42DC-8545-9580D8AF7FEF}" type="slidenum">
              <a:rPr lang="en-US" altLang="en-US"/>
              <a:pPr eaLnBrk="1" hangingPunct="1"/>
              <a:t>34</a:t>
            </a:fld>
            <a:endParaRPr lang="en-US" altLang="en-US"/>
          </a:p>
        </p:txBody>
      </p:sp>
      <p:pic>
        <p:nvPicPr>
          <p:cNvPr id="38916" name="Picture 14">
            <a:extLst>
              <a:ext uri="{FF2B5EF4-FFF2-40B4-BE49-F238E27FC236}">
                <a16:creationId xmlns:a16="http://schemas.microsoft.com/office/drawing/2014/main" id="{57FD7138-2C34-47AE-A7F4-67BA1CF0A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1"/>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6">
            <a:extLst>
              <a:ext uri="{FF2B5EF4-FFF2-40B4-BE49-F238E27FC236}">
                <a16:creationId xmlns:a16="http://schemas.microsoft.com/office/drawing/2014/main" id="{DDAB91D1-CBCD-4102-9CA5-3BBA0A4DE96A}"/>
              </a:ext>
            </a:extLst>
          </p:cNvPr>
          <p:cNvSpPr txBox="1">
            <a:spLocks noChangeArrowheads="1"/>
          </p:cNvSpPr>
          <p:nvPr/>
        </p:nvSpPr>
        <p:spPr bwMode="auto">
          <a:xfrm>
            <a:off x="1524000" y="9906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Photos from Dr. Thomson</a:t>
            </a:r>
          </a:p>
        </p:txBody>
      </p:sp>
      <p:sp>
        <p:nvSpPr>
          <p:cNvPr id="38918" name="Line 7">
            <a:extLst>
              <a:ext uri="{FF2B5EF4-FFF2-40B4-BE49-F238E27FC236}">
                <a16:creationId xmlns:a16="http://schemas.microsoft.com/office/drawing/2014/main" id="{5A262C5F-F14D-4171-916D-117E03FEDE76}"/>
              </a:ext>
            </a:extLst>
          </p:cNvPr>
          <p:cNvSpPr>
            <a:spLocks noChangeShapeType="1"/>
          </p:cNvSpPr>
          <p:nvPr/>
        </p:nvSpPr>
        <p:spPr bwMode="auto">
          <a:xfrm flipV="1">
            <a:off x="5715000" y="2971800"/>
            <a:ext cx="60960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9" name="Line 9">
            <a:extLst>
              <a:ext uri="{FF2B5EF4-FFF2-40B4-BE49-F238E27FC236}">
                <a16:creationId xmlns:a16="http://schemas.microsoft.com/office/drawing/2014/main" id="{06740E46-17F3-467B-BFA4-EB216941F46E}"/>
              </a:ext>
            </a:extLst>
          </p:cNvPr>
          <p:cNvSpPr>
            <a:spLocks noChangeShapeType="1"/>
          </p:cNvSpPr>
          <p:nvPr/>
        </p:nvSpPr>
        <p:spPr bwMode="auto">
          <a:xfrm flipV="1">
            <a:off x="8305800" y="4876800"/>
            <a:ext cx="60960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8920" name="Picture 10" descr="bile crystal-rounded">
            <a:extLst>
              <a:ext uri="{FF2B5EF4-FFF2-40B4-BE49-F238E27FC236}">
                <a16:creationId xmlns:a16="http://schemas.microsoft.com/office/drawing/2014/main" id="{48219915-CD52-48A0-80D9-ADFB6C5FF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114" y="990600"/>
            <a:ext cx="4052887"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Line 11">
            <a:extLst>
              <a:ext uri="{FF2B5EF4-FFF2-40B4-BE49-F238E27FC236}">
                <a16:creationId xmlns:a16="http://schemas.microsoft.com/office/drawing/2014/main" id="{2B2CFB62-387F-46C1-8DF8-C4592E11D5C4}"/>
              </a:ext>
            </a:extLst>
          </p:cNvPr>
          <p:cNvSpPr>
            <a:spLocks noChangeShapeType="1"/>
          </p:cNvSpPr>
          <p:nvPr/>
        </p:nvSpPr>
        <p:spPr bwMode="auto">
          <a:xfrm flipV="1">
            <a:off x="3657600" y="3581400"/>
            <a:ext cx="60960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2" name="Line 12">
            <a:extLst>
              <a:ext uri="{FF2B5EF4-FFF2-40B4-BE49-F238E27FC236}">
                <a16:creationId xmlns:a16="http://schemas.microsoft.com/office/drawing/2014/main" id="{D3D4BC8D-F39B-4847-A3AB-F5F82BB61E02}"/>
              </a:ext>
            </a:extLst>
          </p:cNvPr>
          <p:cNvSpPr>
            <a:spLocks noChangeShapeType="1"/>
          </p:cNvSpPr>
          <p:nvPr/>
        </p:nvSpPr>
        <p:spPr bwMode="auto">
          <a:xfrm flipH="1">
            <a:off x="8001000" y="2438400"/>
            <a:ext cx="15240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3" name="Text Box 13">
            <a:extLst>
              <a:ext uri="{FF2B5EF4-FFF2-40B4-BE49-F238E27FC236}">
                <a16:creationId xmlns:a16="http://schemas.microsoft.com/office/drawing/2014/main" id="{FBEA9064-0279-4516-B436-C402CEA92049}"/>
              </a:ext>
            </a:extLst>
          </p:cNvPr>
          <p:cNvSpPr txBox="1">
            <a:spLocks noChangeArrowheads="1"/>
          </p:cNvSpPr>
          <p:nvPr/>
        </p:nvSpPr>
        <p:spPr bwMode="auto">
          <a:xfrm>
            <a:off x="7848600" y="10668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Rounded crystal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a:extLst>
              <a:ext uri="{FF2B5EF4-FFF2-40B4-BE49-F238E27FC236}">
                <a16:creationId xmlns:a16="http://schemas.microsoft.com/office/drawing/2014/main" id="{C4F053AC-4465-4A71-931A-D04238EDF6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9275F7-F515-4DF1-8910-F5AF9B5DD899}" type="slidenum">
              <a:rPr lang="en-US" altLang="en-US"/>
              <a:pPr eaLnBrk="1" hangingPunct="1"/>
              <a:t>35</a:t>
            </a:fld>
            <a:endParaRPr lang="en-US" altLang="en-US"/>
          </a:p>
        </p:txBody>
      </p:sp>
      <p:pic>
        <p:nvPicPr>
          <p:cNvPr id="39939" name="Picture 5">
            <a:extLst>
              <a:ext uri="{FF2B5EF4-FFF2-40B4-BE49-F238E27FC236}">
                <a16:creationId xmlns:a16="http://schemas.microsoft.com/office/drawing/2014/main" id="{5980A47A-2B26-4594-B581-DE4B03B8C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10363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Line 3">
            <a:extLst>
              <a:ext uri="{FF2B5EF4-FFF2-40B4-BE49-F238E27FC236}">
                <a16:creationId xmlns:a16="http://schemas.microsoft.com/office/drawing/2014/main" id="{15764143-31ED-40FC-8AD4-1FCF56A13157}"/>
              </a:ext>
            </a:extLst>
          </p:cNvPr>
          <p:cNvSpPr>
            <a:spLocks noChangeShapeType="1"/>
          </p:cNvSpPr>
          <p:nvPr/>
        </p:nvSpPr>
        <p:spPr bwMode="auto">
          <a:xfrm flipV="1">
            <a:off x="2590800" y="4724400"/>
            <a:ext cx="5011738" cy="1676400"/>
          </a:xfrm>
          <a:prstGeom prst="line">
            <a:avLst/>
          </a:prstGeom>
          <a:noFill/>
          <a:ln w="7620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1" name="Text Box 4">
            <a:extLst>
              <a:ext uri="{FF2B5EF4-FFF2-40B4-BE49-F238E27FC236}">
                <a16:creationId xmlns:a16="http://schemas.microsoft.com/office/drawing/2014/main" id="{E102BEC9-8858-498A-B3DE-EC3AD7355F75}"/>
              </a:ext>
            </a:extLst>
          </p:cNvPr>
          <p:cNvSpPr txBox="1">
            <a:spLocks noChangeArrowheads="1"/>
          </p:cNvSpPr>
          <p:nvPr/>
        </p:nvSpPr>
        <p:spPr bwMode="auto">
          <a:xfrm>
            <a:off x="7931888" y="1"/>
            <a:ext cx="32695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t>on Wright’s stain; can’t distinguish Gram neg and pos (actually a GNDC)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05C76F0-6372-4F29-9545-5C3B7BD73801}"/>
              </a:ext>
            </a:extLst>
          </p:cNvPr>
          <p:cNvSpPr>
            <a:spLocks noGrp="1" noChangeArrowheads="1"/>
          </p:cNvSpPr>
          <p:nvPr>
            <p:ph type="title"/>
          </p:nvPr>
        </p:nvSpPr>
        <p:spPr>
          <a:xfrm>
            <a:off x="558007" y="73152"/>
            <a:ext cx="10972800" cy="1069848"/>
          </a:xfrm>
        </p:spPr>
        <p:txBody>
          <a:bodyPr/>
          <a:lstStyle/>
          <a:p>
            <a:r>
              <a:rPr lang="en-US" altLang="en-US" i="1" dirty="0"/>
              <a:t>Pneumocystis </a:t>
            </a:r>
            <a:r>
              <a:rPr lang="en-US" altLang="en-US" i="1" dirty="0" err="1"/>
              <a:t>jiroveci</a:t>
            </a:r>
            <a:r>
              <a:rPr lang="en-US" altLang="en-US" i="1" dirty="0"/>
              <a:t> </a:t>
            </a:r>
            <a:r>
              <a:rPr lang="en-US" altLang="en-US" dirty="0"/>
              <a:t>(</a:t>
            </a:r>
            <a:r>
              <a:rPr lang="en-US" altLang="en-US" i="1" dirty="0"/>
              <a:t>carinii) </a:t>
            </a:r>
            <a:r>
              <a:rPr lang="en-US" altLang="en-US" dirty="0"/>
              <a:t>Cast</a:t>
            </a:r>
          </a:p>
        </p:txBody>
      </p:sp>
      <p:pic>
        <p:nvPicPr>
          <p:cNvPr id="40963" name="Picture 5">
            <a:extLst>
              <a:ext uri="{FF2B5EF4-FFF2-40B4-BE49-F238E27FC236}">
                <a16:creationId xmlns:a16="http://schemas.microsoft.com/office/drawing/2014/main" id="{20AA81FF-57B4-426A-A62C-8FEA316C9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14401"/>
            <a:ext cx="7620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a:extLst>
              <a:ext uri="{FF2B5EF4-FFF2-40B4-BE49-F238E27FC236}">
                <a16:creationId xmlns:a16="http://schemas.microsoft.com/office/drawing/2014/main" id="{79F31D5B-8CA4-4176-A362-AC24BBDF5A7F}"/>
              </a:ext>
            </a:extLst>
          </p:cNvPr>
          <p:cNvSpPr txBox="1">
            <a:spLocks noChangeArrowheads="1"/>
          </p:cNvSpPr>
          <p:nvPr/>
        </p:nvSpPr>
        <p:spPr bwMode="auto">
          <a:xfrm>
            <a:off x="7010400" y="32766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Low power Gram stain</a:t>
            </a:r>
          </a:p>
        </p:txBody>
      </p:sp>
      <p:sp>
        <p:nvSpPr>
          <p:cNvPr id="40965" name="Rectangle 4">
            <a:extLst>
              <a:ext uri="{FF2B5EF4-FFF2-40B4-BE49-F238E27FC236}">
                <a16:creationId xmlns:a16="http://schemas.microsoft.com/office/drawing/2014/main" id="{357E3746-06D5-48B2-A538-47D8F3D5DECD}"/>
              </a:ext>
            </a:extLst>
          </p:cNvPr>
          <p:cNvSpPr>
            <a:spLocks noChangeArrowheads="1"/>
          </p:cNvSpPr>
          <p:nvPr/>
        </p:nvSpPr>
        <p:spPr bwMode="auto">
          <a:xfrm>
            <a:off x="2209801" y="1143000"/>
            <a:ext cx="766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Typical foamy aveolar exudate may break off and be visible in Gram stain</a:t>
            </a:r>
          </a:p>
        </p:txBody>
      </p:sp>
      <p:pic>
        <p:nvPicPr>
          <p:cNvPr id="40966" name="Picture 2">
            <a:extLst>
              <a:ext uri="{FF2B5EF4-FFF2-40B4-BE49-F238E27FC236}">
                <a16:creationId xmlns:a16="http://schemas.microsoft.com/office/drawing/2014/main" id="{55E15CE3-59D2-4130-8FAC-6EE71500F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526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970C27C-3130-4375-8CBA-24BCF1A28662}"/>
              </a:ext>
            </a:extLst>
          </p:cNvPr>
          <p:cNvSpPr>
            <a:spLocks noGrp="1" noChangeArrowheads="1"/>
          </p:cNvSpPr>
          <p:nvPr>
            <p:ph type="title"/>
          </p:nvPr>
        </p:nvSpPr>
        <p:spPr>
          <a:xfrm>
            <a:off x="609600" y="268286"/>
            <a:ext cx="10972800" cy="1069848"/>
          </a:xfrm>
        </p:spPr>
        <p:txBody>
          <a:bodyPr/>
          <a:lstStyle/>
          <a:p>
            <a:r>
              <a:rPr lang="en-US" altLang="en-US" i="1" dirty="0"/>
              <a:t>Pneumocystis </a:t>
            </a:r>
            <a:r>
              <a:rPr lang="en-US" altLang="en-US" i="1" dirty="0" err="1"/>
              <a:t>jiroveci</a:t>
            </a:r>
            <a:r>
              <a:rPr lang="en-US" altLang="en-US" i="1" dirty="0"/>
              <a:t> </a:t>
            </a:r>
            <a:r>
              <a:rPr lang="en-US" altLang="en-US" dirty="0"/>
              <a:t>(</a:t>
            </a:r>
            <a:r>
              <a:rPr lang="en-US" altLang="en-US" i="1" dirty="0"/>
              <a:t>carinii) </a:t>
            </a:r>
            <a:r>
              <a:rPr lang="en-US" altLang="en-US" dirty="0"/>
              <a:t>Cast</a:t>
            </a:r>
          </a:p>
        </p:txBody>
      </p:sp>
      <p:pic>
        <p:nvPicPr>
          <p:cNvPr id="41987" name="Picture 5">
            <a:extLst>
              <a:ext uri="{FF2B5EF4-FFF2-40B4-BE49-F238E27FC236}">
                <a16:creationId xmlns:a16="http://schemas.microsoft.com/office/drawing/2014/main" id="{F4A82755-AEF5-4642-8FB2-1E5761ADA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1"/>
            <a:ext cx="72390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a:extLst>
              <a:ext uri="{FF2B5EF4-FFF2-40B4-BE49-F238E27FC236}">
                <a16:creationId xmlns:a16="http://schemas.microsoft.com/office/drawing/2014/main" id="{F3D4F228-CD40-479A-88F5-B0E91B031FC1}"/>
              </a:ext>
            </a:extLst>
          </p:cNvPr>
          <p:cNvSpPr txBox="1">
            <a:spLocks noChangeArrowheads="1"/>
          </p:cNvSpPr>
          <p:nvPr/>
        </p:nvSpPr>
        <p:spPr bwMode="auto">
          <a:xfrm>
            <a:off x="2514600" y="51054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Oil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a:extLst>
              <a:ext uri="{FF2B5EF4-FFF2-40B4-BE49-F238E27FC236}">
                <a16:creationId xmlns:a16="http://schemas.microsoft.com/office/drawing/2014/main" id="{69FF8645-AFC7-4F75-B992-FDA8AA2ECA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603BA8-7860-4110-B2B6-E3951D9A244B}" type="slidenum">
              <a:rPr lang="en-US" altLang="en-US"/>
              <a:pPr eaLnBrk="1" hangingPunct="1"/>
              <a:t>38</a:t>
            </a:fld>
            <a:endParaRPr lang="en-US" altLang="en-US"/>
          </a:p>
        </p:txBody>
      </p:sp>
      <p:pic>
        <p:nvPicPr>
          <p:cNvPr id="43011" name="Picture 5">
            <a:extLst>
              <a:ext uri="{FF2B5EF4-FFF2-40B4-BE49-F238E27FC236}">
                <a16:creationId xmlns:a16="http://schemas.microsoft.com/office/drawing/2014/main" id="{754E97E7-C64B-4FBF-8CBA-B44F3F7AC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3">
            <a:extLst>
              <a:ext uri="{FF2B5EF4-FFF2-40B4-BE49-F238E27FC236}">
                <a16:creationId xmlns:a16="http://schemas.microsoft.com/office/drawing/2014/main" id="{7630928C-74E3-42A3-982A-D3D068D9143F}"/>
              </a:ext>
            </a:extLst>
          </p:cNvPr>
          <p:cNvSpPr txBox="1">
            <a:spLocks noChangeArrowheads="1"/>
          </p:cNvSpPr>
          <p:nvPr/>
        </p:nvSpPr>
        <p:spPr bwMode="auto">
          <a:xfrm>
            <a:off x="6553200" y="3733800"/>
            <a:ext cx="4191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i="1" dirty="0"/>
              <a:t>Pneumocystis </a:t>
            </a:r>
            <a:r>
              <a:rPr lang="en-US" altLang="en-US" sz="3200" i="1" dirty="0" err="1"/>
              <a:t>jirovecci</a:t>
            </a:r>
            <a:r>
              <a:rPr lang="en-US" altLang="en-US" sz="3200" i="1" dirty="0"/>
              <a:t> must do </a:t>
            </a:r>
            <a:r>
              <a:rPr lang="en-US" altLang="en-US" sz="3200" dirty="0"/>
              <a:t>(Calcofluor, H&amp;E, GMS: Typical foamy </a:t>
            </a:r>
            <a:r>
              <a:rPr lang="en-US" altLang="en-US" sz="3200" dirty="0" err="1"/>
              <a:t>aveolar</a:t>
            </a:r>
            <a:r>
              <a:rPr lang="en-US" altLang="en-US" sz="3200" dirty="0"/>
              <a:t> exudate</a:t>
            </a:r>
          </a:p>
        </p:txBody>
      </p:sp>
      <p:sp>
        <p:nvSpPr>
          <p:cNvPr id="43013" name="Line 4">
            <a:extLst>
              <a:ext uri="{FF2B5EF4-FFF2-40B4-BE49-F238E27FC236}">
                <a16:creationId xmlns:a16="http://schemas.microsoft.com/office/drawing/2014/main" id="{BF6BDF5C-35DF-4A7C-AEA5-280AD9B6BD59}"/>
              </a:ext>
            </a:extLst>
          </p:cNvPr>
          <p:cNvSpPr>
            <a:spLocks noChangeShapeType="1"/>
          </p:cNvSpPr>
          <p:nvPr/>
        </p:nvSpPr>
        <p:spPr bwMode="auto">
          <a:xfrm flipV="1">
            <a:off x="3505200" y="3581400"/>
            <a:ext cx="99060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3014" name="Picture 6">
            <a:extLst>
              <a:ext uri="{FF2B5EF4-FFF2-40B4-BE49-F238E27FC236}">
                <a16:creationId xmlns:a16="http://schemas.microsoft.com/office/drawing/2014/main" id="{755F4533-AAF1-4213-8660-4018B4766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3B2D82B-B11D-4E7F-AA49-CF2AFC31E24B}"/>
              </a:ext>
            </a:extLst>
          </p:cNvPr>
          <p:cNvSpPr>
            <a:spLocks noGrp="1" noChangeArrowheads="1"/>
          </p:cNvSpPr>
          <p:nvPr>
            <p:ph type="title"/>
          </p:nvPr>
        </p:nvSpPr>
        <p:spPr>
          <a:xfrm>
            <a:off x="311888" y="0"/>
            <a:ext cx="10972800" cy="1066800"/>
          </a:xfrm>
        </p:spPr>
        <p:txBody>
          <a:bodyPr/>
          <a:lstStyle/>
          <a:p>
            <a:r>
              <a:rPr lang="en-US" altLang="en-US" dirty="0"/>
              <a:t>Variables</a:t>
            </a:r>
          </a:p>
        </p:txBody>
      </p:sp>
      <p:sp>
        <p:nvSpPr>
          <p:cNvPr id="44035" name="Rectangle 3">
            <a:extLst>
              <a:ext uri="{FF2B5EF4-FFF2-40B4-BE49-F238E27FC236}">
                <a16:creationId xmlns:a16="http://schemas.microsoft.com/office/drawing/2014/main" id="{8496480F-1846-494D-AEE6-B0AB1FCC5604}"/>
              </a:ext>
            </a:extLst>
          </p:cNvPr>
          <p:cNvSpPr>
            <a:spLocks noGrp="1" noChangeArrowheads="1"/>
          </p:cNvSpPr>
          <p:nvPr>
            <p:ph type="body" idx="1"/>
          </p:nvPr>
        </p:nvSpPr>
        <p:spPr>
          <a:xfrm>
            <a:off x="1981200" y="1297172"/>
            <a:ext cx="8305800" cy="5560828"/>
          </a:xfrm>
        </p:spPr>
        <p:txBody>
          <a:bodyPr/>
          <a:lstStyle/>
          <a:p>
            <a:r>
              <a:rPr lang="en-US" altLang="en-US" sz="2400" dirty="0"/>
              <a:t>Slide preparation: method of cleaning</a:t>
            </a:r>
          </a:p>
          <a:p>
            <a:endParaRPr lang="en-US" altLang="en-US" sz="2400" dirty="0"/>
          </a:p>
          <a:p>
            <a:r>
              <a:rPr lang="en-US" altLang="en-US" sz="2400" dirty="0"/>
              <a:t>Inoculum size and smear preparation</a:t>
            </a:r>
          </a:p>
          <a:p>
            <a:endParaRPr lang="en-US" altLang="en-US" sz="2400" dirty="0"/>
          </a:p>
          <a:p>
            <a:r>
              <a:rPr lang="en-US" altLang="en-US" sz="2400" dirty="0"/>
              <a:t>Fixation of sample to slide</a:t>
            </a:r>
          </a:p>
          <a:p>
            <a:endParaRPr lang="en-US" altLang="en-US" sz="2400" dirty="0"/>
          </a:p>
          <a:p>
            <a:r>
              <a:rPr lang="en-US" altLang="en-US" sz="2400" dirty="0"/>
              <a:t>Reagents: Timing of various steps and decolorizer</a:t>
            </a:r>
          </a:p>
          <a:p>
            <a:endParaRPr lang="en-US" altLang="en-US" sz="2400" dirty="0"/>
          </a:p>
          <a:p>
            <a:r>
              <a:rPr lang="en-US" altLang="en-US" sz="2400" dirty="0"/>
              <a:t>Drying choice: paper or air</a:t>
            </a:r>
            <a:br>
              <a:rPr lang="en-US" altLang="en-US" sz="2400" dirty="0"/>
            </a:br>
            <a:endParaRPr lang="en-US" altLang="en-US" sz="2400" dirty="0"/>
          </a:p>
          <a:p>
            <a:r>
              <a:rPr lang="en-US" altLang="en-US" sz="2400" dirty="0"/>
              <a:t>Organism: species, age,</a:t>
            </a:r>
          </a:p>
          <a:p>
            <a:endParaRPr lang="en-US" altLang="en-US" sz="2400" dirty="0"/>
          </a:p>
          <a:p>
            <a:r>
              <a:rPr lang="en-US" altLang="en-US" sz="2400" dirty="0"/>
              <a:t>Antibiotic therapy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707640B-4E77-408F-BD3B-2D6748E6E79F}"/>
              </a:ext>
            </a:extLst>
          </p:cNvPr>
          <p:cNvSpPr>
            <a:spLocks noGrp="1" noChangeArrowheads="1"/>
          </p:cNvSpPr>
          <p:nvPr>
            <p:ph type="title"/>
          </p:nvPr>
        </p:nvSpPr>
        <p:spPr>
          <a:xfrm>
            <a:off x="609600" y="398721"/>
            <a:ext cx="10972800" cy="1066800"/>
          </a:xfrm>
        </p:spPr>
        <p:txBody>
          <a:bodyPr/>
          <a:lstStyle/>
          <a:p>
            <a:r>
              <a:rPr lang="en-US" altLang="en-US" dirty="0"/>
              <a:t>Bacterial Cell Wall: Key to Gram’s Stain</a:t>
            </a:r>
          </a:p>
        </p:txBody>
      </p:sp>
      <p:sp>
        <p:nvSpPr>
          <p:cNvPr id="8195" name="Rectangle 3">
            <a:extLst>
              <a:ext uri="{FF2B5EF4-FFF2-40B4-BE49-F238E27FC236}">
                <a16:creationId xmlns:a16="http://schemas.microsoft.com/office/drawing/2014/main" id="{D4AB80D6-16BF-4E37-AA63-F786462039A0}"/>
              </a:ext>
            </a:extLst>
          </p:cNvPr>
          <p:cNvSpPr>
            <a:spLocks noGrp="1" noChangeArrowheads="1"/>
          </p:cNvSpPr>
          <p:nvPr>
            <p:ph idx="1"/>
          </p:nvPr>
        </p:nvSpPr>
        <p:spPr>
          <a:xfrm>
            <a:off x="1981200" y="1295400"/>
            <a:ext cx="4495800" cy="5334000"/>
          </a:xfrm>
        </p:spPr>
        <p:txBody>
          <a:bodyPr/>
          <a:lstStyle/>
          <a:p>
            <a:pPr>
              <a:buFontTx/>
              <a:buNone/>
            </a:pPr>
            <a:r>
              <a:rPr lang="en-US" altLang="en-US" sz="2400" b="1"/>
              <a:t>Gram positive</a:t>
            </a:r>
            <a:r>
              <a:rPr lang="en-US" altLang="en-US" sz="2400"/>
              <a:t> (purple)</a:t>
            </a:r>
          </a:p>
          <a:p>
            <a:r>
              <a:rPr lang="en-US" altLang="en-US" sz="2400"/>
              <a:t>Thick peptidoglycan</a:t>
            </a:r>
          </a:p>
          <a:p>
            <a:r>
              <a:rPr lang="en-US" altLang="en-US" sz="2400"/>
              <a:t>Teichoic acid in cell wall </a:t>
            </a:r>
            <a:br>
              <a:rPr lang="en-US" altLang="en-US" sz="2400"/>
            </a:br>
            <a:endParaRPr lang="en-US" altLang="en-US" sz="2400"/>
          </a:p>
          <a:p>
            <a:pPr>
              <a:buFontTx/>
              <a:buNone/>
            </a:pPr>
            <a:r>
              <a:rPr lang="en-US" altLang="en-US" sz="2400" b="1"/>
              <a:t>Gram negative</a:t>
            </a:r>
            <a:r>
              <a:rPr lang="en-US" altLang="en-US" sz="2400"/>
              <a:t> (red)</a:t>
            </a:r>
          </a:p>
          <a:p>
            <a:r>
              <a:rPr lang="en-US" altLang="en-US" sz="2400"/>
              <a:t>Thin peptidoglycan</a:t>
            </a:r>
          </a:p>
          <a:p>
            <a:r>
              <a:rPr lang="en-US" altLang="en-US" sz="2400"/>
              <a:t>Outer membrane</a:t>
            </a:r>
          </a:p>
          <a:p>
            <a:pPr lvl="1"/>
            <a:r>
              <a:rPr lang="en-US" altLang="en-US"/>
              <a:t>Lipid: asymmetric lipopolysaccharide-phosphic lipid bilayer interspersed with protein</a:t>
            </a:r>
          </a:p>
          <a:p>
            <a:pPr lvl="1"/>
            <a:r>
              <a:rPr lang="en-US" altLang="en-US"/>
              <a:t>Endotoxin</a:t>
            </a:r>
          </a:p>
        </p:txBody>
      </p:sp>
      <p:sp>
        <p:nvSpPr>
          <p:cNvPr id="8196" name="FlagCount" hidden="1">
            <a:hlinkClick r:id="rId3" action="ppaction://hlinkfile"/>
            <a:extLst>
              <a:ext uri="{FF2B5EF4-FFF2-40B4-BE49-F238E27FC236}">
                <a16:creationId xmlns:a16="http://schemas.microsoft.com/office/drawing/2014/main" id="{B63B7D1C-70E7-47D9-AE21-9F5B2D6E1C4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latin typeface="Tahoma" panose="020B0604030504040204" pitchFamily="34" charset="0"/>
              </a:rPr>
              <a:t>0</a:t>
            </a:r>
          </a:p>
        </p:txBody>
      </p:sp>
      <p:pic>
        <p:nvPicPr>
          <p:cNvPr id="8197" name="Picture 12" descr="gramposneg">
            <a:extLst>
              <a:ext uri="{FF2B5EF4-FFF2-40B4-BE49-F238E27FC236}">
                <a16:creationId xmlns:a16="http://schemas.microsoft.com/office/drawing/2014/main" id="{C8AA856E-13DB-4D4C-BD2F-E018827CF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1676400"/>
            <a:ext cx="3783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FEAF59F0-F233-45A5-8817-16FDBDB93592}"/>
              </a:ext>
            </a:extLst>
          </p:cNvPr>
          <p:cNvSpPr>
            <a:spLocks noGrp="1" noChangeArrowheads="1"/>
          </p:cNvSpPr>
          <p:nvPr>
            <p:ph type="title"/>
          </p:nvPr>
        </p:nvSpPr>
        <p:spPr>
          <a:xfrm>
            <a:off x="1981200" y="655638"/>
            <a:ext cx="8229600" cy="1630362"/>
          </a:xfrm>
        </p:spPr>
        <p:txBody>
          <a:bodyPr/>
          <a:lstStyle/>
          <a:p>
            <a:r>
              <a:rPr lang="en-US" altLang="en-US" dirty="0"/>
              <a:t>Thickness: Feather Edge Best</a:t>
            </a:r>
            <a:br>
              <a:rPr lang="en-US" altLang="en-US" dirty="0"/>
            </a:br>
            <a:r>
              <a:rPr lang="en-US" altLang="en-US" dirty="0"/>
              <a:t>Bottom Slide - Too Thick</a:t>
            </a:r>
          </a:p>
        </p:txBody>
      </p:sp>
      <p:pic>
        <p:nvPicPr>
          <p:cNvPr id="45059" name="Picture 5">
            <a:extLst>
              <a:ext uri="{FF2B5EF4-FFF2-40B4-BE49-F238E27FC236}">
                <a16:creationId xmlns:a16="http://schemas.microsoft.com/office/drawing/2014/main" id="{B10D0EA8-495F-434B-90F1-FE1F17DA7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0"/>
            <a:ext cx="54102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a:extLst>
              <a:ext uri="{FF2B5EF4-FFF2-40B4-BE49-F238E27FC236}">
                <a16:creationId xmlns:a16="http://schemas.microsoft.com/office/drawing/2014/main" id="{24EE1B90-1C80-4699-A1D7-C621BE622CE9}"/>
              </a:ext>
            </a:extLst>
          </p:cNvPr>
          <p:cNvSpPr>
            <a:spLocks noGrp="1"/>
          </p:cNvSpPr>
          <p:nvPr>
            <p:ph type="title"/>
          </p:nvPr>
        </p:nvSpPr>
        <p:spPr/>
        <p:txBody>
          <a:bodyPr/>
          <a:lstStyle/>
          <a:p>
            <a:r>
              <a:rPr lang="en-US" altLang="en-US"/>
              <a:t>Proper stain: Neutrophils should be red</a:t>
            </a:r>
          </a:p>
        </p:txBody>
      </p:sp>
      <p:pic>
        <p:nvPicPr>
          <p:cNvPr id="46083" name="Picture 2">
            <a:extLst>
              <a:ext uri="{FF2B5EF4-FFF2-40B4-BE49-F238E27FC236}">
                <a16:creationId xmlns:a16="http://schemas.microsoft.com/office/drawing/2014/main" id="{95160946-02DD-45CB-8604-0EB3F5E27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1"/>
            <a:ext cx="78486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2293411-3440-422C-B83D-EF1E9606765B}"/>
              </a:ext>
            </a:extLst>
          </p:cNvPr>
          <p:cNvSpPr>
            <a:spLocks noGrp="1" noChangeArrowheads="1"/>
          </p:cNvSpPr>
          <p:nvPr>
            <p:ph type="title"/>
          </p:nvPr>
        </p:nvSpPr>
        <p:spPr>
          <a:xfrm>
            <a:off x="1392865" y="958555"/>
            <a:ext cx="5029200" cy="639762"/>
          </a:xfrm>
        </p:spPr>
        <p:txBody>
          <a:bodyPr>
            <a:normAutofit fontScale="90000"/>
          </a:bodyPr>
          <a:lstStyle/>
          <a:p>
            <a:r>
              <a:rPr lang="en-US" altLang="en-US" b="1" dirty="0"/>
              <a:t>Fixation</a:t>
            </a:r>
            <a:endParaRPr lang="en-US" altLang="en-US" dirty="0"/>
          </a:p>
        </p:txBody>
      </p:sp>
      <p:sp>
        <p:nvSpPr>
          <p:cNvPr id="47107" name="Rectangle 3">
            <a:extLst>
              <a:ext uri="{FF2B5EF4-FFF2-40B4-BE49-F238E27FC236}">
                <a16:creationId xmlns:a16="http://schemas.microsoft.com/office/drawing/2014/main" id="{12711174-5D4C-42C0-AAA1-7DBEBB8AC690}"/>
              </a:ext>
            </a:extLst>
          </p:cNvPr>
          <p:cNvSpPr>
            <a:spLocks noGrp="1" noChangeArrowheads="1"/>
          </p:cNvSpPr>
          <p:nvPr>
            <p:ph idx="1"/>
          </p:nvPr>
        </p:nvSpPr>
        <p:spPr>
          <a:xfrm>
            <a:off x="1088065" y="1598317"/>
            <a:ext cx="5334000" cy="5059363"/>
          </a:xfrm>
        </p:spPr>
        <p:txBody>
          <a:bodyPr/>
          <a:lstStyle/>
          <a:p>
            <a:r>
              <a:rPr lang="en-US" altLang="en-US" dirty="0"/>
              <a:t>Personal Preference</a:t>
            </a:r>
            <a:br>
              <a:rPr lang="en-US" altLang="en-US" dirty="0"/>
            </a:br>
            <a:endParaRPr lang="en-US" altLang="en-US" dirty="0"/>
          </a:p>
          <a:p>
            <a:r>
              <a:rPr lang="en-US" altLang="en-US" dirty="0"/>
              <a:t>Methanol </a:t>
            </a:r>
          </a:p>
          <a:p>
            <a:pPr lvl="1"/>
            <a:r>
              <a:rPr lang="en-US" altLang="en-US" dirty="0"/>
              <a:t>Preserves host cells </a:t>
            </a:r>
            <a:r>
              <a:rPr lang="en-US" altLang="en-US" dirty="0" err="1"/>
              <a:t>bette</a:t>
            </a:r>
            <a:endParaRPr lang="en-US" altLang="en-US" dirty="0"/>
          </a:p>
          <a:p>
            <a:pPr lvl="1"/>
            <a:r>
              <a:rPr lang="en-US" altLang="en-US" dirty="0"/>
              <a:t>Prevents liquids from washing off</a:t>
            </a:r>
          </a:p>
          <a:p>
            <a:pPr lvl="1"/>
            <a:r>
              <a:rPr lang="en-US" altLang="en-US" dirty="0"/>
              <a:t>Cleaner background</a:t>
            </a:r>
          </a:p>
          <a:p>
            <a:pPr lvl="1"/>
            <a:endParaRPr lang="en-US" altLang="en-US" dirty="0"/>
          </a:p>
          <a:p>
            <a:r>
              <a:rPr lang="en-US" altLang="en-US" dirty="0"/>
              <a:t>Heat </a:t>
            </a:r>
          </a:p>
          <a:p>
            <a:pPr lvl="1"/>
            <a:r>
              <a:rPr lang="en-US" altLang="en-US" dirty="0" err="1"/>
              <a:t>Bacti</a:t>
            </a:r>
            <a:r>
              <a:rPr lang="en-US" altLang="en-US" dirty="0"/>
              <a:t>-Cinerator or flame</a:t>
            </a:r>
          </a:p>
          <a:p>
            <a:pPr lvl="1"/>
            <a:r>
              <a:rPr lang="en-US" altLang="en-US" dirty="0"/>
              <a:t>Slide warmer</a:t>
            </a:r>
          </a:p>
          <a:p>
            <a:endParaRPr lang="en-US" altLang="en-US" dirty="0"/>
          </a:p>
          <a:p>
            <a:endParaRPr lang="en-US" altLang="en-US" dirty="0"/>
          </a:p>
          <a:p>
            <a:endParaRPr lang="en-US" altLang="en-US" dirty="0"/>
          </a:p>
        </p:txBody>
      </p:sp>
      <p:sp>
        <p:nvSpPr>
          <p:cNvPr id="47108" name="Slide Number Placeholder 3">
            <a:extLst>
              <a:ext uri="{FF2B5EF4-FFF2-40B4-BE49-F238E27FC236}">
                <a16:creationId xmlns:a16="http://schemas.microsoft.com/office/drawing/2014/main" id="{B496FDB4-4097-43DD-9122-844A2DCF097E}"/>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97E942-201E-4D02-ACFA-D7E58D9DFCDC}" type="slidenum">
              <a:rPr lang="en-US" altLang="en-US"/>
              <a:pPr eaLnBrk="1" hangingPunct="1"/>
              <a:t>42</a:t>
            </a:fld>
            <a:endParaRPr lang="en-US" altLang="en-US"/>
          </a:p>
        </p:txBody>
      </p:sp>
      <p:pic>
        <p:nvPicPr>
          <p:cNvPr id="47109" name="Picture 4" descr="haemophilus flu gs arm MEOH">
            <a:extLst>
              <a:ext uri="{FF2B5EF4-FFF2-40B4-BE49-F238E27FC236}">
                <a16:creationId xmlns:a16="http://schemas.microsoft.com/office/drawing/2014/main" id="{0E72B161-D2CE-4484-9F27-58B6FCF58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28600"/>
            <a:ext cx="24955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descr="haemophilus flu gs arm heat fixed 2">
            <a:extLst>
              <a:ext uri="{FF2B5EF4-FFF2-40B4-BE49-F238E27FC236}">
                <a16:creationId xmlns:a16="http://schemas.microsoft.com/office/drawing/2014/main" id="{D2BC92D1-1589-41F3-84B5-08BA859FF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429000"/>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7B016B2E-0F49-443C-BB07-0C6202D22C1F}"/>
              </a:ext>
            </a:extLst>
          </p:cNvPr>
          <p:cNvSpPr>
            <a:spLocks noGrp="1"/>
          </p:cNvSpPr>
          <p:nvPr>
            <p:ph type="title"/>
          </p:nvPr>
        </p:nvSpPr>
        <p:spPr/>
        <p:txBody>
          <a:bodyPr/>
          <a:lstStyle/>
          <a:p>
            <a:r>
              <a:rPr lang="en-US" altLang="en-US"/>
              <a:t>Sample selection</a:t>
            </a:r>
          </a:p>
        </p:txBody>
      </p:sp>
      <p:sp>
        <p:nvSpPr>
          <p:cNvPr id="48131" name="Content Placeholder 2">
            <a:extLst>
              <a:ext uri="{FF2B5EF4-FFF2-40B4-BE49-F238E27FC236}">
                <a16:creationId xmlns:a16="http://schemas.microsoft.com/office/drawing/2014/main" id="{02B4561C-E29A-4A71-A060-3022E6096221}"/>
              </a:ext>
            </a:extLst>
          </p:cNvPr>
          <p:cNvSpPr>
            <a:spLocks noGrp="1"/>
          </p:cNvSpPr>
          <p:nvPr>
            <p:ph idx="1"/>
          </p:nvPr>
        </p:nvSpPr>
        <p:spPr/>
        <p:txBody>
          <a:bodyPr>
            <a:normAutofit fontScale="92500" lnSpcReduction="10000"/>
          </a:bodyPr>
          <a:lstStyle/>
          <a:p>
            <a:r>
              <a:rPr lang="en-US" altLang="en-US" dirty="0"/>
              <a:t>Fluids and Tissues are BEST</a:t>
            </a:r>
          </a:p>
          <a:p>
            <a:endParaRPr lang="en-US" altLang="en-US" dirty="0"/>
          </a:p>
          <a:p>
            <a:r>
              <a:rPr lang="en-US" altLang="en-US" dirty="0"/>
              <a:t>SWABS are POOR specimens </a:t>
            </a:r>
          </a:p>
          <a:p>
            <a:endParaRPr lang="en-US" altLang="en-US" dirty="0"/>
          </a:p>
          <a:p>
            <a:r>
              <a:rPr lang="en-US" altLang="en-US" dirty="0"/>
              <a:t>Automatic for wounds, tissue, respiratory, normally sterile sites and fluids</a:t>
            </a:r>
          </a:p>
          <a:p>
            <a:endParaRPr lang="en-US" altLang="en-US" dirty="0"/>
          </a:p>
          <a:p>
            <a:r>
              <a:rPr lang="en-US" altLang="en-US" dirty="0"/>
              <a:t>Select pus or bloody areas</a:t>
            </a:r>
          </a:p>
          <a:p>
            <a:endParaRPr lang="en-US" altLang="en-US" dirty="0"/>
          </a:p>
          <a:p>
            <a:r>
              <a:rPr lang="en-US" altLang="en-US" dirty="0"/>
              <a:t>Not routine for urine, stool, throat, blood</a:t>
            </a:r>
            <a:br>
              <a:rPr lang="en-US" altLang="en-US" dirty="0"/>
            </a:br>
            <a:endParaRPr lang="en-US" altLang="en-US" dirty="0"/>
          </a:p>
          <a:p>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54B2090-24C4-4A4F-ABE1-0A230665A646}"/>
              </a:ext>
            </a:extLst>
          </p:cNvPr>
          <p:cNvSpPr>
            <a:spLocks noGrp="1" noChangeArrowheads="1"/>
          </p:cNvSpPr>
          <p:nvPr>
            <p:ph type="title"/>
          </p:nvPr>
        </p:nvSpPr>
        <p:spPr>
          <a:xfrm>
            <a:off x="1041991" y="675168"/>
            <a:ext cx="8610600" cy="685800"/>
          </a:xfrm>
        </p:spPr>
        <p:txBody>
          <a:bodyPr>
            <a:normAutofit fontScale="90000"/>
          </a:bodyPr>
          <a:lstStyle/>
          <a:p>
            <a:r>
              <a:rPr lang="en-US" altLang="en-US" dirty="0"/>
              <a:t>Critical Gram Stains</a:t>
            </a:r>
          </a:p>
        </p:txBody>
      </p:sp>
      <p:sp>
        <p:nvSpPr>
          <p:cNvPr id="49155" name="Rectangle 3">
            <a:extLst>
              <a:ext uri="{FF2B5EF4-FFF2-40B4-BE49-F238E27FC236}">
                <a16:creationId xmlns:a16="http://schemas.microsoft.com/office/drawing/2014/main" id="{46620DDD-6218-4F3E-8B18-CC2BCC5F94EE}"/>
              </a:ext>
            </a:extLst>
          </p:cNvPr>
          <p:cNvSpPr>
            <a:spLocks noGrp="1" noChangeArrowheads="1"/>
          </p:cNvSpPr>
          <p:nvPr>
            <p:ph type="body" idx="1"/>
          </p:nvPr>
        </p:nvSpPr>
        <p:spPr>
          <a:xfrm>
            <a:off x="756684" y="1515140"/>
            <a:ext cx="11215576" cy="5257800"/>
          </a:xfrm>
        </p:spPr>
        <p:txBody>
          <a:bodyPr>
            <a:normAutofit/>
          </a:bodyPr>
          <a:lstStyle/>
          <a:p>
            <a:r>
              <a:rPr lang="en-US" altLang="en-US" sz="2400" dirty="0"/>
              <a:t>Normally sterile body fluids/sites</a:t>
            </a:r>
          </a:p>
          <a:p>
            <a:r>
              <a:rPr lang="en-US" altLang="en-US" sz="2400" dirty="0"/>
              <a:t>Wound with suspected</a:t>
            </a:r>
            <a:r>
              <a:rPr lang="en-US" altLang="en-US" sz="2400" i="1" dirty="0"/>
              <a:t> Clostridium</a:t>
            </a:r>
          </a:p>
          <a:p>
            <a:r>
              <a:rPr lang="en-US" altLang="en-US" sz="2400" dirty="0"/>
              <a:t>Eye with GPR (Bacillus) or thin GNR (</a:t>
            </a:r>
            <a:r>
              <a:rPr lang="en-US" altLang="en-US" sz="2400" dirty="0" err="1"/>
              <a:t>Psedomonas</a:t>
            </a:r>
            <a:r>
              <a:rPr lang="en-US" altLang="en-US" sz="2400" dirty="0"/>
              <a:t>)</a:t>
            </a:r>
          </a:p>
          <a:p>
            <a:r>
              <a:rPr lang="en-US" altLang="en-US" sz="2400" dirty="0"/>
              <a:t>STATs</a:t>
            </a:r>
          </a:p>
          <a:p>
            <a:endParaRPr lang="en-US" altLang="en-US" sz="2400" dirty="0"/>
          </a:p>
          <a:p>
            <a:r>
              <a:rPr lang="en-US" altLang="en-US" sz="2400" dirty="0"/>
              <a:t>When results differ from expected</a:t>
            </a:r>
          </a:p>
          <a:p>
            <a:pPr lvl="1"/>
            <a:r>
              <a:rPr lang="en-US" altLang="en-US" dirty="0"/>
              <a:t>Aspiration pneumonia</a:t>
            </a:r>
            <a:r>
              <a:rPr lang="en-US" altLang="en-US" i="1" dirty="0"/>
              <a:t> e.g. “Suggestive of aspiration pneumonia;” [critical call]</a:t>
            </a:r>
            <a:endParaRPr lang="en-US" altLang="en-US" dirty="0"/>
          </a:p>
          <a:p>
            <a:pPr lvl="1"/>
            <a:r>
              <a:rPr lang="en-US" altLang="en-US" dirty="0"/>
              <a:t>Sputum w/ white cells and pathogen OTHER THAN the usual suspects</a:t>
            </a:r>
            <a:r>
              <a:rPr lang="en-US" altLang="en-US" i="1" dirty="0"/>
              <a:t>), for example</a:t>
            </a:r>
            <a:endParaRPr lang="en-US" altLang="en-US" dirty="0"/>
          </a:p>
          <a:p>
            <a:pPr lvl="2"/>
            <a:r>
              <a:rPr lang="en-US" altLang="en-US" dirty="0"/>
              <a:t>Nocardia in sputum</a:t>
            </a:r>
          </a:p>
          <a:p>
            <a:pPr lvl="2"/>
            <a:r>
              <a:rPr lang="en-US" altLang="en-US" dirty="0"/>
              <a:t>Outpatients with atypical orgs. like Large gram positive rods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1CB97B3-7CC2-4D9F-9D9F-42F8E3A2A59A}"/>
              </a:ext>
            </a:extLst>
          </p:cNvPr>
          <p:cNvSpPr>
            <a:spLocks noGrp="1" noChangeArrowheads="1"/>
          </p:cNvSpPr>
          <p:nvPr>
            <p:ph type="title"/>
          </p:nvPr>
        </p:nvSpPr>
        <p:spPr>
          <a:xfrm>
            <a:off x="311889" y="356191"/>
            <a:ext cx="10972800" cy="1066800"/>
          </a:xfrm>
        </p:spPr>
        <p:txBody>
          <a:bodyPr/>
          <a:lstStyle/>
          <a:p>
            <a:r>
              <a:rPr lang="en-US" altLang="en-US" b="1"/>
              <a:t>QC/</a:t>
            </a:r>
            <a:r>
              <a:rPr lang="en-US" altLang="en-US" b="1" u="sng"/>
              <a:t>QA</a:t>
            </a:r>
          </a:p>
        </p:txBody>
      </p:sp>
      <p:sp>
        <p:nvSpPr>
          <p:cNvPr id="658435" name="Rectangle 3">
            <a:extLst>
              <a:ext uri="{FF2B5EF4-FFF2-40B4-BE49-F238E27FC236}">
                <a16:creationId xmlns:a16="http://schemas.microsoft.com/office/drawing/2014/main" id="{AEE7B4DF-2ED4-4B6D-BF21-11E4E6F48021}"/>
              </a:ext>
            </a:extLst>
          </p:cNvPr>
          <p:cNvSpPr>
            <a:spLocks noGrp="1" noChangeArrowheads="1"/>
          </p:cNvSpPr>
          <p:nvPr>
            <p:ph idx="1"/>
          </p:nvPr>
        </p:nvSpPr>
        <p:spPr>
          <a:xfrm>
            <a:off x="1981200" y="1066800"/>
            <a:ext cx="8229600" cy="5791200"/>
          </a:xfrm>
        </p:spPr>
        <p:txBody>
          <a:bodyPr/>
          <a:lstStyle/>
          <a:p>
            <a:pPr>
              <a:defRPr/>
            </a:pPr>
            <a:r>
              <a:rPr lang="en-US" dirty="0"/>
              <a:t>QC: Standard QC for stain and reagents </a:t>
            </a:r>
            <a:br>
              <a:rPr lang="en-US" dirty="0"/>
            </a:br>
            <a:endParaRPr lang="en-US" dirty="0"/>
          </a:p>
          <a:p>
            <a:pPr>
              <a:defRPr/>
            </a:pPr>
            <a:r>
              <a:rPr lang="en-US" dirty="0"/>
              <a:t>QA: </a:t>
            </a:r>
          </a:p>
          <a:p>
            <a:pPr lvl="1">
              <a:defRPr/>
            </a:pPr>
            <a:r>
              <a:rPr lang="en-US" dirty="0"/>
              <a:t>Compare final culture results with Gram stain interpretation: Routine and competency testing</a:t>
            </a:r>
            <a:br>
              <a:rPr lang="en-US" dirty="0"/>
            </a:br>
            <a:endParaRPr lang="en-US" dirty="0"/>
          </a:p>
          <a:p>
            <a:pPr lvl="1">
              <a:defRPr/>
            </a:pPr>
            <a:r>
              <a:rPr lang="en-US" dirty="0"/>
              <a:t>Resolve discrepancies: review slide</a:t>
            </a:r>
            <a:br>
              <a:rPr lang="en-US" dirty="0"/>
            </a:br>
            <a:endParaRPr lang="en-US" dirty="0"/>
          </a:p>
          <a:p>
            <a:pPr lvl="1">
              <a:defRPr/>
            </a:pPr>
            <a:r>
              <a:rPr lang="en-US" dirty="0"/>
              <a:t>Correlate with clinical picture</a:t>
            </a:r>
          </a:p>
          <a:p>
            <a:pPr>
              <a:defRPr/>
            </a:pPr>
            <a:endParaRPr lang="en-US" sz="2400" dirty="0"/>
          </a:p>
          <a:p>
            <a:pPr lvl="1">
              <a:defRPr/>
            </a:pPr>
            <a:r>
              <a:rPr lang="en-US" dirty="0"/>
              <a:t>Assess speed of Gram stains from blood, sterile sites and STATS</a:t>
            </a:r>
            <a:br>
              <a:rPr lang="en-US" dirty="0"/>
            </a:br>
            <a:endParaRPr lang="en-US" dirty="0"/>
          </a:p>
          <a:p>
            <a:pPr indent="0">
              <a:buNone/>
              <a:defRPr/>
            </a:pPr>
            <a:endParaRPr lang="en-US" sz="2400" dirty="0"/>
          </a:p>
          <a:p>
            <a:pPr lvl="1">
              <a:defRPr/>
            </a:pPr>
            <a:endParaRPr lang="en-US" dirty="0"/>
          </a:p>
          <a:p>
            <a:pPr>
              <a:defRP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6D9A-13D9-4F63-AF52-EAF0756D88EE}"/>
              </a:ext>
            </a:extLst>
          </p:cNvPr>
          <p:cNvSpPr>
            <a:spLocks noGrp="1"/>
          </p:cNvSpPr>
          <p:nvPr>
            <p:ph type="ctrTitle"/>
          </p:nvPr>
        </p:nvSpPr>
        <p:spPr/>
        <p:txBody>
          <a:bodyPr/>
          <a:lstStyle/>
          <a:p>
            <a:r>
              <a:rPr lang="en-US" dirty="0"/>
              <a:t>Challenges</a:t>
            </a:r>
          </a:p>
        </p:txBody>
      </p:sp>
      <p:sp>
        <p:nvSpPr>
          <p:cNvPr id="3" name="Subtitle 2">
            <a:extLst>
              <a:ext uri="{FF2B5EF4-FFF2-40B4-BE49-F238E27FC236}">
                <a16:creationId xmlns:a16="http://schemas.microsoft.com/office/drawing/2014/main" id="{0ADCC10F-9650-47AF-A250-B9359DC3FB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80804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0538C58-F068-49E4-9F01-425716271F0C}"/>
              </a:ext>
            </a:extLst>
          </p:cNvPr>
          <p:cNvSpPr>
            <a:spLocks noGrp="1" noChangeArrowheads="1"/>
          </p:cNvSpPr>
          <p:nvPr>
            <p:ph type="title"/>
          </p:nvPr>
        </p:nvSpPr>
        <p:spPr>
          <a:xfrm>
            <a:off x="533400" y="203200"/>
            <a:ext cx="10972800" cy="1069848"/>
          </a:xfrm>
        </p:spPr>
        <p:txBody>
          <a:bodyPr/>
          <a:lstStyle/>
          <a:p>
            <a:r>
              <a:rPr lang="en-US" altLang="en-US" sz="2800" dirty="0"/>
              <a:t>Pleural fluid with Gram positive cocci; nothing grew</a:t>
            </a:r>
            <a:endParaRPr lang="en-US" altLang="en-US" dirty="0"/>
          </a:p>
        </p:txBody>
      </p:sp>
      <p:sp>
        <p:nvSpPr>
          <p:cNvPr id="52227" name="Slide Number Placeholder 5">
            <a:extLst>
              <a:ext uri="{FF2B5EF4-FFF2-40B4-BE49-F238E27FC236}">
                <a16:creationId xmlns:a16="http://schemas.microsoft.com/office/drawing/2014/main" id="{7DBA6974-BFB0-43C2-9ACB-B298FC4537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F60541-9B8C-4D9E-B4EA-BA3B91AEFDB7}" type="slidenum">
              <a:rPr lang="en-US" altLang="en-US"/>
              <a:pPr eaLnBrk="1" hangingPunct="1"/>
              <a:t>47</a:t>
            </a:fld>
            <a:endParaRPr lang="en-US" altLang="en-US"/>
          </a:p>
        </p:txBody>
      </p:sp>
      <p:pic>
        <p:nvPicPr>
          <p:cNvPr id="52228" name="Picture 5">
            <a:extLst>
              <a:ext uri="{FF2B5EF4-FFF2-40B4-BE49-F238E27FC236}">
                <a16:creationId xmlns:a16="http://schemas.microsoft.com/office/drawing/2014/main" id="{CC15F07E-728B-4764-8A48-8B13A38F2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66800"/>
            <a:ext cx="74676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Line 4">
            <a:extLst>
              <a:ext uri="{FF2B5EF4-FFF2-40B4-BE49-F238E27FC236}">
                <a16:creationId xmlns:a16="http://schemas.microsoft.com/office/drawing/2014/main" id="{4DA07B87-73AB-409F-A0C8-0CA25BFB93EE}"/>
              </a:ext>
            </a:extLst>
          </p:cNvPr>
          <p:cNvSpPr>
            <a:spLocks noChangeShapeType="1"/>
          </p:cNvSpPr>
          <p:nvPr/>
        </p:nvSpPr>
        <p:spPr bwMode="auto">
          <a:xfrm flipV="1">
            <a:off x="4114800" y="3962400"/>
            <a:ext cx="1143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F828752-0C0C-4C44-968A-EA8F4F16B50D}"/>
              </a:ext>
            </a:extLst>
          </p:cNvPr>
          <p:cNvSpPr>
            <a:spLocks noGrp="1" noChangeArrowheads="1"/>
          </p:cNvSpPr>
          <p:nvPr>
            <p:ph type="title"/>
          </p:nvPr>
        </p:nvSpPr>
        <p:spPr>
          <a:xfrm>
            <a:off x="1470837" y="685799"/>
            <a:ext cx="8229600" cy="1066800"/>
          </a:xfrm>
        </p:spPr>
        <p:txBody>
          <a:bodyPr/>
          <a:lstStyle/>
          <a:p>
            <a:r>
              <a:rPr lang="en-US" altLang="en-US" sz="3200" b="1" dirty="0"/>
              <a:t>Pleural fluid</a:t>
            </a:r>
            <a:br>
              <a:rPr lang="en-US" altLang="en-US" sz="3200" b="1" dirty="0"/>
            </a:br>
            <a:r>
              <a:rPr lang="en-US" altLang="en-US" sz="3200" b="1" dirty="0"/>
              <a:t>Correlate Gram stain with culture!</a:t>
            </a:r>
          </a:p>
        </p:txBody>
      </p:sp>
      <p:sp>
        <p:nvSpPr>
          <p:cNvPr id="53251" name="Rectangle 3">
            <a:extLst>
              <a:ext uri="{FF2B5EF4-FFF2-40B4-BE49-F238E27FC236}">
                <a16:creationId xmlns:a16="http://schemas.microsoft.com/office/drawing/2014/main" id="{4EDD0116-855B-488C-9A89-2D02C0F7A20A}"/>
              </a:ext>
            </a:extLst>
          </p:cNvPr>
          <p:cNvSpPr>
            <a:spLocks noGrp="1" noChangeArrowheads="1"/>
          </p:cNvSpPr>
          <p:nvPr>
            <p:ph idx="1"/>
          </p:nvPr>
        </p:nvSpPr>
        <p:spPr>
          <a:xfrm>
            <a:off x="1257300" y="2013173"/>
            <a:ext cx="8229600" cy="4754563"/>
          </a:xfrm>
        </p:spPr>
        <p:txBody>
          <a:bodyPr/>
          <a:lstStyle/>
          <a:p>
            <a:r>
              <a:rPr lang="en-US" altLang="en-US" dirty="0"/>
              <a:t>Review the slide; is Gram stain false positive?</a:t>
            </a:r>
          </a:p>
          <a:p>
            <a:r>
              <a:rPr lang="en-US" altLang="en-US" dirty="0"/>
              <a:t>Is the culture a false negative? Has the patient been on antibiotics which may account for the “no growth”? Anaerobes?</a:t>
            </a:r>
            <a:br>
              <a:rPr lang="en-US" altLang="en-US" dirty="0"/>
            </a:br>
            <a:endParaRPr lang="en-US" altLang="en-US" dirty="0"/>
          </a:p>
          <a:p>
            <a:r>
              <a:rPr lang="en-US" altLang="en-US" dirty="0"/>
              <a:t>Get history/ contact the clinician to resolve the discrepancy. (This patient was previously on 2 antibiotics.) This is good practice PLUS it is good patient care/communication.</a:t>
            </a:r>
          </a:p>
          <a:p>
            <a:endParaRPr lang="en-US" altLang="en-US" dirty="0"/>
          </a:p>
        </p:txBody>
      </p:sp>
      <p:sp>
        <p:nvSpPr>
          <p:cNvPr id="53252" name="Slide Number Placeholder 5">
            <a:extLst>
              <a:ext uri="{FF2B5EF4-FFF2-40B4-BE49-F238E27FC236}">
                <a16:creationId xmlns:a16="http://schemas.microsoft.com/office/drawing/2014/main" id="{9496A4E7-4E52-4F7A-B0F2-8E275F779A1F}"/>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EC06D5-FA31-4AA5-A9CF-DE84734391AB}" type="slidenum">
              <a:rPr lang="en-US" altLang="en-US"/>
              <a:pPr eaLnBrk="1" hangingPunct="1"/>
              <a:t>48</a:t>
            </a:fld>
            <a:endParaRPr lang="en-US" altLang="en-US"/>
          </a:p>
        </p:txBody>
      </p:sp>
      <p:pic>
        <p:nvPicPr>
          <p:cNvPr id="53253" name="Picture 4" descr="Pleural fl G pos cocci NG1">
            <a:extLst>
              <a:ext uri="{FF2B5EF4-FFF2-40B4-BE49-F238E27FC236}">
                <a16:creationId xmlns:a16="http://schemas.microsoft.com/office/drawing/2014/main" id="{98A933D6-8F08-47F4-8AB2-6A0C32F447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5105401"/>
            <a:ext cx="20574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0680958-4C7D-45EF-B373-E4DD74015F5F}"/>
              </a:ext>
            </a:extLst>
          </p:cNvPr>
          <p:cNvSpPr>
            <a:spLocks noGrp="1" noChangeArrowheads="1"/>
          </p:cNvSpPr>
          <p:nvPr>
            <p:ph type="title"/>
          </p:nvPr>
        </p:nvSpPr>
        <p:spPr>
          <a:solidFill>
            <a:srgbClr val="CC0033"/>
          </a:solidFill>
        </p:spPr>
        <p:txBody>
          <a:bodyPr/>
          <a:lstStyle/>
          <a:p>
            <a:r>
              <a:rPr lang="en-US" altLang="en-US" sz="3200" dirty="0">
                <a:solidFill>
                  <a:schemeClr val="bg1"/>
                </a:solidFill>
              </a:rPr>
              <a:t>Indicators of Pathology</a:t>
            </a:r>
            <a:br>
              <a:rPr lang="en-US" altLang="en-US" sz="3200" dirty="0">
                <a:solidFill>
                  <a:schemeClr val="bg1"/>
                </a:solidFill>
              </a:rPr>
            </a:br>
            <a:r>
              <a:rPr lang="en-US" altLang="en-US" sz="3200" dirty="0">
                <a:solidFill>
                  <a:schemeClr val="bg1"/>
                </a:solidFill>
              </a:rPr>
              <a:t>(</a:t>
            </a:r>
            <a:r>
              <a:rPr lang="en-US" altLang="en-US" sz="3200" b="1" dirty="0">
                <a:solidFill>
                  <a:schemeClr val="bg1"/>
                </a:solidFill>
              </a:rPr>
              <a:t>Advanced Competency</a:t>
            </a:r>
            <a:r>
              <a:rPr lang="en-US" altLang="en-US" sz="3200" dirty="0">
                <a:solidFill>
                  <a:schemeClr val="bg1"/>
                </a:solidFill>
              </a:rPr>
              <a:t> in </a:t>
            </a:r>
            <a:r>
              <a:rPr lang="en-US" altLang="en-US" sz="3200" b="1" dirty="0">
                <a:solidFill>
                  <a:schemeClr val="bg1"/>
                </a:solidFill>
              </a:rPr>
              <a:t>Bold</a:t>
            </a:r>
            <a:r>
              <a:rPr lang="en-US" altLang="en-US" sz="3200" dirty="0">
                <a:solidFill>
                  <a:schemeClr val="bg1"/>
                </a:solidFill>
              </a:rPr>
              <a:t>)</a:t>
            </a:r>
          </a:p>
        </p:txBody>
      </p:sp>
      <p:sp>
        <p:nvSpPr>
          <p:cNvPr id="54275" name="Rectangle 3">
            <a:extLst>
              <a:ext uri="{FF2B5EF4-FFF2-40B4-BE49-F238E27FC236}">
                <a16:creationId xmlns:a16="http://schemas.microsoft.com/office/drawing/2014/main" id="{D82580B9-4551-462E-8833-9265CE1BA38C}"/>
              </a:ext>
            </a:extLst>
          </p:cNvPr>
          <p:cNvSpPr>
            <a:spLocks noGrp="1" noChangeArrowheads="1"/>
          </p:cNvSpPr>
          <p:nvPr>
            <p:ph sz="half" idx="1"/>
          </p:nvPr>
        </p:nvSpPr>
        <p:spPr>
          <a:xfrm>
            <a:off x="762000" y="2603206"/>
            <a:ext cx="4572000" cy="3675358"/>
          </a:xfrm>
        </p:spPr>
        <p:txBody>
          <a:bodyPr>
            <a:noAutofit/>
          </a:bodyPr>
          <a:lstStyle/>
          <a:p>
            <a:r>
              <a:rPr lang="en-US" altLang="en-US" sz="2800" dirty="0">
                <a:solidFill>
                  <a:srgbClr val="002060"/>
                </a:solidFill>
              </a:rPr>
              <a:t>White blood cells (polymorphonuclear leukocytes)</a:t>
            </a:r>
          </a:p>
          <a:p>
            <a:r>
              <a:rPr lang="en-US" altLang="en-US" sz="2800" b="1" dirty="0">
                <a:solidFill>
                  <a:srgbClr val="002060"/>
                </a:solidFill>
              </a:rPr>
              <a:t>Alveolar macrophages</a:t>
            </a:r>
          </a:p>
          <a:p>
            <a:r>
              <a:rPr lang="en-US" altLang="en-US" sz="2800" dirty="0">
                <a:solidFill>
                  <a:srgbClr val="002060"/>
                </a:solidFill>
              </a:rPr>
              <a:t>Squamous</a:t>
            </a:r>
            <a:r>
              <a:rPr lang="en-US" altLang="en-US" sz="2800" b="1" dirty="0">
                <a:solidFill>
                  <a:srgbClr val="002060"/>
                </a:solidFill>
              </a:rPr>
              <a:t>/columnar epithelial cells</a:t>
            </a:r>
          </a:p>
          <a:p>
            <a:r>
              <a:rPr lang="en-US" altLang="en-US" sz="2800" b="1" dirty="0">
                <a:solidFill>
                  <a:srgbClr val="002060"/>
                </a:solidFill>
              </a:rPr>
              <a:t>Elastin/collagen fibers</a:t>
            </a:r>
          </a:p>
          <a:p>
            <a:r>
              <a:rPr lang="en-US" altLang="en-US" sz="2800" b="1" dirty="0" err="1">
                <a:solidFill>
                  <a:srgbClr val="002060"/>
                </a:solidFill>
              </a:rPr>
              <a:t>Curschmann’s</a:t>
            </a:r>
            <a:r>
              <a:rPr lang="en-US" altLang="en-US" sz="2800" b="1" dirty="0">
                <a:solidFill>
                  <a:srgbClr val="002060"/>
                </a:solidFill>
              </a:rPr>
              <a:t> spirals</a:t>
            </a:r>
          </a:p>
          <a:p>
            <a:r>
              <a:rPr lang="en-US" altLang="en-US" sz="2800" b="1" dirty="0">
                <a:solidFill>
                  <a:srgbClr val="002060"/>
                </a:solidFill>
              </a:rPr>
              <a:t>Corpora </a:t>
            </a:r>
            <a:r>
              <a:rPr lang="en-US" altLang="en-US" sz="2800" b="1" dirty="0" err="1">
                <a:solidFill>
                  <a:srgbClr val="002060"/>
                </a:solidFill>
              </a:rPr>
              <a:t>amylacea</a:t>
            </a:r>
            <a:endParaRPr lang="en-US" altLang="en-US" sz="2800" b="1" dirty="0">
              <a:solidFill>
                <a:srgbClr val="002060"/>
              </a:solidFill>
            </a:endParaRPr>
          </a:p>
        </p:txBody>
      </p:sp>
      <p:sp>
        <p:nvSpPr>
          <p:cNvPr id="54276" name="Rectangle 4">
            <a:extLst>
              <a:ext uri="{FF2B5EF4-FFF2-40B4-BE49-F238E27FC236}">
                <a16:creationId xmlns:a16="http://schemas.microsoft.com/office/drawing/2014/main" id="{4AECB217-E762-48B5-B181-16EFDD61A65B}"/>
              </a:ext>
            </a:extLst>
          </p:cNvPr>
          <p:cNvSpPr>
            <a:spLocks noGrp="1" noChangeArrowheads="1"/>
          </p:cNvSpPr>
          <p:nvPr>
            <p:ph sz="half" idx="2"/>
          </p:nvPr>
        </p:nvSpPr>
        <p:spPr>
          <a:xfrm>
            <a:off x="7239000" y="2603206"/>
            <a:ext cx="3657600" cy="4307976"/>
          </a:xfrm>
        </p:spPr>
        <p:txBody>
          <a:bodyPr>
            <a:normAutofit/>
          </a:bodyPr>
          <a:lstStyle/>
          <a:p>
            <a:r>
              <a:rPr lang="en-US" altLang="en-US" sz="2800" dirty="0">
                <a:solidFill>
                  <a:srgbClr val="002060"/>
                </a:solidFill>
              </a:rPr>
              <a:t>Intracellular bacteria/yeasts</a:t>
            </a:r>
          </a:p>
          <a:p>
            <a:r>
              <a:rPr lang="en-US" altLang="en-US" sz="2800" b="1" dirty="0">
                <a:solidFill>
                  <a:srgbClr val="002060"/>
                </a:solidFill>
              </a:rPr>
              <a:t>Antibiotic effect</a:t>
            </a:r>
            <a:br>
              <a:rPr lang="en-US" altLang="en-US" sz="2800" b="1" dirty="0">
                <a:solidFill>
                  <a:srgbClr val="002060"/>
                </a:solidFill>
              </a:rPr>
            </a:br>
            <a:r>
              <a:rPr lang="en-US" altLang="en-US" sz="2800" b="1" dirty="0">
                <a:solidFill>
                  <a:srgbClr val="002060"/>
                </a:solidFill>
              </a:rPr>
              <a:t>on bacteria</a:t>
            </a:r>
          </a:p>
          <a:p>
            <a:r>
              <a:rPr lang="en-US" altLang="en-US" sz="2800" b="1" dirty="0">
                <a:solidFill>
                  <a:srgbClr val="002060"/>
                </a:solidFill>
              </a:rPr>
              <a:t>Crystals</a:t>
            </a:r>
          </a:p>
          <a:p>
            <a:r>
              <a:rPr lang="en-US" altLang="en-US" sz="2800" b="1" dirty="0">
                <a:solidFill>
                  <a:srgbClr val="002060"/>
                </a:solidFill>
              </a:rPr>
              <a:t>Charcot-Leyden Crystals</a:t>
            </a:r>
          </a:p>
        </p:txBody>
      </p:sp>
      <p:sp>
        <p:nvSpPr>
          <p:cNvPr id="54277" name="Text Box 5">
            <a:extLst>
              <a:ext uri="{FF2B5EF4-FFF2-40B4-BE49-F238E27FC236}">
                <a16:creationId xmlns:a16="http://schemas.microsoft.com/office/drawing/2014/main" id="{D754DCC2-5A7E-45D3-9B31-DAA07308E322}"/>
              </a:ext>
            </a:extLst>
          </p:cNvPr>
          <p:cNvSpPr txBox="1">
            <a:spLocks noChangeArrowheads="1"/>
          </p:cNvSpPr>
          <p:nvPr/>
        </p:nvSpPr>
        <p:spPr bwMode="auto">
          <a:xfrm>
            <a:off x="7239000" y="62484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chemeClr val="bg1"/>
                </a:solidFill>
              </a:rPr>
              <a:t>Adapted from Dr. Thomson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0">
            <a:extLst>
              <a:ext uri="{FF2B5EF4-FFF2-40B4-BE49-F238E27FC236}">
                <a16:creationId xmlns:a16="http://schemas.microsoft.com/office/drawing/2014/main" id="{A574A80E-D170-4892-BC14-DBE69045BBF4}"/>
              </a:ext>
            </a:extLst>
          </p:cNvPr>
          <p:cNvSpPr>
            <a:spLocks noGrp="1"/>
          </p:cNvSpPr>
          <p:nvPr>
            <p:ph type="title"/>
          </p:nvPr>
        </p:nvSpPr>
        <p:spPr/>
        <p:txBody>
          <a:bodyPr>
            <a:normAutofit fontScale="90000"/>
          </a:bodyPr>
          <a:lstStyle/>
          <a:p>
            <a:r>
              <a:rPr lang="en-US" altLang="en-US"/>
              <a:t>Close-up of Bacterial Cell Walls</a:t>
            </a:r>
          </a:p>
        </p:txBody>
      </p:sp>
      <p:pic>
        <p:nvPicPr>
          <p:cNvPr id="9219" name="Picture 5" descr="C:\Users\Owner\Desktop\walls.gif">
            <a:extLst>
              <a:ext uri="{FF2B5EF4-FFF2-40B4-BE49-F238E27FC236}">
                <a16:creationId xmlns:a16="http://schemas.microsoft.com/office/drawing/2014/main" id="{2FAFDF72-9FA0-42FD-A51E-FB25EF7B3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14401"/>
            <a:ext cx="64770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26BBE23-BD57-4AF2-8222-1957A97292A5}"/>
              </a:ext>
            </a:extLst>
          </p:cNvPr>
          <p:cNvSpPr>
            <a:spLocks noGrp="1" noChangeArrowheads="1"/>
          </p:cNvSpPr>
          <p:nvPr>
            <p:ph type="title"/>
          </p:nvPr>
        </p:nvSpPr>
        <p:spPr>
          <a:xfrm>
            <a:off x="434848" y="286671"/>
            <a:ext cx="10972800" cy="1069848"/>
          </a:xfrm>
        </p:spPr>
        <p:txBody>
          <a:bodyPr/>
          <a:lstStyle/>
          <a:p>
            <a:r>
              <a:rPr lang="en-US" altLang="en-US" dirty="0"/>
              <a:t>Ciliated Columnar Epithelial Cells</a:t>
            </a:r>
          </a:p>
        </p:txBody>
      </p:sp>
      <p:sp>
        <p:nvSpPr>
          <p:cNvPr id="55299" name="Slide Number Placeholder 5">
            <a:extLst>
              <a:ext uri="{FF2B5EF4-FFF2-40B4-BE49-F238E27FC236}">
                <a16:creationId xmlns:a16="http://schemas.microsoft.com/office/drawing/2014/main" id="{0CBFF34F-5230-4C97-94CA-6CE31FEA93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BD05EE-8C7B-40BE-895F-8E3EBCBE70DF}" type="slidenum">
              <a:rPr lang="en-US" altLang="en-US"/>
              <a:pPr eaLnBrk="1" hangingPunct="1"/>
              <a:t>50</a:t>
            </a:fld>
            <a:endParaRPr lang="en-US" altLang="en-US"/>
          </a:p>
        </p:txBody>
      </p:sp>
      <p:pic>
        <p:nvPicPr>
          <p:cNvPr id="55300" name="Picture 6">
            <a:extLst>
              <a:ext uri="{FF2B5EF4-FFF2-40B4-BE49-F238E27FC236}">
                <a16:creationId xmlns:a16="http://schemas.microsoft.com/office/drawing/2014/main" id="{14B068D8-6121-47EE-9025-439E8E37A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9188"/>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8">
            <a:extLst>
              <a:ext uri="{FF2B5EF4-FFF2-40B4-BE49-F238E27FC236}">
                <a16:creationId xmlns:a16="http://schemas.microsoft.com/office/drawing/2014/main" id="{CD730446-32BF-4486-95F3-D97CBB18656A}"/>
              </a:ext>
            </a:extLst>
          </p:cNvPr>
          <p:cNvSpPr>
            <a:spLocks noChangeArrowheads="1"/>
          </p:cNvSpPr>
          <p:nvPr/>
        </p:nvSpPr>
        <p:spPr bwMode="auto">
          <a:xfrm>
            <a:off x="3505200" y="1066800"/>
            <a:ext cx="5708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t>Good place to look for bacteria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E5FEF7F4-B141-45AC-9778-AAAA94C55E99}"/>
              </a:ext>
            </a:extLst>
          </p:cNvPr>
          <p:cNvSpPr>
            <a:spLocks noGrp="1" noChangeArrowheads="1"/>
          </p:cNvSpPr>
          <p:nvPr>
            <p:ph type="title"/>
          </p:nvPr>
        </p:nvSpPr>
        <p:spPr>
          <a:xfrm>
            <a:off x="276352" y="120714"/>
            <a:ext cx="10972800" cy="1069848"/>
          </a:xfrm>
        </p:spPr>
        <p:txBody>
          <a:bodyPr/>
          <a:lstStyle/>
          <a:p>
            <a:r>
              <a:rPr lang="en-US" altLang="en-US" dirty="0"/>
              <a:t>Ciliated Columnar Epithelial Cells</a:t>
            </a:r>
          </a:p>
        </p:txBody>
      </p:sp>
      <p:sp>
        <p:nvSpPr>
          <p:cNvPr id="56323" name="Slide Number Placeholder 5">
            <a:extLst>
              <a:ext uri="{FF2B5EF4-FFF2-40B4-BE49-F238E27FC236}">
                <a16:creationId xmlns:a16="http://schemas.microsoft.com/office/drawing/2014/main" id="{6FD9BED2-87F1-47CD-996E-D094DCEA18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9AAA25-A5E0-411E-8C3E-746A70C04950}" type="slidenum">
              <a:rPr lang="en-US" altLang="en-US"/>
              <a:pPr eaLnBrk="1" hangingPunct="1"/>
              <a:t>51</a:t>
            </a:fld>
            <a:endParaRPr lang="en-US" altLang="en-US"/>
          </a:p>
        </p:txBody>
      </p:sp>
      <p:pic>
        <p:nvPicPr>
          <p:cNvPr id="56324" name="Picture 20">
            <a:extLst>
              <a:ext uri="{FF2B5EF4-FFF2-40B4-BE49-F238E27FC236}">
                <a16:creationId xmlns:a16="http://schemas.microsoft.com/office/drawing/2014/main" id="{909E3132-A96E-45B3-A7A6-2885687A3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30276"/>
            <a:ext cx="79248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Line 4">
            <a:extLst>
              <a:ext uri="{FF2B5EF4-FFF2-40B4-BE49-F238E27FC236}">
                <a16:creationId xmlns:a16="http://schemas.microsoft.com/office/drawing/2014/main" id="{D488BE44-13B3-44BE-AA45-A1F3F9423530}"/>
              </a:ext>
            </a:extLst>
          </p:cNvPr>
          <p:cNvSpPr>
            <a:spLocks noChangeShapeType="1"/>
          </p:cNvSpPr>
          <p:nvPr/>
        </p:nvSpPr>
        <p:spPr bwMode="auto">
          <a:xfrm flipV="1">
            <a:off x="4038600" y="5029200"/>
            <a:ext cx="1828800" cy="1066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6" name="Line 5">
            <a:extLst>
              <a:ext uri="{FF2B5EF4-FFF2-40B4-BE49-F238E27FC236}">
                <a16:creationId xmlns:a16="http://schemas.microsoft.com/office/drawing/2014/main" id="{8C885E0F-B135-4E55-AE4F-9B2A0317E88B}"/>
              </a:ext>
            </a:extLst>
          </p:cNvPr>
          <p:cNvSpPr>
            <a:spLocks noChangeShapeType="1"/>
          </p:cNvSpPr>
          <p:nvPr/>
        </p:nvSpPr>
        <p:spPr bwMode="auto">
          <a:xfrm flipH="1">
            <a:off x="7315200" y="43434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7" name="Line 6">
            <a:extLst>
              <a:ext uri="{FF2B5EF4-FFF2-40B4-BE49-F238E27FC236}">
                <a16:creationId xmlns:a16="http://schemas.microsoft.com/office/drawing/2014/main" id="{5DC940D9-6D1B-452A-BD5B-71CFACEA8BDB}"/>
              </a:ext>
            </a:extLst>
          </p:cNvPr>
          <p:cNvSpPr>
            <a:spLocks noChangeShapeType="1"/>
          </p:cNvSpPr>
          <p:nvPr/>
        </p:nvSpPr>
        <p:spPr bwMode="auto">
          <a:xfrm flipH="1">
            <a:off x="7467600" y="44958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8" name="Line 7">
            <a:extLst>
              <a:ext uri="{FF2B5EF4-FFF2-40B4-BE49-F238E27FC236}">
                <a16:creationId xmlns:a16="http://schemas.microsoft.com/office/drawing/2014/main" id="{45F304C7-3D5D-4640-92C4-C904FF5FA131}"/>
              </a:ext>
            </a:extLst>
          </p:cNvPr>
          <p:cNvSpPr>
            <a:spLocks noChangeShapeType="1"/>
          </p:cNvSpPr>
          <p:nvPr/>
        </p:nvSpPr>
        <p:spPr bwMode="auto">
          <a:xfrm flipH="1">
            <a:off x="7239000" y="32766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9" name="Line 8">
            <a:extLst>
              <a:ext uri="{FF2B5EF4-FFF2-40B4-BE49-F238E27FC236}">
                <a16:creationId xmlns:a16="http://schemas.microsoft.com/office/drawing/2014/main" id="{6BF9361B-C29F-4DDA-AC0C-D70BAFC5EA89}"/>
              </a:ext>
            </a:extLst>
          </p:cNvPr>
          <p:cNvSpPr>
            <a:spLocks noChangeShapeType="1"/>
          </p:cNvSpPr>
          <p:nvPr/>
        </p:nvSpPr>
        <p:spPr bwMode="auto">
          <a:xfrm flipH="1">
            <a:off x="7772400" y="48006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0" name="Line 9">
            <a:extLst>
              <a:ext uri="{FF2B5EF4-FFF2-40B4-BE49-F238E27FC236}">
                <a16:creationId xmlns:a16="http://schemas.microsoft.com/office/drawing/2014/main" id="{EC759603-929B-4B97-BEE0-63134F165DE6}"/>
              </a:ext>
            </a:extLst>
          </p:cNvPr>
          <p:cNvSpPr>
            <a:spLocks noChangeShapeType="1"/>
          </p:cNvSpPr>
          <p:nvPr/>
        </p:nvSpPr>
        <p:spPr bwMode="auto">
          <a:xfrm flipH="1">
            <a:off x="6858000" y="2209800"/>
            <a:ext cx="3048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1" name="Line 10">
            <a:extLst>
              <a:ext uri="{FF2B5EF4-FFF2-40B4-BE49-F238E27FC236}">
                <a16:creationId xmlns:a16="http://schemas.microsoft.com/office/drawing/2014/main" id="{223A05A1-4C1F-45DB-BAD5-9F2F87C550D2}"/>
              </a:ext>
            </a:extLst>
          </p:cNvPr>
          <p:cNvSpPr>
            <a:spLocks noChangeShapeType="1"/>
          </p:cNvSpPr>
          <p:nvPr/>
        </p:nvSpPr>
        <p:spPr bwMode="auto">
          <a:xfrm>
            <a:off x="5105400" y="24384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2" name="Line 11">
            <a:extLst>
              <a:ext uri="{FF2B5EF4-FFF2-40B4-BE49-F238E27FC236}">
                <a16:creationId xmlns:a16="http://schemas.microsoft.com/office/drawing/2014/main" id="{0B8AC83B-A6F3-408A-BB75-0CC36671924B}"/>
              </a:ext>
            </a:extLst>
          </p:cNvPr>
          <p:cNvSpPr>
            <a:spLocks noChangeShapeType="1"/>
          </p:cNvSpPr>
          <p:nvPr/>
        </p:nvSpPr>
        <p:spPr bwMode="auto">
          <a:xfrm flipH="1">
            <a:off x="8229600" y="52578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3" name="Line 12">
            <a:extLst>
              <a:ext uri="{FF2B5EF4-FFF2-40B4-BE49-F238E27FC236}">
                <a16:creationId xmlns:a16="http://schemas.microsoft.com/office/drawing/2014/main" id="{7EA7A519-53E5-4E87-9530-AE1470B7CBA0}"/>
              </a:ext>
            </a:extLst>
          </p:cNvPr>
          <p:cNvSpPr>
            <a:spLocks noChangeShapeType="1"/>
          </p:cNvSpPr>
          <p:nvPr/>
        </p:nvSpPr>
        <p:spPr bwMode="auto">
          <a:xfrm flipH="1">
            <a:off x="6248400" y="19050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4" name="Line 13">
            <a:extLst>
              <a:ext uri="{FF2B5EF4-FFF2-40B4-BE49-F238E27FC236}">
                <a16:creationId xmlns:a16="http://schemas.microsoft.com/office/drawing/2014/main" id="{C2AE8983-B8C0-4304-85BE-82E0FFFA0306}"/>
              </a:ext>
            </a:extLst>
          </p:cNvPr>
          <p:cNvSpPr>
            <a:spLocks noChangeShapeType="1"/>
          </p:cNvSpPr>
          <p:nvPr/>
        </p:nvSpPr>
        <p:spPr bwMode="auto">
          <a:xfrm flipH="1">
            <a:off x="8610600" y="67056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5" name="Line 14">
            <a:extLst>
              <a:ext uri="{FF2B5EF4-FFF2-40B4-BE49-F238E27FC236}">
                <a16:creationId xmlns:a16="http://schemas.microsoft.com/office/drawing/2014/main" id="{5D3AB8D1-287C-4EE3-B407-EE0E33577B75}"/>
              </a:ext>
            </a:extLst>
          </p:cNvPr>
          <p:cNvSpPr>
            <a:spLocks noChangeShapeType="1"/>
          </p:cNvSpPr>
          <p:nvPr/>
        </p:nvSpPr>
        <p:spPr bwMode="auto">
          <a:xfrm flipH="1">
            <a:off x="8153400" y="57150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6" name="Line 15">
            <a:extLst>
              <a:ext uri="{FF2B5EF4-FFF2-40B4-BE49-F238E27FC236}">
                <a16:creationId xmlns:a16="http://schemas.microsoft.com/office/drawing/2014/main" id="{47FED34F-DA9C-4FB6-964E-0F8441823DAE}"/>
              </a:ext>
            </a:extLst>
          </p:cNvPr>
          <p:cNvSpPr>
            <a:spLocks noChangeShapeType="1"/>
          </p:cNvSpPr>
          <p:nvPr/>
        </p:nvSpPr>
        <p:spPr bwMode="auto">
          <a:xfrm flipH="1">
            <a:off x="8305800" y="61722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7" name="Line 16">
            <a:extLst>
              <a:ext uri="{FF2B5EF4-FFF2-40B4-BE49-F238E27FC236}">
                <a16:creationId xmlns:a16="http://schemas.microsoft.com/office/drawing/2014/main" id="{1CE513AE-D1C4-4F61-B800-6A2121ABD69D}"/>
              </a:ext>
            </a:extLst>
          </p:cNvPr>
          <p:cNvSpPr>
            <a:spLocks noChangeShapeType="1"/>
          </p:cNvSpPr>
          <p:nvPr/>
        </p:nvSpPr>
        <p:spPr bwMode="auto">
          <a:xfrm flipH="1">
            <a:off x="2362200" y="2438400"/>
            <a:ext cx="76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8" name="Line 17">
            <a:extLst>
              <a:ext uri="{FF2B5EF4-FFF2-40B4-BE49-F238E27FC236}">
                <a16:creationId xmlns:a16="http://schemas.microsoft.com/office/drawing/2014/main" id="{14C8ED6C-F777-403C-B351-4B49AE627A00}"/>
              </a:ext>
            </a:extLst>
          </p:cNvPr>
          <p:cNvSpPr>
            <a:spLocks noChangeShapeType="1"/>
          </p:cNvSpPr>
          <p:nvPr/>
        </p:nvSpPr>
        <p:spPr bwMode="auto">
          <a:xfrm>
            <a:off x="3352800" y="27432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39" name="Line 18">
            <a:extLst>
              <a:ext uri="{FF2B5EF4-FFF2-40B4-BE49-F238E27FC236}">
                <a16:creationId xmlns:a16="http://schemas.microsoft.com/office/drawing/2014/main" id="{D8263E7A-12A9-4138-855A-47398E63E3B8}"/>
              </a:ext>
            </a:extLst>
          </p:cNvPr>
          <p:cNvSpPr>
            <a:spLocks noChangeShapeType="1"/>
          </p:cNvSpPr>
          <p:nvPr/>
        </p:nvSpPr>
        <p:spPr bwMode="auto">
          <a:xfrm>
            <a:off x="3886200" y="27432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40" name="Line 19">
            <a:extLst>
              <a:ext uri="{FF2B5EF4-FFF2-40B4-BE49-F238E27FC236}">
                <a16:creationId xmlns:a16="http://schemas.microsoft.com/office/drawing/2014/main" id="{0EF78D75-4C7F-422F-89D9-495A2FE18C6F}"/>
              </a:ext>
            </a:extLst>
          </p:cNvPr>
          <p:cNvSpPr>
            <a:spLocks noChangeShapeType="1"/>
          </p:cNvSpPr>
          <p:nvPr/>
        </p:nvSpPr>
        <p:spPr bwMode="auto">
          <a:xfrm>
            <a:off x="4419600" y="27432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DE8DAB3-6B12-4115-84C2-68DC0EA9866B}"/>
              </a:ext>
            </a:extLst>
          </p:cNvPr>
          <p:cNvSpPr>
            <a:spLocks noGrp="1" noChangeArrowheads="1"/>
          </p:cNvSpPr>
          <p:nvPr>
            <p:ph type="title"/>
          </p:nvPr>
        </p:nvSpPr>
        <p:spPr>
          <a:xfrm>
            <a:off x="596900" y="0"/>
            <a:ext cx="10972800" cy="1069848"/>
          </a:xfrm>
        </p:spPr>
        <p:txBody>
          <a:bodyPr/>
          <a:lstStyle/>
          <a:p>
            <a:r>
              <a:rPr lang="en-US" altLang="en-US" dirty="0" err="1"/>
              <a:t>Curshmann’s</a:t>
            </a:r>
            <a:r>
              <a:rPr lang="en-US" altLang="en-US" dirty="0"/>
              <a:t> Spiral in Asthma Patient</a:t>
            </a:r>
          </a:p>
        </p:txBody>
      </p:sp>
      <p:sp>
        <p:nvSpPr>
          <p:cNvPr id="57347" name="Slide Number Placeholder 5">
            <a:extLst>
              <a:ext uri="{FF2B5EF4-FFF2-40B4-BE49-F238E27FC236}">
                <a16:creationId xmlns:a16="http://schemas.microsoft.com/office/drawing/2014/main" id="{47892539-29F2-47B8-903D-07319AE144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373B10-0026-4503-B07E-3183B179E3B4}" type="slidenum">
              <a:rPr lang="en-US" altLang="en-US"/>
              <a:pPr eaLnBrk="1" hangingPunct="1"/>
              <a:t>52</a:t>
            </a:fld>
            <a:endParaRPr lang="en-US" altLang="en-US"/>
          </a:p>
        </p:txBody>
      </p:sp>
      <p:pic>
        <p:nvPicPr>
          <p:cNvPr id="57348" name="Picture 11">
            <a:extLst>
              <a:ext uri="{FF2B5EF4-FFF2-40B4-BE49-F238E27FC236}">
                <a16:creationId xmlns:a16="http://schemas.microsoft.com/office/drawing/2014/main" id="{4BCB07D1-41A6-4068-B82F-E3E5CADC2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33450"/>
            <a:ext cx="78994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67DF44E1-8AD1-48F6-8B04-70F600AEFD8F}"/>
              </a:ext>
            </a:extLst>
          </p:cNvPr>
          <p:cNvSpPr>
            <a:spLocks noChangeShapeType="1"/>
          </p:cNvSpPr>
          <p:nvPr/>
        </p:nvSpPr>
        <p:spPr bwMode="auto">
          <a:xfrm flipH="1">
            <a:off x="5410200" y="2819400"/>
            <a:ext cx="9144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0" name="Rectangle 6">
            <a:extLst>
              <a:ext uri="{FF2B5EF4-FFF2-40B4-BE49-F238E27FC236}">
                <a16:creationId xmlns:a16="http://schemas.microsoft.com/office/drawing/2014/main" id="{ACE52B4A-DB13-4338-A74D-B7505DE02DE1}"/>
              </a:ext>
            </a:extLst>
          </p:cNvPr>
          <p:cNvSpPr>
            <a:spLocks noChangeArrowheads="1"/>
          </p:cNvSpPr>
          <p:nvPr/>
        </p:nvSpPr>
        <p:spPr bwMode="auto">
          <a:xfrm>
            <a:off x="3352801" y="1066800"/>
            <a:ext cx="5078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t>Not relevant- do not report.</a:t>
            </a:r>
          </a:p>
        </p:txBody>
      </p:sp>
      <p:sp>
        <p:nvSpPr>
          <p:cNvPr id="57351" name="Text Box 10">
            <a:extLst>
              <a:ext uri="{FF2B5EF4-FFF2-40B4-BE49-F238E27FC236}">
                <a16:creationId xmlns:a16="http://schemas.microsoft.com/office/drawing/2014/main" id="{09213A1B-05B2-4BAE-8418-3236B46C9FDE}"/>
              </a:ext>
            </a:extLst>
          </p:cNvPr>
          <p:cNvSpPr txBox="1">
            <a:spLocks noChangeArrowheads="1"/>
          </p:cNvSpPr>
          <p:nvPr/>
        </p:nvSpPr>
        <p:spPr bwMode="auto">
          <a:xfrm>
            <a:off x="6781800" y="63246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Slide from Dr. Thomson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7BEA56F-F82A-46F7-9C5C-8364158D7E9B}"/>
              </a:ext>
            </a:extLst>
          </p:cNvPr>
          <p:cNvSpPr>
            <a:spLocks noGrp="1" noChangeArrowheads="1"/>
          </p:cNvSpPr>
          <p:nvPr>
            <p:ph type="title"/>
          </p:nvPr>
        </p:nvSpPr>
        <p:spPr>
          <a:xfrm>
            <a:off x="609600" y="137908"/>
            <a:ext cx="10972800" cy="1069848"/>
          </a:xfrm>
        </p:spPr>
        <p:txBody>
          <a:bodyPr/>
          <a:lstStyle/>
          <a:p>
            <a:r>
              <a:rPr lang="en-US" altLang="en-US" sz="3200" dirty="0"/>
              <a:t>Corpora </a:t>
            </a:r>
            <a:r>
              <a:rPr lang="en-US" altLang="en-US" sz="3200" dirty="0" err="1"/>
              <a:t>amylacea</a:t>
            </a:r>
            <a:r>
              <a:rPr lang="en-US" altLang="en-US" sz="3200" dirty="0"/>
              <a:t> indicates tissue damage.</a:t>
            </a:r>
          </a:p>
        </p:txBody>
      </p:sp>
      <p:sp>
        <p:nvSpPr>
          <p:cNvPr id="58371" name="Slide Number Placeholder 5">
            <a:extLst>
              <a:ext uri="{FF2B5EF4-FFF2-40B4-BE49-F238E27FC236}">
                <a16:creationId xmlns:a16="http://schemas.microsoft.com/office/drawing/2014/main" id="{4DEC2221-612D-469A-B3BB-E54EE9CEB7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43B57D-BDD0-4B02-97A7-A33DF73D9D9F}" type="slidenum">
              <a:rPr lang="en-US" altLang="en-US"/>
              <a:pPr eaLnBrk="1" hangingPunct="1"/>
              <a:t>53</a:t>
            </a:fld>
            <a:endParaRPr lang="en-US" altLang="en-US"/>
          </a:p>
        </p:txBody>
      </p:sp>
      <p:pic>
        <p:nvPicPr>
          <p:cNvPr id="58372" name="Picture 7">
            <a:extLst>
              <a:ext uri="{FF2B5EF4-FFF2-40B4-BE49-F238E27FC236}">
                <a16:creationId xmlns:a16="http://schemas.microsoft.com/office/drawing/2014/main" id="{2E5101C6-8EB9-41DF-BA63-D4AAED83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14401"/>
            <a:ext cx="762635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4">
            <a:extLst>
              <a:ext uri="{FF2B5EF4-FFF2-40B4-BE49-F238E27FC236}">
                <a16:creationId xmlns:a16="http://schemas.microsoft.com/office/drawing/2014/main" id="{DDEE2E67-A8CF-460C-B1F5-756068B7EEE1}"/>
              </a:ext>
            </a:extLst>
          </p:cNvPr>
          <p:cNvSpPr txBox="1">
            <a:spLocks noChangeArrowheads="1"/>
          </p:cNvSpPr>
          <p:nvPr/>
        </p:nvSpPr>
        <p:spPr bwMode="auto">
          <a:xfrm>
            <a:off x="2819400" y="52578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Slide from Dr. Thomson</a:t>
            </a:r>
          </a:p>
        </p:txBody>
      </p:sp>
      <p:sp>
        <p:nvSpPr>
          <p:cNvPr id="58374" name="Line 5">
            <a:extLst>
              <a:ext uri="{FF2B5EF4-FFF2-40B4-BE49-F238E27FC236}">
                <a16:creationId xmlns:a16="http://schemas.microsoft.com/office/drawing/2014/main" id="{AB5B0F48-05C3-402F-82CB-3A854F3CD997}"/>
              </a:ext>
            </a:extLst>
          </p:cNvPr>
          <p:cNvSpPr>
            <a:spLocks noChangeShapeType="1"/>
          </p:cNvSpPr>
          <p:nvPr/>
        </p:nvSpPr>
        <p:spPr bwMode="auto">
          <a:xfrm flipV="1">
            <a:off x="6248400" y="4648200"/>
            <a:ext cx="609600" cy="685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5" name="Line 6">
            <a:extLst>
              <a:ext uri="{FF2B5EF4-FFF2-40B4-BE49-F238E27FC236}">
                <a16:creationId xmlns:a16="http://schemas.microsoft.com/office/drawing/2014/main" id="{6FAB9127-5513-4414-8E3F-A7B35AD2253E}"/>
              </a:ext>
            </a:extLst>
          </p:cNvPr>
          <p:cNvSpPr>
            <a:spLocks noChangeShapeType="1"/>
          </p:cNvSpPr>
          <p:nvPr/>
        </p:nvSpPr>
        <p:spPr bwMode="auto">
          <a:xfrm flipV="1">
            <a:off x="3733800" y="4191000"/>
            <a:ext cx="3048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19B4D77-12E7-4FD0-9CF7-275CB3241CF3}"/>
              </a:ext>
            </a:extLst>
          </p:cNvPr>
          <p:cNvSpPr>
            <a:spLocks noGrp="1" noChangeArrowheads="1"/>
          </p:cNvSpPr>
          <p:nvPr>
            <p:ph type="title"/>
          </p:nvPr>
        </p:nvSpPr>
        <p:spPr>
          <a:xfrm>
            <a:off x="609600" y="7457"/>
            <a:ext cx="10972800" cy="1069848"/>
          </a:xfrm>
        </p:spPr>
        <p:txBody>
          <a:bodyPr/>
          <a:lstStyle/>
          <a:p>
            <a:r>
              <a:rPr lang="en-US" altLang="en-US" sz="3200" dirty="0"/>
              <a:t>Corpora </a:t>
            </a:r>
            <a:r>
              <a:rPr lang="en-US" altLang="en-US" sz="3200" dirty="0" err="1"/>
              <a:t>amylacea</a:t>
            </a:r>
            <a:r>
              <a:rPr lang="en-US" altLang="en-US" sz="3200" dirty="0"/>
              <a:t>: laminated starch bodies</a:t>
            </a:r>
          </a:p>
        </p:txBody>
      </p:sp>
      <p:pic>
        <p:nvPicPr>
          <p:cNvPr id="59395" name="Picture 9">
            <a:extLst>
              <a:ext uri="{FF2B5EF4-FFF2-40B4-BE49-F238E27FC236}">
                <a16:creationId xmlns:a16="http://schemas.microsoft.com/office/drawing/2014/main" id="{8CB45CFE-0C3E-4C35-A415-46D592D1C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14401"/>
            <a:ext cx="76962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42F20614-3D51-4740-8F71-716159027D2D}"/>
              </a:ext>
            </a:extLst>
          </p:cNvPr>
          <p:cNvSpPr txBox="1">
            <a:spLocks noChangeArrowheads="1"/>
          </p:cNvSpPr>
          <p:nvPr/>
        </p:nvSpPr>
        <p:spPr bwMode="auto">
          <a:xfrm>
            <a:off x="7010400" y="990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Slide from Dr. Thomson</a:t>
            </a:r>
          </a:p>
        </p:txBody>
      </p:sp>
      <p:sp>
        <p:nvSpPr>
          <p:cNvPr id="59397" name="Line 5">
            <a:extLst>
              <a:ext uri="{FF2B5EF4-FFF2-40B4-BE49-F238E27FC236}">
                <a16:creationId xmlns:a16="http://schemas.microsoft.com/office/drawing/2014/main" id="{08A52B57-8C77-4FC2-80EF-06FFB246EFD3}"/>
              </a:ext>
            </a:extLst>
          </p:cNvPr>
          <p:cNvSpPr>
            <a:spLocks noChangeShapeType="1"/>
          </p:cNvSpPr>
          <p:nvPr/>
        </p:nvSpPr>
        <p:spPr bwMode="auto">
          <a:xfrm flipV="1">
            <a:off x="3200400" y="3429000"/>
            <a:ext cx="3048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8" name="Line 6">
            <a:extLst>
              <a:ext uri="{FF2B5EF4-FFF2-40B4-BE49-F238E27FC236}">
                <a16:creationId xmlns:a16="http://schemas.microsoft.com/office/drawing/2014/main" id="{21435BAE-9DAD-4B01-AE9D-E20EE6B3EE52}"/>
              </a:ext>
            </a:extLst>
          </p:cNvPr>
          <p:cNvSpPr>
            <a:spLocks noChangeShapeType="1"/>
          </p:cNvSpPr>
          <p:nvPr/>
        </p:nvSpPr>
        <p:spPr bwMode="auto">
          <a:xfrm flipV="1">
            <a:off x="3657600" y="1828800"/>
            <a:ext cx="3048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9" name="Line 7">
            <a:extLst>
              <a:ext uri="{FF2B5EF4-FFF2-40B4-BE49-F238E27FC236}">
                <a16:creationId xmlns:a16="http://schemas.microsoft.com/office/drawing/2014/main" id="{76495AB6-0227-4FDC-896F-A1FB1CB14E24}"/>
              </a:ext>
            </a:extLst>
          </p:cNvPr>
          <p:cNvSpPr>
            <a:spLocks noChangeShapeType="1"/>
          </p:cNvSpPr>
          <p:nvPr/>
        </p:nvSpPr>
        <p:spPr bwMode="auto">
          <a:xfrm flipH="1">
            <a:off x="8001000" y="2819400"/>
            <a:ext cx="1219200" cy="685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0" name="Line 8">
            <a:extLst>
              <a:ext uri="{FF2B5EF4-FFF2-40B4-BE49-F238E27FC236}">
                <a16:creationId xmlns:a16="http://schemas.microsoft.com/office/drawing/2014/main" id="{CE2DE867-9FF4-4642-BC3E-27C1E017AFB2}"/>
              </a:ext>
            </a:extLst>
          </p:cNvPr>
          <p:cNvSpPr>
            <a:spLocks noChangeShapeType="1"/>
          </p:cNvSpPr>
          <p:nvPr/>
        </p:nvSpPr>
        <p:spPr bwMode="auto">
          <a:xfrm flipH="1">
            <a:off x="6096000" y="2133600"/>
            <a:ext cx="30480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96C5D13-9A32-4BE0-8CC9-9B082BE611E0}"/>
              </a:ext>
            </a:extLst>
          </p:cNvPr>
          <p:cNvSpPr>
            <a:spLocks noGrp="1"/>
          </p:cNvSpPr>
          <p:nvPr>
            <p:ph type="ctrTitle"/>
          </p:nvPr>
        </p:nvSpPr>
        <p:spPr>
          <a:xfrm>
            <a:off x="1524000" y="0"/>
            <a:ext cx="9144000" cy="3600450"/>
          </a:xfrm>
        </p:spPr>
        <p:txBody>
          <a:bodyPr/>
          <a:lstStyle/>
          <a:p>
            <a:r>
              <a:rPr lang="en-US" altLang="en-US"/>
              <a:t>EXAMPLES</a:t>
            </a:r>
          </a:p>
        </p:txBody>
      </p:sp>
      <p:sp>
        <p:nvSpPr>
          <p:cNvPr id="60419" name="Subtitle 2">
            <a:extLst>
              <a:ext uri="{FF2B5EF4-FFF2-40B4-BE49-F238E27FC236}">
                <a16:creationId xmlns:a16="http://schemas.microsoft.com/office/drawing/2014/main" id="{0CD60C67-C94E-443B-B10B-7FACC9FED117}"/>
              </a:ext>
            </a:extLst>
          </p:cNvPr>
          <p:cNvSpPr>
            <a:spLocks noGrp="1"/>
          </p:cNvSpPr>
          <p:nvPr>
            <p:ph type="subTitle" idx="1"/>
          </p:nvPr>
        </p:nvSpPr>
        <p:spPr/>
        <p:txBody>
          <a:bodyPr/>
          <a:lstStyle/>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a:extLst>
              <a:ext uri="{FF2B5EF4-FFF2-40B4-BE49-F238E27FC236}">
                <a16:creationId xmlns:a16="http://schemas.microsoft.com/office/drawing/2014/main" id="{68A4A84A-E808-4FC3-83C4-FEDBF4D75EE5}"/>
              </a:ext>
            </a:extLst>
          </p:cNvPr>
          <p:cNvSpPr>
            <a:spLocks noGrp="1"/>
          </p:cNvSpPr>
          <p:nvPr>
            <p:ph type="ctrTitle"/>
          </p:nvPr>
        </p:nvSpPr>
        <p:spPr>
          <a:xfrm>
            <a:off x="1524000" y="0"/>
            <a:ext cx="9144000" cy="3600450"/>
          </a:xfrm>
        </p:spPr>
        <p:txBody>
          <a:bodyPr/>
          <a:lstStyle/>
          <a:p>
            <a:r>
              <a:rPr lang="en-US" altLang="en-US"/>
              <a:t>Body Fluid Gram’s Stains</a:t>
            </a:r>
          </a:p>
        </p:txBody>
      </p:sp>
      <p:sp>
        <p:nvSpPr>
          <p:cNvPr id="61443" name="Subtitle 3">
            <a:extLst>
              <a:ext uri="{FF2B5EF4-FFF2-40B4-BE49-F238E27FC236}">
                <a16:creationId xmlns:a16="http://schemas.microsoft.com/office/drawing/2014/main" id="{FD2EB13F-2202-45E3-91D9-777E61B4B98B}"/>
              </a:ext>
            </a:extLst>
          </p:cNvPr>
          <p:cNvSpPr>
            <a:spLocks noGrp="1"/>
          </p:cNvSpPr>
          <p:nvPr>
            <p:ph type="subTitle" idx="1"/>
          </p:nvPr>
        </p:nvSpPr>
        <p:spPr/>
        <p:txBody>
          <a:bodyPr/>
          <a:lstStyle/>
          <a:p>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29952D39-DBB3-4239-B8FA-8E8171A2A430}"/>
              </a:ext>
            </a:extLst>
          </p:cNvPr>
          <p:cNvSpPr>
            <a:spLocks noGrp="1"/>
          </p:cNvSpPr>
          <p:nvPr>
            <p:ph type="title"/>
          </p:nvPr>
        </p:nvSpPr>
        <p:spPr>
          <a:xfrm>
            <a:off x="533400" y="73152"/>
            <a:ext cx="10972800" cy="1069848"/>
          </a:xfrm>
        </p:spPr>
        <p:txBody>
          <a:bodyPr/>
          <a:lstStyle/>
          <a:p>
            <a:r>
              <a:rPr lang="en-US" altLang="en-US" dirty="0"/>
              <a:t>CSF: </a:t>
            </a:r>
            <a:r>
              <a:rPr lang="en-US" altLang="en-US" i="1" dirty="0"/>
              <a:t>Neisseria meningitidis</a:t>
            </a:r>
          </a:p>
        </p:txBody>
      </p:sp>
      <p:pic>
        <p:nvPicPr>
          <p:cNvPr id="62467" name="Picture 2">
            <a:extLst>
              <a:ext uri="{FF2B5EF4-FFF2-40B4-BE49-F238E27FC236}">
                <a16:creationId xmlns:a16="http://schemas.microsoft.com/office/drawing/2014/main" id="{7607F23A-392E-4832-BD2C-C155AB89F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0"/>
            <a:ext cx="79248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FF5DF948-0422-4D15-91DB-B1239E0381F5}"/>
              </a:ext>
            </a:extLst>
          </p:cNvPr>
          <p:cNvSpPr>
            <a:spLocks noGrp="1"/>
          </p:cNvSpPr>
          <p:nvPr>
            <p:ph type="title"/>
          </p:nvPr>
        </p:nvSpPr>
        <p:spPr>
          <a:xfrm>
            <a:off x="571500" y="73153"/>
            <a:ext cx="10972800" cy="1069848"/>
          </a:xfrm>
        </p:spPr>
        <p:txBody>
          <a:bodyPr/>
          <a:lstStyle/>
          <a:p>
            <a:r>
              <a:rPr lang="en-US" altLang="en-US" dirty="0"/>
              <a:t>CSF: </a:t>
            </a:r>
            <a:r>
              <a:rPr lang="en-US" altLang="en-US" i="1" dirty="0"/>
              <a:t>S. pneumoniae</a:t>
            </a:r>
          </a:p>
        </p:txBody>
      </p:sp>
      <p:pic>
        <p:nvPicPr>
          <p:cNvPr id="63491" name="Picture 2">
            <a:extLst>
              <a:ext uri="{FF2B5EF4-FFF2-40B4-BE49-F238E27FC236}">
                <a16:creationId xmlns:a16="http://schemas.microsoft.com/office/drawing/2014/main" id="{5AAFED9F-4744-42EA-A5CD-5617D940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1"/>
            <a:ext cx="8001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DDD98E66-4425-4B2E-B61A-1A45607F1C8B}"/>
              </a:ext>
            </a:extLst>
          </p:cNvPr>
          <p:cNvSpPr>
            <a:spLocks noGrp="1"/>
          </p:cNvSpPr>
          <p:nvPr>
            <p:ph type="title"/>
          </p:nvPr>
        </p:nvSpPr>
        <p:spPr>
          <a:xfrm>
            <a:off x="460744" y="73153"/>
            <a:ext cx="10972800" cy="1069848"/>
          </a:xfrm>
        </p:spPr>
        <p:txBody>
          <a:bodyPr/>
          <a:lstStyle/>
          <a:p>
            <a:r>
              <a:rPr lang="en-US" altLang="en-US" dirty="0"/>
              <a:t>CSF: </a:t>
            </a:r>
            <a:r>
              <a:rPr lang="en-US" altLang="en-US" i="1" dirty="0"/>
              <a:t>Haemophilus influenzae</a:t>
            </a:r>
          </a:p>
        </p:txBody>
      </p:sp>
      <p:pic>
        <p:nvPicPr>
          <p:cNvPr id="64515" name="Picture 2">
            <a:extLst>
              <a:ext uri="{FF2B5EF4-FFF2-40B4-BE49-F238E27FC236}">
                <a16:creationId xmlns:a16="http://schemas.microsoft.com/office/drawing/2014/main" id="{E7E12178-86F9-4BD9-AB46-D6AA010A1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43001"/>
            <a:ext cx="7924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a:extLst>
              <a:ext uri="{FF2B5EF4-FFF2-40B4-BE49-F238E27FC236}">
                <a16:creationId xmlns:a16="http://schemas.microsoft.com/office/drawing/2014/main" id="{A37592C4-6CF0-48AF-9AF2-A98A5464C1D9}"/>
              </a:ext>
            </a:extLst>
          </p:cNvPr>
          <p:cNvSpPr>
            <a:spLocks noGrp="1"/>
          </p:cNvSpPr>
          <p:nvPr>
            <p:ph type="title"/>
          </p:nvPr>
        </p:nvSpPr>
        <p:spPr>
          <a:xfrm>
            <a:off x="1524000" y="228601"/>
            <a:ext cx="9144000" cy="639763"/>
          </a:xfrm>
        </p:spPr>
        <p:txBody>
          <a:bodyPr>
            <a:normAutofit fontScale="90000"/>
          </a:bodyPr>
          <a:lstStyle/>
          <a:p>
            <a:r>
              <a:rPr lang="en-US" altLang="en-US"/>
              <a:t>Gram’s Stain Procedure</a:t>
            </a:r>
          </a:p>
        </p:txBody>
      </p:sp>
      <p:pic>
        <p:nvPicPr>
          <p:cNvPr id="10243" name="Picture 2">
            <a:extLst>
              <a:ext uri="{FF2B5EF4-FFF2-40B4-BE49-F238E27FC236}">
                <a16:creationId xmlns:a16="http://schemas.microsoft.com/office/drawing/2014/main" id="{2629294C-32FC-4D34-86FE-B69AB3579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93888"/>
            <a:ext cx="41148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a:extLst>
              <a:ext uri="{FF2B5EF4-FFF2-40B4-BE49-F238E27FC236}">
                <a16:creationId xmlns:a16="http://schemas.microsoft.com/office/drawing/2014/main" id="{CA296151-7E61-447F-8165-390BC9F20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14400"/>
            <a:ext cx="441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2CC79DF-0094-4D4E-8153-465107E9B984}"/>
              </a:ext>
            </a:extLst>
          </p:cNvPr>
          <p:cNvCxnSpPr/>
          <p:nvPr/>
        </p:nvCxnSpPr>
        <p:spPr>
          <a:xfrm flipV="1">
            <a:off x="1524000" y="2895600"/>
            <a:ext cx="9144000" cy="76200"/>
          </a:xfrm>
          <a:prstGeom prst="line">
            <a:avLst/>
          </a:prstGeom>
          <a:ln w="44450">
            <a:solidFill>
              <a:srgbClr val="003366"/>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736682-EBCC-44F1-BAF4-4CEA4652051D}"/>
              </a:ext>
            </a:extLst>
          </p:cNvPr>
          <p:cNvCxnSpPr/>
          <p:nvPr/>
        </p:nvCxnSpPr>
        <p:spPr>
          <a:xfrm flipV="1">
            <a:off x="1524000" y="3886200"/>
            <a:ext cx="9144000" cy="76200"/>
          </a:xfrm>
          <a:prstGeom prst="line">
            <a:avLst/>
          </a:prstGeom>
          <a:ln w="444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BC5203-7AE4-4F5A-AC06-6E60543D00AD}"/>
              </a:ext>
            </a:extLst>
          </p:cNvPr>
          <p:cNvCxnSpPr/>
          <p:nvPr/>
        </p:nvCxnSpPr>
        <p:spPr>
          <a:xfrm flipV="1">
            <a:off x="1524000" y="4953000"/>
            <a:ext cx="9144000" cy="76200"/>
          </a:xfrm>
          <a:prstGeom prst="line">
            <a:avLst/>
          </a:prstGeom>
          <a:ln w="444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5E7075-C956-40E4-8C6E-8CD793DE99A1}"/>
              </a:ext>
            </a:extLst>
          </p:cNvPr>
          <p:cNvCxnSpPr/>
          <p:nvPr/>
        </p:nvCxnSpPr>
        <p:spPr>
          <a:xfrm flipV="1">
            <a:off x="1676400" y="5943600"/>
            <a:ext cx="9144000" cy="76200"/>
          </a:xfrm>
          <a:prstGeom prst="line">
            <a:avLst/>
          </a:prstGeom>
          <a:ln w="444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15AEB8-B20D-4387-9E13-95DA9160F6C9}"/>
              </a:ext>
            </a:extLst>
          </p:cNvPr>
          <p:cNvCxnSpPr/>
          <p:nvPr/>
        </p:nvCxnSpPr>
        <p:spPr>
          <a:xfrm flipV="1">
            <a:off x="1524000" y="2133600"/>
            <a:ext cx="9144000" cy="76200"/>
          </a:xfrm>
          <a:prstGeom prst="line">
            <a:avLst/>
          </a:prstGeom>
          <a:ln w="44450">
            <a:solidFill>
              <a:schemeClr val="tx2"/>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4">
            <a:extLst>
              <a:ext uri="{FF2B5EF4-FFF2-40B4-BE49-F238E27FC236}">
                <a16:creationId xmlns:a16="http://schemas.microsoft.com/office/drawing/2014/main" id="{BA81BDBD-3D4F-4170-902E-11FBF174C14F}"/>
              </a:ext>
            </a:extLst>
          </p:cNvPr>
          <p:cNvSpPr>
            <a:spLocks noGrp="1"/>
          </p:cNvSpPr>
          <p:nvPr>
            <p:ph type="ctrTitle"/>
          </p:nvPr>
        </p:nvSpPr>
        <p:spPr>
          <a:xfrm>
            <a:off x="1524000" y="0"/>
            <a:ext cx="9144000" cy="3600450"/>
          </a:xfrm>
        </p:spPr>
        <p:txBody>
          <a:bodyPr/>
          <a:lstStyle/>
          <a:p>
            <a:r>
              <a:rPr lang="en-US" altLang="en-US"/>
              <a:t>Genital Gram stains</a:t>
            </a:r>
          </a:p>
        </p:txBody>
      </p:sp>
      <p:sp>
        <p:nvSpPr>
          <p:cNvPr id="65539" name="Subtitle 5">
            <a:extLst>
              <a:ext uri="{FF2B5EF4-FFF2-40B4-BE49-F238E27FC236}">
                <a16:creationId xmlns:a16="http://schemas.microsoft.com/office/drawing/2014/main" id="{C57B9C4A-BA25-427B-B5C9-FDAB7E627E90}"/>
              </a:ext>
            </a:extLst>
          </p:cNvPr>
          <p:cNvSpPr>
            <a:spLocks noGrp="1"/>
          </p:cNvSpPr>
          <p:nvPr>
            <p:ph type="subTitle" idx="1"/>
          </p:nvPr>
        </p:nvSpPr>
        <p:spPr/>
        <p:txBody>
          <a:bodyPr/>
          <a:lstStyle/>
          <a:p>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a:extLst>
              <a:ext uri="{FF2B5EF4-FFF2-40B4-BE49-F238E27FC236}">
                <a16:creationId xmlns:a16="http://schemas.microsoft.com/office/drawing/2014/main" id="{00020EFE-C424-4743-845F-1CF0540D0CC7}"/>
              </a:ext>
            </a:extLst>
          </p:cNvPr>
          <p:cNvSpPr>
            <a:spLocks noGrp="1"/>
          </p:cNvSpPr>
          <p:nvPr>
            <p:ph type="title"/>
          </p:nvPr>
        </p:nvSpPr>
        <p:spPr>
          <a:xfrm>
            <a:off x="609600" y="225553"/>
            <a:ext cx="10972800" cy="1069848"/>
          </a:xfrm>
        </p:spPr>
        <p:txBody>
          <a:bodyPr/>
          <a:lstStyle/>
          <a:p>
            <a:r>
              <a:rPr lang="en-US" altLang="en-US" sz="2800" dirty="0"/>
              <a:t>Male Intracellular GNDC: Report to Dept. Health</a:t>
            </a:r>
          </a:p>
        </p:txBody>
      </p:sp>
      <p:pic>
        <p:nvPicPr>
          <p:cNvPr id="66563" name="Picture 2">
            <a:extLst>
              <a:ext uri="{FF2B5EF4-FFF2-40B4-BE49-F238E27FC236}">
                <a16:creationId xmlns:a16="http://schemas.microsoft.com/office/drawing/2014/main" id="{67D7116F-3B62-4628-911A-3556611CC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5401"/>
            <a:ext cx="75755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43568D5-6D58-4F21-853B-3311356DE15A}"/>
              </a:ext>
            </a:extLst>
          </p:cNvPr>
          <p:cNvSpPr>
            <a:spLocks noGrp="1"/>
          </p:cNvSpPr>
          <p:nvPr>
            <p:ph type="title"/>
          </p:nvPr>
        </p:nvSpPr>
        <p:spPr>
          <a:xfrm>
            <a:off x="569119" y="228600"/>
            <a:ext cx="10972800" cy="1069848"/>
          </a:xfrm>
        </p:spPr>
        <p:txBody>
          <a:bodyPr/>
          <a:lstStyle/>
          <a:p>
            <a:r>
              <a:rPr lang="en-US" altLang="en-US" sz="2400" dirty="0"/>
              <a:t>Clue cells, Gram variable rods, </a:t>
            </a:r>
            <a:r>
              <a:rPr lang="en-US" altLang="en-US" sz="2400" i="1" dirty="0"/>
              <a:t>Gardnerella vaginalis</a:t>
            </a:r>
          </a:p>
        </p:txBody>
      </p:sp>
      <p:pic>
        <p:nvPicPr>
          <p:cNvPr id="67587" name="Picture 2">
            <a:extLst>
              <a:ext uri="{FF2B5EF4-FFF2-40B4-BE49-F238E27FC236}">
                <a16:creationId xmlns:a16="http://schemas.microsoft.com/office/drawing/2014/main" id="{954641FB-8C84-4C9F-A41A-058451DBA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16000"/>
            <a:ext cx="79962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34BD062-7A03-43EF-828E-69D26D015580}"/>
              </a:ext>
            </a:extLst>
          </p:cNvPr>
          <p:cNvSpPr>
            <a:spLocks noGrp="1"/>
          </p:cNvSpPr>
          <p:nvPr>
            <p:ph type="title"/>
          </p:nvPr>
        </p:nvSpPr>
        <p:spPr>
          <a:xfrm>
            <a:off x="609600" y="164804"/>
            <a:ext cx="10972800" cy="1069848"/>
          </a:xfrm>
        </p:spPr>
        <p:txBody>
          <a:bodyPr/>
          <a:lstStyle/>
          <a:p>
            <a:r>
              <a:rPr lang="en-US" altLang="en-US" i="1" dirty="0"/>
              <a:t>Trichomonas vaginalis</a:t>
            </a:r>
          </a:p>
        </p:txBody>
      </p:sp>
      <p:pic>
        <p:nvPicPr>
          <p:cNvPr id="68611" name="Picture 2">
            <a:extLst>
              <a:ext uri="{FF2B5EF4-FFF2-40B4-BE49-F238E27FC236}">
                <a16:creationId xmlns:a16="http://schemas.microsoft.com/office/drawing/2014/main" id="{2F22EB69-41ED-4E28-963D-2AA889AC5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66800"/>
            <a:ext cx="81534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788BEE95-323D-4154-A022-3E9B9B382359}"/>
              </a:ext>
            </a:extLst>
          </p:cNvPr>
          <p:cNvSpPr>
            <a:spLocks noGrp="1"/>
          </p:cNvSpPr>
          <p:nvPr>
            <p:ph type="title"/>
          </p:nvPr>
        </p:nvSpPr>
        <p:spPr>
          <a:xfrm>
            <a:off x="609600" y="228600"/>
            <a:ext cx="10972800" cy="1069848"/>
          </a:xfrm>
        </p:spPr>
        <p:txBody>
          <a:bodyPr/>
          <a:lstStyle/>
          <a:p>
            <a:r>
              <a:rPr lang="en-US" altLang="en-US" dirty="0"/>
              <a:t>Vaginal Gram Stain: </a:t>
            </a:r>
            <a:r>
              <a:rPr lang="en-US" altLang="en-US" i="1" dirty="0"/>
              <a:t>Candida albicans</a:t>
            </a:r>
          </a:p>
        </p:txBody>
      </p:sp>
      <p:pic>
        <p:nvPicPr>
          <p:cNvPr id="69635" name="Picture 2">
            <a:extLst>
              <a:ext uri="{FF2B5EF4-FFF2-40B4-BE49-F238E27FC236}">
                <a16:creationId xmlns:a16="http://schemas.microsoft.com/office/drawing/2014/main" id="{854820CB-06CC-47FE-924A-0890C7A01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43001"/>
            <a:ext cx="78486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4">
            <a:extLst>
              <a:ext uri="{FF2B5EF4-FFF2-40B4-BE49-F238E27FC236}">
                <a16:creationId xmlns:a16="http://schemas.microsoft.com/office/drawing/2014/main" id="{EB768E5F-8772-450E-82EE-271A2FFF4440}"/>
              </a:ext>
            </a:extLst>
          </p:cNvPr>
          <p:cNvSpPr>
            <a:spLocks noGrp="1"/>
          </p:cNvSpPr>
          <p:nvPr>
            <p:ph type="ctrTitle"/>
          </p:nvPr>
        </p:nvSpPr>
        <p:spPr>
          <a:xfrm>
            <a:off x="1524000" y="0"/>
            <a:ext cx="9144000" cy="3600450"/>
          </a:xfrm>
        </p:spPr>
        <p:txBody>
          <a:bodyPr/>
          <a:lstStyle/>
          <a:p>
            <a:r>
              <a:rPr lang="en-US" altLang="en-US"/>
              <a:t>Sputum Gram Stains</a:t>
            </a:r>
          </a:p>
        </p:txBody>
      </p:sp>
      <p:sp>
        <p:nvSpPr>
          <p:cNvPr id="70659" name="Subtitle 5">
            <a:extLst>
              <a:ext uri="{FF2B5EF4-FFF2-40B4-BE49-F238E27FC236}">
                <a16:creationId xmlns:a16="http://schemas.microsoft.com/office/drawing/2014/main" id="{803FD531-84F0-432E-A164-D64E5EA44CB2}"/>
              </a:ext>
            </a:extLst>
          </p:cNvPr>
          <p:cNvSpPr>
            <a:spLocks noGrp="1"/>
          </p:cNvSpPr>
          <p:nvPr>
            <p:ph type="subTitle" idx="1"/>
          </p:nvPr>
        </p:nvSpPr>
        <p:spPr>
          <a:xfrm>
            <a:off x="2895600" y="3886200"/>
            <a:ext cx="6400800" cy="685800"/>
          </a:xfrm>
        </p:spPr>
        <p:txBody>
          <a:bodyPr/>
          <a:lstStyle/>
          <a:p>
            <a:r>
              <a:rPr lang="en-US" altLang="en-US"/>
              <a:t>Correlate with Culture</a:t>
            </a:r>
          </a:p>
        </p:txBody>
      </p:sp>
      <p:pic>
        <p:nvPicPr>
          <p:cNvPr id="70660" name="Picture 2" descr="C:\Users\Owner\AppData\Local\Temp\streak_plate_full.jpg">
            <a:extLst>
              <a:ext uri="{FF2B5EF4-FFF2-40B4-BE49-F238E27FC236}">
                <a16:creationId xmlns:a16="http://schemas.microsoft.com/office/drawing/2014/main" id="{7A752440-6C92-4216-886E-D41F335AB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648200"/>
            <a:ext cx="25336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50C94D6-DA53-4BB5-9A6B-FA478484F0C3}"/>
              </a:ext>
            </a:extLst>
          </p:cNvPr>
          <p:cNvSpPr>
            <a:spLocks noGrp="1" noChangeArrowheads="1"/>
          </p:cNvSpPr>
          <p:nvPr>
            <p:ph type="title"/>
          </p:nvPr>
        </p:nvSpPr>
        <p:spPr>
          <a:xfrm>
            <a:off x="531628" y="274638"/>
            <a:ext cx="11057860" cy="1096962"/>
          </a:xfrm>
          <a:solidFill>
            <a:srgbClr val="C00000"/>
          </a:solidFill>
        </p:spPr>
        <p:txBody>
          <a:bodyPr/>
          <a:lstStyle/>
          <a:p>
            <a:r>
              <a:rPr lang="en-US" altLang="en-US" sz="3200" dirty="0">
                <a:solidFill>
                  <a:schemeClr val="bg1"/>
                </a:solidFill>
              </a:rPr>
              <a:t>Many Screening Criteria for Routine Bacterial Culture of Sputum</a:t>
            </a:r>
          </a:p>
        </p:txBody>
      </p:sp>
      <p:sp>
        <p:nvSpPr>
          <p:cNvPr id="71683" name="Rectangle 3">
            <a:extLst>
              <a:ext uri="{FF2B5EF4-FFF2-40B4-BE49-F238E27FC236}">
                <a16:creationId xmlns:a16="http://schemas.microsoft.com/office/drawing/2014/main" id="{648D957F-933F-45B1-9E8A-26EB86F4712C}"/>
              </a:ext>
            </a:extLst>
          </p:cNvPr>
          <p:cNvSpPr>
            <a:spLocks noGrp="1" noChangeArrowheads="1"/>
          </p:cNvSpPr>
          <p:nvPr>
            <p:ph idx="1"/>
          </p:nvPr>
        </p:nvSpPr>
        <p:spPr>
          <a:xfrm>
            <a:off x="1981200" y="2057401"/>
            <a:ext cx="8229600" cy="4068763"/>
          </a:xfrm>
        </p:spPr>
        <p:txBody>
          <a:bodyPr>
            <a:normAutofit fontScale="92500" lnSpcReduction="10000"/>
          </a:bodyPr>
          <a:lstStyle/>
          <a:p>
            <a:pPr>
              <a:lnSpc>
                <a:spcPct val="90000"/>
              </a:lnSpc>
              <a:buClr>
                <a:srgbClr val="FF0000"/>
              </a:buClr>
            </a:pPr>
            <a:r>
              <a:rPr lang="en-US" altLang="en-US" sz="3200" dirty="0"/>
              <a:t>Pick just ONE</a:t>
            </a:r>
          </a:p>
          <a:p>
            <a:pPr>
              <a:lnSpc>
                <a:spcPct val="90000"/>
              </a:lnSpc>
              <a:buClr>
                <a:srgbClr val="FF0000"/>
              </a:buClr>
            </a:pPr>
            <a:r>
              <a:rPr lang="en-US" altLang="en-US" sz="3200" dirty="0"/>
              <a:t>Bartlett (1974):  Quality scoring system</a:t>
            </a:r>
          </a:p>
          <a:p>
            <a:pPr>
              <a:lnSpc>
                <a:spcPct val="90000"/>
              </a:lnSpc>
              <a:buClr>
                <a:srgbClr val="FF0000"/>
              </a:buClr>
            </a:pPr>
            <a:r>
              <a:rPr lang="en-US" altLang="en-US" sz="3200" dirty="0">
                <a:solidFill>
                  <a:srgbClr val="FFC000"/>
                </a:solidFill>
              </a:rPr>
              <a:t>Murray/Washington: &lt; 10 SEC/LPF</a:t>
            </a:r>
          </a:p>
          <a:p>
            <a:pPr>
              <a:lnSpc>
                <a:spcPct val="90000"/>
              </a:lnSpc>
              <a:buClr>
                <a:srgbClr val="FF0000"/>
              </a:buClr>
            </a:pPr>
            <a:r>
              <a:rPr lang="en-US" altLang="en-US" sz="3200" dirty="0">
                <a:solidFill>
                  <a:srgbClr val="FFC000"/>
                </a:solidFill>
              </a:rPr>
              <a:t>Van </a:t>
            </a:r>
            <a:r>
              <a:rPr lang="en-US" altLang="en-US" sz="3200" dirty="0" err="1">
                <a:solidFill>
                  <a:srgbClr val="FFC000"/>
                </a:solidFill>
              </a:rPr>
              <a:t>Scoy</a:t>
            </a:r>
            <a:r>
              <a:rPr lang="en-US" altLang="en-US" sz="3200" dirty="0">
                <a:solidFill>
                  <a:srgbClr val="FFC000"/>
                </a:solidFill>
              </a:rPr>
              <a:t>: &gt;25 neutrophils/LPF</a:t>
            </a:r>
          </a:p>
          <a:p>
            <a:pPr>
              <a:lnSpc>
                <a:spcPct val="90000"/>
              </a:lnSpc>
              <a:buClr>
                <a:srgbClr val="FF0000"/>
              </a:buClr>
            </a:pPr>
            <a:r>
              <a:rPr lang="en-US" altLang="en-US" sz="3200" dirty="0" err="1"/>
              <a:t>Geckler</a:t>
            </a:r>
            <a:r>
              <a:rPr lang="en-US" altLang="en-US" sz="3200" dirty="0"/>
              <a:t>: &lt;25 SEC/LPF</a:t>
            </a:r>
          </a:p>
          <a:p>
            <a:pPr>
              <a:lnSpc>
                <a:spcPct val="90000"/>
              </a:lnSpc>
              <a:buClr>
                <a:srgbClr val="FF0000"/>
              </a:buClr>
            </a:pPr>
            <a:r>
              <a:rPr lang="en-US" altLang="en-US" sz="3200" dirty="0"/>
              <a:t>Kalin et. al. &gt;5 neutrophils/SEC</a:t>
            </a:r>
          </a:p>
          <a:p>
            <a:pPr>
              <a:lnSpc>
                <a:spcPct val="90000"/>
              </a:lnSpc>
              <a:buClr>
                <a:srgbClr val="FF0000"/>
              </a:buClr>
            </a:pPr>
            <a:r>
              <a:rPr lang="en-US" altLang="en-US" sz="3200" dirty="0"/>
              <a:t>Morris et. al. &lt;10 SEC/LPF &amp; bacteria present</a:t>
            </a:r>
          </a:p>
          <a:p>
            <a:pPr>
              <a:lnSpc>
                <a:spcPct val="90000"/>
              </a:lnSpc>
              <a:buClr>
                <a:srgbClr val="FF0000"/>
              </a:buClr>
            </a:pPr>
            <a:r>
              <a:rPr lang="en-US" altLang="en-US" sz="3200" dirty="0" err="1"/>
              <a:t>etc</a:t>
            </a:r>
            <a:r>
              <a:rPr lang="en-US" altLang="en-US" sz="3200" dirty="0"/>
              <a:t>……</a:t>
            </a:r>
            <a:br>
              <a:rPr lang="en-US" altLang="en-US" dirty="0"/>
            </a:br>
            <a:br>
              <a:rPr lang="en-US" altLang="en-US" dirty="0"/>
            </a:br>
            <a:r>
              <a:rPr lang="en-US" altLang="en-US" dirty="0"/>
              <a:t>						</a:t>
            </a:r>
            <a:endParaRPr lang="en-US" altLang="en-US" sz="2400" dirty="0"/>
          </a:p>
          <a:p>
            <a:pPr>
              <a:lnSpc>
                <a:spcPct val="90000"/>
              </a:lnSpc>
              <a:buFontTx/>
              <a:buNone/>
            </a:pPr>
            <a:endParaRPr lang="en-US"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ECB353F-DDA6-4029-A091-15C8BEC86A0A}"/>
              </a:ext>
            </a:extLst>
          </p:cNvPr>
          <p:cNvSpPr>
            <a:spLocks noGrp="1" noChangeArrowheads="1"/>
          </p:cNvSpPr>
          <p:nvPr>
            <p:ph type="title"/>
          </p:nvPr>
        </p:nvSpPr>
        <p:spPr>
          <a:xfrm>
            <a:off x="609600" y="304800"/>
            <a:ext cx="10972800" cy="1066800"/>
          </a:xfrm>
        </p:spPr>
        <p:txBody>
          <a:bodyPr/>
          <a:lstStyle/>
          <a:p>
            <a:r>
              <a:rPr lang="en-US" altLang="en-US" dirty="0"/>
              <a:t>Sputum Screening</a:t>
            </a:r>
          </a:p>
        </p:txBody>
      </p:sp>
      <p:sp>
        <p:nvSpPr>
          <p:cNvPr id="72707" name="Rectangle 3">
            <a:extLst>
              <a:ext uri="{FF2B5EF4-FFF2-40B4-BE49-F238E27FC236}">
                <a16:creationId xmlns:a16="http://schemas.microsoft.com/office/drawing/2014/main" id="{86A2324C-6332-4546-9619-9F8E392A4392}"/>
              </a:ext>
            </a:extLst>
          </p:cNvPr>
          <p:cNvSpPr>
            <a:spLocks noGrp="1" noChangeArrowheads="1"/>
          </p:cNvSpPr>
          <p:nvPr>
            <p:ph idx="1"/>
          </p:nvPr>
        </p:nvSpPr>
        <p:spPr>
          <a:xfrm>
            <a:off x="2057400" y="1143000"/>
            <a:ext cx="8001000" cy="5410200"/>
          </a:xfrm>
        </p:spPr>
        <p:txBody>
          <a:bodyPr/>
          <a:lstStyle/>
          <a:p>
            <a:pPr>
              <a:lnSpc>
                <a:spcPct val="90000"/>
              </a:lnSpc>
              <a:buClr>
                <a:srgbClr val="FF0000"/>
              </a:buClr>
            </a:pPr>
            <a:endParaRPr lang="en-US" altLang="en-US"/>
          </a:p>
          <a:p>
            <a:pPr>
              <a:lnSpc>
                <a:spcPct val="90000"/>
              </a:lnSpc>
              <a:buClr>
                <a:srgbClr val="FF0000"/>
              </a:buClr>
            </a:pPr>
            <a:r>
              <a:rPr lang="en-US" altLang="en-US"/>
              <a:t>CAP inspection guidelines support the use of a microscopic screening protocol</a:t>
            </a:r>
          </a:p>
          <a:p>
            <a:pPr>
              <a:lnSpc>
                <a:spcPct val="90000"/>
              </a:lnSpc>
              <a:buClr>
                <a:srgbClr val="FF0000"/>
              </a:buClr>
            </a:pPr>
            <a:endParaRPr lang="en-US" altLang="en-US"/>
          </a:p>
          <a:p>
            <a:pPr>
              <a:lnSpc>
                <a:spcPct val="90000"/>
              </a:lnSpc>
              <a:buClr>
                <a:srgbClr val="FF0000"/>
              </a:buClr>
            </a:pPr>
            <a:r>
              <a:rPr lang="en-US" altLang="en-US"/>
              <a:t>Impacts patient care by reporting only clinically useful information</a:t>
            </a:r>
          </a:p>
          <a:p>
            <a:pPr>
              <a:lnSpc>
                <a:spcPct val="90000"/>
              </a:lnSpc>
              <a:buClr>
                <a:srgbClr val="FF0000"/>
              </a:buClr>
            </a:pPr>
            <a:endParaRPr lang="en-US" altLang="en-US"/>
          </a:p>
          <a:p>
            <a:pPr>
              <a:lnSpc>
                <a:spcPct val="90000"/>
              </a:lnSpc>
              <a:buClr>
                <a:srgbClr val="FF0000"/>
              </a:buClr>
            </a:pPr>
            <a:r>
              <a:rPr lang="en-US" altLang="en-US"/>
              <a:t>Saves the patient and institution money</a:t>
            </a:r>
          </a:p>
          <a:p>
            <a:pPr>
              <a:lnSpc>
                <a:spcPct val="90000"/>
              </a:lnSpc>
              <a:buClr>
                <a:srgbClr val="FF0000"/>
              </a:buClr>
            </a:pPr>
            <a:endParaRPr lang="en-US" altLang="en-US"/>
          </a:p>
          <a:p>
            <a:pPr>
              <a:lnSpc>
                <a:spcPct val="90000"/>
              </a:lnSpc>
              <a:buClr>
                <a:srgbClr val="FF0000"/>
              </a:buClr>
            </a:pPr>
            <a:r>
              <a:rPr lang="en-US" altLang="en-US"/>
              <a:t>Conserves laboratory resources </a:t>
            </a:r>
            <a:br>
              <a:rPr lang="en-US" altLang="en-US"/>
            </a:br>
            <a:br>
              <a:rPr lang="en-US" altLang="en-US"/>
            </a:br>
            <a:r>
              <a:rPr lang="en-US" altLang="en-US"/>
              <a:t>					</a:t>
            </a:r>
          </a:p>
          <a:p>
            <a:pPr>
              <a:lnSpc>
                <a:spcPct val="90000"/>
              </a:lnSpc>
              <a:buFontTx/>
              <a:buNone/>
            </a:pPr>
            <a:endParaRPr lang="en-US" altLang="en-US"/>
          </a:p>
          <a:p>
            <a:pPr>
              <a:lnSpc>
                <a:spcPct val="90000"/>
              </a:lnSpc>
            </a:pPr>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a:extLst>
              <a:ext uri="{FF2B5EF4-FFF2-40B4-BE49-F238E27FC236}">
                <a16:creationId xmlns:a16="http://schemas.microsoft.com/office/drawing/2014/main" id="{41246874-5E69-4EFE-925C-C3B19B9D7DDD}"/>
              </a:ext>
            </a:extLst>
          </p:cNvPr>
          <p:cNvSpPr>
            <a:spLocks noGrp="1"/>
          </p:cNvSpPr>
          <p:nvPr>
            <p:ph type="title"/>
          </p:nvPr>
        </p:nvSpPr>
        <p:spPr>
          <a:xfrm>
            <a:off x="800986" y="0"/>
            <a:ext cx="10972800" cy="1069848"/>
          </a:xfrm>
        </p:spPr>
        <p:txBody>
          <a:bodyPr/>
          <a:lstStyle/>
          <a:p>
            <a:r>
              <a:rPr lang="en-US" altLang="en-US" dirty="0"/>
              <a:t>Saliva: Reject Specimen</a:t>
            </a:r>
          </a:p>
        </p:txBody>
      </p:sp>
      <p:pic>
        <p:nvPicPr>
          <p:cNvPr id="73731" name="Picture 2">
            <a:extLst>
              <a:ext uri="{FF2B5EF4-FFF2-40B4-BE49-F238E27FC236}">
                <a16:creationId xmlns:a16="http://schemas.microsoft.com/office/drawing/2014/main" id="{31C0907D-E81C-42AE-B58C-845488F83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864" y="949326"/>
            <a:ext cx="8059737"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34D1D0E-7AD6-4659-BEDC-BAD574BDC74C}"/>
              </a:ext>
            </a:extLst>
          </p:cNvPr>
          <p:cNvSpPr>
            <a:spLocks noGrp="1" noChangeArrowheads="1"/>
          </p:cNvSpPr>
          <p:nvPr>
            <p:ph type="title"/>
          </p:nvPr>
        </p:nvSpPr>
        <p:spPr>
          <a:xfrm>
            <a:off x="609600" y="609600"/>
            <a:ext cx="10972800" cy="1066800"/>
          </a:xfrm>
        </p:spPr>
        <p:txBody>
          <a:bodyPr/>
          <a:lstStyle/>
          <a:p>
            <a:r>
              <a:rPr lang="en-US" altLang="en-US" dirty="0"/>
              <a:t>Sputum Gram Stain Reports</a:t>
            </a:r>
          </a:p>
        </p:txBody>
      </p:sp>
      <p:sp>
        <p:nvSpPr>
          <p:cNvPr id="74755" name="Rectangle 3">
            <a:extLst>
              <a:ext uri="{FF2B5EF4-FFF2-40B4-BE49-F238E27FC236}">
                <a16:creationId xmlns:a16="http://schemas.microsoft.com/office/drawing/2014/main" id="{01E9D9A0-D238-4778-A3B3-82FC7F496747}"/>
              </a:ext>
            </a:extLst>
          </p:cNvPr>
          <p:cNvSpPr>
            <a:spLocks noGrp="1" noChangeArrowheads="1"/>
          </p:cNvSpPr>
          <p:nvPr>
            <p:ph type="body" idx="1"/>
          </p:nvPr>
        </p:nvSpPr>
        <p:spPr>
          <a:xfrm>
            <a:off x="1752600" y="1676400"/>
            <a:ext cx="8593138" cy="4495800"/>
          </a:xfrm>
        </p:spPr>
        <p:txBody>
          <a:bodyPr/>
          <a:lstStyle/>
          <a:p>
            <a:pPr>
              <a:lnSpc>
                <a:spcPct val="90000"/>
              </a:lnSpc>
            </a:pPr>
            <a:r>
              <a:rPr lang="en-US" altLang="en-US"/>
              <a:t>Keep report short—avoid line listing of all morphotypes present</a:t>
            </a:r>
          </a:p>
          <a:p>
            <a:pPr lvl="1">
              <a:lnSpc>
                <a:spcPct val="90000"/>
              </a:lnSpc>
            </a:pPr>
            <a:r>
              <a:rPr lang="en-US" altLang="en-US"/>
              <a:t>Inexperienced health care providers will treat everything listed OR</a:t>
            </a:r>
          </a:p>
          <a:p>
            <a:pPr lvl="1">
              <a:lnSpc>
                <a:spcPct val="90000"/>
              </a:lnSpc>
            </a:pPr>
            <a:r>
              <a:rPr lang="en-US" altLang="en-US"/>
              <a:t>Ignore the results</a:t>
            </a:r>
            <a:br>
              <a:rPr lang="en-US" altLang="en-US"/>
            </a:br>
            <a:endParaRPr lang="en-US" altLang="en-US"/>
          </a:p>
          <a:p>
            <a:pPr lvl="1">
              <a:lnSpc>
                <a:spcPct val="90000"/>
              </a:lnSpc>
              <a:buFontTx/>
              <a:buNone/>
            </a:pPr>
            <a:br>
              <a:rPr lang="en-US" altLang="en-US"/>
            </a:br>
            <a:endParaRPr lang="en-US" altLang="en-US" sz="2800">
              <a:solidFill>
                <a:srgbClr val="FFFFC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53627314-3CD5-40D3-AF74-B30030FDD4A3}"/>
              </a:ext>
            </a:extLst>
          </p:cNvPr>
          <p:cNvSpPr>
            <a:spLocks noGrp="1" noChangeArrowheads="1"/>
          </p:cNvSpPr>
          <p:nvPr>
            <p:ph type="title"/>
          </p:nvPr>
        </p:nvSpPr>
        <p:spPr>
          <a:xfrm>
            <a:off x="1828800" y="304800"/>
            <a:ext cx="8534400" cy="762000"/>
          </a:xfrm>
        </p:spPr>
        <p:txBody>
          <a:bodyPr/>
          <a:lstStyle/>
          <a:p>
            <a:r>
              <a:rPr lang="en-US" altLang="en-US"/>
              <a:t>  Gram’s Stain @1000X</a:t>
            </a:r>
          </a:p>
        </p:txBody>
      </p:sp>
      <p:pic>
        <p:nvPicPr>
          <p:cNvPr id="11267" name="Picture 8" descr="GMNEG1">
            <a:extLst>
              <a:ext uri="{FF2B5EF4-FFF2-40B4-BE49-F238E27FC236}">
                <a16:creationId xmlns:a16="http://schemas.microsoft.com/office/drawing/2014/main" id="{8183458B-0D63-4D19-ACD2-44FF20733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3962400"/>
            <a:ext cx="2409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descr="GMSTPOS">
            <a:extLst>
              <a:ext uri="{FF2B5EF4-FFF2-40B4-BE49-F238E27FC236}">
                <a16:creationId xmlns:a16="http://schemas.microsoft.com/office/drawing/2014/main" id="{DFC0EEF7-CDCF-4BAD-A824-4C7F251F3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0"/>
            <a:ext cx="24066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1">
            <a:extLst>
              <a:ext uri="{FF2B5EF4-FFF2-40B4-BE49-F238E27FC236}">
                <a16:creationId xmlns:a16="http://schemas.microsoft.com/office/drawing/2014/main" id="{B8292845-5BE2-453E-A885-6385F18CF915}"/>
              </a:ext>
            </a:extLst>
          </p:cNvPr>
          <p:cNvSpPr txBox="1">
            <a:spLocks noChangeArrowheads="1"/>
          </p:cNvSpPr>
          <p:nvPr/>
        </p:nvSpPr>
        <p:spPr bwMode="auto">
          <a:xfrm>
            <a:off x="7010400" y="1143001"/>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a:solidFill>
                  <a:schemeClr val="bg1"/>
                </a:solidFill>
              </a:rPr>
              <a:t>Gram Positive Cocci</a:t>
            </a:r>
          </a:p>
        </p:txBody>
      </p:sp>
      <p:sp>
        <p:nvSpPr>
          <p:cNvPr id="11270" name="Text Box 12">
            <a:extLst>
              <a:ext uri="{FF2B5EF4-FFF2-40B4-BE49-F238E27FC236}">
                <a16:creationId xmlns:a16="http://schemas.microsoft.com/office/drawing/2014/main" id="{81C7A170-EC1A-4C8D-821D-5479116EFE84}"/>
              </a:ext>
            </a:extLst>
          </p:cNvPr>
          <p:cNvSpPr txBox="1">
            <a:spLocks noChangeArrowheads="1"/>
          </p:cNvSpPr>
          <p:nvPr/>
        </p:nvSpPr>
        <p:spPr bwMode="auto">
          <a:xfrm>
            <a:off x="6934200" y="6248401"/>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a:solidFill>
                  <a:schemeClr val="bg1"/>
                </a:solidFill>
              </a:rPr>
              <a:t>Gram Negative Bacilli</a:t>
            </a:r>
          </a:p>
        </p:txBody>
      </p:sp>
      <p:pic>
        <p:nvPicPr>
          <p:cNvPr id="11271" name="Picture 14" descr="3-1">
            <a:extLst>
              <a:ext uri="{FF2B5EF4-FFF2-40B4-BE49-F238E27FC236}">
                <a16:creationId xmlns:a16="http://schemas.microsoft.com/office/drawing/2014/main" id="{8CCAD093-876F-4418-B38A-D9663A108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210343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a:extLst>
              <a:ext uri="{FF2B5EF4-FFF2-40B4-BE49-F238E27FC236}">
                <a16:creationId xmlns:a16="http://schemas.microsoft.com/office/drawing/2014/main" id="{977708D4-FA80-47F1-A36D-BBB3DDFCEF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3657600"/>
            <a:ext cx="39084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96C8C06-FE53-4CD7-8DA7-BE61C1742990}"/>
              </a:ext>
            </a:extLst>
          </p:cNvPr>
          <p:cNvSpPr>
            <a:spLocks noGrp="1" noChangeArrowheads="1"/>
          </p:cNvSpPr>
          <p:nvPr>
            <p:ph type="title"/>
          </p:nvPr>
        </p:nvSpPr>
        <p:spPr>
          <a:xfrm>
            <a:off x="1905000" y="304800"/>
            <a:ext cx="8305800" cy="914400"/>
          </a:xfrm>
        </p:spPr>
        <p:txBody>
          <a:bodyPr/>
          <a:lstStyle/>
          <a:p>
            <a:r>
              <a:rPr lang="en-US" altLang="en-US" sz="2800"/>
              <a:t>Historic : “Line-listing” in Gram Stain Report</a:t>
            </a:r>
            <a:endParaRPr lang="en-US" altLang="en-US" sz="2800">
              <a:solidFill>
                <a:srgbClr val="FFFFFF"/>
              </a:solidFill>
              <a:latin typeface="Arial Unicode MS" pitchFamily="34" charset="-128"/>
            </a:endParaRPr>
          </a:p>
        </p:txBody>
      </p:sp>
      <p:sp>
        <p:nvSpPr>
          <p:cNvPr id="576515" name="Rectangle 3">
            <a:extLst>
              <a:ext uri="{FF2B5EF4-FFF2-40B4-BE49-F238E27FC236}">
                <a16:creationId xmlns:a16="http://schemas.microsoft.com/office/drawing/2014/main" id="{22BD22E4-FFC2-4B0A-820B-18E19D90FB8A}"/>
              </a:ext>
            </a:extLst>
          </p:cNvPr>
          <p:cNvSpPr>
            <a:spLocks noGrp="1" noChangeArrowheads="1"/>
          </p:cNvSpPr>
          <p:nvPr>
            <p:ph type="body" idx="1"/>
          </p:nvPr>
        </p:nvSpPr>
        <p:spPr>
          <a:xfrm>
            <a:off x="2133600" y="1371600"/>
            <a:ext cx="7924800" cy="5105400"/>
          </a:xfrm>
        </p:spPr>
        <p:txBody>
          <a:bodyPr/>
          <a:lstStyle/>
          <a:p>
            <a:pPr>
              <a:lnSpc>
                <a:spcPct val="80000"/>
              </a:lnSpc>
              <a:buFontTx/>
              <a:buNone/>
              <a:defRPr/>
            </a:pPr>
            <a:r>
              <a:rPr lang="en-US" sz="2400" i="1" dirty="0">
                <a:solidFill>
                  <a:schemeClr val="tx1"/>
                </a:solidFill>
              </a:rPr>
              <a:t>Moderate </a:t>
            </a:r>
            <a:r>
              <a:rPr lang="en-US" sz="2400" i="1" dirty="0" err="1">
                <a:solidFill>
                  <a:schemeClr val="tx1"/>
                </a:solidFill>
              </a:rPr>
              <a:t>polymorphonuclear</a:t>
            </a:r>
            <a:r>
              <a:rPr lang="en-US" sz="2400" i="1" dirty="0">
                <a:solidFill>
                  <a:schemeClr val="tx1"/>
                </a:solidFill>
              </a:rPr>
              <a:t> leukocytes      </a:t>
            </a:r>
          </a:p>
          <a:p>
            <a:pPr>
              <a:lnSpc>
                <a:spcPct val="80000"/>
              </a:lnSpc>
              <a:buFontTx/>
              <a:buNone/>
              <a:defRPr/>
            </a:pPr>
            <a:r>
              <a:rPr lang="en-US" sz="2400" i="1" dirty="0">
                <a:solidFill>
                  <a:schemeClr val="tx1"/>
                </a:solidFill>
              </a:rPr>
              <a:t>Moderate gram positive </a:t>
            </a:r>
            <a:r>
              <a:rPr lang="en-US" sz="2400" i="1" dirty="0" err="1">
                <a:solidFill>
                  <a:schemeClr val="tx1"/>
                </a:solidFill>
              </a:rPr>
              <a:t>diplococci</a:t>
            </a:r>
            <a:r>
              <a:rPr lang="en-US" sz="2400" i="1" dirty="0">
                <a:solidFill>
                  <a:schemeClr val="tx1"/>
                </a:solidFill>
              </a:rPr>
              <a:t>		</a:t>
            </a:r>
          </a:p>
          <a:p>
            <a:pPr>
              <a:lnSpc>
                <a:spcPct val="80000"/>
              </a:lnSpc>
              <a:buFontTx/>
              <a:buNone/>
              <a:defRPr/>
            </a:pPr>
            <a:r>
              <a:rPr lang="en-US" sz="2400" i="1" dirty="0">
                <a:solidFill>
                  <a:schemeClr val="tx1"/>
                </a:solidFill>
              </a:rPr>
              <a:t>Few gram negative </a:t>
            </a:r>
            <a:r>
              <a:rPr lang="en-US" sz="2400" i="1" dirty="0" err="1">
                <a:solidFill>
                  <a:schemeClr val="tx1"/>
                </a:solidFill>
              </a:rPr>
              <a:t>diplococci</a:t>
            </a:r>
            <a:r>
              <a:rPr lang="en-US" sz="2400" i="1" dirty="0">
                <a:solidFill>
                  <a:schemeClr val="tx1"/>
                </a:solidFill>
              </a:rPr>
              <a:t>	</a:t>
            </a:r>
          </a:p>
          <a:p>
            <a:pPr>
              <a:lnSpc>
                <a:spcPct val="80000"/>
              </a:lnSpc>
              <a:buFontTx/>
              <a:buNone/>
              <a:defRPr/>
            </a:pPr>
            <a:r>
              <a:rPr lang="en-US" sz="2400" i="1" dirty="0">
                <a:solidFill>
                  <a:schemeClr val="tx1"/>
                </a:solidFill>
              </a:rPr>
              <a:t>Few gram positive </a:t>
            </a:r>
            <a:r>
              <a:rPr lang="en-US" sz="2400" i="1" dirty="0" err="1">
                <a:solidFill>
                  <a:schemeClr val="tx1"/>
                </a:solidFill>
              </a:rPr>
              <a:t>cocci</a:t>
            </a:r>
            <a:r>
              <a:rPr lang="en-US" sz="2400" i="1" dirty="0">
                <a:solidFill>
                  <a:schemeClr val="tx1"/>
                </a:solidFill>
              </a:rPr>
              <a:t> in clusters	</a:t>
            </a:r>
          </a:p>
          <a:p>
            <a:pPr>
              <a:lnSpc>
                <a:spcPct val="80000"/>
              </a:lnSpc>
              <a:buFontTx/>
              <a:buNone/>
              <a:defRPr/>
            </a:pPr>
            <a:r>
              <a:rPr lang="en-US" sz="2400" i="1" dirty="0">
                <a:solidFill>
                  <a:schemeClr val="tx1"/>
                </a:solidFill>
              </a:rPr>
              <a:t>Few gram negative </a:t>
            </a:r>
            <a:r>
              <a:rPr lang="en-US" sz="2400" i="1" dirty="0" err="1">
                <a:solidFill>
                  <a:schemeClr val="tx1"/>
                </a:solidFill>
              </a:rPr>
              <a:t>bacill</a:t>
            </a:r>
            <a:br>
              <a:rPr lang="en-US" dirty="0">
                <a:solidFill>
                  <a:schemeClr val="tx1"/>
                </a:solidFill>
              </a:rPr>
            </a:br>
            <a:endParaRPr lang="en-US" dirty="0">
              <a:solidFill>
                <a:schemeClr val="tx1"/>
              </a:solidFill>
            </a:endParaRPr>
          </a:p>
          <a:p>
            <a:pPr>
              <a:lnSpc>
                <a:spcPct val="80000"/>
              </a:lnSpc>
              <a:buFontTx/>
              <a:buNone/>
              <a:defRPr/>
            </a:pPr>
            <a:endParaRPr lang="en-US" dirty="0">
              <a:solidFill>
                <a:schemeClr val="tx1"/>
              </a:solidFill>
            </a:endParaRPr>
          </a:p>
          <a:p>
            <a:pPr indent="0">
              <a:lnSpc>
                <a:spcPct val="80000"/>
              </a:lnSpc>
              <a:buNone/>
              <a:defRPr/>
            </a:pPr>
            <a:r>
              <a:rPr lang="en-US" dirty="0">
                <a:solidFill>
                  <a:schemeClr val="tx1"/>
                </a:solidFill>
              </a:rPr>
              <a:t>Lab Assumption: Health care providers will know how to interpret. </a:t>
            </a:r>
          </a:p>
          <a:p>
            <a:pPr indent="0">
              <a:lnSpc>
                <a:spcPct val="80000"/>
              </a:lnSpc>
              <a:buNone/>
              <a:defRPr/>
            </a:pPr>
            <a:r>
              <a:rPr lang="en-US" dirty="0">
                <a:solidFill>
                  <a:schemeClr val="tx1"/>
                </a:solidFill>
              </a:rPr>
              <a:t>Reality: </a:t>
            </a:r>
            <a:r>
              <a:rPr lang="en-US" dirty="0">
                <a:solidFill>
                  <a:schemeClr val="tx1"/>
                </a:solidFill>
                <a:latin typeface="Arial Unicode MS"/>
              </a:rPr>
              <a:t>“</a:t>
            </a:r>
            <a:r>
              <a:rPr lang="en-US" dirty="0">
                <a:solidFill>
                  <a:schemeClr val="tx1"/>
                </a:solidFill>
              </a:rPr>
              <a:t>I</a:t>
            </a:r>
            <a:r>
              <a:rPr lang="en-US" dirty="0">
                <a:solidFill>
                  <a:schemeClr val="tx1"/>
                </a:solidFill>
                <a:latin typeface="Arial Unicode MS"/>
              </a:rPr>
              <a:t>‘</a:t>
            </a:r>
            <a:r>
              <a:rPr lang="en-US" dirty="0">
                <a:solidFill>
                  <a:schemeClr val="tx1"/>
                </a:solidFill>
              </a:rPr>
              <a:t>d just ignore this as meaningless garbage and treat empirically.</a:t>
            </a:r>
            <a:r>
              <a:rPr lang="en-US" dirty="0">
                <a:solidFill>
                  <a:schemeClr val="tx1"/>
                </a:solidFill>
                <a:latin typeface="Arial Unicode MS"/>
              </a:rPr>
              <a:t>”</a:t>
            </a:r>
            <a:r>
              <a:rPr lang="en-US" dirty="0">
                <a:solidFill>
                  <a:schemeClr val="tx1"/>
                </a:solidFill>
              </a:rPr>
              <a:t>  Anonymous medical resident</a:t>
            </a:r>
            <a:br>
              <a:rPr lang="en-US" dirty="0">
                <a:solidFill>
                  <a:schemeClr val="tx1"/>
                </a:solidFill>
              </a:rPr>
            </a:br>
            <a:endParaRPr lang="en-US" dirty="0">
              <a:solidFill>
                <a:schemeClr val="tx1"/>
              </a:solidFill>
            </a:endParaRPr>
          </a:p>
          <a:p>
            <a:pPr>
              <a:lnSpc>
                <a:spcPct val="80000"/>
              </a:lnSpc>
              <a:buFontTx/>
              <a:buNone/>
              <a:defRPr/>
            </a:pPr>
            <a:endParaRPr lang="en-US" dirty="0">
              <a:solidFill>
                <a:schemeClr val="tx1"/>
              </a:solidFill>
            </a:endParaRPr>
          </a:p>
          <a:p>
            <a:pPr>
              <a:lnSpc>
                <a:spcPct val="80000"/>
              </a:lnSpc>
              <a:buFontTx/>
              <a:buNone/>
              <a:defRPr/>
            </a:pPr>
            <a:endParaRPr lang="en-US" dirty="0">
              <a:solidFill>
                <a:srgbClr val="FFFFFF"/>
              </a:solidFil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FB73272-5E57-4A61-8508-03D42FD70295}"/>
              </a:ext>
            </a:extLst>
          </p:cNvPr>
          <p:cNvSpPr>
            <a:spLocks noGrp="1" noChangeArrowheads="1"/>
          </p:cNvSpPr>
          <p:nvPr>
            <p:ph type="title"/>
          </p:nvPr>
        </p:nvSpPr>
        <p:spPr>
          <a:xfrm>
            <a:off x="2166938" y="304800"/>
            <a:ext cx="7772400" cy="685800"/>
          </a:xfrm>
        </p:spPr>
        <p:txBody>
          <a:bodyPr/>
          <a:lstStyle/>
          <a:p>
            <a:r>
              <a:rPr lang="en-US" altLang="en-US" sz="3200"/>
              <a:t>Interpretive Gram Stain Report</a:t>
            </a:r>
          </a:p>
        </p:txBody>
      </p:sp>
      <p:sp>
        <p:nvSpPr>
          <p:cNvPr id="33796" name="Rectangle 3">
            <a:extLst>
              <a:ext uri="{FF2B5EF4-FFF2-40B4-BE49-F238E27FC236}">
                <a16:creationId xmlns:a16="http://schemas.microsoft.com/office/drawing/2014/main" id="{DC06352D-2531-4E38-96F8-EAAF734990F0}"/>
              </a:ext>
            </a:extLst>
          </p:cNvPr>
          <p:cNvSpPr>
            <a:spLocks noGrp="1" noChangeArrowheads="1"/>
          </p:cNvSpPr>
          <p:nvPr>
            <p:ph type="body" idx="1"/>
          </p:nvPr>
        </p:nvSpPr>
        <p:spPr>
          <a:xfrm>
            <a:off x="1981200" y="1447800"/>
            <a:ext cx="8305800" cy="4876800"/>
          </a:xfrm>
        </p:spPr>
        <p:txBody>
          <a:bodyPr/>
          <a:lstStyle/>
          <a:p>
            <a:pPr marL="857250" indent="-514350">
              <a:lnSpc>
                <a:spcPct val="90000"/>
              </a:lnSpc>
              <a:buFontTx/>
              <a:buAutoNum type="arabicPeriod"/>
              <a:defRPr/>
            </a:pPr>
            <a:r>
              <a:rPr lang="en-US" sz="2400" i="1" dirty="0">
                <a:solidFill>
                  <a:schemeClr val="tx1"/>
                </a:solidFill>
              </a:rPr>
              <a:t>Moderate </a:t>
            </a:r>
            <a:r>
              <a:rPr lang="en-US" sz="2400" i="1" dirty="0" err="1">
                <a:solidFill>
                  <a:schemeClr val="tx1"/>
                </a:solidFill>
              </a:rPr>
              <a:t>polymorphonuclear</a:t>
            </a:r>
            <a:r>
              <a:rPr lang="en-US" sz="2400" i="1" dirty="0">
                <a:solidFill>
                  <a:schemeClr val="tx1"/>
                </a:solidFill>
              </a:rPr>
              <a:t> leukocytes</a:t>
            </a:r>
          </a:p>
          <a:p>
            <a:pPr marL="857250" indent="-514350">
              <a:lnSpc>
                <a:spcPct val="90000"/>
              </a:lnSpc>
              <a:buFontTx/>
              <a:buAutoNum type="arabicPeriod"/>
              <a:defRPr/>
            </a:pPr>
            <a:r>
              <a:rPr lang="en-US" sz="2400" i="1" dirty="0">
                <a:solidFill>
                  <a:schemeClr val="tx1"/>
                </a:solidFill>
              </a:rPr>
              <a:t>Moderate gram positive </a:t>
            </a:r>
            <a:r>
              <a:rPr lang="en-US" sz="2400" i="1" dirty="0" err="1">
                <a:solidFill>
                  <a:schemeClr val="tx1"/>
                </a:solidFill>
              </a:rPr>
              <a:t>diplococci</a:t>
            </a:r>
            <a:r>
              <a:rPr lang="en-US" sz="2400" i="1" dirty="0">
                <a:solidFill>
                  <a:schemeClr val="tx1"/>
                </a:solidFill>
              </a:rPr>
              <a:t> suggestive of Streptococcus </a:t>
            </a:r>
            <a:r>
              <a:rPr lang="en-US" sz="2400" i="1" dirty="0" err="1">
                <a:solidFill>
                  <a:schemeClr val="tx1"/>
                </a:solidFill>
              </a:rPr>
              <a:t>pneumoniae</a:t>
            </a:r>
            <a:endParaRPr lang="en-US" sz="2400" i="1" dirty="0">
              <a:solidFill>
                <a:schemeClr val="tx1"/>
              </a:solidFill>
            </a:endParaRPr>
          </a:p>
          <a:p>
            <a:pPr marL="857250" indent="-514350">
              <a:lnSpc>
                <a:spcPct val="90000"/>
              </a:lnSpc>
              <a:buFontTx/>
              <a:buAutoNum type="arabicPeriod"/>
              <a:defRPr/>
            </a:pPr>
            <a:r>
              <a:rPr lang="en-US" sz="2400" i="1" dirty="0">
                <a:solidFill>
                  <a:schemeClr val="tx1"/>
                </a:solidFill>
              </a:rPr>
              <a:t>Organisms suggestive of normal respiratory flora</a:t>
            </a:r>
            <a:br>
              <a:rPr lang="en-US" dirty="0">
                <a:solidFill>
                  <a:schemeClr val="tx1"/>
                </a:solidFill>
              </a:rPr>
            </a:br>
            <a:endParaRPr lang="en-US" dirty="0">
              <a:solidFill>
                <a:schemeClr val="tx1"/>
              </a:solidFill>
            </a:endParaRPr>
          </a:p>
          <a:p>
            <a:pPr marL="857250" indent="-514350">
              <a:lnSpc>
                <a:spcPct val="90000"/>
              </a:lnSpc>
              <a:buFontTx/>
              <a:buAutoNum type="arabicPeriod"/>
              <a:defRPr/>
            </a:pPr>
            <a:endParaRPr lang="en-US" dirty="0">
              <a:solidFill>
                <a:schemeClr val="tx1"/>
              </a:solidFill>
            </a:endParaRPr>
          </a:p>
          <a:p>
            <a:pPr marL="857250" indent="0">
              <a:lnSpc>
                <a:spcPct val="90000"/>
              </a:lnSpc>
              <a:buNone/>
              <a:defRPr/>
            </a:pPr>
            <a:r>
              <a:rPr lang="en-US" dirty="0">
                <a:solidFill>
                  <a:schemeClr val="tx1"/>
                </a:solidFill>
              </a:rPr>
              <a:t>Assumption:  Health care provider will treat for </a:t>
            </a:r>
            <a:r>
              <a:rPr lang="en-US" i="1" dirty="0">
                <a:solidFill>
                  <a:schemeClr val="tx1"/>
                </a:solidFill>
              </a:rPr>
              <a:t>Streptococcus </a:t>
            </a:r>
            <a:r>
              <a:rPr lang="en-US" i="1" dirty="0" err="1">
                <a:solidFill>
                  <a:schemeClr val="tx1"/>
                </a:solidFill>
              </a:rPr>
              <a:t>pneumoniae</a:t>
            </a:r>
            <a:endParaRPr lang="en-US" i="1" dirty="0">
              <a:solidFill>
                <a:schemeClr val="tx1"/>
              </a:solidFill>
            </a:endParaRPr>
          </a:p>
          <a:p>
            <a:pPr marL="857250" indent="0">
              <a:lnSpc>
                <a:spcPct val="90000"/>
              </a:lnSpc>
              <a:buNone/>
              <a:defRPr/>
            </a:pPr>
            <a:br>
              <a:rPr lang="en-US" dirty="0">
                <a:solidFill>
                  <a:schemeClr val="tx1"/>
                </a:solidFill>
              </a:rPr>
            </a:br>
            <a:endParaRPr lang="en-US" dirty="0">
              <a:solidFill>
                <a:schemeClr val="tx1"/>
              </a:solidFill>
            </a:endParaRPr>
          </a:p>
          <a:p>
            <a:pPr marL="857250" indent="-514350">
              <a:lnSpc>
                <a:spcPct val="90000"/>
              </a:lnSpc>
              <a:buNone/>
              <a:defRPr/>
            </a:pPr>
            <a:endParaRPr lang="en-US" sz="2000" i="1" dirty="0">
              <a:solidFill>
                <a:schemeClr val="tx1"/>
              </a:solidFill>
            </a:endParaRPr>
          </a:p>
          <a:p>
            <a:pPr marL="857250" indent="-514350">
              <a:lnSpc>
                <a:spcPct val="90000"/>
              </a:lnSpc>
              <a:buNone/>
              <a:defRPr/>
            </a:pPr>
            <a:r>
              <a:rPr lang="en-US" dirty="0">
                <a:solidFill>
                  <a:schemeClr val="tx1"/>
                </a:solidFill>
              </a:rPr>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F4126283-A705-48F1-95A5-C55C5C9F2BC9}"/>
              </a:ext>
            </a:extLst>
          </p:cNvPr>
          <p:cNvSpPr>
            <a:spLocks noGrp="1" noChangeArrowheads="1"/>
          </p:cNvSpPr>
          <p:nvPr>
            <p:ph type="title"/>
          </p:nvPr>
        </p:nvSpPr>
        <p:spPr>
          <a:solidFill>
            <a:srgbClr val="C00000"/>
          </a:solidFill>
        </p:spPr>
        <p:txBody>
          <a:bodyPr/>
          <a:lstStyle/>
          <a:p>
            <a:r>
              <a:rPr lang="en-US" altLang="en-US">
                <a:solidFill>
                  <a:schemeClr val="bg1"/>
                </a:solidFill>
              </a:rPr>
              <a:t>Report “Suggestive of….”*</a:t>
            </a:r>
          </a:p>
        </p:txBody>
      </p:sp>
      <p:sp>
        <p:nvSpPr>
          <p:cNvPr id="77827" name="Rectangle 5">
            <a:extLst>
              <a:ext uri="{FF2B5EF4-FFF2-40B4-BE49-F238E27FC236}">
                <a16:creationId xmlns:a16="http://schemas.microsoft.com/office/drawing/2014/main" id="{A1FC95B7-D8E6-467D-AFE8-143A80D14625}"/>
              </a:ext>
            </a:extLst>
          </p:cNvPr>
          <p:cNvSpPr>
            <a:spLocks noGrp="1" noChangeArrowheads="1"/>
          </p:cNvSpPr>
          <p:nvPr>
            <p:ph sz="half" idx="1"/>
          </p:nvPr>
        </p:nvSpPr>
        <p:spPr>
          <a:xfrm>
            <a:off x="1524000" y="2456122"/>
            <a:ext cx="4038600" cy="4297363"/>
          </a:xfrm>
        </p:spPr>
        <p:txBody>
          <a:bodyPr/>
          <a:lstStyle/>
          <a:p>
            <a:pPr>
              <a:lnSpc>
                <a:spcPct val="90000"/>
              </a:lnSpc>
            </a:pPr>
            <a:r>
              <a:rPr lang="en-US" altLang="en-US" sz="2400" dirty="0">
                <a:solidFill>
                  <a:schemeClr val="tx1"/>
                </a:solidFill>
              </a:rPr>
              <a:t>Gram negative small</a:t>
            </a:r>
            <a:br>
              <a:rPr lang="en-US" altLang="en-US" sz="2400" dirty="0">
                <a:solidFill>
                  <a:schemeClr val="tx1"/>
                </a:solidFill>
              </a:rPr>
            </a:br>
            <a:r>
              <a:rPr lang="en-US" altLang="en-US" sz="2400" dirty="0" err="1">
                <a:solidFill>
                  <a:schemeClr val="tx1"/>
                </a:solidFill>
              </a:rPr>
              <a:t>cocco</a:t>
            </a:r>
            <a:r>
              <a:rPr lang="en-US" altLang="en-US" sz="2400" dirty="0">
                <a:solidFill>
                  <a:schemeClr val="tx1"/>
                </a:solidFill>
              </a:rPr>
              <a:t>-bacilli</a:t>
            </a:r>
          </a:p>
          <a:p>
            <a:pPr>
              <a:lnSpc>
                <a:spcPct val="90000"/>
              </a:lnSpc>
            </a:pPr>
            <a:r>
              <a:rPr lang="en-US" altLang="en-US" sz="2400" dirty="0">
                <a:solidFill>
                  <a:schemeClr val="tx1"/>
                </a:solidFill>
              </a:rPr>
              <a:t>Gram positive lancet-</a:t>
            </a:r>
            <a:br>
              <a:rPr lang="en-US" altLang="en-US" sz="2400" dirty="0">
                <a:solidFill>
                  <a:schemeClr val="tx1"/>
                </a:solidFill>
              </a:rPr>
            </a:br>
            <a:r>
              <a:rPr lang="en-US" altLang="en-US" sz="2400" dirty="0">
                <a:solidFill>
                  <a:schemeClr val="tx1"/>
                </a:solidFill>
              </a:rPr>
              <a:t>shaped diplococci</a:t>
            </a:r>
          </a:p>
          <a:p>
            <a:pPr>
              <a:lnSpc>
                <a:spcPct val="90000"/>
              </a:lnSpc>
            </a:pPr>
            <a:r>
              <a:rPr lang="en-US" altLang="en-US" sz="2400" dirty="0">
                <a:solidFill>
                  <a:schemeClr val="tx1"/>
                </a:solidFill>
              </a:rPr>
              <a:t>Gram positive cocci </a:t>
            </a:r>
            <a:br>
              <a:rPr lang="en-US" altLang="en-US" sz="2400" dirty="0">
                <a:solidFill>
                  <a:schemeClr val="tx1"/>
                </a:solidFill>
              </a:rPr>
            </a:br>
            <a:r>
              <a:rPr lang="en-US" altLang="en-US" sz="2400" dirty="0">
                <a:solidFill>
                  <a:schemeClr val="tx1"/>
                </a:solidFill>
              </a:rPr>
              <a:t>in chains</a:t>
            </a:r>
          </a:p>
          <a:p>
            <a:pPr>
              <a:lnSpc>
                <a:spcPct val="90000"/>
              </a:lnSpc>
            </a:pPr>
            <a:r>
              <a:rPr lang="en-US" altLang="en-US" sz="2400" dirty="0">
                <a:solidFill>
                  <a:schemeClr val="tx1"/>
                </a:solidFill>
              </a:rPr>
              <a:t>Gram positive cocci in clusters</a:t>
            </a:r>
          </a:p>
          <a:p>
            <a:pPr>
              <a:lnSpc>
                <a:spcPct val="90000"/>
              </a:lnSpc>
            </a:pPr>
            <a:r>
              <a:rPr lang="en-US" altLang="en-US" sz="2400" dirty="0">
                <a:solidFill>
                  <a:schemeClr val="tx1"/>
                </a:solidFill>
              </a:rPr>
              <a:t>Gram negative diplococci</a:t>
            </a:r>
            <a:endParaRPr lang="en-US" altLang="en-US" sz="3200" dirty="0">
              <a:solidFill>
                <a:schemeClr val="tx1"/>
              </a:solidFill>
            </a:endParaRPr>
          </a:p>
        </p:txBody>
      </p:sp>
      <p:sp>
        <p:nvSpPr>
          <p:cNvPr id="77828" name="Rectangle 6">
            <a:extLst>
              <a:ext uri="{FF2B5EF4-FFF2-40B4-BE49-F238E27FC236}">
                <a16:creationId xmlns:a16="http://schemas.microsoft.com/office/drawing/2014/main" id="{25836B89-1130-451C-A29C-216CF59D8A36}"/>
              </a:ext>
            </a:extLst>
          </p:cNvPr>
          <p:cNvSpPr>
            <a:spLocks noGrp="1" noChangeArrowheads="1"/>
          </p:cNvSpPr>
          <p:nvPr>
            <p:ph sz="half" idx="2"/>
          </p:nvPr>
        </p:nvSpPr>
        <p:spPr>
          <a:xfrm>
            <a:off x="6321056" y="2332037"/>
            <a:ext cx="4495800" cy="4525963"/>
          </a:xfrm>
        </p:spPr>
        <p:txBody>
          <a:bodyPr/>
          <a:lstStyle/>
          <a:p>
            <a:pPr marL="109728" indent="0">
              <a:lnSpc>
                <a:spcPct val="90000"/>
              </a:lnSpc>
              <a:buNone/>
            </a:pPr>
            <a:r>
              <a:rPr lang="en-US" altLang="en-US" sz="2400" dirty="0">
                <a:solidFill>
                  <a:srgbClr val="FFFFFF"/>
                </a:solidFill>
              </a:rPr>
              <a:t>A</a:t>
            </a:r>
            <a:r>
              <a:rPr lang="en-US" altLang="en-US" sz="2400" dirty="0">
                <a:solidFill>
                  <a:schemeClr val="tx1"/>
                </a:solidFill>
              </a:rPr>
              <a:t>fter adequate competency </a:t>
            </a:r>
          </a:p>
          <a:p>
            <a:pPr>
              <a:lnSpc>
                <a:spcPct val="90000"/>
              </a:lnSpc>
            </a:pPr>
            <a:r>
              <a:rPr lang="en-US" altLang="en-US" sz="2400" i="1" dirty="0">
                <a:solidFill>
                  <a:schemeClr val="tx1"/>
                </a:solidFill>
              </a:rPr>
              <a:t>Haemophilus influenzae</a:t>
            </a:r>
            <a:br>
              <a:rPr lang="en-US" altLang="en-US" sz="2400" i="1" dirty="0">
                <a:solidFill>
                  <a:schemeClr val="tx1"/>
                </a:solidFill>
              </a:rPr>
            </a:br>
            <a:endParaRPr lang="en-US" altLang="en-US" sz="2400" i="1" dirty="0">
              <a:solidFill>
                <a:schemeClr val="tx1"/>
              </a:solidFill>
            </a:endParaRPr>
          </a:p>
          <a:p>
            <a:pPr>
              <a:lnSpc>
                <a:spcPct val="90000"/>
              </a:lnSpc>
            </a:pPr>
            <a:r>
              <a:rPr lang="en-US" altLang="en-US" sz="2400" i="1" dirty="0" err="1">
                <a:solidFill>
                  <a:schemeClr val="tx1"/>
                </a:solidFill>
              </a:rPr>
              <a:t>Streptoocccus</a:t>
            </a:r>
            <a:r>
              <a:rPr lang="en-US" altLang="en-US" sz="2400" i="1" dirty="0">
                <a:solidFill>
                  <a:schemeClr val="tx1"/>
                </a:solidFill>
              </a:rPr>
              <a:t> pneumoniae</a:t>
            </a:r>
            <a:br>
              <a:rPr lang="en-US" altLang="en-US" sz="2400" i="1" dirty="0">
                <a:solidFill>
                  <a:schemeClr val="tx1"/>
                </a:solidFill>
              </a:rPr>
            </a:br>
            <a:endParaRPr lang="en-US" altLang="en-US" sz="2400" i="1" dirty="0">
              <a:solidFill>
                <a:schemeClr val="tx1"/>
              </a:solidFill>
            </a:endParaRPr>
          </a:p>
          <a:p>
            <a:pPr>
              <a:lnSpc>
                <a:spcPct val="90000"/>
              </a:lnSpc>
            </a:pPr>
            <a:r>
              <a:rPr lang="en-US" altLang="en-US" sz="2400" i="1" dirty="0" err="1">
                <a:solidFill>
                  <a:schemeClr val="tx1"/>
                </a:solidFill>
              </a:rPr>
              <a:t>Streptocccus</a:t>
            </a:r>
            <a:r>
              <a:rPr lang="en-US" altLang="en-US" sz="2400" i="1" dirty="0">
                <a:solidFill>
                  <a:schemeClr val="tx1"/>
                </a:solidFill>
              </a:rPr>
              <a:t> </a:t>
            </a:r>
            <a:r>
              <a:rPr lang="en-US" altLang="en-US" sz="2400" dirty="0">
                <a:solidFill>
                  <a:schemeClr val="tx1"/>
                </a:solidFill>
              </a:rPr>
              <a:t>spp.</a:t>
            </a:r>
            <a:br>
              <a:rPr lang="en-US" altLang="en-US" sz="2400" dirty="0">
                <a:solidFill>
                  <a:schemeClr val="tx1"/>
                </a:solidFill>
              </a:rPr>
            </a:br>
            <a:endParaRPr lang="en-US" altLang="en-US" sz="2400" dirty="0">
              <a:solidFill>
                <a:schemeClr val="tx1"/>
              </a:solidFill>
            </a:endParaRPr>
          </a:p>
          <a:p>
            <a:pPr>
              <a:lnSpc>
                <a:spcPct val="90000"/>
              </a:lnSpc>
            </a:pPr>
            <a:r>
              <a:rPr lang="en-US" altLang="en-US" sz="2400" i="1" dirty="0">
                <a:solidFill>
                  <a:schemeClr val="tx1"/>
                </a:solidFill>
              </a:rPr>
              <a:t>Staphylococcus </a:t>
            </a:r>
            <a:r>
              <a:rPr lang="en-US" altLang="en-US" sz="2400" dirty="0">
                <a:solidFill>
                  <a:schemeClr val="tx1"/>
                </a:solidFill>
              </a:rPr>
              <a:t>spp.</a:t>
            </a:r>
            <a:br>
              <a:rPr lang="en-US" altLang="en-US" sz="2400" dirty="0">
                <a:solidFill>
                  <a:schemeClr val="tx1"/>
                </a:solidFill>
              </a:rPr>
            </a:br>
            <a:endParaRPr lang="en-US" altLang="en-US" sz="2400" dirty="0">
              <a:solidFill>
                <a:schemeClr val="tx1"/>
              </a:solidFill>
            </a:endParaRPr>
          </a:p>
          <a:p>
            <a:pPr>
              <a:lnSpc>
                <a:spcPct val="90000"/>
              </a:lnSpc>
            </a:pPr>
            <a:r>
              <a:rPr lang="en-US" altLang="en-US" sz="2400" i="1" dirty="0">
                <a:solidFill>
                  <a:schemeClr val="tx1"/>
                </a:solidFill>
              </a:rPr>
              <a:t>Moraxella catarrhalis</a:t>
            </a:r>
          </a:p>
          <a:p>
            <a:pPr>
              <a:lnSpc>
                <a:spcPct val="90000"/>
              </a:lnSpc>
              <a:buFontTx/>
              <a:buNone/>
            </a:pPr>
            <a:endParaRPr lang="en-US" altLang="en-US" i="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0D1A2EB-80DC-4CE3-AA4C-D5806D127724}"/>
              </a:ext>
            </a:extLst>
          </p:cNvPr>
          <p:cNvSpPr>
            <a:spLocks noGrp="1" noChangeArrowheads="1"/>
          </p:cNvSpPr>
          <p:nvPr>
            <p:ph type="title"/>
          </p:nvPr>
        </p:nvSpPr>
        <p:spPr>
          <a:xfrm>
            <a:off x="1862138" y="228600"/>
            <a:ext cx="8348662" cy="1447800"/>
          </a:xfrm>
        </p:spPr>
        <p:txBody>
          <a:bodyPr/>
          <a:lstStyle/>
          <a:p>
            <a:r>
              <a:rPr lang="en-US" altLang="en-US" b="1"/>
              <a:t>Respiratory </a:t>
            </a:r>
            <a:r>
              <a:rPr lang="en-US" altLang="en-US"/>
              <a:t>Gram Stain</a:t>
            </a:r>
            <a:br>
              <a:rPr lang="en-US" altLang="en-US"/>
            </a:br>
            <a:r>
              <a:rPr lang="en-US" altLang="en-US"/>
              <a:t>What if you’re wrong?</a:t>
            </a:r>
            <a:endParaRPr lang="en-US" altLang="en-US" sz="4800"/>
          </a:p>
        </p:txBody>
      </p:sp>
      <p:sp>
        <p:nvSpPr>
          <p:cNvPr id="78851" name="Rectangle 3">
            <a:extLst>
              <a:ext uri="{FF2B5EF4-FFF2-40B4-BE49-F238E27FC236}">
                <a16:creationId xmlns:a16="http://schemas.microsoft.com/office/drawing/2014/main" id="{1F5682AB-512A-4777-82E9-70578D282D05}"/>
              </a:ext>
            </a:extLst>
          </p:cNvPr>
          <p:cNvSpPr>
            <a:spLocks noGrp="1" noChangeArrowheads="1"/>
          </p:cNvSpPr>
          <p:nvPr>
            <p:ph type="body" idx="1"/>
          </p:nvPr>
        </p:nvSpPr>
        <p:spPr>
          <a:xfrm>
            <a:off x="2133600" y="1676400"/>
            <a:ext cx="7924800" cy="4876800"/>
          </a:xfrm>
        </p:spPr>
        <p:txBody>
          <a:bodyPr/>
          <a:lstStyle/>
          <a:p>
            <a:pPr>
              <a:lnSpc>
                <a:spcPct val="90000"/>
              </a:lnSpc>
              <a:buFontTx/>
              <a:buNone/>
            </a:pPr>
            <a:endParaRPr lang="en-US" altLang="en-US" sz="2400" dirty="0">
              <a:solidFill>
                <a:srgbClr val="FFFFFF"/>
              </a:solidFill>
            </a:endParaRPr>
          </a:p>
          <a:p>
            <a:pPr>
              <a:lnSpc>
                <a:spcPct val="60000"/>
              </a:lnSpc>
              <a:buFontTx/>
              <a:buNone/>
            </a:pPr>
            <a:endParaRPr lang="en-US" altLang="en-US" sz="3600" dirty="0">
              <a:solidFill>
                <a:schemeClr val="tx1"/>
              </a:solidFill>
            </a:endParaRPr>
          </a:p>
          <a:p>
            <a:pPr>
              <a:lnSpc>
                <a:spcPct val="90000"/>
              </a:lnSpc>
            </a:pPr>
            <a:r>
              <a:rPr lang="en-US" altLang="en-US" dirty="0">
                <a:solidFill>
                  <a:schemeClr val="tx1"/>
                </a:solidFill>
                <a:cs typeface="Times New Roman" panose="02020603050405020304" pitchFamily="18" charset="0"/>
              </a:rPr>
              <a:t>Example:</a:t>
            </a:r>
          </a:p>
          <a:p>
            <a:pPr>
              <a:lnSpc>
                <a:spcPct val="90000"/>
              </a:lnSpc>
            </a:pPr>
            <a:endParaRPr lang="en-US" altLang="en-US" dirty="0">
              <a:solidFill>
                <a:schemeClr val="tx1"/>
              </a:solidFill>
              <a:cs typeface="Times New Roman" panose="02020603050405020304" pitchFamily="18" charset="0"/>
            </a:endParaRPr>
          </a:p>
          <a:p>
            <a:pPr>
              <a:lnSpc>
                <a:spcPct val="90000"/>
              </a:lnSpc>
            </a:pPr>
            <a:r>
              <a:rPr lang="en-US" altLang="en-US" dirty="0">
                <a:solidFill>
                  <a:schemeClr val="tx1"/>
                </a:solidFill>
                <a:cs typeface="Times New Roman" panose="02020603050405020304" pitchFamily="18" charset="0"/>
              </a:rPr>
              <a:t>Many white cells</a:t>
            </a:r>
          </a:p>
          <a:p>
            <a:pPr>
              <a:lnSpc>
                <a:spcPct val="90000"/>
              </a:lnSpc>
            </a:pPr>
            <a:r>
              <a:rPr lang="en-US" altLang="en-US" dirty="0">
                <a:solidFill>
                  <a:schemeClr val="tx1"/>
                </a:solidFill>
                <a:cs typeface="Times New Roman" panose="02020603050405020304" pitchFamily="18" charset="0"/>
              </a:rPr>
              <a:t>Many intracellular and extracellular Gram negative diplococci suggestive of </a:t>
            </a:r>
            <a:r>
              <a:rPr lang="en-US" altLang="en-US" i="1" dirty="0">
                <a:solidFill>
                  <a:schemeClr val="tx1"/>
                </a:solidFill>
                <a:cs typeface="Times New Roman" panose="02020603050405020304" pitchFamily="18" charset="0"/>
              </a:rPr>
              <a:t>Moraxella catarrhalis</a:t>
            </a:r>
            <a:endParaRPr lang="en-US" altLang="en-US" dirty="0">
              <a:solidFill>
                <a:schemeClr val="tx1"/>
              </a:solidFill>
              <a:cs typeface="Times New Roman" panose="02020603050405020304" pitchFamily="18" charset="0"/>
            </a:endParaRPr>
          </a:p>
          <a:p>
            <a:pPr>
              <a:lnSpc>
                <a:spcPct val="90000"/>
              </a:lnSpc>
              <a:buFontTx/>
              <a:buNone/>
            </a:pPr>
            <a:r>
              <a:rPr lang="en-US" altLang="en-US" dirty="0">
                <a:solidFill>
                  <a:schemeClr val="tx1"/>
                </a:solidFill>
                <a:cs typeface="Times New Roman" panose="02020603050405020304" pitchFamily="18" charset="0"/>
              </a:rPr>
              <a:t> </a:t>
            </a:r>
          </a:p>
          <a:p>
            <a:pPr>
              <a:lnSpc>
                <a:spcPct val="90000"/>
              </a:lnSpc>
              <a:buFontTx/>
              <a:buNone/>
            </a:pPr>
            <a:endParaRPr lang="en-US" altLang="en-US" dirty="0">
              <a:solidFill>
                <a:schemeClr val="tx1"/>
              </a:solidFill>
            </a:endParaRPr>
          </a:p>
          <a:p>
            <a:pPr>
              <a:lnSpc>
                <a:spcPct val="90000"/>
              </a:lnSpc>
              <a:buFontTx/>
              <a:buNone/>
            </a:pPr>
            <a:r>
              <a:rPr lang="en-US" altLang="en-US" dirty="0">
                <a:solidFill>
                  <a:schemeClr val="tx1"/>
                </a:solidFill>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a:extLst>
              <a:ext uri="{FF2B5EF4-FFF2-40B4-BE49-F238E27FC236}">
                <a16:creationId xmlns:a16="http://schemas.microsoft.com/office/drawing/2014/main" id="{5AE456AE-7534-4D7E-845E-EE484CC33C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F3B51A-0A98-493C-AF0A-AE4D43C97E26}" type="slidenum">
              <a:rPr lang="en-US" altLang="en-US"/>
              <a:pPr eaLnBrk="1" hangingPunct="1"/>
              <a:t>74</a:t>
            </a:fld>
            <a:endParaRPr lang="en-US" altLang="en-US"/>
          </a:p>
        </p:txBody>
      </p:sp>
      <p:pic>
        <p:nvPicPr>
          <p:cNvPr id="79875" name="Picture 25">
            <a:extLst>
              <a:ext uri="{FF2B5EF4-FFF2-40B4-BE49-F238E27FC236}">
                <a16:creationId xmlns:a16="http://schemas.microsoft.com/office/drawing/2014/main" id="{4B149D58-CB35-40EE-AEBD-F2C8A4E6A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209800"/>
            <a:ext cx="9359900" cy="118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3">
            <a:extLst>
              <a:ext uri="{FF2B5EF4-FFF2-40B4-BE49-F238E27FC236}">
                <a16:creationId xmlns:a16="http://schemas.microsoft.com/office/drawing/2014/main" id="{48E2B4E6-D2CB-43EC-8283-EA95C8ACA85A}"/>
              </a:ext>
            </a:extLst>
          </p:cNvPr>
          <p:cNvSpPr txBox="1">
            <a:spLocks noChangeArrowheads="1"/>
          </p:cNvSpPr>
          <p:nvPr/>
        </p:nvSpPr>
        <p:spPr bwMode="auto">
          <a:xfrm>
            <a:off x="7086600" y="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t>Acinetobacter</a:t>
            </a:r>
          </a:p>
        </p:txBody>
      </p:sp>
      <p:sp>
        <p:nvSpPr>
          <p:cNvPr id="79877" name="Text Box 4">
            <a:extLst>
              <a:ext uri="{FF2B5EF4-FFF2-40B4-BE49-F238E27FC236}">
                <a16:creationId xmlns:a16="http://schemas.microsoft.com/office/drawing/2014/main" id="{BABA551F-695C-4D76-B8FE-17D2FE56A499}"/>
              </a:ext>
            </a:extLst>
          </p:cNvPr>
          <p:cNvSpPr txBox="1">
            <a:spLocks noChangeArrowheads="1"/>
          </p:cNvSpPr>
          <p:nvPr/>
        </p:nvSpPr>
        <p:spPr bwMode="auto">
          <a:xfrm>
            <a:off x="8915400" y="3886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rPr>
              <a:t>Moraxella</a:t>
            </a:r>
          </a:p>
        </p:txBody>
      </p:sp>
      <p:sp>
        <p:nvSpPr>
          <p:cNvPr id="79878" name="Text Box 6">
            <a:extLst>
              <a:ext uri="{FF2B5EF4-FFF2-40B4-BE49-F238E27FC236}">
                <a16:creationId xmlns:a16="http://schemas.microsoft.com/office/drawing/2014/main" id="{35C0DA8D-CC38-4CC4-AE74-2711A93D1974}"/>
              </a:ext>
            </a:extLst>
          </p:cNvPr>
          <p:cNvSpPr txBox="1">
            <a:spLocks noChangeArrowheads="1"/>
          </p:cNvSpPr>
          <p:nvPr/>
        </p:nvSpPr>
        <p:spPr bwMode="auto">
          <a:xfrm>
            <a:off x="8153400" y="34290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t>Moraxella</a:t>
            </a:r>
          </a:p>
        </p:txBody>
      </p:sp>
      <p:sp>
        <p:nvSpPr>
          <p:cNvPr id="79879" name="Line 7">
            <a:extLst>
              <a:ext uri="{FF2B5EF4-FFF2-40B4-BE49-F238E27FC236}">
                <a16:creationId xmlns:a16="http://schemas.microsoft.com/office/drawing/2014/main" id="{F064393C-E16C-49F0-BB3D-EF4A1E468B93}"/>
              </a:ext>
            </a:extLst>
          </p:cNvPr>
          <p:cNvSpPr>
            <a:spLocks noChangeShapeType="1"/>
          </p:cNvSpPr>
          <p:nvPr/>
        </p:nvSpPr>
        <p:spPr bwMode="auto">
          <a:xfrm>
            <a:off x="1524000" y="3124200"/>
            <a:ext cx="944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0" name="Line 8">
            <a:extLst>
              <a:ext uri="{FF2B5EF4-FFF2-40B4-BE49-F238E27FC236}">
                <a16:creationId xmlns:a16="http://schemas.microsoft.com/office/drawing/2014/main" id="{662E5B89-9F67-4515-94A9-0050FBA38FE9}"/>
              </a:ext>
            </a:extLst>
          </p:cNvPr>
          <p:cNvSpPr>
            <a:spLocks noChangeShapeType="1"/>
          </p:cNvSpPr>
          <p:nvPr/>
        </p:nvSpPr>
        <p:spPr bwMode="auto">
          <a:xfrm flipH="1" flipV="1">
            <a:off x="2133600" y="5410200"/>
            <a:ext cx="762000" cy="609600"/>
          </a:xfrm>
          <a:prstGeom prst="line">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1" name="Line 9">
            <a:extLst>
              <a:ext uri="{FF2B5EF4-FFF2-40B4-BE49-F238E27FC236}">
                <a16:creationId xmlns:a16="http://schemas.microsoft.com/office/drawing/2014/main" id="{525B312F-6FF4-4540-BDC8-41CF33922804}"/>
              </a:ext>
            </a:extLst>
          </p:cNvPr>
          <p:cNvSpPr>
            <a:spLocks noChangeShapeType="1"/>
          </p:cNvSpPr>
          <p:nvPr/>
        </p:nvSpPr>
        <p:spPr bwMode="auto">
          <a:xfrm flipH="1" flipV="1">
            <a:off x="3048000" y="2209800"/>
            <a:ext cx="685800" cy="685800"/>
          </a:xfrm>
          <a:prstGeom prst="line">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2" name="Line 10">
            <a:extLst>
              <a:ext uri="{FF2B5EF4-FFF2-40B4-BE49-F238E27FC236}">
                <a16:creationId xmlns:a16="http://schemas.microsoft.com/office/drawing/2014/main" id="{6AB39FFF-7CC7-45AD-8CBD-E128ABB0FFCC}"/>
              </a:ext>
            </a:extLst>
          </p:cNvPr>
          <p:cNvSpPr>
            <a:spLocks noChangeShapeType="1"/>
          </p:cNvSpPr>
          <p:nvPr/>
        </p:nvSpPr>
        <p:spPr bwMode="auto">
          <a:xfrm flipH="1">
            <a:off x="6400800" y="1219200"/>
            <a:ext cx="1981200" cy="1219200"/>
          </a:xfrm>
          <a:prstGeom prst="line">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3" name="Line 11">
            <a:extLst>
              <a:ext uri="{FF2B5EF4-FFF2-40B4-BE49-F238E27FC236}">
                <a16:creationId xmlns:a16="http://schemas.microsoft.com/office/drawing/2014/main" id="{45DA7531-D462-4404-B9A6-4B76CB7E20AC}"/>
              </a:ext>
            </a:extLst>
          </p:cNvPr>
          <p:cNvSpPr>
            <a:spLocks noChangeShapeType="1"/>
          </p:cNvSpPr>
          <p:nvPr/>
        </p:nvSpPr>
        <p:spPr bwMode="auto">
          <a:xfrm flipH="1">
            <a:off x="4800600" y="4419600"/>
            <a:ext cx="1981200" cy="1143000"/>
          </a:xfrm>
          <a:prstGeom prst="line">
            <a:avLst/>
          </a:prstGeom>
          <a:noFill/>
          <a:ln w="38100">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4" name="Line 12">
            <a:extLst>
              <a:ext uri="{FF2B5EF4-FFF2-40B4-BE49-F238E27FC236}">
                <a16:creationId xmlns:a16="http://schemas.microsoft.com/office/drawing/2014/main" id="{83DBB1F8-112F-4013-A14A-53EA16717944}"/>
              </a:ext>
            </a:extLst>
          </p:cNvPr>
          <p:cNvSpPr>
            <a:spLocks noChangeShapeType="1"/>
          </p:cNvSpPr>
          <p:nvPr/>
        </p:nvSpPr>
        <p:spPr bwMode="auto">
          <a:xfrm flipH="1">
            <a:off x="3962400" y="4343400"/>
            <a:ext cx="304800" cy="990600"/>
          </a:xfrm>
          <a:prstGeom prst="line">
            <a:avLst/>
          </a:prstGeom>
          <a:noFill/>
          <a:ln w="381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5" name="Line 13">
            <a:extLst>
              <a:ext uri="{FF2B5EF4-FFF2-40B4-BE49-F238E27FC236}">
                <a16:creationId xmlns:a16="http://schemas.microsoft.com/office/drawing/2014/main" id="{ABC7C047-0C51-4C9C-8796-216A73DFED17}"/>
              </a:ext>
            </a:extLst>
          </p:cNvPr>
          <p:cNvSpPr>
            <a:spLocks noChangeShapeType="1"/>
          </p:cNvSpPr>
          <p:nvPr/>
        </p:nvSpPr>
        <p:spPr bwMode="auto">
          <a:xfrm flipH="1">
            <a:off x="5715000" y="1219200"/>
            <a:ext cx="304800" cy="838200"/>
          </a:xfrm>
          <a:prstGeom prst="line">
            <a:avLst/>
          </a:prstGeom>
          <a:noFill/>
          <a:ln w="381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6" name="Text Box 16">
            <a:extLst>
              <a:ext uri="{FF2B5EF4-FFF2-40B4-BE49-F238E27FC236}">
                <a16:creationId xmlns:a16="http://schemas.microsoft.com/office/drawing/2014/main" id="{898DB1C7-A5FC-494C-A288-8A2BE1871157}"/>
              </a:ext>
            </a:extLst>
          </p:cNvPr>
          <p:cNvSpPr txBox="1">
            <a:spLocks noChangeArrowheads="1"/>
          </p:cNvSpPr>
          <p:nvPr/>
        </p:nvSpPr>
        <p:spPr bwMode="auto">
          <a:xfrm>
            <a:off x="3505200" y="2133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1</a:t>
            </a:r>
          </a:p>
        </p:txBody>
      </p:sp>
      <p:sp>
        <p:nvSpPr>
          <p:cNvPr id="79887" name="Text Box 18">
            <a:extLst>
              <a:ext uri="{FF2B5EF4-FFF2-40B4-BE49-F238E27FC236}">
                <a16:creationId xmlns:a16="http://schemas.microsoft.com/office/drawing/2014/main" id="{8C82C489-1E77-4B35-8BCF-03A8C8AE17B0}"/>
              </a:ext>
            </a:extLst>
          </p:cNvPr>
          <p:cNvSpPr txBox="1">
            <a:spLocks noChangeArrowheads="1"/>
          </p:cNvSpPr>
          <p:nvPr/>
        </p:nvSpPr>
        <p:spPr bwMode="auto">
          <a:xfrm>
            <a:off x="8458200" y="8382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3200" b="1">
              <a:latin typeface="Times New Roman" panose="02020603050405020304" pitchFamily="18" charset="0"/>
            </a:endParaRPr>
          </a:p>
        </p:txBody>
      </p:sp>
      <p:sp>
        <p:nvSpPr>
          <p:cNvPr id="79888" name="Text Box 20">
            <a:extLst>
              <a:ext uri="{FF2B5EF4-FFF2-40B4-BE49-F238E27FC236}">
                <a16:creationId xmlns:a16="http://schemas.microsoft.com/office/drawing/2014/main" id="{776B09E9-EB70-4BE8-BC8C-F81885840AE8}"/>
              </a:ext>
            </a:extLst>
          </p:cNvPr>
          <p:cNvSpPr txBox="1">
            <a:spLocks noChangeArrowheads="1"/>
          </p:cNvSpPr>
          <p:nvPr/>
        </p:nvSpPr>
        <p:spPr bwMode="auto">
          <a:xfrm>
            <a:off x="5410200" y="10668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2</a:t>
            </a:r>
          </a:p>
        </p:txBody>
      </p:sp>
      <p:sp>
        <p:nvSpPr>
          <p:cNvPr id="79889" name="Text Box 21">
            <a:extLst>
              <a:ext uri="{FF2B5EF4-FFF2-40B4-BE49-F238E27FC236}">
                <a16:creationId xmlns:a16="http://schemas.microsoft.com/office/drawing/2014/main" id="{5D521FD1-814D-4C22-939E-69ED177FAE21}"/>
              </a:ext>
            </a:extLst>
          </p:cNvPr>
          <p:cNvSpPr txBox="1">
            <a:spLocks noChangeArrowheads="1"/>
          </p:cNvSpPr>
          <p:nvPr/>
        </p:nvSpPr>
        <p:spPr bwMode="auto">
          <a:xfrm>
            <a:off x="8610600" y="990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3</a:t>
            </a:r>
          </a:p>
        </p:txBody>
      </p:sp>
      <p:sp>
        <p:nvSpPr>
          <p:cNvPr id="79890" name="Text Box 22">
            <a:extLst>
              <a:ext uri="{FF2B5EF4-FFF2-40B4-BE49-F238E27FC236}">
                <a16:creationId xmlns:a16="http://schemas.microsoft.com/office/drawing/2014/main" id="{362F40D6-7213-4B8A-840F-BC346965FA6B}"/>
              </a:ext>
            </a:extLst>
          </p:cNvPr>
          <p:cNvSpPr txBox="1">
            <a:spLocks noChangeArrowheads="1"/>
          </p:cNvSpPr>
          <p:nvPr/>
        </p:nvSpPr>
        <p:spPr bwMode="auto">
          <a:xfrm>
            <a:off x="2819400" y="5181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1</a:t>
            </a:r>
          </a:p>
        </p:txBody>
      </p:sp>
      <p:sp>
        <p:nvSpPr>
          <p:cNvPr id="79891" name="Text Box 23">
            <a:extLst>
              <a:ext uri="{FF2B5EF4-FFF2-40B4-BE49-F238E27FC236}">
                <a16:creationId xmlns:a16="http://schemas.microsoft.com/office/drawing/2014/main" id="{3C5BEF1A-6C8D-432B-B7F8-5C74B7D6C974}"/>
              </a:ext>
            </a:extLst>
          </p:cNvPr>
          <p:cNvSpPr txBox="1">
            <a:spLocks noChangeArrowheads="1"/>
          </p:cNvSpPr>
          <p:nvPr/>
        </p:nvSpPr>
        <p:spPr bwMode="auto">
          <a:xfrm>
            <a:off x="3657600" y="4419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2</a:t>
            </a:r>
          </a:p>
        </p:txBody>
      </p:sp>
      <p:sp>
        <p:nvSpPr>
          <p:cNvPr id="79892" name="Text Box 24">
            <a:extLst>
              <a:ext uri="{FF2B5EF4-FFF2-40B4-BE49-F238E27FC236}">
                <a16:creationId xmlns:a16="http://schemas.microsoft.com/office/drawing/2014/main" id="{FDFD9183-7A81-45B4-9261-95FA52CFB925}"/>
              </a:ext>
            </a:extLst>
          </p:cNvPr>
          <p:cNvSpPr txBox="1">
            <a:spLocks noChangeArrowheads="1"/>
          </p:cNvSpPr>
          <p:nvPr/>
        </p:nvSpPr>
        <p:spPr bwMode="auto">
          <a:xfrm>
            <a:off x="6934200" y="39624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7F25D31-A2A8-49CD-9993-6563590A3461}"/>
              </a:ext>
            </a:extLst>
          </p:cNvPr>
          <p:cNvSpPr>
            <a:spLocks noGrp="1" noChangeArrowheads="1"/>
          </p:cNvSpPr>
          <p:nvPr>
            <p:ph type="title"/>
          </p:nvPr>
        </p:nvSpPr>
        <p:spPr>
          <a:solidFill>
            <a:srgbClr val="C00000"/>
          </a:solidFill>
        </p:spPr>
        <p:txBody>
          <a:bodyPr/>
          <a:lstStyle/>
          <a:p>
            <a:r>
              <a:rPr lang="en-US" altLang="en-US" sz="4000" dirty="0">
                <a:solidFill>
                  <a:schemeClr val="bg1"/>
                </a:solidFill>
              </a:rPr>
              <a:t>If predicted incorrectly, fix it.</a:t>
            </a:r>
          </a:p>
        </p:txBody>
      </p:sp>
      <p:sp>
        <p:nvSpPr>
          <p:cNvPr id="80899" name="Rectangle 3">
            <a:extLst>
              <a:ext uri="{FF2B5EF4-FFF2-40B4-BE49-F238E27FC236}">
                <a16:creationId xmlns:a16="http://schemas.microsoft.com/office/drawing/2014/main" id="{37F74F7E-D927-41DB-B856-3EF7E4869D07}"/>
              </a:ext>
            </a:extLst>
          </p:cNvPr>
          <p:cNvSpPr>
            <a:spLocks noGrp="1" noChangeArrowheads="1"/>
          </p:cNvSpPr>
          <p:nvPr>
            <p:ph idx="1"/>
          </p:nvPr>
        </p:nvSpPr>
        <p:spPr/>
        <p:txBody>
          <a:bodyPr/>
          <a:lstStyle/>
          <a:p>
            <a:pPr algn="l">
              <a:buFontTx/>
              <a:buChar char="•"/>
            </a:pPr>
            <a:r>
              <a:rPr lang="en-US" altLang="en-US"/>
              <a:t>  Notify physician.</a:t>
            </a:r>
          </a:p>
          <a:p>
            <a:pPr algn="l">
              <a:buFontTx/>
              <a:buChar char="•"/>
            </a:pPr>
            <a:r>
              <a:rPr lang="en-US" altLang="en-US"/>
              <a:t>  Amend written report.</a:t>
            </a:r>
          </a:p>
          <a:p>
            <a:pPr algn="l">
              <a:buFontTx/>
              <a:buChar char="•"/>
            </a:pPr>
            <a:r>
              <a:rPr lang="en-US" altLang="en-US"/>
              <a:t>  Educate technologist.</a:t>
            </a:r>
          </a:p>
          <a:p>
            <a:pPr algn="l">
              <a:buFontTx/>
              <a:buChar char="•"/>
            </a:pPr>
            <a:r>
              <a:rPr lang="en-US" altLang="en-US"/>
              <a:t>  Even though this was incorrect, &gt;99%</a:t>
            </a:r>
            <a:br>
              <a:rPr lang="en-US" altLang="en-US"/>
            </a:br>
            <a:r>
              <a:rPr lang="en-US" altLang="en-US"/>
              <a:t>   of the other predictions are correct.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a:extLst>
              <a:ext uri="{FF2B5EF4-FFF2-40B4-BE49-F238E27FC236}">
                <a16:creationId xmlns:a16="http://schemas.microsoft.com/office/drawing/2014/main" id="{B991A0C2-93A4-4D23-9A4F-304387AF0858}"/>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B28639-22F7-4C07-A8ED-9B73883AD6A9}" type="slidenum">
              <a:rPr lang="en-US" altLang="en-US"/>
              <a:pPr eaLnBrk="1" hangingPunct="1"/>
              <a:t>76</a:t>
            </a:fld>
            <a:endParaRPr lang="en-US" altLang="en-US"/>
          </a:p>
        </p:txBody>
      </p:sp>
      <p:sp>
        <p:nvSpPr>
          <p:cNvPr id="81923" name="Rectangle 2">
            <a:extLst>
              <a:ext uri="{FF2B5EF4-FFF2-40B4-BE49-F238E27FC236}">
                <a16:creationId xmlns:a16="http://schemas.microsoft.com/office/drawing/2014/main" id="{AB606B95-07BA-42C2-AC7D-60ED68DBA8F3}"/>
              </a:ext>
            </a:extLst>
          </p:cNvPr>
          <p:cNvSpPr>
            <a:spLocks noGrp="1" noChangeArrowheads="1"/>
          </p:cNvSpPr>
          <p:nvPr>
            <p:ph type="title"/>
          </p:nvPr>
        </p:nvSpPr>
        <p:spPr>
          <a:xfrm>
            <a:off x="1862138" y="304800"/>
            <a:ext cx="8348662" cy="990600"/>
          </a:xfrm>
        </p:spPr>
        <p:txBody>
          <a:bodyPr/>
          <a:lstStyle/>
          <a:p>
            <a:r>
              <a:rPr lang="en-US" altLang="en-US"/>
              <a:t>Can we do even better?</a:t>
            </a:r>
          </a:p>
        </p:txBody>
      </p:sp>
      <p:sp>
        <p:nvSpPr>
          <p:cNvPr id="81924" name="Rectangle 3">
            <a:extLst>
              <a:ext uri="{FF2B5EF4-FFF2-40B4-BE49-F238E27FC236}">
                <a16:creationId xmlns:a16="http://schemas.microsoft.com/office/drawing/2014/main" id="{A05FB09A-4BB7-4F48-9A55-2BA4D541B3BD}"/>
              </a:ext>
            </a:extLst>
          </p:cNvPr>
          <p:cNvSpPr>
            <a:spLocks noGrp="1" noChangeArrowheads="1"/>
          </p:cNvSpPr>
          <p:nvPr>
            <p:ph type="body" idx="1"/>
          </p:nvPr>
        </p:nvSpPr>
        <p:spPr>
          <a:xfrm>
            <a:off x="1828801" y="1981200"/>
            <a:ext cx="8399463" cy="4495800"/>
          </a:xfrm>
        </p:spPr>
        <p:txBody>
          <a:bodyPr/>
          <a:lstStyle/>
          <a:p>
            <a:pPr>
              <a:lnSpc>
                <a:spcPct val="90000"/>
              </a:lnSpc>
            </a:pPr>
            <a:r>
              <a:rPr lang="en-US" altLang="en-US" i="1" dirty="0">
                <a:solidFill>
                  <a:schemeClr val="tx1"/>
                </a:solidFill>
                <a:cs typeface="Times New Roman" panose="02020603050405020304" pitchFamily="18" charset="0"/>
              </a:rPr>
              <a:t>Acinetobacter</a:t>
            </a:r>
            <a:r>
              <a:rPr lang="en-US" altLang="en-US" dirty="0">
                <a:solidFill>
                  <a:schemeClr val="tx1"/>
                </a:solidFill>
                <a:cs typeface="Times New Roman" panose="02020603050405020304" pitchFamily="18" charset="0"/>
              </a:rPr>
              <a:t> is an important cause of nosocomial infection but not community-acquired pneumonia.</a:t>
            </a:r>
            <a:br>
              <a:rPr lang="en-US" altLang="en-US" dirty="0">
                <a:solidFill>
                  <a:schemeClr val="tx1"/>
                </a:solidFill>
                <a:cs typeface="Times New Roman" panose="02020603050405020304" pitchFamily="18" charset="0"/>
              </a:rPr>
            </a:br>
            <a:endParaRPr lang="en-US" altLang="en-US" dirty="0">
              <a:solidFill>
                <a:schemeClr val="tx1"/>
              </a:solidFill>
              <a:cs typeface="Times New Roman" panose="02020603050405020304" pitchFamily="18" charset="0"/>
            </a:endParaRPr>
          </a:p>
          <a:p>
            <a:pPr>
              <a:lnSpc>
                <a:spcPct val="90000"/>
              </a:lnSpc>
            </a:pPr>
            <a:r>
              <a:rPr lang="en-US" altLang="en-US" dirty="0">
                <a:solidFill>
                  <a:schemeClr val="tx1"/>
                </a:solidFill>
                <a:cs typeface="Times New Roman" panose="02020603050405020304" pitchFamily="18" charset="0"/>
              </a:rPr>
              <a:t>When </a:t>
            </a:r>
            <a:r>
              <a:rPr lang="en-US" altLang="en-US" i="1" dirty="0">
                <a:solidFill>
                  <a:schemeClr val="tx1"/>
                </a:solidFill>
                <a:cs typeface="Times New Roman" panose="02020603050405020304" pitchFamily="18" charset="0"/>
              </a:rPr>
              <a:t>Moraxella</a:t>
            </a:r>
            <a:r>
              <a:rPr lang="en-US" altLang="en-US" dirty="0">
                <a:solidFill>
                  <a:schemeClr val="tx1"/>
                </a:solidFill>
                <a:cs typeface="Times New Roman" panose="02020603050405020304" pitchFamily="18" charset="0"/>
              </a:rPr>
              <a:t>-like morphotypes are seen on Gram stain AND the patient has been hospitalized &gt; 3 days, consider using this comment:</a:t>
            </a:r>
            <a:br>
              <a:rPr lang="en-US" altLang="en-US" dirty="0">
                <a:solidFill>
                  <a:schemeClr val="tx1"/>
                </a:solidFill>
                <a:cs typeface="Times New Roman" panose="02020603050405020304" pitchFamily="18" charset="0"/>
              </a:rPr>
            </a:br>
            <a:br>
              <a:rPr lang="en-US" altLang="en-US" dirty="0">
                <a:solidFill>
                  <a:schemeClr val="tx1"/>
                </a:solidFill>
                <a:cs typeface="Times New Roman" panose="02020603050405020304" pitchFamily="18" charset="0"/>
              </a:rPr>
            </a:br>
            <a:r>
              <a:rPr lang="en-US" altLang="en-US" dirty="0">
                <a:solidFill>
                  <a:schemeClr val="tx1"/>
                </a:solidFill>
                <a:cs typeface="Times New Roman" panose="02020603050405020304" pitchFamily="18" charset="0"/>
              </a:rPr>
              <a:t> 	“…bacteria morphologically </a:t>
            </a:r>
            <a:br>
              <a:rPr lang="en-US" altLang="en-US" dirty="0">
                <a:solidFill>
                  <a:schemeClr val="tx1"/>
                </a:solidFill>
                <a:cs typeface="Times New Roman" panose="02020603050405020304" pitchFamily="18" charset="0"/>
              </a:rPr>
            </a:br>
            <a:r>
              <a:rPr lang="en-US" altLang="en-US" dirty="0">
                <a:solidFill>
                  <a:schemeClr val="tx1"/>
                </a:solidFill>
                <a:cs typeface="Times New Roman" panose="02020603050405020304" pitchFamily="18" charset="0"/>
              </a:rPr>
              <a:t>     suggestive of </a:t>
            </a:r>
            <a:r>
              <a:rPr lang="en-US" altLang="en-US" i="1" dirty="0">
                <a:solidFill>
                  <a:schemeClr val="tx1"/>
                </a:solidFill>
                <a:cs typeface="Times New Roman" panose="02020603050405020304" pitchFamily="18" charset="0"/>
              </a:rPr>
              <a:t>Acinetobacter/Moraxella</a:t>
            </a:r>
            <a:r>
              <a:rPr lang="en-US" altLang="en-US" dirty="0">
                <a:solidFill>
                  <a:schemeClr val="tx1"/>
                </a:solidFill>
                <a:cs typeface="Times New Roman" panose="02020603050405020304" pitchFamily="18" charset="0"/>
              </a:rPr>
              <a:t>”</a:t>
            </a:r>
            <a:endParaRPr lang="en-US" altLang="en-US" i="1" dirty="0">
              <a:solidFill>
                <a:schemeClr val="tx1"/>
              </a:solidFill>
              <a:cs typeface="Times New Roman" panose="02020603050405020304" pitchFamily="18" charset="0"/>
            </a:endParaRPr>
          </a:p>
          <a:p>
            <a:pPr>
              <a:lnSpc>
                <a:spcPct val="90000"/>
              </a:lnSpc>
              <a:buFontTx/>
              <a:buNone/>
            </a:pPr>
            <a:endParaRPr lang="en-US" altLang="en-US" dirty="0">
              <a:solidFill>
                <a:schemeClr val="tx1"/>
              </a:solidFill>
            </a:endParaRPr>
          </a:p>
          <a:p>
            <a:pPr>
              <a:lnSpc>
                <a:spcPct val="90000"/>
              </a:lnSpc>
              <a:buFontTx/>
              <a:buNone/>
            </a:pPr>
            <a:r>
              <a:rPr lang="en-US" altLang="en-US" dirty="0">
                <a:solidFill>
                  <a:schemeClr val="tx1"/>
                </a:solidFill>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A748D5C5-FD94-4D39-A2E0-63E471C76B5F}"/>
              </a:ext>
            </a:extLst>
          </p:cNvPr>
          <p:cNvSpPr>
            <a:spLocks noGrp="1"/>
          </p:cNvSpPr>
          <p:nvPr>
            <p:ph type="title"/>
          </p:nvPr>
        </p:nvSpPr>
        <p:spPr/>
        <p:txBody>
          <a:bodyPr/>
          <a:lstStyle/>
          <a:p>
            <a:r>
              <a:rPr lang="en-US" altLang="en-US"/>
              <a:t>Can we do better?</a:t>
            </a:r>
          </a:p>
        </p:txBody>
      </p:sp>
      <p:sp>
        <p:nvSpPr>
          <p:cNvPr id="82947" name="Content Placeholder 2">
            <a:extLst>
              <a:ext uri="{FF2B5EF4-FFF2-40B4-BE49-F238E27FC236}">
                <a16:creationId xmlns:a16="http://schemas.microsoft.com/office/drawing/2014/main" id="{5C49DF72-BB4C-4B47-B54B-E55099A751AE}"/>
              </a:ext>
            </a:extLst>
          </p:cNvPr>
          <p:cNvSpPr>
            <a:spLocks noGrp="1"/>
          </p:cNvSpPr>
          <p:nvPr>
            <p:ph idx="1"/>
          </p:nvPr>
        </p:nvSpPr>
        <p:spPr/>
        <p:txBody>
          <a:bodyPr/>
          <a:lstStyle/>
          <a:p>
            <a:r>
              <a:rPr lang="en-US" altLang="en-US"/>
              <a:t>Gram stain-directed cultures</a:t>
            </a:r>
          </a:p>
          <a:p>
            <a:r>
              <a:rPr lang="en-US" altLang="en-US"/>
              <a:t>Additional information to technologists</a:t>
            </a:r>
          </a:p>
          <a:p>
            <a:pPr lvl="1"/>
            <a:r>
              <a:rPr lang="en-US" altLang="en-US"/>
              <a:t>Seek out organisms near WBC on Gram stain</a:t>
            </a:r>
          </a:p>
          <a:p>
            <a:pPr lvl="1"/>
            <a:r>
              <a:rPr lang="en-US" altLang="en-US"/>
              <a:t>Culture workup based on a combination of Grams stain and cultures results</a:t>
            </a:r>
          </a:p>
          <a:p>
            <a:pPr lvl="1"/>
            <a:endParaRPr lang="en-US" altLang="en-US"/>
          </a:p>
          <a:p>
            <a:r>
              <a:rPr lang="en-US" altLang="en-US" sz="2400"/>
              <a:t>Reports for aspiration pneumonia</a:t>
            </a:r>
            <a:r>
              <a:rPr lang="en-US" altLang="en-US" sz="2400" i="1"/>
              <a:t> </a:t>
            </a:r>
            <a:r>
              <a:rPr lang="en-US" altLang="en-US" sz="2400"/>
              <a:t>Gram’s stain is highly suggestive of aspiration pneumonia. Antibiotic coverage for anaerobic bacteria should be considered (in addition to therapy for the standard pathogens).  A variety of organisms (pleomorphic Gram negative rods and Gram positive cocci and rods) are present inside neutrophils. </a:t>
            </a:r>
          </a:p>
          <a:p>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819BDFB4-ED43-4025-8CE7-8C636B8164BF}"/>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DF355B-C7BF-4D3A-84C4-512C5DAF2F50}" type="slidenum">
              <a:rPr lang="en-US" altLang="en-US"/>
              <a:pPr eaLnBrk="1" hangingPunct="1"/>
              <a:t>78</a:t>
            </a:fld>
            <a:endParaRPr lang="en-US" altLang="en-US"/>
          </a:p>
        </p:txBody>
      </p:sp>
      <p:sp>
        <p:nvSpPr>
          <p:cNvPr id="83971" name="Rectangle 2">
            <a:extLst>
              <a:ext uri="{FF2B5EF4-FFF2-40B4-BE49-F238E27FC236}">
                <a16:creationId xmlns:a16="http://schemas.microsoft.com/office/drawing/2014/main" id="{7179C58D-D3F8-40FC-9DBE-149095CE2B8C}"/>
              </a:ext>
            </a:extLst>
          </p:cNvPr>
          <p:cNvSpPr>
            <a:spLocks noGrp="1" noChangeArrowheads="1"/>
          </p:cNvSpPr>
          <p:nvPr>
            <p:ph type="title"/>
          </p:nvPr>
        </p:nvSpPr>
        <p:spPr>
          <a:xfrm>
            <a:off x="1905001" y="381000"/>
            <a:ext cx="8424863" cy="838200"/>
          </a:xfrm>
        </p:spPr>
        <p:txBody>
          <a:bodyPr/>
          <a:lstStyle/>
          <a:p>
            <a:r>
              <a:rPr lang="en-US" altLang="en-US" sz="4800"/>
              <a:t>Aspiration Pneumonia</a:t>
            </a:r>
          </a:p>
        </p:txBody>
      </p:sp>
      <p:sp>
        <p:nvSpPr>
          <p:cNvPr id="83972" name="Rectangle 3">
            <a:extLst>
              <a:ext uri="{FF2B5EF4-FFF2-40B4-BE49-F238E27FC236}">
                <a16:creationId xmlns:a16="http://schemas.microsoft.com/office/drawing/2014/main" id="{66395D61-4BE8-4CB5-933C-93DE19A90429}"/>
              </a:ext>
            </a:extLst>
          </p:cNvPr>
          <p:cNvSpPr>
            <a:spLocks noGrp="1" noChangeArrowheads="1"/>
          </p:cNvSpPr>
          <p:nvPr>
            <p:ph type="body" idx="1"/>
          </p:nvPr>
        </p:nvSpPr>
        <p:spPr>
          <a:xfrm>
            <a:off x="2014538" y="1600200"/>
            <a:ext cx="8424862" cy="5029200"/>
          </a:xfrm>
        </p:spPr>
        <p:txBody>
          <a:bodyPr/>
          <a:lstStyle/>
          <a:p>
            <a:pPr>
              <a:lnSpc>
                <a:spcPct val="90000"/>
              </a:lnSpc>
            </a:pPr>
            <a:r>
              <a:rPr lang="en-US" altLang="en-US" u="sng" dirty="0">
                <a:solidFill>
                  <a:srgbClr val="FFFFFF"/>
                </a:solidFill>
                <a:cs typeface="Times New Roman" panose="02020603050405020304" pitchFamily="18" charset="0"/>
              </a:rPr>
              <a:t>&lt;</a:t>
            </a:r>
            <a:r>
              <a:rPr lang="en-US" altLang="en-US" dirty="0">
                <a:solidFill>
                  <a:schemeClr val="tx1"/>
                </a:solidFill>
                <a:cs typeface="Times New Roman" panose="02020603050405020304" pitchFamily="18" charset="0"/>
              </a:rPr>
              <a:t>10 squamous epithelial cells per low power field</a:t>
            </a:r>
            <a:r>
              <a:rPr lang="en-US" altLang="en-US" dirty="0">
                <a:solidFill>
                  <a:schemeClr val="tx1"/>
                </a:solidFill>
              </a:rPr>
              <a:t> </a:t>
            </a:r>
            <a:br>
              <a:rPr lang="en-US" altLang="en-US" dirty="0">
                <a:solidFill>
                  <a:schemeClr val="tx1"/>
                </a:solidFill>
              </a:rPr>
            </a:br>
            <a:endParaRPr lang="en-US" altLang="en-US" dirty="0">
              <a:solidFill>
                <a:schemeClr val="tx1"/>
              </a:solidFill>
            </a:endParaRPr>
          </a:p>
          <a:p>
            <a:pPr>
              <a:lnSpc>
                <a:spcPct val="90000"/>
              </a:lnSpc>
            </a:pPr>
            <a:r>
              <a:rPr lang="en-US" altLang="en-US" u="sng" dirty="0">
                <a:solidFill>
                  <a:schemeClr val="tx1"/>
                </a:solidFill>
                <a:cs typeface="Times New Roman" panose="02020603050405020304" pitchFamily="18" charset="0"/>
              </a:rPr>
              <a:t>&gt; </a:t>
            </a:r>
            <a:r>
              <a:rPr lang="en-US" altLang="en-US" dirty="0">
                <a:solidFill>
                  <a:schemeClr val="tx1"/>
                </a:solidFill>
                <a:cs typeface="Times New Roman" panose="02020603050405020304" pitchFamily="18" charset="0"/>
              </a:rPr>
              <a:t>25 neutrophils per low power field</a:t>
            </a:r>
            <a:r>
              <a:rPr lang="en-US" altLang="en-US" dirty="0">
                <a:solidFill>
                  <a:schemeClr val="tx1"/>
                </a:solidFill>
              </a:rPr>
              <a:t> </a:t>
            </a:r>
            <a:br>
              <a:rPr lang="en-US" altLang="en-US" dirty="0">
                <a:solidFill>
                  <a:schemeClr val="tx1"/>
                </a:solidFill>
              </a:rPr>
            </a:br>
            <a:endParaRPr lang="en-US" altLang="en-US" dirty="0">
              <a:solidFill>
                <a:schemeClr val="tx1"/>
              </a:solidFill>
            </a:endParaRPr>
          </a:p>
          <a:p>
            <a:pPr>
              <a:lnSpc>
                <a:spcPct val="90000"/>
              </a:lnSpc>
            </a:pPr>
            <a:r>
              <a:rPr lang="en-US" altLang="en-US" dirty="0">
                <a:solidFill>
                  <a:schemeClr val="tx1"/>
                </a:solidFill>
                <a:cs typeface="Times New Roman" panose="02020603050405020304" pitchFamily="18" charset="0"/>
              </a:rPr>
              <a:t>An increase in mixed flora to </a:t>
            </a:r>
            <a:r>
              <a:rPr lang="en-US" altLang="en-US" u="sng" dirty="0">
                <a:solidFill>
                  <a:schemeClr val="tx1"/>
                </a:solidFill>
                <a:cs typeface="Times New Roman" panose="02020603050405020304" pitchFamily="18" charset="0"/>
              </a:rPr>
              <a:t>&gt;</a:t>
            </a:r>
            <a:r>
              <a:rPr lang="en-US" altLang="en-US" dirty="0">
                <a:solidFill>
                  <a:schemeClr val="tx1"/>
                </a:solidFill>
                <a:cs typeface="Times New Roman" panose="02020603050405020304" pitchFamily="18" charset="0"/>
              </a:rPr>
              <a:t>50 organisms per oil immersion field with </a:t>
            </a:r>
            <a:r>
              <a:rPr lang="en-US" altLang="en-US" b="1" u="sng" dirty="0">
                <a:solidFill>
                  <a:schemeClr val="tx1"/>
                </a:solidFill>
                <a:cs typeface="Times New Roman" panose="02020603050405020304" pitchFamily="18" charset="0"/>
              </a:rPr>
              <a:t>intracellular</a:t>
            </a:r>
            <a:r>
              <a:rPr lang="en-US" altLang="en-US" dirty="0">
                <a:solidFill>
                  <a:schemeClr val="tx1"/>
                </a:solidFill>
                <a:cs typeface="Times New Roman" panose="02020603050405020304" pitchFamily="18" charset="0"/>
              </a:rPr>
              <a:t> gram positive and gram negative organisms in at least one field</a:t>
            </a:r>
            <a:br>
              <a:rPr lang="en-US" altLang="en-US" dirty="0">
                <a:solidFill>
                  <a:schemeClr val="tx1"/>
                </a:solidFill>
                <a:cs typeface="Times New Roman" panose="02020603050405020304" pitchFamily="18" charset="0"/>
              </a:rPr>
            </a:br>
            <a:endParaRPr lang="en-US" altLang="en-US" dirty="0">
              <a:solidFill>
                <a:schemeClr val="tx1"/>
              </a:solidFill>
            </a:endParaRPr>
          </a:p>
          <a:p>
            <a:pPr>
              <a:lnSpc>
                <a:spcPct val="90000"/>
              </a:lnSpc>
              <a:buFontTx/>
              <a:buNone/>
            </a:pPr>
            <a:r>
              <a:rPr lang="en-US" altLang="en-US" dirty="0">
                <a:solidFill>
                  <a:schemeClr val="tx1"/>
                </a:solidFill>
              </a:rPr>
              <a:t>					</a:t>
            </a:r>
            <a:r>
              <a:rPr lang="en-US" altLang="en-US" dirty="0" err="1">
                <a:solidFill>
                  <a:schemeClr val="tx1"/>
                </a:solidFill>
              </a:rPr>
              <a:t>Cumitech</a:t>
            </a:r>
            <a:r>
              <a:rPr lang="en-US" altLang="en-US" dirty="0">
                <a:solidFill>
                  <a:schemeClr val="tx1"/>
                </a:solidFill>
              </a:rPr>
              <a:t> 7B (2004)  </a:t>
            </a:r>
            <a:endParaRPr lang="en-US" altLang="en-US" dirty="0">
              <a:solidFill>
                <a:schemeClr val="tx1"/>
              </a:solidFill>
              <a:cs typeface="Arial" panose="020B0604020202020204" pitchFamily="34" charset="0"/>
            </a:endParaRPr>
          </a:p>
          <a:p>
            <a:pPr>
              <a:lnSpc>
                <a:spcPct val="90000"/>
              </a:lnSpc>
            </a:pPr>
            <a:endParaRPr lang="en-US" altLang="en-US" dirty="0">
              <a:solidFill>
                <a:schemeClr val="tx1"/>
              </a:solidFill>
            </a:endParaRPr>
          </a:p>
          <a:p>
            <a:pPr>
              <a:lnSpc>
                <a:spcPct val="90000"/>
              </a:lnSpc>
              <a:buFontTx/>
              <a:buNone/>
            </a:pPr>
            <a:r>
              <a:rPr lang="en-US" altLang="en-US" sz="2000" dirty="0">
                <a:solidFill>
                  <a:schemeClr val="tx1"/>
                </a:solidFill>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a:extLst>
              <a:ext uri="{FF2B5EF4-FFF2-40B4-BE49-F238E27FC236}">
                <a16:creationId xmlns:a16="http://schemas.microsoft.com/office/drawing/2014/main" id="{64F68843-FC32-4F39-92D3-DC9A6717FA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6BA43A-5B4C-44B4-BEE4-0AEAD4E5A6A7}" type="slidenum">
              <a:rPr lang="en-US" altLang="en-US"/>
              <a:pPr eaLnBrk="1" hangingPunct="1"/>
              <a:t>79</a:t>
            </a:fld>
            <a:endParaRPr lang="en-US" altLang="en-US"/>
          </a:p>
        </p:txBody>
      </p:sp>
      <p:sp>
        <p:nvSpPr>
          <p:cNvPr id="84995" name="Rectangle 2">
            <a:extLst>
              <a:ext uri="{FF2B5EF4-FFF2-40B4-BE49-F238E27FC236}">
                <a16:creationId xmlns:a16="http://schemas.microsoft.com/office/drawing/2014/main" id="{59620183-9BE3-4C83-98F2-F38AD8DAB234}"/>
              </a:ext>
            </a:extLst>
          </p:cNvPr>
          <p:cNvSpPr>
            <a:spLocks noGrp="1" noChangeArrowheads="1"/>
          </p:cNvSpPr>
          <p:nvPr>
            <p:ph type="ctrTitle"/>
          </p:nvPr>
        </p:nvSpPr>
        <p:spPr>
          <a:xfrm>
            <a:off x="2209800" y="1447801"/>
            <a:ext cx="7772400" cy="1470025"/>
          </a:xfrm>
        </p:spPr>
        <p:txBody>
          <a:bodyPr/>
          <a:lstStyle/>
          <a:p>
            <a:endParaRPr lang="en-US" altLang="en-US"/>
          </a:p>
        </p:txBody>
      </p:sp>
      <p:sp>
        <p:nvSpPr>
          <p:cNvPr id="84996" name="Rectangle 5">
            <a:extLst>
              <a:ext uri="{FF2B5EF4-FFF2-40B4-BE49-F238E27FC236}">
                <a16:creationId xmlns:a16="http://schemas.microsoft.com/office/drawing/2014/main" id="{1E1BA15D-3905-4BB8-AF5A-E1064051798C}"/>
              </a:ext>
            </a:extLst>
          </p:cNvPr>
          <p:cNvSpPr>
            <a:spLocks noGrp="1" noChangeArrowheads="1"/>
          </p:cNvSpPr>
          <p:nvPr>
            <p:ph type="subTitle" idx="1"/>
          </p:nvPr>
        </p:nvSpPr>
        <p:spPr/>
        <p:txBody>
          <a:bodyPr/>
          <a:lstStyle/>
          <a:p>
            <a:endParaRPr lang="en-US" altLang="en-US"/>
          </a:p>
        </p:txBody>
      </p:sp>
      <p:sp>
        <p:nvSpPr>
          <p:cNvPr id="474119" name="Text Box 7">
            <a:extLst>
              <a:ext uri="{FF2B5EF4-FFF2-40B4-BE49-F238E27FC236}">
                <a16:creationId xmlns:a16="http://schemas.microsoft.com/office/drawing/2014/main" id="{FC86B88C-7B02-4151-A11D-B94CF8F4ABF0}"/>
              </a:ext>
            </a:extLst>
          </p:cNvPr>
          <p:cNvSpPr txBox="1">
            <a:spLocks noChangeArrowheads="1"/>
          </p:cNvSpPr>
          <p:nvPr/>
        </p:nvSpPr>
        <p:spPr bwMode="auto">
          <a:xfrm>
            <a:off x="101601" y="1"/>
            <a:ext cx="12090400" cy="646331"/>
          </a:xfrm>
          <a:prstGeom prst="rect">
            <a:avLst/>
          </a:prstGeom>
          <a:noFill/>
          <a:ln w="9525">
            <a:noFill/>
            <a:miter lim="800000"/>
            <a:headEnd/>
            <a:tailEnd/>
          </a:ln>
          <a:effectLst/>
        </p:spPr>
        <p:txBody>
          <a:bodyPr wrap="square">
            <a:spAutoFit/>
          </a:bodyPr>
          <a:lstStyle/>
          <a:p>
            <a:pPr algn="ctr">
              <a:spcBef>
                <a:spcPct val="50000"/>
              </a:spcBef>
              <a:defRPr/>
            </a:pPr>
            <a:r>
              <a:rPr lang="en-US" sz="3600" dirty="0">
                <a:solidFill>
                  <a:schemeClr val="bg1"/>
                </a:solidFill>
                <a:effectLst>
                  <a:outerShdw blurRad="38100" dist="38100" dir="2700000" algn="tl">
                    <a:srgbClr val="FFFFFF"/>
                  </a:outerShdw>
                </a:effectLst>
                <a:latin typeface="Arial" charset="0"/>
              </a:rPr>
              <a:t>Aspiration Pneumonia: Tech Report (SUGA)</a:t>
            </a:r>
          </a:p>
        </p:txBody>
      </p:sp>
      <p:pic>
        <p:nvPicPr>
          <p:cNvPr id="84998" name="Picture 9">
            <a:extLst>
              <a:ext uri="{FF2B5EF4-FFF2-40B4-BE49-F238E27FC236}">
                <a16:creationId xmlns:a16="http://schemas.microsoft.com/office/drawing/2014/main" id="{144A50B5-496A-4967-B47B-46105B3F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76276"/>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a:extLst>
              <a:ext uri="{FF2B5EF4-FFF2-40B4-BE49-F238E27FC236}">
                <a16:creationId xmlns:a16="http://schemas.microsoft.com/office/drawing/2014/main" id="{E14ABFE1-5B55-426A-8897-7DAA76392ED6}"/>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9F133A-22FB-4C0E-9030-C64801277697}" type="slidenum">
              <a:rPr lang="en-US" altLang="en-US"/>
              <a:pPr eaLnBrk="1" hangingPunct="1"/>
              <a:t>8</a:t>
            </a:fld>
            <a:endParaRPr lang="en-US" altLang="en-US"/>
          </a:p>
        </p:txBody>
      </p:sp>
      <p:sp>
        <p:nvSpPr>
          <p:cNvPr id="12291" name="Rectangle 2">
            <a:extLst>
              <a:ext uri="{FF2B5EF4-FFF2-40B4-BE49-F238E27FC236}">
                <a16:creationId xmlns:a16="http://schemas.microsoft.com/office/drawing/2014/main" id="{C3945475-9892-442F-BB6E-89222BA111D8}"/>
              </a:ext>
            </a:extLst>
          </p:cNvPr>
          <p:cNvSpPr>
            <a:spLocks noGrp="1" noChangeArrowheads="1"/>
          </p:cNvSpPr>
          <p:nvPr>
            <p:ph type="title"/>
          </p:nvPr>
        </p:nvSpPr>
        <p:spPr>
          <a:xfrm>
            <a:off x="914400" y="701675"/>
            <a:ext cx="8229600" cy="762000"/>
          </a:xfrm>
        </p:spPr>
        <p:txBody>
          <a:bodyPr/>
          <a:lstStyle/>
          <a:p>
            <a:r>
              <a:rPr lang="en-US" altLang="en-US" dirty="0"/>
              <a:t>Standard Approach</a:t>
            </a:r>
          </a:p>
        </p:txBody>
      </p:sp>
      <p:sp>
        <p:nvSpPr>
          <p:cNvPr id="12292" name="Rectangle 3">
            <a:extLst>
              <a:ext uri="{FF2B5EF4-FFF2-40B4-BE49-F238E27FC236}">
                <a16:creationId xmlns:a16="http://schemas.microsoft.com/office/drawing/2014/main" id="{E12E40AB-635C-4198-ACD6-5E79D2CE1FE6}"/>
              </a:ext>
            </a:extLst>
          </p:cNvPr>
          <p:cNvSpPr>
            <a:spLocks noGrp="1" noChangeArrowheads="1"/>
          </p:cNvSpPr>
          <p:nvPr>
            <p:ph type="body" idx="1"/>
          </p:nvPr>
        </p:nvSpPr>
        <p:spPr>
          <a:xfrm>
            <a:off x="685800" y="1600200"/>
            <a:ext cx="11116340" cy="5257800"/>
          </a:xfrm>
        </p:spPr>
        <p:txBody>
          <a:bodyPr/>
          <a:lstStyle/>
          <a:p>
            <a:pPr>
              <a:lnSpc>
                <a:spcPct val="80000"/>
              </a:lnSpc>
            </a:pPr>
            <a:r>
              <a:rPr lang="en-US" altLang="en-US" dirty="0"/>
              <a:t>Low power (10X objective) examination</a:t>
            </a:r>
          </a:p>
          <a:p>
            <a:pPr lvl="1">
              <a:lnSpc>
                <a:spcPct val="80000"/>
              </a:lnSpc>
            </a:pPr>
            <a:r>
              <a:rPr lang="en-US" altLang="en-US" sz="2800" dirty="0"/>
              <a:t>Examine 10-20 fields at 100X </a:t>
            </a:r>
            <a:r>
              <a:rPr lang="en-US" altLang="en-US" sz="2800" dirty="0" err="1"/>
              <a:t>magnificaion</a:t>
            </a:r>
            <a:endParaRPr lang="en-US" altLang="en-US" sz="2800" dirty="0"/>
          </a:p>
          <a:p>
            <a:pPr lvl="1">
              <a:lnSpc>
                <a:spcPct val="80000"/>
              </a:lnSpc>
            </a:pPr>
            <a:r>
              <a:rPr lang="en-US" altLang="en-US" sz="2800" dirty="0"/>
              <a:t>Assess the milieu and quantitate host cells:</a:t>
            </a:r>
          </a:p>
          <a:p>
            <a:pPr lvl="1">
              <a:lnSpc>
                <a:spcPct val="80000"/>
              </a:lnSpc>
            </a:pPr>
            <a:r>
              <a:rPr lang="en-US" altLang="en-US" sz="2800" dirty="0"/>
              <a:t>e.g. neutrophils, epithelial cells, ciliated  columnar cells</a:t>
            </a:r>
          </a:p>
          <a:p>
            <a:pPr lvl="1">
              <a:lnSpc>
                <a:spcPct val="80000"/>
              </a:lnSpc>
              <a:buFontTx/>
              <a:buNone/>
            </a:pPr>
            <a:endParaRPr lang="en-US" altLang="en-US" sz="2800" dirty="0"/>
          </a:p>
          <a:p>
            <a:pPr>
              <a:lnSpc>
                <a:spcPct val="80000"/>
              </a:lnSpc>
            </a:pPr>
            <a:r>
              <a:rPr lang="en-US" altLang="en-US" dirty="0"/>
              <a:t>Select area for high power (100X oil) examination</a:t>
            </a:r>
          </a:p>
          <a:p>
            <a:pPr lvl="1">
              <a:lnSpc>
                <a:spcPct val="80000"/>
              </a:lnSpc>
            </a:pPr>
            <a:r>
              <a:rPr lang="en-US" altLang="en-US" sz="2800" dirty="0"/>
              <a:t>20 - 40 fields at 1000X magnification</a:t>
            </a:r>
          </a:p>
          <a:p>
            <a:pPr lvl="1">
              <a:lnSpc>
                <a:spcPct val="80000"/>
              </a:lnSpc>
            </a:pPr>
            <a:r>
              <a:rPr lang="en-US" altLang="en-US" sz="2800" dirty="0"/>
              <a:t>describe specific organisms, intracellular location, etc.</a:t>
            </a:r>
          </a:p>
          <a:p>
            <a:pPr lvl="1">
              <a:lnSpc>
                <a:spcPct val="80000"/>
              </a:lnSpc>
            </a:pPr>
            <a:r>
              <a:rPr lang="en-US" altLang="en-US" sz="2800" dirty="0"/>
              <a:t>Go back and make sure no Gram negatives are missed</a:t>
            </a:r>
          </a:p>
          <a:p>
            <a:pPr lvl="1">
              <a:lnSpc>
                <a:spcPct val="80000"/>
              </a:lnSpc>
            </a:pPr>
            <a:endParaRPr lang="en-US" altLang="en-US" sz="2800" dirty="0"/>
          </a:p>
          <a:p>
            <a:pPr>
              <a:lnSpc>
                <a:spcPct val="80000"/>
              </a:lnSpc>
            </a:pPr>
            <a:r>
              <a:rPr lang="en-US" altLang="en-US" dirty="0"/>
              <a:t>Report specific findings and interpretation </a:t>
            </a:r>
            <a:br>
              <a:rPr lang="en-US" altLang="en-US" dirty="0"/>
            </a:br>
            <a:endParaRPr lang="en-US"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a:extLst>
              <a:ext uri="{FF2B5EF4-FFF2-40B4-BE49-F238E27FC236}">
                <a16:creationId xmlns:a16="http://schemas.microsoft.com/office/drawing/2014/main" id="{E5F7B514-DC75-400C-A5F0-9B3E9BB9719D}"/>
              </a:ext>
            </a:extLst>
          </p:cNvPr>
          <p:cNvSpPr>
            <a:spLocks noGrp="1"/>
          </p:cNvSpPr>
          <p:nvPr>
            <p:ph type="ctrTitle"/>
          </p:nvPr>
        </p:nvSpPr>
        <p:spPr>
          <a:xfrm>
            <a:off x="1524000" y="0"/>
            <a:ext cx="9144000" cy="3600450"/>
          </a:xfrm>
        </p:spPr>
        <p:txBody>
          <a:bodyPr/>
          <a:lstStyle/>
          <a:p>
            <a:r>
              <a:rPr lang="en-US" altLang="en-US"/>
              <a:t>Other Respiratory Cases</a:t>
            </a:r>
          </a:p>
        </p:txBody>
      </p:sp>
      <p:sp>
        <p:nvSpPr>
          <p:cNvPr id="86019" name="Subtitle 3">
            <a:extLst>
              <a:ext uri="{FF2B5EF4-FFF2-40B4-BE49-F238E27FC236}">
                <a16:creationId xmlns:a16="http://schemas.microsoft.com/office/drawing/2014/main" id="{F26A8D3F-ACDA-46DD-BF53-7DF27FEF54C1}"/>
              </a:ext>
            </a:extLst>
          </p:cNvPr>
          <p:cNvSpPr>
            <a:spLocks noGrp="1"/>
          </p:cNvSpPr>
          <p:nvPr>
            <p:ph type="subTitle" idx="1"/>
          </p:nvPr>
        </p:nvSpPr>
        <p:spPr/>
        <p:txBody>
          <a:bodyPr/>
          <a:lstStyle/>
          <a:p>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D1D443F-F10C-4C6E-8E0B-7BC5E3CD0FEB}"/>
              </a:ext>
            </a:extLst>
          </p:cNvPr>
          <p:cNvSpPr>
            <a:spLocks noGrp="1" noChangeArrowheads="1"/>
          </p:cNvSpPr>
          <p:nvPr>
            <p:ph type="title"/>
          </p:nvPr>
        </p:nvSpPr>
        <p:spPr>
          <a:xfrm>
            <a:off x="1981200" y="152400"/>
            <a:ext cx="8229600" cy="1143000"/>
          </a:xfrm>
        </p:spPr>
        <p:txBody>
          <a:bodyPr/>
          <a:lstStyle/>
          <a:p>
            <a:r>
              <a:rPr lang="en-US" altLang="en-US" i="1"/>
              <a:t>Haemophilus influenzae</a:t>
            </a:r>
            <a:r>
              <a:rPr lang="en-US" altLang="en-US"/>
              <a:t> Pneumonia</a:t>
            </a:r>
          </a:p>
        </p:txBody>
      </p:sp>
      <p:sp>
        <p:nvSpPr>
          <p:cNvPr id="87043" name="Rectangle 3">
            <a:extLst>
              <a:ext uri="{FF2B5EF4-FFF2-40B4-BE49-F238E27FC236}">
                <a16:creationId xmlns:a16="http://schemas.microsoft.com/office/drawing/2014/main" id="{B5D16570-D45B-4AEC-B7AE-E3A34AA8F357}"/>
              </a:ext>
            </a:extLst>
          </p:cNvPr>
          <p:cNvSpPr>
            <a:spLocks noGrp="1" noChangeArrowheads="1"/>
          </p:cNvSpPr>
          <p:nvPr>
            <p:ph type="body" idx="1"/>
          </p:nvPr>
        </p:nvSpPr>
        <p:spPr>
          <a:xfrm>
            <a:off x="1981200" y="1524000"/>
            <a:ext cx="7924800" cy="4572000"/>
          </a:xfrm>
        </p:spPr>
        <p:txBody>
          <a:bodyPr/>
          <a:lstStyle/>
          <a:p>
            <a:r>
              <a:rPr lang="en-US" altLang="en-US"/>
              <a:t>83 year old woman</a:t>
            </a:r>
            <a:br>
              <a:rPr lang="en-US" altLang="en-US"/>
            </a:br>
            <a:endParaRPr lang="en-US" altLang="en-US"/>
          </a:p>
          <a:p>
            <a:r>
              <a:rPr lang="en-US" altLang="en-US"/>
              <a:t>Presented to ED with difficulty breathing and purulent sputum </a:t>
            </a:r>
          </a:p>
          <a:p>
            <a:r>
              <a:rPr lang="en-US" altLang="en-US"/>
              <a:t>First specimen had many Gram negative cocco-bacilli on Gram stain and grew many </a:t>
            </a:r>
            <a:r>
              <a:rPr lang="en-US" altLang="en-US" i="1"/>
              <a:t>H. influenzae</a:t>
            </a:r>
            <a:br>
              <a:rPr lang="en-US" altLang="en-US" i="1"/>
            </a:br>
            <a:endParaRPr lang="en-US" altLang="en-US" i="1"/>
          </a:p>
          <a:p>
            <a:r>
              <a:rPr lang="en-US" altLang="en-US"/>
              <a:t>What do you make of the second respiratory specimen? Why was there no growth?</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a:extLst>
              <a:ext uri="{FF2B5EF4-FFF2-40B4-BE49-F238E27FC236}">
                <a16:creationId xmlns:a16="http://schemas.microsoft.com/office/drawing/2014/main" id="{2440BC47-F154-4DA7-BD29-5CA92A699D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2023D1-0E9C-4977-A892-34DAB02CF1DC}" type="slidenum">
              <a:rPr lang="en-US" altLang="en-US"/>
              <a:pPr eaLnBrk="1" hangingPunct="1"/>
              <a:t>82</a:t>
            </a:fld>
            <a:endParaRPr lang="en-US" altLang="en-US"/>
          </a:p>
        </p:txBody>
      </p:sp>
      <p:pic>
        <p:nvPicPr>
          <p:cNvPr id="88067" name="Picture 4">
            <a:extLst>
              <a:ext uri="{FF2B5EF4-FFF2-40B4-BE49-F238E27FC236}">
                <a16:creationId xmlns:a16="http://schemas.microsoft.com/office/drawing/2014/main" id="{D30C2004-6F70-4493-A78D-EF8F55700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3">
            <a:extLst>
              <a:ext uri="{FF2B5EF4-FFF2-40B4-BE49-F238E27FC236}">
                <a16:creationId xmlns:a16="http://schemas.microsoft.com/office/drawing/2014/main" id="{DA2B59BC-3A9C-4A66-AC77-BFA6234D3251}"/>
              </a:ext>
            </a:extLst>
          </p:cNvPr>
          <p:cNvSpPr txBox="1">
            <a:spLocks noChangeArrowheads="1"/>
          </p:cNvSpPr>
          <p:nvPr/>
        </p:nvSpPr>
        <p:spPr bwMode="auto">
          <a:xfrm>
            <a:off x="1905000" y="304800"/>
            <a:ext cx="8382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(photograph compliments of Mike Sauboulle)</a:t>
            </a:r>
          </a:p>
          <a:p>
            <a:pPr eaLnBrk="1" hangingPunct="1">
              <a:spcBef>
                <a:spcPct val="50000"/>
              </a:spcBef>
            </a:pPr>
            <a:endParaRPr lang="en-US" altLang="en-US" sz="3200"/>
          </a:p>
          <a:p>
            <a:pPr eaLnBrk="1" hangingPunct="1">
              <a:spcBef>
                <a:spcPct val="50000"/>
              </a:spcBef>
            </a:pPr>
            <a:r>
              <a:rPr lang="en-US" altLang="en-US" sz="3200"/>
              <a:t>Sputum</a:t>
            </a:r>
          </a:p>
          <a:p>
            <a:pPr eaLnBrk="1" hangingPunct="1">
              <a:spcBef>
                <a:spcPct val="50000"/>
              </a:spcBef>
            </a:pPr>
            <a:endParaRPr lang="en-US" altLang="en-US" sz="32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a:extLst>
              <a:ext uri="{FF2B5EF4-FFF2-40B4-BE49-F238E27FC236}">
                <a16:creationId xmlns:a16="http://schemas.microsoft.com/office/drawing/2014/main" id="{D7136154-9257-47F7-AFCA-7E108F216F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582317-BA38-47F3-BF9B-BDC1762E1928}" type="slidenum">
              <a:rPr lang="en-US" altLang="en-US"/>
              <a:pPr eaLnBrk="1" hangingPunct="1"/>
              <a:t>83</a:t>
            </a:fld>
            <a:endParaRPr lang="en-US" altLang="en-US"/>
          </a:p>
        </p:txBody>
      </p:sp>
      <p:pic>
        <p:nvPicPr>
          <p:cNvPr id="89091" name="Picture 5">
            <a:extLst>
              <a:ext uri="{FF2B5EF4-FFF2-40B4-BE49-F238E27FC236}">
                <a16:creationId xmlns:a16="http://schemas.microsoft.com/office/drawing/2014/main" id="{BB02F6E8-2F56-43B2-B520-6DF219F9F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3">
            <a:extLst>
              <a:ext uri="{FF2B5EF4-FFF2-40B4-BE49-F238E27FC236}">
                <a16:creationId xmlns:a16="http://schemas.microsoft.com/office/drawing/2014/main" id="{08454204-9171-4221-B5B9-88A6E130505E}"/>
              </a:ext>
            </a:extLst>
          </p:cNvPr>
          <p:cNvSpPr txBox="1">
            <a:spLocks noChangeArrowheads="1"/>
          </p:cNvSpPr>
          <p:nvPr/>
        </p:nvSpPr>
        <p:spPr bwMode="auto">
          <a:xfrm>
            <a:off x="1981200" y="57912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Second specimen (bronch); antibiotic effect</a:t>
            </a:r>
            <a:br>
              <a:rPr lang="en-US" altLang="en-US" sz="3200"/>
            </a:br>
            <a:r>
              <a:rPr lang="en-US" altLang="en-US" sz="3200"/>
              <a:t>No growth (compliments of Mike Sauboulle)</a:t>
            </a:r>
          </a:p>
        </p:txBody>
      </p:sp>
      <p:sp>
        <p:nvSpPr>
          <p:cNvPr id="89093" name="Text Box 4">
            <a:extLst>
              <a:ext uri="{FF2B5EF4-FFF2-40B4-BE49-F238E27FC236}">
                <a16:creationId xmlns:a16="http://schemas.microsoft.com/office/drawing/2014/main" id="{9139CEA5-C614-4830-90AC-89E63B2ABF77}"/>
              </a:ext>
            </a:extLst>
          </p:cNvPr>
          <p:cNvSpPr txBox="1">
            <a:spLocks noChangeArrowheads="1"/>
          </p:cNvSpPr>
          <p:nvPr/>
        </p:nvSpPr>
        <p:spPr bwMode="auto">
          <a:xfrm>
            <a:off x="1981200" y="4495801"/>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t>After cefuroxime</a:t>
            </a:r>
            <a:r>
              <a:rPr lang="en-US" altLang="en-US" sz="2800"/>
              <a:t> </a:t>
            </a:r>
            <a:br>
              <a:rPr lang="en-US" altLang="en-US" sz="2800"/>
            </a:br>
            <a:endParaRPr lang="en-US" altLang="en-US" sz="28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D541EBBB-DB2E-4C9A-87F5-61C6808289DC}"/>
              </a:ext>
            </a:extLst>
          </p:cNvPr>
          <p:cNvSpPr>
            <a:spLocks noGrp="1"/>
          </p:cNvSpPr>
          <p:nvPr>
            <p:ph type="ctrTitle"/>
          </p:nvPr>
        </p:nvSpPr>
        <p:spPr>
          <a:xfrm>
            <a:off x="1524000" y="0"/>
            <a:ext cx="9144000" cy="3600450"/>
          </a:xfrm>
        </p:spPr>
        <p:txBody>
          <a:bodyPr/>
          <a:lstStyle/>
          <a:p>
            <a:r>
              <a:rPr lang="en-US" altLang="en-US"/>
              <a:t>Wound Gram’s Stains</a:t>
            </a:r>
          </a:p>
        </p:txBody>
      </p:sp>
      <p:sp>
        <p:nvSpPr>
          <p:cNvPr id="90115" name="Subtitle 4">
            <a:extLst>
              <a:ext uri="{FF2B5EF4-FFF2-40B4-BE49-F238E27FC236}">
                <a16:creationId xmlns:a16="http://schemas.microsoft.com/office/drawing/2014/main" id="{CA31AB32-6DC2-4CAC-A3D5-FECE6ABA846C}"/>
              </a:ext>
            </a:extLst>
          </p:cNvPr>
          <p:cNvSpPr>
            <a:spLocks noGrp="1"/>
          </p:cNvSpPr>
          <p:nvPr>
            <p:ph type="subTitle" idx="1"/>
          </p:nvPr>
        </p:nvSpPr>
        <p:spPr/>
        <p:txBody>
          <a:bodyPr/>
          <a:lstStyle/>
          <a:p>
            <a:r>
              <a:rPr lang="en-US" altLang="en-US"/>
              <a:t>Correlate with Culture</a:t>
            </a:r>
          </a:p>
        </p:txBody>
      </p:sp>
      <p:pic>
        <p:nvPicPr>
          <p:cNvPr id="90116" name="Picture 2" descr="C:\Users\Owner\AppData\Local\Temp\streak_plate_full.jpg">
            <a:extLst>
              <a:ext uri="{FF2B5EF4-FFF2-40B4-BE49-F238E27FC236}">
                <a16:creationId xmlns:a16="http://schemas.microsoft.com/office/drawing/2014/main" id="{EF584A75-7E39-431C-9827-1CAD8BD10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648200"/>
            <a:ext cx="25336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39B6BD6-88E4-43D5-B1B0-6F6D5FCCA052}"/>
              </a:ext>
            </a:extLst>
          </p:cNvPr>
          <p:cNvSpPr>
            <a:spLocks noGrp="1" noChangeArrowheads="1"/>
          </p:cNvSpPr>
          <p:nvPr>
            <p:ph type="title"/>
          </p:nvPr>
        </p:nvSpPr>
        <p:spPr/>
        <p:txBody>
          <a:bodyPr/>
          <a:lstStyle/>
          <a:p>
            <a:r>
              <a:rPr lang="en-US" altLang="en-US" b="1"/>
              <a:t>Gram Stain of Wound</a:t>
            </a:r>
          </a:p>
        </p:txBody>
      </p:sp>
      <p:sp>
        <p:nvSpPr>
          <p:cNvPr id="91139" name="Rectangle 3">
            <a:extLst>
              <a:ext uri="{FF2B5EF4-FFF2-40B4-BE49-F238E27FC236}">
                <a16:creationId xmlns:a16="http://schemas.microsoft.com/office/drawing/2014/main" id="{C3647FF6-1648-47CD-8086-E2CF72F490EE}"/>
              </a:ext>
            </a:extLst>
          </p:cNvPr>
          <p:cNvSpPr>
            <a:spLocks noGrp="1" noChangeArrowheads="1"/>
          </p:cNvSpPr>
          <p:nvPr>
            <p:ph idx="1"/>
          </p:nvPr>
        </p:nvSpPr>
        <p:spPr/>
        <p:txBody>
          <a:bodyPr/>
          <a:lstStyle/>
          <a:p>
            <a:pPr>
              <a:lnSpc>
                <a:spcPct val="90000"/>
              </a:lnSpc>
              <a:buClr>
                <a:schemeClr val="bg2"/>
              </a:buClr>
              <a:buSzPct val="130000"/>
            </a:pPr>
            <a:r>
              <a:rPr lang="en-US" altLang="en-US" b="1" u="sng"/>
              <a:t>Gram stain should guide workup of culture</a:t>
            </a:r>
          </a:p>
          <a:p>
            <a:pPr>
              <a:lnSpc>
                <a:spcPct val="90000"/>
              </a:lnSpc>
              <a:buClr>
                <a:schemeClr val="bg2"/>
              </a:buClr>
              <a:buSzPct val="130000"/>
            </a:pPr>
            <a:endParaRPr lang="en-US" altLang="en-US"/>
          </a:p>
          <a:p>
            <a:pPr>
              <a:lnSpc>
                <a:spcPct val="90000"/>
              </a:lnSpc>
              <a:buClr>
                <a:schemeClr val="bg2"/>
              </a:buClr>
              <a:buSzPct val="130000"/>
            </a:pPr>
            <a:r>
              <a:rPr lang="en-US" altLang="en-US" b="1" u="sng"/>
              <a:t>Specimen: </a:t>
            </a:r>
            <a:r>
              <a:rPr lang="en-US" altLang="en-US"/>
              <a:t>note on report if swab or tissue/aspirate</a:t>
            </a:r>
            <a:br>
              <a:rPr lang="en-US" altLang="en-US"/>
            </a:br>
            <a:endParaRPr lang="en-US" altLang="en-US" b="1" u="sng"/>
          </a:p>
          <a:p>
            <a:pPr>
              <a:lnSpc>
                <a:spcPct val="90000"/>
              </a:lnSpc>
              <a:buClr>
                <a:schemeClr val="bg2"/>
              </a:buClr>
              <a:buSzPct val="130000"/>
            </a:pPr>
            <a:r>
              <a:rPr lang="en-US" altLang="en-US" b="1" u="sng"/>
              <a:t>Cells in Gram Stain:</a:t>
            </a:r>
            <a:r>
              <a:rPr lang="en-US" altLang="en-US"/>
              <a:t> PMNs, macrophages, epithelial cells – quantitate</a:t>
            </a:r>
          </a:p>
          <a:p>
            <a:pPr lvl="1">
              <a:lnSpc>
                <a:spcPct val="90000"/>
              </a:lnSpc>
              <a:buClr>
                <a:schemeClr val="bg2"/>
              </a:buClr>
              <a:buSzPct val="130000"/>
            </a:pPr>
            <a:r>
              <a:rPr lang="en-US" altLang="en-US"/>
              <a:t> numerous epithelial cells indicate </a:t>
            </a:r>
            <a:br>
              <a:rPr lang="en-US" altLang="en-US"/>
            </a:br>
            <a:r>
              <a:rPr lang="en-US" altLang="en-US"/>
              <a:t> surface contamination – limit work up</a:t>
            </a:r>
          </a:p>
          <a:p>
            <a:pPr lvl="1">
              <a:lnSpc>
                <a:spcPct val="90000"/>
              </a:lnSpc>
              <a:buClr>
                <a:schemeClr val="bg2"/>
              </a:buClr>
              <a:buSzPct val="130000"/>
            </a:pPr>
            <a:r>
              <a:rPr lang="en-US" altLang="en-US"/>
              <a:t> numerous PMNs – more extensive</a:t>
            </a:r>
            <a:br>
              <a:rPr lang="en-US" altLang="en-US"/>
            </a:br>
            <a:r>
              <a:rPr lang="en-US" altLang="en-US"/>
              <a:t> work up</a:t>
            </a:r>
            <a:br>
              <a:rPr lang="en-US" altLang="en-US"/>
            </a:br>
            <a:endParaRPr lang="en-US" altLang="en-US"/>
          </a:p>
          <a:p>
            <a:pPr>
              <a:lnSpc>
                <a:spcPct val="90000"/>
              </a:lnSpc>
              <a:buClr>
                <a:schemeClr val="bg2"/>
              </a:buClr>
              <a:buSzPct val="130000"/>
            </a:pPr>
            <a:endParaRPr lang="en-US" altLang="en-US"/>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9">
            <a:extLst>
              <a:ext uri="{FF2B5EF4-FFF2-40B4-BE49-F238E27FC236}">
                <a16:creationId xmlns:a16="http://schemas.microsoft.com/office/drawing/2014/main" id="{158D5FD8-8A82-4E44-962E-1F6E506BF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614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4">
            <a:extLst>
              <a:ext uri="{FF2B5EF4-FFF2-40B4-BE49-F238E27FC236}">
                <a16:creationId xmlns:a16="http://schemas.microsoft.com/office/drawing/2014/main" id="{D8086603-8EF7-4739-AC8B-B74D2C5B12F5}"/>
              </a:ext>
            </a:extLst>
          </p:cNvPr>
          <p:cNvSpPr txBox="1">
            <a:spLocks noChangeArrowheads="1"/>
          </p:cNvSpPr>
          <p:nvPr/>
        </p:nvSpPr>
        <p:spPr bwMode="auto">
          <a:xfrm>
            <a:off x="3657600" y="4953000"/>
            <a:ext cx="1824038" cy="400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bg1"/>
                </a:solidFill>
              </a:rPr>
              <a:t>Fungal or AFB</a:t>
            </a:r>
          </a:p>
        </p:txBody>
      </p:sp>
      <p:sp>
        <p:nvSpPr>
          <p:cNvPr id="92164" name="Text Box 5">
            <a:extLst>
              <a:ext uri="{FF2B5EF4-FFF2-40B4-BE49-F238E27FC236}">
                <a16:creationId xmlns:a16="http://schemas.microsoft.com/office/drawing/2014/main" id="{72AD3BA1-634C-4757-BDE5-BCC673DD5C93}"/>
              </a:ext>
            </a:extLst>
          </p:cNvPr>
          <p:cNvSpPr txBox="1">
            <a:spLocks noChangeArrowheads="1"/>
          </p:cNvSpPr>
          <p:nvPr/>
        </p:nvSpPr>
        <p:spPr bwMode="auto">
          <a:xfrm>
            <a:off x="5791201" y="4495800"/>
            <a:ext cx="684213" cy="400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bg1"/>
                </a:solidFill>
              </a:rPr>
              <a:t>AST</a:t>
            </a:r>
          </a:p>
        </p:txBody>
      </p:sp>
      <p:sp>
        <p:nvSpPr>
          <p:cNvPr id="92165" name="Text Box 6">
            <a:extLst>
              <a:ext uri="{FF2B5EF4-FFF2-40B4-BE49-F238E27FC236}">
                <a16:creationId xmlns:a16="http://schemas.microsoft.com/office/drawing/2014/main" id="{C0946CCF-1D80-4745-BACD-B54EF244A915}"/>
              </a:ext>
            </a:extLst>
          </p:cNvPr>
          <p:cNvSpPr txBox="1">
            <a:spLocks noChangeArrowheads="1"/>
          </p:cNvSpPr>
          <p:nvPr/>
        </p:nvSpPr>
        <p:spPr bwMode="auto">
          <a:xfrm>
            <a:off x="7315201" y="4800600"/>
            <a:ext cx="1851025"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FF0000"/>
                </a:solidFill>
              </a:rPr>
              <a:t>contaminants</a:t>
            </a:r>
          </a:p>
        </p:txBody>
      </p:sp>
      <p:sp>
        <p:nvSpPr>
          <p:cNvPr id="92166" name="Text Box 7">
            <a:extLst>
              <a:ext uri="{FF2B5EF4-FFF2-40B4-BE49-F238E27FC236}">
                <a16:creationId xmlns:a16="http://schemas.microsoft.com/office/drawing/2014/main" id="{ABA39EFB-CB0F-45D8-9243-483D1C312157}"/>
              </a:ext>
            </a:extLst>
          </p:cNvPr>
          <p:cNvSpPr txBox="1">
            <a:spLocks noChangeArrowheads="1"/>
          </p:cNvSpPr>
          <p:nvPr/>
        </p:nvSpPr>
        <p:spPr bwMode="auto">
          <a:xfrm>
            <a:off x="6629400" y="304801"/>
            <a:ext cx="2370138"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333399"/>
                </a:solidFill>
              </a:rPr>
              <a:t>Gram stain</a:t>
            </a:r>
          </a:p>
          <a:p>
            <a:pPr algn="ctr" eaLnBrk="1" hangingPunct="1"/>
            <a:r>
              <a:rPr lang="en-US" altLang="en-US" sz="2400" b="1">
                <a:solidFill>
                  <a:srgbClr val="333399"/>
                </a:solidFill>
              </a:rPr>
              <a:t>guided workup</a:t>
            </a:r>
          </a:p>
        </p:txBody>
      </p:sp>
      <p:sp>
        <p:nvSpPr>
          <p:cNvPr id="92167" name="Text Box 3">
            <a:extLst>
              <a:ext uri="{FF2B5EF4-FFF2-40B4-BE49-F238E27FC236}">
                <a16:creationId xmlns:a16="http://schemas.microsoft.com/office/drawing/2014/main" id="{C1C6B363-B07E-423A-BF65-9ED623876716}"/>
              </a:ext>
            </a:extLst>
          </p:cNvPr>
          <p:cNvSpPr txBox="1">
            <a:spLocks noChangeArrowheads="1"/>
          </p:cNvSpPr>
          <p:nvPr/>
        </p:nvSpPr>
        <p:spPr bwMode="auto">
          <a:xfrm>
            <a:off x="3962401" y="609600"/>
            <a:ext cx="919163" cy="469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chemeClr val="bg1"/>
                </a:solidFill>
              </a:rPr>
              <a:t>swab</a:t>
            </a:r>
          </a:p>
        </p:txBody>
      </p:sp>
      <p:sp>
        <p:nvSpPr>
          <p:cNvPr id="92168" name="Text Box 8">
            <a:extLst>
              <a:ext uri="{FF2B5EF4-FFF2-40B4-BE49-F238E27FC236}">
                <a16:creationId xmlns:a16="http://schemas.microsoft.com/office/drawing/2014/main" id="{41CA6070-D015-451C-B921-321AA4ED8E01}"/>
              </a:ext>
            </a:extLst>
          </p:cNvPr>
          <p:cNvSpPr txBox="1">
            <a:spLocks noChangeArrowheads="1"/>
          </p:cNvSpPr>
          <p:nvPr/>
        </p:nvSpPr>
        <p:spPr bwMode="auto">
          <a:xfrm>
            <a:off x="5334001" y="838200"/>
            <a:ext cx="969963" cy="406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chemeClr val="bg1"/>
                </a:solidFill>
              </a:rPr>
              <a:t>quants</a:t>
            </a:r>
          </a:p>
        </p:txBody>
      </p:sp>
      <p:sp>
        <p:nvSpPr>
          <p:cNvPr id="92169" name="Text Box 9">
            <a:extLst>
              <a:ext uri="{FF2B5EF4-FFF2-40B4-BE49-F238E27FC236}">
                <a16:creationId xmlns:a16="http://schemas.microsoft.com/office/drawing/2014/main" id="{7F90F773-8BDF-4449-A18C-5F4C0E26FA56}"/>
              </a:ext>
            </a:extLst>
          </p:cNvPr>
          <p:cNvSpPr txBox="1">
            <a:spLocks noChangeArrowheads="1"/>
          </p:cNvSpPr>
          <p:nvPr/>
        </p:nvSpPr>
        <p:spPr bwMode="auto">
          <a:xfrm>
            <a:off x="3352801" y="1954214"/>
            <a:ext cx="1293813"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333399"/>
                </a:solidFill>
              </a:rPr>
              <a:t>epithelial</a:t>
            </a:r>
          </a:p>
          <a:p>
            <a:pPr algn="ctr" eaLnBrk="1" hangingPunct="1"/>
            <a:r>
              <a:rPr lang="en-US" altLang="en-US" sz="2000" b="1">
                <a:solidFill>
                  <a:srgbClr val="333399"/>
                </a:solidFill>
              </a:rPr>
              <a:t>cells</a:t>
            </a:r>
          </a:p>
        </p:txBody>
      </p:sp>
      <p:sp>
        <p:nvSpPr>
          <p:cNvPr id="92170" name="Text Box 10">
            <a:extLst>
              <a:ext uri="{FF2B5EF4-FFF2-40B4-BE49-F238E27FC236}">
                <a16:creationId xmlns:a16="http://schemas.microsoft.com/office/drawing/2014/main" id="{B7525F0E-99C7-484B-BE45-6B21135662EF}"/>
              </a:ext>
            </a:extLst>
          </p:cNvPr>
          <p:cNvSpPr txBox="1">
            <a:spLocks noChangeArrowheads="1"/>
          </p:cNvSpPr>
          <p:nvPr/>
        </p:nvSpPr>
        <p:spPr bwMode="auto">
          <a:xfrm>
            <a:off x="3486151" y="3543300"/>
            <a:ext cx="1520825"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333399"/>
                </a:solidFill>
              </a:rPr>
              <a:t>Gram stain</a:t>
            </a:r>
          </a:p>
        </p:txBody>
      </p:sp>
      <p:sp>
        <p:nvSpPr>
          <p:cNvPr id="92171" name="Line 11">
            <a:extLst>
              <a:ext uri="{FF2B5EF4-FFF2-40B4-BE49-F238E27FC236}">
                <a16:creationId xmlns:a16="http://schemas.microsoft.com/office/drawing/2014/main" id="{8F190870-29FE-4D55-8D40-EACCE0456F7D}"/>
              </a:ext>
            </a:extLst>
          </p:cNvPr>
          <p:cNvSpPr>
            <a:spLocks noChangeShapeType="1"/>
          </p:cNvSpPr>
          <p:nvPr/>
        </p:nvSpPr>
        <p:spPr bwMode="auto">
          <a:xfrm>
            <a:off x="5781675" y="1352551"/>
            <a:ext cx="127000" cy="1477963"/>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2172" name="Line 13">
            <a:extLst>
              <a:ext uri="{FF2B5EF4-FFF2-40B4-BE49-F238E27FC236}">
                <a16:creationId xmlns:a16="http://schemas.microsoft.com/office/drawing/2014/main" id="{06CF16BD-C5AC-49AA-82DC-B9E468677EB1}"/>
              </a:ext>
            </a:extLst>
          </p:cNvPr>
          <p:cNvSpPr>
            <a:spLocks noChangeShapeType="1"/>
          </p:cNvSpPr>
          <p:nvPr/>
        </p:nvSpPr>
        <p:spPr bwMode="auto">
          <a:xfrm>
            <a:off x="4810126" y="1133475"/>
            <a:ext cx="549275" cy="2300288"/>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2173" name="Line 14">
            <a:extLst>
              <a:ext uri="{FF2B5EF4-FFF2-40B4-BE49-F238E27FC236}">
                <a16:creationId xmlns:a16="http://schemas.microsoft.com/office/drawing/2014/main" id="{1121F1B5-BA6C-47DF-90E3-3AA9FBAAB05E}"/>
              </a:ext>
            </a:extLst>
          </p:cNvPr>
          <p:cNvSpPr>
            <a:spLocks noChangeShapeType="1"/>
          </p:cNvSpPr>
          <p:nvPr/>
        </p:nvSpPr>
        <p:spPr bwMode="auto">
          <a:xfrm>
            <a:off x="4598988" y="2501901"/>
            <a:ext cx="381000" cy="328613"/>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2174" name="Line 15">
            <a:extLst>
              <a:ext uri="{FF2B5EF4-FFF2-40B4-BE49-F238E27FC236}">
                <a16:creationId xmlns:a16="http://schemas.microsoft.com/office/drawing/2014/main" id="{3486A7C2-8807-4545-812F-F632A67312EB}"/>
              </a:ext>
            </a:extLst>
          </p:cNvPr>
          <p:cNvSpPr>
            <a:spLocks noChangeShapeType="1"/>
          </p:cNvSpPr>
          <p:nvPr/>
        </p:nvSpPr>
        <p:spPr bwMode="auto">
          <a:xfrm flipV="1">
            <a:off x="4852988" y="3543301"/>
            <a:ext cx="252412" cy="163513"/>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2175" name="Line 16">
            <a:extLst>
              <a:ext uri="{FF2B5EF4-FFF2-40B4-BE49-F238E27FC236}">
                <a16:creationId xmlns:a16="http://schemas.microsoft.com/office/drawing/2014/main" id="{07E35E9D-E0D8-4FD6-9027-DF701994D3C7}"/>
              </a:ext>
            </a:extLst>
          </p:cNvPr>
          <p:cNvSpPr>
            <a:spLocks noChangeShapeType="1"/>
          </p:cNvSpPr>
          <p:nvPr/>
        </p:nvSpPr>
        <p:spPr bwMode="auto">
          <a:xfrm flipV="1">
            <a:off x="5105400" y="3733801"/>
            <a:ext cx="338138" cy="1039813"/>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2176" name="Line 17">
            <a:extLst>
              <a:ext uri="{FF2B5EF4-FFF2-40B4-BE49-F238E27FC236}">
                <a16:creationId xmlns:a16="http://schemas.microsoft.com/office/drawing/2014/main" id="{527B08B2-4D56-47C0-AD51-734F88A53536}"/>
              </a:ext>
            </a:extLst>
          </p:cNvPr>
          <p:cNvSpPr>
            <a:spLocks noChangeShapeType="1"/>
          </p:cNvSpPr>
          <p:nvPr/>
        </p:nvSpPr>
        <p:spPr bwMode="auto">
          <a:xfrm flipH="1" flipV="1">
            <a:off x="5943601" y="3810000"/>
            <a:ext cx="42863" cy="547688"/>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92177" name="Line 18">
            <a:extLst>
              <a:ext uri="{FF2B5EF4-FFF2-40B4-BE49-F238E27FC236}">
                <a16:creationId xmlns:a16="http://schemas.microsoft.com/office/drawing/2014/main" id="{695C0031-D910-41DF-AE64-153A3529CE10}"/>
              </a:ext>
            </a:extLst>
          </p:cNvPr>
          <p:cNvSpPr>
            <a:spLocks noChangeShapeType="1"/>
          </p:cNvSpPr>
          <p:nvPr/>
        </p:nvSpPr>
        <p:spPr bwMode="auto">
          <a:xfrm flipH="1" flipV="1">
            <a:off x="7162800" y="3810000"/>
            <a:ext cx="990600" cy="990600"/>
          </a:xfrm>
          <a:prstGeom prst="line">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37673D03-3CB1-4537-9455-8B9201395525}"/>
              </a:ext>
            </a:extLst>
          </p:cNvPr>
          <p:cNvSpPr>
            <a:spLocks noGrp="1"/>
          </p:cNvSpPr>
          <p:nvPr>
            <p:ph type="ctrTitle"/>
          </p:nvPr>
        </p:nvSpPr>
        <p:spPr>
          <a:xfrm>
            <a:off x="1524000" y="0"/>
            <a:ext cx="9144000" cy="3962400"/>
          </a:xfrm>
        </p:spPr>
        <p:txBody>
          <a:bodyPr/>
          <a:lstStyle/>
          <a:p>
            <a:pPr algn="l"/>
            <a:br>
              <a:rPr lang="en-US" altLang="en-US" sz="2400"/>
            </a:br>
            <a:endParaRPr lang="en-US" altLang="en-US" sz="2400"/>
          </a:p>
        </p:txBody>
      </p:sp>
      <p:sp>
        <p:nvSpPr>
          <p:cNvPr id="93187" name="Content Placeholder 2">
            <a:extLst>
              <a:ext uri="{FF2B5EF4-FFF2-40B4-BE49-F238E27FC236}">
                <a16:creationId xmlns:a16="http://schemas.microsoft.com/office/drawing/2014/main" id="{4E4F0865-7279-4BC5-B118-9F379550E3C8}"/>
              </a:ext>
            </a:extLst>
          </p:cNvPr>
          <p:cNvSpPr>
            <a:spLocks noGrp="1"/>
          </p:cNvSpPr>
          <p:nvPr>
            <p:ph type="subTitle" idx="1"/>
          </p:nvPr>
        </p:nvSpPr>
        <p:spPr>
          <a:xfrm>
            <a:off x="1752600" y="4038600"/>
            <a:ext cx="5867400" cy="2286000"/>
          </a:xfrm>
        </p:spPr>
        <p:txBody>
          <a:bodyPr/>
          <a:lstStyle/>
          <a:p>
            <a:pPr algn="l"/>
            <a:r>
              <a:rPr lang="en-US" altLang="en-US" sz="1800"/>
              <a:t>Red Swabs are inadequate for culture of surgical specimens</a:t>
            </a:r>
          </a:p>
          <a:p>
            <a:pPr algn="l"/>
            <a:endParaRPr lang="en-US" altLang="en-US" sz="1800"/>
          </a:p>
          <a:p>
            <a:pPr algn="l"/>
            <a:r>
              <a:rPr lang="en-US" altLang="en-US" sz="1800"/>
              <a:t>Out of every 100 bacteria absorbed on a red swab, only 3 make it to grow in culture</a:t>
            </a:r>
          </a:p>
          <a:p>
            <a:pPr algn="l"/>
            <a:endParaRPr lang="en-US" altLang="en-US" sz="1800"/>
          </a:p>
          <a:p>
            <a:pPr algn="l"/>
            <a:r>
              <a:rPr lang="en-US" altLang="en-US" sz="1800"/>
              <a:t>Anaerobes on swabs die when exposed to air, but will survive in tissue, fluids, and E-swabs </a:t>
            </a:r>
          </a:p>
        </p:txBody>
      </p:sp>
      <p:pic>
        <p:nvPicPr>
          <p:cNvPr id="93188" name="Picture 3">
            <a:extLst>
              <a:ext uri="{FF2B5EF4-FFF2-40B4-BE49-F238E27FC236}">
                <a16:creationId xmlns:a16="http://schemas.microsoft.com/office/drawing/2014/main" id="{7ADBEF7C-4B1D-4C88-9C26-5CB357594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114801"/>
            <a:ext cx="10429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a:extLst>
              <a:ext uri="{FF2B5EF4-FFF2-40B4-BE49-F238E27FC236}">
                <a16:creationId xmlns:a16="http://schemas.microsoft.com/office/drawing/2014/main" id="{1D324B6A-23BE-4007-B1F7-E85CCDA5B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5715001"/>
            <a:ext cx="1143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5">
            <a:extLst>
              <a:ext uri="{FF2B5EF4-FFF2-40B4-BE49-F238E27FC236}">
                <a16:creationId xmlns:a16="http://schemas.microsoft.com/office/drawing/2014/main" id="{76B36092-7695-4516-9841-B2CB35B4F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114800"/>
            <a:ext cx="1106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2">
            <a:extLst>
              <a:ext uri="{FF2B5EF4-FFF2-40B4-BE49-F238E27FC236}">
                <a16:creationId xmlns:a16="http://schemas.microsoft.com/office/drawing/2014/main" id="{F7096B6D-512D-4126-99C9-C80300BCF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410201"/>
            <a:ext cx="9715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TextBox 12">
            <a:extLst>
              <a:ext uri="{FF2B5EF4-FFF2-40B4-BE49-F238E27FC236}">
                <a16:creationId xmlns:a16="http://schemas.microsoft.com/office/drawing/2014/main" id="{52B949BB-5D5E-4356-81ED-9D7AF9B58228}"/>
              </a:ext>
            </a:extLst>
          </p:cNvPr>
          <p:cNvSpPr txBox="1">
            <a:spLocks noChangeArrowheads="1"/>
          </p:cNvSpPr>
          <p:nvPr/>
        </p:nvSpPr>
        <p:spPr bwMode="auto">
          <a:xfrm>
            <a:off x="1752601" y="6488114"/>
            <a:ext cx="563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333399"/>
                </a:solidFill>
                <a:latin typeface="Tempus Sans ITC" panose="04020404030D07020202" pitchFamily="82" charset="0"/>
              </a:rPr>
              <a:t>Thanks from your patients and Division of Microbiology</a:t>
            </a:r>
          </a:p>
        </p:txBody>
      </p:sp>
      <p:sp>
        <p:nvSpPr>
          <p:cNvPr id="12" name="Title 1">
            <a:extLst>
              <a:ext uri="{FF2B5EF4-FFF2-40B4-BE49-F238E27FC236}">
                <a16:creationId xmlns:a16="http://schemas.microsoft.com/office/drawing/2014/main" id="{F5C9A769-35DD-47D9-AFDE-4323BEDDA2C0}"/>
              </a:ext>
            </a:extLst>
          </p:cNvPr>
          <p:cNvSpPr txBox="1">
            <a:spLocks/>
          </p:cNvSpPr>
          <p:nvPr/>
        </p:nvSpPr>
        <p:spPr bwMode="auto">
          <a:xfrm>
            <a:off x="1676400" y="152400"/>
            <a:ext cx="8991600" cy="3657600"/>
          </a:xfrm>
          <a:prstGeom prst="rect">
            <a:avLst/>
          </a:prstGeom>
          <a:solidFill>
            <a:srgbClr val="003366"/>
          </a:solidFill>
          <a:ln w="9525">
            <a:noFill/>
            <a:miter lim="800000"/>
            <a:headEnd/>
            <a:tailEnd/>
          </a:ln>
        </p:spPr>
        <p:txBody>
          <a:bodyPr anchor="ctr">
            <a:normAutofit fontScale="90000" lnSpcReduction="10000"/>
          </a:bodyPr>
          <a:lstStyle/>
          <a:p>
            <a:pPr eaLnBrk="0" hangingPunct="0">
              <a:defRPr/>
            </a:pPr>
            <a:r>
              <a:rPr lang="en-US" sz="3600" kern="0" dirty="0">
                <a:solidFill>
                  <a:schemeClr val="bg1"/>
                </a:solidFill>
                <a:latin typeface="+mj-lt"/>
                <a:ea typeface="+mj-ea"/>
                <a:cs typeface="+mj-cs"/>
              </a:rPr>
              <a:t>Surgical Specimens: </a:t>
            </a:r>
            <a:r>
              <a:rPr lang="en-US" sz="3600" kern="0" dirty="0">
                <a:solidFill>
                  <a:srgbClr val="FF0000"/>
                </a:solidFill>
                <a:latin typeface="+mj-lt"/>
                <a:ea typeface="+mj-ea"/>
                <a:cs typeface="+mj-cs"/>
              </a:rPr>
              <a:t>Red swabs don't do </a:t>
            </a:r>
            <a:br>
              <a:rPr lang="en-US" sz="3600" kern="0" dirty="0">
                <a:solidFill>
                  <a:srgbClr val="FF0000"/>
                </a:solidFill>
                <a:latin typeface="+mj-lt"/>
                <a:ea typeface="+mj-ea"/>
                <a:cs typeface="+mj-cs"/>
              </a:rPr>
            </a:br>
            <a:r>
              <a:rPr lang="en-US" sz="3600" kern="0" dirty="0">
                <a:solidFill>
                  <a:srgbClr val="FF0000"/>
                </a:solidFill>
                <a:latin typeface="+mj-lt"/>
                <a:ea typeface="+mj-ea"/>
                <a:cs typeface="+mj-cs"/>
              </a:rPr>
              <a:t>the job…</a:t>
            </a:r>
            <a:r>
              <a:rPr lang="en-US" sz="3600" kern="0" dirty="0">
                <a:solidFill>
                  <a:schemeClr val="bg1"/>
                </a:solidFill>
                <a:latin typeface="+mj-lt"/>
                <a:ea typeface="+mj-ea"/>
                <a:cs typeface="+mj-cs"/>
              </a:rPr>
              <a:t> to avoid an issue, send us a tissue</a:t>
            </a:r>
            <a:br>
              <a:rPr lang="en-US" sz="4000" kern="0" dirty="0">
                <a:solidFill>
                  <a:schemeClr val="bg1"/>
                </a:solidFill>
                <a:latin typeface="+mj-lt"/>
                <a:ea typeface="+mj-ea"/>
                <a:cs typeface="+mj-cs"/>
              </a:rPr>
            </a:br>
            <a:br>
              <a:rPr lang="en-US" sz="4000" kern="0" dirty="0">
                <a:solidFill>
                  <a:schemeClr val="bg1"/>
                </a:solidFill>
                <a:latin typeface="+mj-lt"/>
                <a:ea typeface="+mj-ea"/>
                <a:cs typeface="+mj-cs"/>
              </a:rPr>
            </a:br>
            <a:br>
              <a:rPr lang="en-US" sz="4400" kern="0" dirty="0">
                <a:solidFill>
                  <a:schemeClr val="bg1"/>
                </a:solidFill>
                <a:latin typeface="+mj-lt"/>
                <a:ea typeface="+mj-ea"/>
                <a:cs typeface="+mj-cs"/>
              </a:rPr>
            </a:br>
            <a:br>
              <a:rPr lang="en-US" sz="3600" kern="0" dirty="0">
                <a:solidFill>
                  <a:schemeClr val="bg1"/>
                </a:solidFill>
                <a:latin typeface="+mj-lt"/>
                <a:ea typeface="+mj-ea"/>
                <a:cs typeface="+mj-cs"/>
              </a:rPr>
            </a:br>
            <a:r>
              <a:rPr lang="en-US" sz="2400" kern="0" dirty="0">
                <a:solidFill>
                  <a:schemeClr val="bg1"/>
                </a:solidFill>
                <a:latin typeface="+mj-lt"/>
                <a:ea typeface="+mj-ea"/>
                <a:cs typeface="+mj-cs"/>
              </a:rPr>
              <a:t>FOR SURGICAL SPECIMENS, SEND TISSUE, FLUIDS, OR E-SWAB MEDIA TO MICROBIOLOGY LAB FOR CULTURE</a:t>
            </a:r>
            <a:br>
              <a:rPr lang="en-US" sz="2400" kern="0" dirty="0">
                <a:solidFill>
                  <a:schemeClr val="bg1"/>
                </a:solidFill>
                <a:latin typeface="+mj-lt"/>
                <a:ea typeface="+mj-ea"/>
                <a:cs typeface="+mj-cs"/>
              </a:rPr>
            </a:br>
            <a:endParaRPr lang="en-US" sz="2400" kern="0" dirty="0">
              <a:solidFill>
                <a:schemeClr val="bg1"/>
              </a:solidFill>
              <a:latin typeface="+mj-lt"/>
              <a:ea typeface="+mj-ea"/>
              <a:cs typeface="+mj-cs"/>
            </a:endParaRPr>
          </a:p>
        </p:txBody>
      </p:sp>
      <p:pic>
        <p:nvPicPr>
          <p:cNvPr id="93194" name="Picture 6">
            <a:extLst>
              <a:ext uri="{FF2B5EF4-FFF2-40B4-BE49-F238E27FC236}">
                <a16:creationId xmlns:a16="http://schemas.microsoft.com/office/drawing/2014/main" id="{1C9A8AAF-8466-4832-AF85-36A01869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1" y="1828800"/>
            <a:ext cx="30765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quot;No&quot; Symbol 18">
            <a:extLst>
              <a:ext uri="{FF2B5EF4-FFF2-40B4-BE49-F238E27FC236}">
                <a16:creationId xmlns:a16="http://schemas.microsoft.com/office/drawing/2014/main" id="{E76324E7-A6A4-479C-B278-0908355E320F}"/>
              </a:ext>
            </a:extLst>
          </p:cNvPr>
          <p:cNvSpPr/>
          <p:nvPr/>
        </p:nvSpPr>
        <p:spPr>
          <a:xfrm>
            <a:off x="5638800" y="1447800"/>
            <a:ext cx="1066800" cy="10668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4">
            <a:extLst>
              <a:ext uri="{FF2B5EF4-FFF2-40B4-BE49-F238E27FC236}">
                <a16:creationId xmlns:a16="http://schemas.microsoft.com/office/drawing/2014/main" id="{38D6D01E-383C-4A4E-B959-BCBEA01870B2}"/>
              </a:ext>
            </a:extLst>
          </p:cNvPr>
          <p:cNvSpPr>
            <a:spLocks noGrp="1"/>
          </p:cNvSpPr>
          <p:nvPr>
            <p:ph type="title"/>
          </p:nvPr>
        </p:nvSpPr>
        <p:spPr>
          <a:xfrm>
            <a:off x="609600" y="16002"/>
            <a:ext cx="10972800" cy="1069848"/>
          </a:xfrm>
        </p:spPr>
        <p:txBody>
          <a:bodyPr/>
          <a:lstStyle/>
          <a:p>
            <a:r>
              <a:rPr lang="en-US" altLang="en-US" dirty="0"/>
              <a:t>Group A streptococcus</a:t>
            </a:r>
          </a:p>
        </p:txBody>
      </p:sp>
      <p:pic>
        <p:nvPicPr>
          <p:cNvPr id="94211" name="Picture 5">
            <a:extLst>
              <a:ext uri="{FF2B5EF4-FFF2-40B4-BE49-F238E27FC236}">
                <a16:creationId xmlns:a16="http://schemas.microsoft.com/office/drawing/2014/main" id="{69C5F7B8-193A-45B0-A939-CCBC0F20A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85850"/>
            <a:ext cx="7924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a:extLst>
              <a:ext uri="{FF2B5EF4-FFF2-40B4-BE49-F238E27FC236}">
                <a16:creationId xmlns:a16="http://schemas.microsoft.com/office/drawing/2014/main" id="{B9700978-5811-4386-9321-42C7CB748E96}"/>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720FF1-A58B-4FEE-B9ED-56C7EFD8E017}" type="slidenum">
              <a:rPr lang="en-US" altLang="en-US"/>
              <a:pPr eaLnBrk="1" hangingPunct="1"/>
              <a:t>89</a:t>
            </a:fld>
            <a:endParaRPr lang="en-US" altLang="en-US"/>
          </a:p>
        </p:txBody>
      </p:sp>
      <p:sp>
        <p:nvSpPr>
          <p:cNvPr id="95235" name="Rectangle 2">
            <a:extLst>
              <a:ext uri="{FF2B5EF4-FFF2-40B4-BE49-F238E27FC236}">
                <a16:creationId xmlns:a16="http://schemas.microsoft.com/office/drawing/2014/main" id="{F6611114-26B0-43B9-BD53-4A6203C9DD39}"/>
              </a:ext>
            </a:extLst>
          </p:cNvPr>
          <p:cNvSpPr>
            <a:spLocks noGrp="1" noChangeArrowheads="1"/>
          </p:cNvSpPr>
          <p:nvPr>
            <p:ph type="title"/>
          </p:nvPr>
        </p:nvSpPr>
        <p:spPr>
          <a:xfrm>
            <a:off x="1524000" y="304800"/>
            <a:ext cx="9067800" cy="1295400"/>
          </a:xfrm>
        </p:spPr>
        <p:txBody>
          <a:bodyPr>
            <a:normAutofit fontScale="90000"/>
          </a:bodyPr>
          <a:lstStyle/>
          <a:p>
            <a:pPr>
              <a:buClr>
                <a:srgbClr val="FFFF00"/>
              </a:buClr>
            </a:pPr>
            <a:r>
              <a:rPr lang="en-US" altLang="en-US"/>
              <a:t>Which </a:t>
            </a:r>
            <a:r>
              <a:rPr lang="en-US" altLang="en-US" b="1"/>
              <a:t>pathogen</a:t>
            </a:r>
            <a:r>
              <a:rPr lang="en-US" altLang="en-US"/>
              <a:t> is real? </a:t>
            </a:r>
            <a:r>
              <a:rPr lang="en-US" altLang="en-US" i="1"/>
              <a:t>Is</a:t>
            </a:r>
            <a:r>
              <a:rPr lang="en-US" altLang="en-US"/>
              <a:t> it pathogenic?</a:t>
            </a:r>
            <a:br>
              <a:rPr lang="en-US" altLang="en-US"/>
            </a:br>
            <a:r>
              <a:rPr lang="en-US" altLang="en-US"/>
              <a:t> The EXPERT considers the following</a:t>
            </a:r>
          </a:p>
        </p:txBody>
      </p:sp>
      <p:sp>
        <p:nvSpPr>
          <p:cNvPr id="95236" name="Rectangle 3">
            <a:extLst>
              <a:ext uri="{FF2B5EF4-FFF2-40B4-BE49-F238E27FC236}">
                <a16:creationId xmlns:a16="http://schemas.microsoft.com/office/drawing/2014/main" id="{06550817-8E9D-4C0F-9FAB-56F07F47C1E8}"/>
              </a:ext>
            </a:extLst>
          </p:cNvPr>
          <p:cNvSpPr>
            <a:spLocks noGrp="1" noChangeArrowheads="1"/>
          </p:cNvSpPr>
          <p:nvPr>
            <p:ph type="body" idx="1"/>
          </p:nvPr>
        </p:nvSpPr>
        <p:spPr>
          <a:xfrm>
            <a:off x="2057400" y="1828800"/>
            <a:ext cx="8229600" cy="4724400"/>
          </a:xfrm>
        </p:spPr>
        <p:txBody>
          <a:bodyPr/>
          <a:lstStyle/>
          <a:p>
            <a:r>
              <a:rPr lang="en-US" altLang="en-US"/>
              <a:t>Is it a good specimen? Or a swab?</a:t>
            </a:r>
            <a:br>
              <a:rPr lang="en-US" altLang="en-US"/>
            </a:br>
            <a:endParaRPr lang="en-US" altLang="en-US"/>
          </a:p>
          <a:p>
            <a:r>
              <a:rPr lang="en-US" altLang="en-US"/>
              <a:t>Rough quantitation correlated with Gram stain; epithelial cells, white cells, elastin or collagen in Gram stain</a:t>
            </a:r>
            <a:br>
              <a:rPr lang="en-US" altLang="en-US"/>
            </a:br>
            <a:endParaRPr lang="en-US" altLang="en-US"/>
          </a:p>
          <a:p>
            <a:r>
              <a:rPr lang="en-US" altLang="en-US"/>
              <a:t>Normal flora vs. pathogen</a:t>
            </a:r>
          </a:p>
          <a:p>
            <a:endParaRPr lang="en-US" altLang="en-US"/>
          </a:p>
          <a:p>
            <a:r>
              <a:rPr lang="en-US" altLang="en-US"/>
              <a:t>Quantity of potential pathogen in Gram stain and culture</a:t>
            </a:r>
          </a:p>
          <a:p>
            <a:pPr lvl="1">
              <a:buFontTx/>
              <a:buNone/>
            </a:pPr>
            <a:endParaRPr lang="en-US" altLang="en-US" sz="3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96C7D25-F5D9-4402-93E1-1EC9615A885B}"/>
              </a:ext>
            </a:extLst>
          </p:cNvPr>
          <p:cNvSpPr>
            <a:spLocks noGrp="1" noChangeArrowheads="1"/>
          </p:cNvSpPr>
          <p:nvPr>
            <p:ph type="title"/>
          </p:nvPr>
        </p:nvSpPr>
        <p:spPr>
          <a:xfrm>
            <a:off x="1088065" y="726558"/>
            <a:ext cx="8229600" cy="1143000"/>
          </a:xfrm>
        </p:spPr>
        <p:txBody>
          <a:bodyPr>
            <a:normAutofit fontScale="90000"/>
          </a:bodyPr>
          <a:lstStyle/>
          <a:p>
            <a:r>
              <a:rPr lang="en-US" altLang="en-US" dirty="0"/>
              <a:t>Quantitation </a:t>
            </a:r>
            <a:br>
              <a:rPr lang="en-US" altLang="en-US" dirty="0"/>
            </a:br>
            <a:r>
              <a:rPr lang="en-US" altLang="en-US" dirty="0"/>
              <a:t>(Organisms and Cells)</a:t>
            </a:r>
          </a:p>
        </p:txBody>
      </p:sp>
      <p:sp>
        <p:nvSpPr>
          <p:cNvPr id="13315" name="Rectangle 3">
            <a:extLst>
              <a:ext uri="{FF2B5EF4-FFF2-40B4-BE49-F238E27FC236}">
                <a16:creationId xmlns:a16="http://schemas.microsoft.com/office/drawing/2014/main" id="{33ED8C69-F7D5-4C50-A079-EAF17EFBF490}"/>
              </a:ext>
            </a:extLst>
          </p:cNvPr>
          <p:cNvSpPr>
            <a:spLocks noGrp="1" noChangeArrowheads="1"/>
          </p:cNvSpPr>
          <p:nvPr>
            <p:ph type="body" idx="1"/>
          </p:nvPr>
        </p:nvSpPr>
        <p:spPr>
          <a:xfrm>
            <a:off x="1828800" y="2133600"/>
            <a:ext cx="8382000" cy="4572000"/>
          </a:xfrm>
        </p:spPr>
        <p:txBody>
          <a:bodyPr>
            <a:normAutofit fontScale="92500" lnSpcReduction="10000"/>
          </a:bodyPr>
          <a:lstStyle/>
          <a:p>
            <a:r>
              <a:rPr lang="en-US" altLang="en-US" sz="3000" dirty="0"/>
              <a:t>Report  number</a:t>
            </a:r>
          </a:p>
          <a:p>
            <a:endParaRPr lang="en-US" altLang="en-US" sz="3000" dirty="0"/>
          </a:p>
          <a:p>
            <a:r>
              <a:rPr lang="en-US" altLang="en-US" sz="3000" dirty="0"/>
              <a:t>Rare (1+)			&lt;10 in all fields examined</a:t>
            </a:r>
            <a:br>
              <a:rPr lang="en-US" altLang="en-US" sz="3000" dirty="0"/>
            </a:br>
            <a:endParaRPr lang="en-US" altLang="en-US" sz="3000" dirty="0"/>
          </a:p>
          <a:p>
            <a:r>
              <a:rPr lang="en-US" altLang="en-US" sz="3000" dirty="0"/>
              <a:t>Few (2+)			10- 24/field in all fields</a:t>
            </a:r>
          </a:p>
          <a:p>
            <a:endParaRPr lang="en-US" altLang="en-US" sz="3000" dirty="0"/>
          </a:p>
          <a:p>
            <a:r>
              <a:rPr lang="en-US" altLang="en-US" sz="3000" dirty="0"/>
              <a:t>Moderate (3+)	 	1-10 per 1000X field      </a:t>
            </a:r>
            <a:br>
              <a:rPr lang="en-US" altLang="en-US" sz="3000" dirty="0"/>
            </a:br>
            <a:endParaRPr lang="en-US" altLang="en-US" sz="3000" dirty="0"/>
          </a:p>
          <a:p>
            <a:r>
              <a:rPr lang="en-US" altLang="en-US" sz="3000" dirty="0"/>
              <a:t>Many  (4+)		&gt;25 per 1000X field</a:t>
            </a:r>
            <a:br>
              <a:rPr lang="en-US" altLang="en-US" sz="3000" dirty="0"/>
            </a:br>
            <a:br>
              <a:rPr lang="en-US" altLang="en-US" dirty="0"/>
            </a:b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9F8688B4-ED25-41A6-895A-C227144529F0}"/>
              </a:ext>
            </a:extLst>
          </p:cNvPr>
          <p:cNvSpPr>
            <a:spLocks noGrp="1" noChangeArrowheads="1"/>
          </p:cNvSpPr>
          <p:nvPr>
            <p:ph type="title"/>
          </p:nvPr>
        </p:nvSpPr>
        <p:spPr/>
        <p:txBody>
          <a:bodyPr/>
          <a:lstStyle/>
          <a:p>
            <a:r>
              <a:rPr lang="en-US" altLang="en-US"/>
              <a:t>Wound Gram Stain Comments</a:t>
            </a:r>
          </a:p>
        </p:txBody>
      </p:sp>
      <p:sp>
        <p:nvSpPr>
          <p:cNvPr id="797699" name="Rectangle 3">
            <a:extLst>
              <a:ext uri="{FF2B5EF4-FFF2-40B4-BE49-F238E27FC236}">
                <a16:creationId xmlns:a16="http://schemas.microsoft.com/office/drawing/2014/main" id="{B9E34489-8B61-42CD-B6FB-E651EDAB437F}"/>
              </a:ext>
            </a:extLst>
          </p:cNvPr>
          <p:cNvSpPr>
            <a:spLocks noGrp="1" noChangeArrowheads="1"/>
          </p:cNvSpPr>
          <p:nvPr>
            <p:ph idx="1"/>
          </p:nvPr>
        </p:nvSpPr>
        <p:spPr/>
        <p:txBody>
          <a:bodyPr/>
          <a:lstStyle/>
          <a:p>
            <a:pPr>
              <a:lnSpc>
                <a:spcPct val="80000"/>
              </a:lnSpc>
              <a:buClr>
                <a:srgbClr val="FF0000"/>
              </a:buClr>
              <a:defRPr/>
            </a:pPr>
            <a:r>
              <a:rPr lang="en-US" dirty="0"/>
              <a:t>Gram Stain results suggest </a:t>
            </a:r>
            <a:r>
              <a:rPr lang="en-US" dirty="0" err="1"/>
              <a:t>commensal</a:t>
            </a:r>
            <a:r>
              <a:rPr lang="en-US" dirty="0"/>
              <a:t> flora: </a:t>
            </a:r>
            <a:br>
              <a:rPr lang="en-US" dirty="0"/>
            </a:br>
            <a:br>
              <a:rPr lang="en-US" dirty="0"/>
            </a:br>
            <a:r>
              <a:rPr lang="en-US" dirty="0"/>
              <a:t>or</a:t>
            </a:r>
          </a:p>
          <a:p>
            <a:pPr>
              <a:lnSpc>
                <a:spcPct val="80000"/>
              </a:lnSpc>
              <a:buClr>
                <a:srgbClr val="FF0000"/>
              </a:buClr>
              <a:defRPr/>
            </a:pPr>
            <a:r>
              <a:rPr lang="en-US" dirty="0"/>
              <a:t>If physician demands results for inappropriate specimen as indicated by stain:</a:t>
            </a:r>
            <a:br>
              <a:rPr lang="en-US" dirty="0"/>
            </a:br>
            <a:br>
              <a:rPr lang="en-US" dirty="0"/>
            </a:br>
            <a:r>
              <a:rPr lang="en-US" dirty="0"/>
              <a:t>“These results are reported by special request of the attending physician and may or may not reflect an accurate etiology of infection.”  </a:t>
            </a:r>
          </a:p>
          <a:p>
            <a:pPr>
              <a:lnSpc>
                <a:spcPct val="80000"/>
              </a:lnSpc>
              <a:buClr>
                <a:srgbClr val="FF0000"/>
              </a:buClr>
              <a:buFontTx/>
              <a:buNone/>
              <a:defRPr/>
            </a:pPr>
            <a:endParaRPr lang="en-US" dirty="0"/>
          </a:p>
          <a:p>
            <a:pPr indent="0">
              <a:lnSpc>
                <a:spcPct val="80000"/>
              </a:lnSpc>
              <a:buClr>
                <a:srgbClr val="FF0000"/>
              </a:buClr>
              <a:buNone/>
              <a:defRPr/>
            </a:pPr>
            <a:r>
              <a:rPr lang="en-US" dirty="0"/>
              <a:t>Miller, J. M. </a:t>
            </a:r>
            <a:r>
              <a:rPr lang="en-US" i="1" dirty="0"/>
              <a:t>Guide to Specimen Management in Clinical Microbiology</a:t>
            </a:r>
            <a:r>
              <a:rPr lang="en-US" dirty="0"/>
              <a:t>, 2nd </a:t>
            </a:r>
            <a:r>
              <a:rPr lang="en-US" dirty="0" err="1"/>
              <a:t>ed</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B091DE9-0EA5-4D97-A381-7DEAD922E83E}"/>
              </a:ext>
            </a:extLst>
          </p:cNvPr>
          <p:cNvSpPr>
            <a:spLocks noGrp="1" noChangeArrowheads="1"/>
          </p:cNvSpPr>
          <p:nvPr>
            <p:ph type="title"/>
          </p:nvPr>
        </p:nvSpPr>
        <p:spPr>
          <a:xfrm>
            <a:off x="1828800" y="381000"/>
            <a:ext cx="8382000" cy="762000"/>
          </a:xfrm>
        </p:spPr>
        <p:txBody>
          <a:bodyPr/>
          <a:lstStyle/>
          <a:p>
            <a:pPr>
              <a:buClr>
                <a:srgbClr val="FFFF00"/>
              </a:buClr>
            </a:pPr>
            <a:r>
              <a:rPr lang="en-US" altLang="en-US"/>
              <a:t>Elastin and Collagen in Normal Tissue</a:t>
            </a:r>
          </a:p>
        </p:txBody>
      </p:sp>
      <p:sp>
        <p:nvSpPr>
          <p:cNvPr id="97283" name="Rectangle 3">
            <a:extLst>
              <a:ext uri="{FF2B5EF4-FFF2-40B4-BE49-F238E27FC236}">
                <a16:creationId xmlns:a16="http://schemas.microsoft.com/office/drawing/2014/main" id="{06F44250-1338-4F81-A44A-F609B30F40F1}"/>
              </a:ext>
            </a:extLst>
          </p:cNvPr>
          <p:cNvSpPr>
            <a:spLocks noGrp="1" noChangeArrowheads="1"/>
          </p:cNvSpPr>
          <p:nvPr>
            <p:ph type="body" idx="1"/>
          </p:nvPr>
        </p:nvSpPr>
        <p:spPr>
          <a:xfrm>
            <a:off x="1905000" y="1371600"/>
            <a:ext cx="8262938" cy="5029200"/>
          </a:xfrm>
        </p:spPr>
        <p:txBody>
          <a:bodyPr/>
          <a:lstStyle/>
          <a:p>
            <a:r>
              <a:rPr lang="en-US" altLang="en-US"/>
              <a:t>Both seen in Gram stains with infection or other tissue damage/disruption</a:t>
            </a:r>
            <a:br>
              <a:rPr lang="en-US" altLang="en-US"/>
            </a:br>
            <a:endParaRPr lang="en-US" altLang="en-US"/>
          </a:p>
          <a:p>
            <a:r>
              <a:rPr lang="en-US" altLang="en-US"/>
              <a:t>Elastin: breakdown fibers with ribbon-like strands, parallel walls and punched out holes</a:t>
            </a:r>
            <a:br>
              <a:rPr lang="en-US" altLang="en-US"/>
            </a:br>
            <a:endParaRPr lang="en-US" altLang="en-US"/>
          </a:p>
          <a:p>
            <a:r>
              <a:rPr lang="en-US" altLang="en-US"/>
              <a:t>Collagen: similar to elastin but without holes; does not stain well with Gram stain </a:t>
            </a:r>
          </a:p>
          <a:p>
            <a:endParaRPr lang="en-US" altLang="en-US"/>
          </a:p>
          <a:p>
            <a:pPr lvl="1">
              <a:buFontTx/>
              <a:buNone/>
            </a:pPr>
            <a:endParaRPr lang="en-US" altLang="en-US" sz="36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E020179-E5A6-48EC-96B4-ACCE73E3243F}"/>
              </a:ext>
            </a:extLst>
          </p:cNvPr>
          <p:cNvSpPr>
            <a:spLocks noGrp="1" noChangeArrowheads="1"/>
          </p:cNvSpPr>
          <p:nvPr>
            <p:ph type="title"/>
          </p:nvPr>
        </p:nvSpPr>
        <p:spPr>
          <a:xfrm>
            <a:off x="779721" y="130174"/>
            <a:ext cx="10972800" cy="1069848"/>
          </a:xfrm>
        </p:spPr>
        <p:txBody>
          <a:bodyPr/>
          <a:lstStyle/>
          <a:p>
            <a:r>
              <a:rPr lang="en-US" altLang="en-US" dirty="0"/>
              <a:t>Elastin (low power)</a:t>
            </a:r>
          </a:p>
        </p:txBody>
      </p:sp>
      <p:pic>
        <p:nvPicPr>
          <p:cNvPr id="98307" name="Picture 5">
            <a:extLst>
              <a:ext uri="{FF2B5EF4-FFF2-40B4-BE49-F238E27FC236}">
                <a16:creationId xmlns:a16="http://schemas.microsoft.com/office/drawing/2014/main" id="{0AE3F0F5-C217-4F1D-A720-BE866D75F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43001"/>
            <a:ext cx="76200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3">
            <a:extLst>
              <a:ext uri="{FF2B5EF4-FFF2-40B4-BE49-F238E27FC236}">
                <a16:creationId xmlns:a16="http://schemas.microsoft.com/office/drawing/2014/main" id="{45321078-04F5-4E38-BBA1-AD6F834410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7D4697-15E1-4EBB-B440-A75CED57BF48}" type="slidenum">
              <a:rPr lang="en-US" altLang="en-US"/>
              <a:pPr eaLnBrk="1" hangingPunct="1"/>
              <a:t>93</a:t>
            </a:fld>
            <a:endParaRPr lang="en-US" altLang="en-US"/>
          </a:p>
        </p:txBody>
      </p:sp>
      <p:pic>
        <p:nvPicPr>
          <p:cNvPr id="99331" name="Picture 5">
            <a:extLst>
              <a:ext uri="{FF2B5EF4-FFF2-40B4-BE49-F238E27FC236}">
                <a16:creationId xmlns:a16="http://schemas.microsoft.com/office/drawing/2014/main" id="{8E40F3B9-9670-4606-9FE4-9851E09BA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3">
            <a:extLst>
              <a:ext uri="{FF2B5EF4-FFF2-40B4-BE49-F238E27FC236}">
                <a16:creationId xmlns:a16="http://schemas.microsoft.com/office/drawing/2014/main" id="{6D38AB2C-AF3E-4E7B-B1A0-32527C4431AD}"/>
              </a:ext>
            </a:extLst>
          </p:cNvPr>
          <p:cNvSpPr txBox="1">
            <a:spLocks noChangeArrowheads="1"/>
          </p:cNvSpPr>
          <p:nvPr/>
        </p:nvSpPr>
        <p:spPr bwMode="auto">
          <a:xfrm>
            <a:off x="7391400" y="63246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Slide from Dr. Thomson</a:t>
            </a:r>
          </a:p>
        </p:txBody>
      </p:sp>
      <p:sp>
        <p:nvSpPr>
          <p:cNvPr id="99333" name="Text Box 4">
            <a:extLst>
              <a:ext uri="{FF2B5EF4-FFF2-40B4-BE49-F238E27FC236}">
                <a16:creationId xmlns:a16="http://schemas.microsoft.com/office/drawing/2014/main" id="{D578F1D6-3D2C-49CD-B6E9-BF1E4CD4C6FF}"/>
              </a:ext>
            </a:extLst>
          </p:cNvPr>
          <p:cNvSpPr txBox="1">
            <a:spLocks noChangeArrowheads="1"/>
          </p:cNvSpPr>
          <p:nvPr/>
        </p:nvSpPr>
        <p:spPr bwMode="auto">
          <a:xfrm>
            <a:off x="2133600" y="4724401"/>
            <a:ext cx="2819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Elastin high power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5BF1321-95CA-43F2-ACCA-45964DD2FE10}"/>
              </a:ext>
            </a:extLst>
          </p:cNvPr>
          <p:cNvSpPr>
            <a:spLocks noGrp="1" noChangeArrowheads="1"/>
          </p:cNvSpPr>
          <p:nvPr>
            <p:ph type="title"/>
          </p:nvPr>
        </p:nvSpPr>
        <p:spPr>
          <a:xfrm>
            <a:off x="609600" y="228600"/>
            <a:ext cx="10972800" cy="1069848"/>
          </a:xfrm>
        </p:spPr>
        <p:txBody>
          <a:bodyPr/>
          <a:lstStyle/>
          <a:p>
            <a:r>
              <a:rPr lang="en-US" altLang="en-US" dirty="0"/>
              <a:t>Elastin</a:t>
            </a:r>
          </a:p>
        </p:txBody>
      </p:sp>
      <p:pic>
        <p:nvPicPr>
          <p:cNvPr id="100355" name="Picture 6">
            <a:extLst>
              <a:ext uri="{FF2B5EF4-FFF2-40B4-BE49-F238E27FC236}">
                <a16:creationId xmlns:a16="http://schemas.microsoft.com/office/drawing/2014/main" id="{7F7D54B3-DAE8-48F1-8C94-25A3A9EBB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990600"/>
            <a:ext cx="74898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8">
            <a:extLst>
              <a:ext uri="{FF2B5EF4-FFF2-40B4-BE49-F238E27FC236}">
                <a16:creationId xmlns:a16="http://schemas.microsoft.com/office/drawing/2014/main" id="{55B3FDAD-8490-477E-B09B-1989439B9947}"/>
              </a:ext>
            </a:extLst>
          </p:cNvPr>
          <p:cNvSpPr>
            <a:spLocks noGrp="1"/>
          </p:cNvSpPr>
          <p:nvPr>
            <p:ph type="title"/>
          </p:nvPr>
        </p:nvSpPr>
        <p:spPr/>
        <p:txBody>
          <a:bodyPr/>
          <a:lstStyle/>
          <a:p>
            <a:endParaRPr lang="en-US" altLang="en-US"/>
          </a:p>
        </p:txBody>
      </p:sp>
      <p:sp>
        <p:nvSpPr>
          <p:cNvPr id="101379" name="Content Placeholder 10">
            <a:extLst>
              <a:ext uri="{FF2B5EF4-FFF2-40B4-BE49-F238E27FC236}">
                <a16:creationId xmlns:a16="http://schemas.microsoft.com/office/drawing/2014/main" id="{43A37BB8-23EA-45B9-8C06-8EF65951563F}"/>
              </a:ext>
            </a:extLst>
          </p:cNvPr>
          <p:cNvSpPr>
            <a:spLocks noGrp="1"/>
          </p:cNvSpPr>
          <p:nvPr>
            <p:ph idx="1"/>
          </p:nvPr>
        </p:nvSpPr>
        <p:spPr/>
        <p:txBody>
          <a:bodyPr/>
          <a:lstStyle/>
          <a:p>
            <a:endParaRPr lang="en-US" altLang="en-US"/>
          </a:p>
        </p:txBody>
      </p:sp>
      <p:sp>
        <p:nvSpPr>
          <p:cNvPr id="101380" name="Slide Number Placeholder 5">
            <a:extLst>
              <a:ext uri="{FF2B5EF4-FFF2-40B4-BE49-F238E27FC236}">
                <a16:creationId xmlns:a16="http://schemas.microsoft.com/office/drawing/2014/main" id="{822FB6A5-849B-4DA9-A671-15DA961C5738}"/>
              </a:ext>
            </a:extLst>
          </p:cNvPr>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1152CA-BA36-4575-9C0A-98838F6A4D55}" type="slidenum">
              <a:rPr lang="en-US" altLang="en-US"/>
              <a:pPr eaLnBrk="1" hangingPunct="1"/>
              <a:t>95</a:t>
            </a:fld>
            <a:endParaRPr lang="en-US" altLang="en-US"/>
          </a:p>
        </p:txBody>
      </p:sp>
      <p:pic>
        <p:nvPicPr>
          <p:cNvPr id="101381" name="Picture 9">
            <a:extLst>
              <a:ext uri="{FF2B5EF4-FFF2-40B4-BE49-F238E27FC236}">
                <a16:creationId xmlns:a16="http://schemas.microsoft.com/office/drawing/2014/main" id="{5CC61A61-A36E-4A0B-9D86-79EC5A3BC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9372600"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Line 6">
            <a:extLst>
              <a:ext uri="{FF2B5EF4-FFF2-40B4-BE49-F238E27FC236}">
                <a16:creationId xmlns:a16="http://schemas.microsoft.com/office/drawing/2014/main" id="{F894C913-A7B2-4DF7-8582-1CF77AAB2DD1}"/>
              </a:ext>
            </a:extLst>
          </p:cNvPr>
          <p:cNvSpPr>
            <a:spLocks noChangeShapeType="1"/>
          </p:cNvSpPr>
          <p:nvPr/>
        </p:nvSpPr>
        <p:spPr bwMode="auto">
          <a:xfrm flipV="1">
            <a:off x="4114800" y="4191000"/>
            <a:ext cx="5334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Rectangle 7">
            <a:extLst>
              <a:ext uri="{FF2B5EF4-FFF2-40B4-BE49-F238E27FC236}">
                <a16:creationId xmlns:a16="http://schemas.microsoft.com/office/drawing/2014/main" id="{DB39A0E4-5AE3-4092-A061-7F55A6B7BB37}"/>
              </a:ext>
            </a:extLst>
          </p:cNvPr>
          <p:cNvSpPr>
            <a:spLocks noChangeArrowheads="1"/>
          </p:cNvSpPr>
          <p:nvPr/>
        </p:nvSpPr>
        <p:spPr bwMode="auto">
          <a:xfrm>
            <a:off x="1981200" y="1219200"/>
            <a:ext cx="739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t>Punched out holes characteristic of elastin rather than collagen</a:t>
            </a:r>
          </a:p>
        </p:txBody>
      </p:sp>
      <p:sp>
        <p:nvSpPr>
          <p:cNvPr id="101384" name="Line 8">
            <a:extLst>
              <a:ext uri="{FF2B5EF4-FFF2-40B4-BE49-F238E27FC236}">
                <a16:creationId xmlns:a16="http://schemas.microsoft.com/office/drawing/2014/main" id="{3BE1439B-FB05-4108-9837-CDD2E8B9FA34}"/>
              </a:ext>
            </a:extLst>
          </p:cNvPr>
          <p:cNvSpPr>
            <a:spLocks noChangeShapeType="1"/>
          </p:cNvSpPr>
          <p:nvPr/>
        </p:nvSpPr>
        <p:spPr bwMode="auto">
          <a:xfrm flipH="1">
            <a:off x="8458200" y="2362200"/>
            <a:ext cx="83820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a:extLst>
              <a:ext uri="{FF2B5EF4-FFF2-40B4-BE49-F238E27FC236}">
                <a16:creationId xmlns:a16="http://schemas.microsoft.com/office/drawing/2014/main" id="{39549891-F544-4361-A379-9E2FA1C33C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AC0893-AECA-4C64-9FFA-759A78677B3A}" type="slidenum">
              <a:rPr lang="en-US" altLang="en-US"/>
              <a:pPr eaLnBrk="1" hangingPunct="1"/>
              <a:t>96</a:t>
            </a:fld>
            <a:endParaRPr lang="en-US" altLang="en-US"/>
          </a:p>
        </p:txBody>
      </p:sp>
      <p:pic>
        <p:nvPicPr>
          <p:cNvPr id="102403" name="Picture 5">
            <a:extLst>
              <a:ext uri="{FF2B5EF4-FFF2-40B4-BE49-F238E27FC236}">
                <a16:creationId xmlns:a16="http://schemas.microsoft.com/office/drawing/2014/main" id="{9543B6DB-1826-4B35-B4F5-1CD1624AF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3">
            <a:extLst>
              <a:ext uri="{FF2B5EF4-FFF2-40B4-BE49-F238E27FC236}">
                <a16:creationId xmlns:a16="http://schemas.microsoft.com/office/drawing/2014/main" id="{33E368B7-5FD3-4E7C-8148-37F924176103}"/>
              </a:ext>
            </a:extLst>
          </p:cNvPr>
          <p:cNvSpPr txBox="1">
            <a:spLocks noChangeArrowheads="1"/>
          </p:cNvSpPr>
          <p:nvPr/>
        </p:nvSpPr>
        <p:spPr bwMode="auto">
          <a:xfrm>
            <a:off x="4953000" y="8382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t>Collagen fibers</a:t>
            </a:r>
          </a:p>
        </p:txBody>
      </p:sp>
      <p:sp>
        <p:nvSpPr>
          <p:cNvPr id="102405" name="Text Box 4">
            <a:extLst>
              <a:ext uri="{FF2B5EF4-FFF2-40B4-BE49-F238E27FC236}">
                <a16:creationId xmlns:a16="http://schemas.microsoft.com/office/drawing/2014/main" id="{F4FEC040-689E-446A-AEFE-D50EF653F8A0}"/>
              </a:ext>
            </a:extLst>
          </p:cNvPr>
          <p:cNvSpPr txBox="1">
            <a:spLocks noChangeArrowheads="1"/>
          </p:cNvSpPr>
          <p:nvPr/>
        </p:nvSpPr>
        <p:spPr bwMode="auto">
          <a:xfrm>
            <a:off x="6705600" y="6248400"/>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t>Slide from Dr. Thomson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CADA80EB-1FCE-4A5C-A533-792AF4003A38}"/>
              </a:ext>
            </a:extLst>
          </p:cNvPr>
          <p:cNvSpPr>
            <a:spLocks noGrp="1"/>
          </p:cNvSpPr>
          <p:nvPr>
            <p:ph type="ctrTitle"/>
          </p:nvPr>
        </p:nvSpPr>
        <p:spPr>
          <a:xfrm>
            <a:off x="1524000" y="0"/>
            <a:ext cx="9144000" cy="3600450"/>
          </a:xfrm>
        </p:spPr>
        <p:txBody>
          <a:bodyPr/>
          <a:lstStyle/>
          <a:p>
            <a:r>
              <a:rPr lang="en-US" altLang="en-US"/>
              <a:t>Anaerobes</a:t>
            </a:r>
          </a:p>
        </p:txBody>
      </p:sp>
      <p:sp>
        <p:nvSpPr>
          <p:cNvPr id="103427" name="Subtitle 2">
            <a:extLst>
              <a:ext uri="{FF2B5EF4-FFF2-40B4-BE49-F238E27FC236}">
                <a16:creationId xmlns:a16="http://schemas.microsoft.com/office/drawing/2014/main" id="{C19DAD58-4E39-46F2-B289-B07F2831F82E}"/>
              </a:ext>
            </a:extLst>
          </p:cNvPr>
          <p:cNvSpPr>
            <a:spLocks noGrp="1"/>
          </p:cNvSpPr>
          <p:nvPr>
            <p:ph type="subTitle" idx="1"/>
          </p:nvPr>
        </p:nvSpPr>
        <p:spPr/>
        <p:txBody>
          <a:bodyPr/>
          <a:lstStyle/>
          <a:p>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3B8FA099-AAEA-47AA-BD8C-2F3F41BDF083}"/>
              </a:ext>
            </a:extLst>
          </p:cNvPr>
          <p:cNvSpPr>
            <a:spLocks noGrp="1"/>
          </p:cNvSpPr>
          <p:nvPr>
            <p:ph type="title"/>
          </p:nvPr>
        </p:nvSpPr>
        <p:spPr>
          <a:xfrm>
            <a:off x="609600" y="73153"/>
            <a:ext cx="10972800" cy="1069848"/>
          </a:xfrm>
        </p:spPr>
        <p:txBody>
          <a:bodyPr/>
          <a:lstStyle/>
          <a:p>
            <a:r>
              <a:rPr lang="en-US" altLang="en-US" dirty="0"/>
              <a:t>Mixed infection: Peritoneal fluid</a:t>
            </a:r>
          </a:p>
        </p:txBody>
      </p:sp>
      <p:pic>
        <p:nvPicPr>
          <p:cNvPr id="104451" name="Picture 2">
            <a:extLst>
              <a:ext uri="{FF2B5EF4-FFF2-40B4-BE49-F238E27FC236}">
                <a16:creationId xmlns:a16="http://schemas.microsoft.com/office/drawing/2014/main" id="{69074779-AEED-4F37-8463-29CA8783F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1"/>
            <a:ext cx="79248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77EC492-7FCD-45EB-832D-E82DAF29750B}"/>
              </a:ext>
            </a:extLst>
          </p:cNvPr>
          <p:cNvSpPr>
            <a:spLocks noGrp="1" noChangeArrowheads="1"/>
          </p:cNvSpPr>
          <p:nvPr>
            <p:ph type="title"/>
          </p:nvPr>
        </p:nvSpPr>
        <p:spPr>
          <a:xfrm>
            <a:off x="135860" y="368032"/>
            <a:ext cx="9144000" cy="639763"/>
          </a:xfrm>
        </p:spPr>
        <p:txBody>
          <a:bodyPr>
            <a:normAutofit fontScale="90000"/>
          </a:bodyPr>
          <a:lstStyle/>
          <a:p>
            <a:r>
              <a:rPr lang="en-US" altLang="en-US" i="1" dirty="0"/>
              <a:t>Bacteroides</a:t>
            </a:r>
            <a:r>
              <a:rPr lang="en-US" altLang="en-US" dirty="0"/>
              <a:t> from Hip Joint</a:t>
            </a:r>
          </a:p>
        </p:txBody>
      </p:sp>
      <p:sp>
        <p:nvSpPr>
          <p:cNvPr id="105475" name="Slide Number Placeholder 5">
            <a:extLst>
              <a:ext uri="{FF2B5EF4-FFF2-40B4-BE49-F238E27FC236}">
                <a16:creationId xmlns:a16="http://schemas.microsoft.com/office/drawing/2014/main" id="{98C670E7-668C-49A1-875E-F11B8C4CB3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D7A247-4D85-4A9D-BC34-138A21B7133A}" type="slidenum">
              <a:rPr lang="en-US" altLang="en-US"/>
              <a:pPr eaLnBrk="1" hangingPunct="1"/>
              <a:t>99</a:t>
            </a:fld>
            <a:endParaRPr lang="en-US" altLang="en-US"/>
          </a:p>
        </p:txBody>
      </p:sp>
      <p:pic>
        <p:nvPicPr>
          <p:cNvPr id="105476" name="Picture 3" descr="bacteroides frag hip 2 GS">
            <a:extLst>
              <a:ext uri="{FF2B5EF4-FFF2-40B4-BE49-F238E27FC236}">
                <a16:creationId xmlns:a16="http://schemas.microsoft.com/office/drawing/2014/main" id="{3F4F9DE8-5D8C-44C1-BBA4-F12B691ECCB9}"/>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360428" y="894020"/>
            <a:ext cx="7951972" cy="5963979"/>
          </a:xfrm>
          <a:noFill/>
        </p:spPr>
      </p:pic>
      <p:sp>
        <p:nvSpPr>
          <p:cNvPr id="105477" name="Line 5">
            <a:extLst>
              <a:ext uri="{FF2B5EF4-FFF2-40B4-BE49-F238E27FC236}">
                <a16:creationId xmlns:a16="http://schemas.microsoft.com/office/drawing/2014/main" id="{DB1A9D43-2361-4766-8727-6B512F32560A}"/>
              </a:ext>
            </a:extLst>
          </p:cNvPr>
          <p:cNvSpPr>
            <a:spLocks noChangeShapeType="1"/>
          </p:cNvSpPr>
          <p:nvPr/>
        </p:nvSpPr>
        <p:spPr bwMode="auto">
          <a:xfrm flipV="1">
            <a:off x="6858000" y="2209800"/>
            <a:ext cx="11430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78" name="Text Box 6">
            <a:extLst>
              <a:ext uri="{FF2B5EF4-FFF2-40B4-BE49-F238E27FC236}">
                <a16:creationId xmlns:a16="http://schemas.microsoft.com/office/drawing/2014/main" id="{7E608D0A-9048-4226-810B-82B6716257F0}"/>
              </a:ext>
            </a:extLst>
          </p:cNvPr>
          <p:cNvSpPr txBox="1">
            <a:spLocks noChangeArrowheads="1"/>
          </p:cNvSpPr>
          <p:nvPr/>
        </p:nvSpPr>
        <p:spPr bwMode="auto">
          <a:xfrm>
            <a:off x="2259419" y="5780088"/>
            <a:ext cx="838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dirty="0"/>
              <a:t>Supplement your setup to optimize recovery of anaerobes and Haemophilus.</a:t>
            </a:r>
          </a:p>
        </p:txBody>
      </p:sp>
      <p:sp>
        <p:nvSpPr>
          <p:cNvPr id="105479" name="Line 7">
            <a:extLst>
              <a:ext uri="{FF2B5EF4-FFF2-40B4-BE49-F238E27FC236}">
                <a16:creationId xmlns:a16="http://schemas.microsoft.com/office/drawing/2014/main" id="{EC98F340-D2DC-45F9-8F80-E54961B746EA}"/>
              </a:ext>
            </a:extLst>
          </p:cNvPr>
          <p:cNvSpPr>
            <a:spLocks noChangeShapeType="1"/>
          </p:cNvSpPr>
          <p:nvPr/>
        </p:nvSpPr>
        <p:spPr bwMode="auto">
          <a:xfrm flipH="1">
            <a:off x="2971800" y="3886200"/>
            <a:ext cx="304800" cy="1295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30521</TotalTime>
  <Words>4665</Words>
  <Application>Microsoft Office PowerPoint</Application>
  <PresentationFormat>Widescreen</PresentationFormat>
  <Paragraphs>893</Paragraphs>
  <Slides>164</Slides>
  <Notes>74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164</vt:i4>
      </vt:variant>
    </vt:vector>
  </HeadingPairs>
  <TitlesOfParts>
    <vt:vector size="179" baseType="lpstr">
      <vt:lpstr>Arial</vt:lpstr>
      <vt:lpstr>Arial Narrow</vt:lpstr>
      <vt:lpstr>Arial Unicode MS</vt:lpstr>
      <vt:lpstr>Calibri</vt:lpstr>
      <vt:lpstr>Georgia</vt:lpstr>
      <vt:lpstr>Proxima Nova</vt:lpstr>
      <vt:lpstr>Symbol</vt:lpstr>
      <vt:lpstr>Tahoma</vt:lpstr>
      <vt:lpstr>Tempus Sans ITC</vt:lpstr>
      <vt:lpstr>Times New Roman</vt:lpstr>
      <vt:lpstr>Trebuchet MS</vt:lpstr>
      <vt:lpstr>Verdana</vt:lpstr>
      <vt:lpstr>Wingdings</vt:lpstr>
      <vt:lpstr>Wingdings 2</vt:lpstr>
      <vt:lpstr>Training presentation</vt:lpstr>
      <vt:lpstr>Principles of Microbiology, The Gram Stain as a Diagnostic Guide in Clinical Microbiology  2019 BootCamp</vt:lpstr>
      <vt:lpstr>Objectives</vt:lpstr>
      <vt:lpstr>GRAM’s STAIN Is ESSENTIAL to Guide Diagnosis and treatment</vt:lpstr>
      <vt:lpstr>Bacterial Cell Wall: Key to Gram’s Stain</vt:lpstr>
      <vt:lpstr>Close-up of Bacterial Cell Walls</vt:lpstr>
      <vt:lpstr>Gram’s Stain Procedure</vt:lpstr>
      <vt:lpstr>  Gram’s Stain @1000X</vt:lpstr>
      <vt:lpstr>Standard Approach</vt:lpstr>
      <vt:lpstr>Quantitation  (Organisms and Cells)</vt:lpstr>
      <vt:lpstr>The need for speed…</vt:lpstr>
      <vt:lpstr>Common Morphology</vt:lpstr>
      <vt:lpstr>GPDC, lancet-shaped, S. pneumoniae</vt:lpstr>
      <vt:lpstr>GPB palisades: Corynebacterium sp.</vt:lpstr>
      <vt:lpstr>Thin GPBR, Lactobacillus sp.</vt:lpstr>
      <vt:lpstr>FAT GPB/GVR: Bacillus sp.</vt:lpstr>
      <vt:lpstr>GPR/GVR: Clostridium spp. (anaerobe)</vt:lpstr>
      <vt:lpstr>Branching GPR: Nocardia sp. </vt:lpstr>
      <vt:lpstr>GPC CLUSTERS: Staphylococcus aureus</vt:lpstr>
      <vt:lpstr>GPC CHAINS: Enterococcus faecalis</vt:lpstr>
      <vt:lpstr>Budding Yeast</vt:lpstr>
      <vt:lpstr>Yeast, pseudohyphae: Candida albicans</vt:lpstr>
      <vt:lpstr>GNB: Escherichia coli</vt:lpstr>
      <vt:lpstr>GNB: Pseudomonas aeruginosa</vt:lpstr>
      <vt:lpstr>GNC: Moraxella catarrhalis</vt:lpstr>
      <vt:lpstr>GNCB: Acinetobacter baumanii</vt:lpstr>
      <vt:lpstr>GNDC: Neiserria meningitidis</vt:lpstr>
      <vt:lpstr>Common Morphology Review</vt:lpstr>
      <vt:lpstr>Cautions</vt:lpstr>
      <vt:lpstr>Mold may be seen as Ghosts:  Aspergillus fumigatus</vt:lpstr>
      <vt:lpstr>Acinetobacter: can stain Gram positive</vt:lpstr>
      <vt:lpstr>Bacillus and Clostridium spp/ can decolorize</vt:lpstr>
      <vt:lpstr>Mycobacteria tuberculosis: Ghost stain</vt:lpstr>
      <vt:lpstr>Artifacts: Stain precipitate</vt:lpstr>
      <vt:lpstr>Bile Crystals</vt:lpstr>
      <vt:lpstr>PowerPoint Presentation</vt:lpstr>
      <vt:lpstr>Pneumocystis jiroveci (carinii) Cast</vt:lpstr>
      <vt:lpstr>Pneumocystis jiroveci (carinii) Cast</vt:lpstr>
      <vt:lpstr>PowerPoint Presentation</vt:lpstr>
      <vt:lpstr>Variables</vt:lpstr>
      <vt:lpstr>Thickness: Feather Edge Best Bottom Slide - Too Thick</vt:lpstr>
      <vt:lpstr>Proper stain: Neutrophils should be red</vt:lpstr>
      <vt:lpstr>Fixation</vt:lpstr>
      <vt:lpstr>Sample selection</vt:lpstr>
      <vt:lpstr>Critical Gram Stains</vt:lpstr>
      <vt:lpstr>QC/QA</vt:lpstr>
      <vt:lpstr>Challenges</vt:lpstr>
      <vt:lpstr>Pleural fluid with Gram positive cocci; nothing grew</vt:lpstr>
      <vt:lpstr>Pleural fluid Correlate Gram stain with culture!</vt:lpstr>
      <vt:lpstr>Indicators of Pathology (Advanced Competency in Bold)</vt:lpstr>
      <vt:lpstr>Ciliated Columnar Epithelial Cells</vt:lpstr>
      <vt:lpstr>Ciliated Columnar Epithelial Cells</vt:lpstr>
      <vt:lpstr>Curshmann’s Spiral in Asthma Patient</vt:lpstr>
      <vt:lpstr>Corpora amylacea indicates tissue damage.</vt:lpstr>
      <vt:lpstr>Corpora amylacea: laminated starch bodies</vt:lpstr>
      <vt:lpstr>EXAMPLES</vt:lpstr>
      <vt:lpstr>Body Fluid Gram’s Stains</vt:lpstr>
      <vt:lpstr>CSF: Neisseria meningitidis</vt:lpstr>
      <vt:lpstr>CSF: S. pneumoniae</vt:lpstr>
      <vt:lpstr>CSF: Haemophilus influenzae</vt:lpstr>
      <vt:lpstr>Genital Gram stains</vt:lpstr>
      <vt:lpstr>Male Intracellular GNDC: Report to Dept. Health</vt:lpstr>
      <vt:lpstr>Clue cells, Gram variable rods, Gardnerella vaginalis</vt:lpstr>
      <vt:lpstr>Trichomonas vaginalis</vt:lpstr>
      <vt:lpstr>Vaginal Gram Stain: Candida albicans</vt:lpstr>
      <vt:lpstr>Sputum Gram Stains</vt:lpstr>
      <vt:lpstr>Many Screening Criteria for Routine Bacterial Culture of Sputum</vt:lpstr>
      <vt:lpstr>Sputum Screening</vt:lpstr>
      <vt:lpstr>Saliva: Reject Specimen</vt:lpstr>
      <vt:lpstr>Sputum Gram Stain Reports</vt:lpstr>
      <vt:lpstr>Historic : “Line-listing” in Gram Stain Report</vt:lpstr>
      <vt:lpstr>Interpretive Gram Stain Report</vt:lpstr>
      <vt:lpstr>Report “Suggestive of….”*</vt:lpstr>
      <vt:lpstr>Respiratory Gram Stain What if you’re wrong?</vt:lpstr>
      <vt:lpstr>PowerPoint Presentation</vt:lpstr>
      <vt:lpstr>If predicted incorrectly, fix it.</vt:lpstr>
      <vt:lpstr>Can we do even better?</vt:lpstr>
      <vt:lpstr>Can we do better?</vt:lpstr>
      <vt:lpstr>Aspiration Pneumonia</vt:lpstr>
      <vt:lpstr>PowerPoint Presentation</vt:lpstr>
      <vt:lpstr>Other Respiratory Cases</vt:lpstr>
      <vt:lpstr>Haemophilus influenzae Pneumonia</vt:lpstr>
      <vt:lpstr>PowerPoint Presentation</vt:lpstr>
      <vt:lpstr>PowerPoint Presentation</vt:lpstr>
      <vt:lpstr>Wound Gram’s Stains</vt:lpstr>
      <vt:lpstr>Gram Stain of Wound</vt:lpstr>
      <vt:lpstr>PowerPoint Presentation</vt:lpstr>
      <vt:lpstr> </vt:lpstr>
      <vt:lpstr>Group A streptococcus</vt:lpstr>
      <vt:lpstr>Which pathogen is real? Is it pathogenic?  The EXPERT considers the following</vt:lpstr>
      <vt:lpstr>Wound Gram Stain Comments</vt:lpstr>
      <vt:lpstr>Elastin and Collagen in Normal Tissue</vt:lpstr>
      <vt:lpstr>Elastin (low power)</vt:lpstr>
      <vt:lpstr>PowerPoint Presentation</vt:lpstr>
      <vt:lpstr>Elastin</vt:lpstr>
      <vt:lpstr>PowerPoint Presentation</vt:lpstr>
      <vt:lpstr>PowerPoint Presentation</vt:lpstr>
      <vt:lpstr>Anaerobes</vt:lpstr>
      <vt:lpstr>Mixed infection: Peritoneal fluid</vt:lpstr>
      <vt:lpstr>Bacteroides from Hip Joint</vt:lpstr>
      <vt:lpstr>Fusobacterium in Pleural Fluid (missed initially because smear  too thick)</vt:lpstr>
      <vt:lpstr>Stool Gram Stains</vt:lpstr>
      <vt:lpstr>Campylobacter jejuni: Gull wings</vt:lpstr>
      <vt:lpstr>Blood Culture Gram Stains</vt:lpstr>
      <vt:lpstr>Issues in Grams Stains in Blood Cultures</vt:lpstr>
      <vt:lpstr>Gram Stain Accuracy of Blood Cultures</vt:lpstr>
      <vt:lpstr>Interpretation Errors from Grams Stains in Blood Cultures</vt:lpstr>
      <vt:lpstr>Salmonella and Staphylococcus from blood culture; only Staph seen on Gram stain</vt:lpstr>
      <vt:lpstr>PowerPoint Presentation</vt:lpstr>
      <vt:lpstr>Anthrax: Bacillus anthracis</vt:lpstr>
      <vt:lpstr>Expertise in Direct Stains:  Added Value</vt:lpstr>
      <vt:lpstr>PowerPoint Presentation</vt:lpstr>
      <vt:lpstr>NOS until Silver stain performed </vt:lpstr>
      <vt:lpstr>#2: History</vt:lpstr>
      <vt:lpstr>PowerPoint Presentation</vt:lpstr>
      <vt:lpstr>#3: History</vt:lpstr>
      <vt:lpstr>PowerPoint Presentation</vt:lpstr>
      <vt:lpstr>Serpinuinous tracks on sputum culture</vt:lpstr>
      <vt:lpstr>#4: History</vt:lpstr>
      <vt:lpstr>PowerPoint Presentation</vt:lpstr>
      <vt:lpstr>Summary </vt:lpstr>
      <vt:lpstr>Questions</vt:lpstr>
      <vt:lpstr>Question #1</vt:lpstr>
      <vt:lpstr>Question #2 </vt:lpstr>
      <vt:lpstr>Questions #3</vt:lpstr>
      <vt:lpstr>Infectious Disease  Case Examples</vt:lpstr>
      <vt:lpstr>Epidemiology Case Example:  “Walk the Line”</vt:lpstr>
      <vt:lpstr>Observational Study of Football Players  by CDC Epidemiologists</vt:lpstr>
      <vt:lpstr>Results: MRSA Transmission “On the Line”</vt:lpstr>
      <vt:lpstr>Differential Dx.</vt:lpstr>
      <vt:lpstr>Emerging Infections with Community-Acquired MRSA (methicillin-resistant Stapylococcus aureus) Gram Positive Cocci</vt:lpstr>
      <vt:lpstr>Community-Acquired MRSA</vt:lpstr>
      <vt:lpstr>PowerPoint Presentation</vt:lpstr>
      <vt:lpstr>Laboratory Investigation</vt:lpstr>
      <vt:lpstr>Epidemiology / Genotyping</vt:lpstr>
      <vt:lpstr>MRSA: USA Genotypes</vt:lpstr>
      <vt:lpstr>Genotype</vt:lpstr>
      <vt:lpstr>Case Review</vt:lpstr>
      <vt:lpstr>Epidemiology Case Example:  Saturday Night Fever</vt:lpstr>
      <vt:lpstr> Case Example: “Saturday Night Fever”</vt:lpstr>
      <vt:lpstr>X-ray: Nodular foci</vt:lpstr>
      <vt:lpstr>PowerPoint Presentation</vt:lpstr>
      <vt:lpstr>Differential?</vt:lpstr>
      <vt:lpstr>Valley Fever</vt:lpstr>
      <vt:lpstr>Wet Prep of Exudate</vt:lpstr>
      <vt:lpstr>Periodic Acid Schiff (PAS) Stain</vt:lpstr>
      <vt:lpstr>PowerPoint Presentation</vt:lpstr>
      <vt:lpstr>PowerPoint Presentation</vt:lpstr>
      <vt:lpstr>PowerPoint Presentation</vt:lpstr>
      <vt:lpstr>Valley Fever</vt:lpstr>
      <vt:lpstr>Valley Fever Life Cycle Dimorphic</vt:lpstr>
      <vt:lpstr>Valley Fever</vt:lpstr>
      <vt:lpstr>Case Review</vt:lpstr>
      <vt:lpstr>Epidemiology Case Example:  “May the spores be with you.”</vt:lpstr>
      <vt:lpstr>Case Example:  “May the spores be with you.”</vt:lpstr>
      <vt:lpstr>Differential?</vt:lpstr>
      <vt:lpstr>Eye Tissue </vt:lpstr>
      <vt:lpstr>Case Example: Microsporidiosis</vt:lpstr>
      <vt:lpstr>Microsporidia</vt:lpstr>
      <vt:lpstr>Light Microscopy:  Special Stains required</vt:lpstr>
      <vt:lpstr>Fluorescent Microscopy</vt:lpstr>
      <vt:lpstr>Case Review</vt:lpstr>
      <vt:lpstr>Lecture I Review</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Training Presentation</dc:title>
  <dc:creator>Donna Wolk</dc:creator>
  <cp:lastModifiedBy>Tadesse, Zelalem</cp:lastModifiedBy>
  <cp:revision>310</cp:revision>
  <dcterms:created xsi:type="dcterms:W3CDTF">2018-04-29T17:07:26Z</dcterms:created>
  <dcterms:modified xsi:type="dcterms:W3CDTF">2019-11-21T13:43:17Z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