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sldIdLst>
    <p:sldId id="256" r:id="rId2"/>
    <p:sldId id="257" r:id="rId3"/>
    <p:sldId id="258" r:id="rId4"/>
    <p:sldId id="259" r:id="rId5"/>
    <p:sldId id="260" r:id="rId6"/>
    <p:sldId id="261" r:id="rId7"/>
    <p:sldId id="262" r:id="rId8"/>
    <p:sldId id="263" r:id="rId9"/>
    <p:sldId id="264" r:id="rId10"/>
    <p:sldId id="265" r:id="rId11"/>
    <p:sldId id="279" r:id="rId12"/>
    <p:sldId id="267" r:id="rId13"/>
    <p:sldId id="280" r:id="rId14"/>
    <p:sldId id="268" r:id="rId15"/>
    <p:sldId id="269" r:id="rId16"/>
    <p:sldId id="270" r:id="rId17"/>
    <p:sldId id="271" r:id="rId18"/>
    <p:sldId id="273" r:id="rId19"/>
    <p:sldId id="272"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47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BF65A37-CE59-4844-B031-E49CF6DFA699}" type="datetimeFigureOut">
              <a:rPr lang="en-US" smtClean="0"/>
              <a:pPr/>
              <a:t>10/31/2014</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87E913E-B9B1-447F-8908-2ECD4CB372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F65A37-CE59-4844-B031-E49CF6DFA699}" type="datetimeFigureOut">
              <a:rPr lang="en-US" smtClean="0"/>
              <a:pPr/>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E913E-B9B1-447F-8908-2ECD4CB372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F65A37-CE59-4844-B031-E49CF6DFA699}" type="datetimeFigureOut">
              <a:rPr lang="en-US" smtClean="0"/>
              <a:pPr/>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E913E-B9B1-447F-8908-2ECD4CB372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BF65A37-CE59-4844-B031-E49CF6DFA699}" type="datetimeFigureOut">
              <a:rPr lang="en-US" smtClean="0"/>
              <a:pPr/>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E913E-B9B1-447F-8908-2ECD4CB372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BF65A37-CE59-4844-B031-E49CF6DFA699}" type="datetimeFigureOut">
              <a:rPr lang="en-US" smtClean="0"/>
              <a:pPr/>
              <a:t>10/31/2014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7E913E-B9B1-447F-8908-2ECD4CB372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F65A37-CE59-4844-B031-E49CF6DFA699}" type="datetimeFigureOut">
              <a:rPr lang="en-US" smtClean="0"/>
              <a:pPr/>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7E913E-B9B1-447F-8908-2ECD4CB372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BF65A37-CE59-4844-B031-E49CF6DFA699}" type="datetimeFigureOut">
              <a:rPr lang="en-US" smtClean="0"/>
              <a:pPr/>
              <a:t>10/31/2014</a:t>
            </a:fld>
            <a:endParaRPr lang="en-US"/>
          </a:p>
        </p:txBody>
      </p:sp>
      <p:sp>
        <p:nvSpPr>
          <p:cNvPr id="27" name="Slide Number Placeholder 26"/>
          <p:cNvSpPr>
            <a:spLocks noGrp="1"/>
          </p:cNvSpPr>
          <p:nvPr>
            <p:ph type="sldNum" sz="quarter" idx="11"/>
          </p:nvPr>
        </p:nvSpPr>
        <p:spPr/>
        <p:txBody>
          <a:bodyPr rtlCol="0"/>
          <a:lstStyle/>
          <a:p>
            <a:fld id="{387E913E-B9B1-447F-8908-2ECD4CB37245}"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BF65A37-CE59-4844-B031-E49CF6DFA699}" type="datetimeFigureOut">
              <a:rPr lang="en-US" smtClean="0"/>
              <a:pPr/>
              <a:t>10/31/2014</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387E913E-B9B1-447F-8908-2ECD4CB372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F65A37-CE59-4844-B031-E49CF6DFA699}" type="datetimeFigureOut">
              <a:rPr lang="en-US" smtClean="0"/>
              <a:pPr/>
              <a:t>10/31/2014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7E913E-B9B1-447F-8908-2ECD4CB372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BF65A37-CE59-4844-B031-E49CF6DFA699}" type="datetimeFigureOut">
              <a:rPr lang="en-US" smtClean="0"/>
              <a:pPr/>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7E913E-B9B1-447F-8908-2ECD4CB372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BF65A37-CE59-4844-B031-E49CF6DFA699}" type="datetimeFigureOut">
              <a:rPr lang="en-US" smtClean="0"/>
              <a:pPr/>
              <a:t>10/31/2014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7E913E-B9B1-447F-8908-2ECD4CB372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BF65A37-CE59-4844-B031-E49CF6DFA699}" type="datetimeFigureOut">
              <a:rPr lang="en-US" smtClean="0"/>
              <a:pPr/>
              <a:t>10/31/2014</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87E913E-B9B1-447F-8908-2ECD4CB372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hcinc.org/"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gif"/><Relationship Id="rId4" Type="http://schemas.openxmlformats.org/officeDocument/2006/relationships/hyperlink" Target="http://www.hhcinc.or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www.hhcinc.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PROVIDER PERFORMED MICROSCOPY</a:t>
            </a:r>
            <a:endParaRPr lang="en-US" dirty="0"/>
          </a:p>
        </p:txBody>
      </p:sp>
      <p:sp>
        <p:nvSpPr>
          <p:cNvPr id="3" name="Subtitle 2"/>
          <p:cNvSpPr>
            <a:spLocks noGrp="1"/>
          </p:cNvSpPr>
          <p:nvPr>
            <p:ph type="subTitle" idx="1"/>
          </p:nvPr>
        </p:nvSpPr>
        <p:spPr/>
        <p:txBody>
          <a:bodyPr/>
          <a:lstStyle/>
          <a:p>
            <a:r>
              <a:rPr lang="en-US" dirty="0" smtClean="0"/>
              <a:t>HEALTH CARE PROVIDER TRAINING</a:t>
            </a:r>
            <a:endParaRPr lang="en-US" dirty="0"/>
          </a:p>
        </p:txBody>
      </p:sp>
      <p:pic>
        <p:nvPicPr>
          <p:cNvPr id="220162" name="Picture 2" descr="Holyoke Health Logo">
            <a:hlinkClick r:id="rId2"/>
          </p:cNvPr>
          <p:cNvPicPr>
            <a:picLocks noChangeAspect="1" noChangeArrowheads="1"/>
          </p:cNvPicPr>
          <p:nvPr/>
        </p:nvPicPr>
        <p:blipFill>
          <a:blip r:embed="rId3" cstate="print"/>
          <a:srcRect/>
          <a:stretch>
            <a:fillRect/>
          </a:stretch>
        </p:blipFill>
        <p:spPr bwMode="auto">
          <a:xfrm>
            <a:off x="6553200" y="6019800"/>
            <a:ext cx="2343150" cy="55245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REAGENT</a:t>
            </a:r>
            <a:endParaRPr lang="en-US" dirty="0"/>
          </a:p>
        </p:txBody>
      </p:sp>
      <p:sp>
        <p:nvSpPr>
          <p:cNvPr id="3" name="Content Placeholder 2"/>
          <p:cNvSpPr>
            <a:spLocks noGrp="1"/>
          </p:cNvSpPr>
          <p:nvPr>
            <p:ph idx="1"/>
          </p:nvPr>
        </p:nvSpPr>
        <p:spPr/>
        <p:txBody>
          <a:bodyPr>
            <a:normAutofit/>
          </a:bodyPr>
          <a:lstStyle/>
          <a:p>
            <a:pPr>
              <a:buNone/>
            </a:pPr>
            <a:r>
              <a:rPr lang="en-US" dirty="0" smtClean="0"/>
              <a:t>1. 10% Potassium hydroxide (KOH)</a:t>
            </a:r>
          </a:p>
          <a:p>
            <a:pPr>
              <a:buNone/>
            </a:pPr>
            <a:r>
              <a:rPr lang="en-US" dirty="0" smtClean="0"/>
              <a:t>2. 0.85% Sodium chloride (SALINE)</a:t>
            </a:r>
          </a:p>
          <a:p>
            <a:pPr>
              <a:buNone/>
            </a:pPr>
            <a:endParaRPr lang="en-US" dirty="0" smtClean="0"/>
          </a:p>
          <a:p>
            <a:r>
              <a:rPr lang="en-US" dirty="0" smtClean="0"/>
              <a:t>Make sure the opened dates and the expiration dates are written on the reagent vials.</a:t>
            </a:r>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629400" y="6172200"/>
            <a:ext cx="2343150" cy="552451"/>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KOH MOUNT PROCEDURE</a:t>
            </a:r>
            <a:endParaRPr lang="en-US" dirty="0"/>
          </a:p>
        </p:txBody>
      </p:sp>
      <p:sp>
        <p:nvSpPr>
          <p:cNvPr id="3" name="Content Placeholder 2"/>
          <p:cNvSpPr>
            <a:spLocks noGrp="1"/>
          </p:cNvSpPr>
          <p:nvPr>
            <p:ph idx="1"/>
          </p:nvPr>
        </p:nvSpPr>
        <p:spPr>
          <a:xfrm>
            <a:off x="457200" y="2057400"/>
            <a:ext cx="8229600" cy="4325112"/>
          </a:xfrm>
        </p:spPr>
        <p:txBody>
          <a:bodyPr>
            <a:normAutofit fontScale="70000" lnSpcReduction="20000"/>
          </a:bodyPr>
          <a:lstStyle/>
          <a:p>
            <a:r>
              <a:rPr lang="en-US" b="1" dirty="0" smtClean="0"/>
              <a:t>Specimen Collection</a:t>
            </a:r>
            <a:r>
              <a:rPr lang="en-US" dirty="0" smtClean="0"/>
              <a:t>: Collect a sampling of vaginal material with a sterile swab passed through and along the area of concern. Place the swab in a test tube containing approximately 0.5 ml sterile saline and twirl it vigorously in the saline to dislodge any particulates.</a:t>
            </a:r>
          </a:p>
          <a:p>
            <a:r>
              <a:rPr lang="en-US" b="1" dirty="0" smtClean="0"/>
              <a:t>Testing Procedure</a:t>
            </a:r>
          </a:p>
          <a:p>
            <a:r>
              <a:rPr lang="en-US" dirty="0" smtClean="0"/>
              <a:t>Place one drop of specimen to a clean glass slide</a:t>
            </a:r>
          </a:p>
          <a:p>
            <a:r>
              <a:rPr lang="en-US" dirty="0" smtClean="0"/>
              <a:t>Add 1 drop of KOH solution to the specimen</a:t>
            </a:r>
          </a:p>
          <a:p>
            <a:pPr>
              <a:buFont typeface="Arial" pitchFamily="34" charset="0"/>
              <a:buChar char="•"/>
            </a:pPr>
            <a:r>
              <a:rPr lang="en-US" dirty="0" smtClean="0"/>
              <a:t>Check smear immediately for a “fishy” amine odor and note presence or absence. (The odor indicates anaerobic bacteria growth.)</a:t>
            </a:r>
          </a:p>
          <a:p>
            <a:pPr>
              <a:buFont typeface="Arial" pitchFamily="34" charset="0"/>
              <a:buChar char="•"/>
            </a:pPr>
            <a:r>
              <a:rPr lang="en-US" dirty="0" smtClean="0"/>
              <a:t>Allow smeared glass to rest for 5 to 7 minutes.</a:t>
            </a:r>
          </a:p>
          <a:p>
            <a:r>
              <a:rPr lang="en-US" dirty="0" smtClean="0"/>
              <a:t>Drop a cover-slip over the smear.</a:t>
            </a:r>
          </a:p>
          <a:p>
            <a:r>
              <a:rPr lang="en-US" dirty="0" smtClean="0"/>
              <a:t>Examine the slide under low power (10 x) for budding yeast and </a:t>
            </a:r>
            <a:r>
              <a:rPr lang="en-US" dirty="0" err="1" smtClean="0"/>
              <a:t>pseudohyphae</a:t>
            </a:r>
            <a:r>
              <a:rPr lang="en-US" dirty="0" smtClean="0"/>
              <a:t> and under 40X (High power) to look for smaller fungal elements.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CANDIDA ALBICANS ON KOH PREP</a:t>
            </a:r>
            <a:endParaRPr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533400" y="1981200"/>
            <a:ext cx="7683692" cy="4251643"/>
          </a:xfrm>
          <a:prstGeom prst="rect">
            <a:avLst/>
          </a:prstGeom>
          <a:noFill/>
          <a:ln w="9525">
            <a:noFill/>
            <a:miter lim="800000"/>
            <a:headEnd/>
            <a:tailEnd/>
          </a:ln>
        </p:spPr>
      </p:pic>
      <p:pic>
        <p:nvPicPr>
          <p:cNvPr id="4" name="Picture 2" descr="Holyoke Health Logo">
            <a:hlinkClick r:id="rId3"/>
          </p:cNvPr>
          <p:cNvPicPr>
            <a:picLocks noChangeAspect="1" noChangeArrowheads="1"/>
          </p:cNvPicPr>
          <p:nvPr/>
        </p:nvPicPr>
        <p:blipFill>
          <a:blip r:embed="rId4" cstate="print"/>
          <a:srcRect/>
          <a:stretch>
            <a:fillRect/>
          </a:stretch>
        </p:blipFill>
        <p:spPr bwMode="auto">
          <a:xfrm>
            <a:off x="6629400" y="6172200"/>
            <a:ext cx="2343150" cy="55245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PSEUDOHYPHAE ON KOH PREP</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438400" y="2334708"/>
            <a:ext cx="4191000" cy="407973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WET MOUNT PROCEDURE</a:t>
            </a:r>
            <a:endParaRPr lang="en-US" dirty="0"/>
          </a:p>
        </p:txBody>
      </p:sp>
      <p:sp>
        <p:nvSpPr>
          <p:cNvPr id="3" name="Content Placeholder 2"/>
          <p:cNvSpPr>
            <a:spLocks noGrp="1"/>
          </p:cNvSpPr>
          <p:nvPr>
            <p:ph idx="1"/>
          </p:nvPr>
        </p:nvSpPr>
        <p:spPr/>
        <p:txBody>
          <a:bodyPr>
            <a:normAutofit/>
          </a:bodyPr>
          <a:lstStyle/>
          <a:p>
            <a:r>
              <a:rPr lang="en-US" sz="2000" b="1" dirty="0" smtClean="0"/>
              <a:t>Specimen Collection</a:t>
            </a:r>
            <a:r>
              <a:rPr lang="en-US" sz="2000" dirty="0" smtClean="0"/>
              <a:t>: Collect a sampling of vaginal material with a sterile cotton swab passed through and along the area of concern. Place the swab in a test tube containing approximately 0.5 ml sterile saline and twirl it vigorously in the saline to dislodge any particulates.</a:t>
            </a:r>
          </a:p>
          <a:p>
            <a:r>
              <a:rPr lang="en-US" sz="2000" b="1" dirty="0" smtClean="0"/>
              <a:t>Testing Procedure: </a:t>
            </a:r>
            <a:r>
              <a:rPr lang="en-US" sz="2000" dirty="0" smtClean="0"/>
              <a:t>Place 2 or 3 drops of the mixed solution on a clean glass slide.</a:t>
            </a:r>
          </a:p>
          <a:p>
            <a:r>
              <a:rPr lang="en-US" sz="2000" dirty="0" smtClean="0"/>
              <a:t>Place a cover-slip over the slide preparation.</a:t>
            </a:r>
          </a:p>
          <a:p>
            <a:r>
              <a:rPr lang="en-US" sz="2000" dirty="0" smtClean="0"/>
              <a:t>Examine the slide for the presence of clue cells, or mobile </a:t>
            </a:r>
            <a:r>
              <a:rPr lang="en-US" sz="2000" dirty="0" err="1" smtClean="0"/>
              <a:t>trichomonads</a:t>
            </a:r>
            <a:endParaRPr lang="en-US" sz="2000"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629400" y="6172200"/>
            <a:ext cx="2343150" cy="55245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WET MOUNT </a:t>
            </a:r>
            <a:endParaRPr lang="en-US" dirty="0"/>
          </a:p>
        </p:txBody>
      </p:sp>
      <p:pic>
        <p:nvPicPr>
          <p:cNvPr id="8" name="Picture 2" descr="Holyoke Health Logo">
            <a:hlinkClick r:id="rId2"/>
          </p:cNvPr>
          <p:cNvPicPr>
            <a:picLocks noChangeAspect="1" noChangeArrowheads="1"/>
          </p:cNvPicPr>
          <p:nvPr/>
        </p:nvPicPr>
        <p:blipFill>
          <a:blip r:embed="rId3" cstate="print"/>
          <a:srcRect/>
          <a:stretch>
            <a:fillRect/>
          </a:stretch>
        </p:blipFill>
        <p:spPr bwMode="auto">
          <a:xfrm>
            <a:off x="6629400" y="6172200"/>
            <a:ext cx="2343150" cy="552451"/>
          </a:xfrm>
          <a:prstGeom prst="rect">
            <a:avLst/>
          </a:prstGeom>
          <a:noFill/>
        </p:spPr>
      </p:pic>
      <p:pic>
        <p:nvPicPr>
          <p:cNvPr id="2050" name="Picture 2"/>
          <p:cNvPicPr>
            <a:picLocks noGrp="1" noChangeAspect="1" noChangeArrowheads="1"/>
          </p:cNvPicPr>
          <p:nvPr>
            <p:ph idx="1"/>
          </p:nvPr>
        </p:nvPicPr>
        <p:blipFill>
          <a:blip r:embed="rId4" cstate="print"/>
          <a:srcRect/>
          <a:stretch>
            <a:fillRect/>
          </a:stretch>
        </p:blipFill>
        <p:spPr bwMode="auto">
          <a:xfrm>
            <a:off x="4385310" y="2895600"/>
            <a:ext cx="4320540" cy="2743200"/>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533400" y="2514600"/>
            <a:ext cx="3648075" cy="3162300"/>
          </a:xfrm>
          <a:prstGeom prst="rect">
            <a:avLst/>
          </a:prstGeom>
          <a:noFill/>
          <a:ln w="9525">
            <a:noFill/>
            <a:miter lim="800000"/>
            <a:headEnd/>
            <a:tailEnd/>
          </a:ln>
        </p:spPr>
      </p:pic>
      <p:sp>
        <p:nvSpPr>
          <p:cNvPr id="13" name="TextBox 12"/>
          <p:cNvSpPr txBox="1"/>
          <p:nvPr/>
        </p:nvSpPr>
        <p:spPr>
          <a:xfrm>
            <a:off x="5486400" y="2438400"/>
            <a:ext cx="2667000" cy="369332"/>
          </a:xfrm>
          <a:prstGeom prst="rect">
            <a:avLst/>
          </a:prstGeom>
          <a:noFill/>
        </p:spPr>
        <p:txBody>
          <a:bodyPr wrap="square" rtlCol="0">
            <a:spAutoFit/>
          </a:bodyPr>
          <a:lstStyle/>
          <a:p>
            <a:r>
              <a:rPr lang="en-US" dirty="0" smtClean="0"/>
              <a:t>TRICHOMONAS</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TRICHOMONAS-WET </a:t>
            </a:r>
            <a:r>
              <a:rPr lang="en-US" dirty="0" smtClean="0"/>
              <a:t>MOUNT</a:t>
            </a:r>
            <a:endParaRPr lang="en-US"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553200" y="6172200"/>
            <a:ext cx="2343150" cy="552451"/>
          </a:xfrm>
          <a:prstGeom prst="rect">
            <a:avLst/>
          </a:prstGeom>
          <a:noFill/>
        </p:spPr>
      </p:pic>
      <p:pic>
        <p:nvPicPr>
          <p:cNvPr id="6" name="Content Placeholder 5" descr="tvag14.jpg"/>
          <p:cNvPicPr>
            <a:picLocks noGrp="1" noChangeAspect="1"/>
          </p:cNvPicPr>
          <p:nvPr>
            <p:ph idx="1"/>
          </p:nvPr>
        </p:nvPicPr>
        <p:blipFill>
          <a:blip r:embed="rId4" cstate="print"/>
          <a:stretch>
            <a:fillRect/>
          </a:stretch>
        </p:blipFill>
        <p:spPr>
          <a:xfrm>
            <a:off x="1828800" y="2286000"/>
            <a:ext cx="5715000" cy="3810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TRICHOMONAS</a:t>
            </a:r>
            <a:endParaRPr lang="en-US" dirty="0"/>
          </a:p>
        </p:txBody>
      </p:sp>
      <p:pic>
        <p:nvPicPr>
          <p:cNvPr id="5123" name="Picture 3"/>
          <p:cNvPicPr>
            <a:picLocks noGrp="1" noChangeAspect="1" noChangeArrowheads="1"/>
          </p:cNvPicPr>
          <p:nvPr>
            <p:ph idx="1"/>
          </p:nvPr>
        </p:nvPicPr>
        <p:blipFill>
          <a:blip r:embed="rId2" cstate="print"/>
          <a:srcRect/>
          <a:stretch>
            <a:fillRect/>
          </a:stretch>
        </p:blipFill>
        <p:spPr bwMode="auto">
          <a:xfrm>
            <a:off x="533400" y="2667000"/>
            <a:ext cx="3048000" cy="2957912"/>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4152900" y="2667000"/>
            <a:ext cx="4457700" cy="2971800"/>
          </a:xfrm>
          <a:prstGeom prst="rect">
            <a:avLst/>
          </a:prstGeom>
          <a:noFill/>
          <a:ln w="9525">
            <a:noFill/>
            <a:miter lim="800000"/>
            <a:headEnd/>
            <a:tailEnd/>
          </a:ln>
        </p:spPr>
      </p:pic>
      <p:pic>
        <p:nvPicPr>
          <p:cNvPr id="10" name="Picture 2" descr="Holyoke Health Logo">
            <a:hlinkClick r:id="rId4"/>
          </p:cNvPr>
          <p:cNvPicPr>
            <a:picLocks noChangeAspect="1" noChangeArrowheads="1"/>
          </p:cNvPicPr>
          <p:nvPr/>
        </p:nvPicPr>
        <p:blipFill>
          <a:blip r:embed="rId5" cstate="print"/>
          <a:srcRect/>
          <a:stretch>
            <a:fillRect/>
          </a:stretch>
        </p:blipFill>
        <p:spPr bwMode="auto">
          <a:xfrm>
            <a:off x="6629400" y="6172200"/>
            <a:ext cx="2343150" cy="55245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CLUE CELL </a:t>
            </a:r>
            <a:endParaRPr lang="en-US"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553200" y="6172200"/>
            <a:ext cx="2343150" cy="552451"/>
          </a:xfrm>
          <a:prstGeom prst="rect">
            <a:avLst/>
          </a:prstGeom>
          <a:noFill/>
        </p:spPr>
      </p:pic>
      <p:pic>
        <p:nvPicPr>
          <p:cNvPr id="1026" name="Picture 2"/>
          <p:cNvPicPr>
            <a:picLocks noGrp="1" noChangeAspect="1" noChangeArrowheads="1"/>
          </p:cNvPicPr>
          <p:nvPr>
            <p:ph idx="1"/>
          </p:nvPr>
        </p:nvPicPr>
        <p:blipFill>
          <a:blip r:embed="rId4" cstate="print"/>
          <a:srcRect/>
          <a:stretch>
            <a:fillRect/>
          </a:stretch>
        </p:blipFill>
        <p:spPr bwMode="auto">
          <a:xfrm>
            <a:off x="1816290" y="1981200"/>
            <a:ext cx="5117910" cy="4114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CLUE CELL – UNSTAINED SMEAR</a:t>
            </a:r>
            <a:endParaRPr lang="en-US"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553200" y="6172200"/>
            <a:ext cx="2343150" cy="552451"/>
          </a:xfrm>
          <a:prstGeom prst="rect">
            <a:avLst/>
          </a:prstGeom>
          <a:noFill/>
        </p:spPr>
      </p:pic>
      <p:pic>
        <p:nvPicPr>
          <p:cNvPr id="6" name="Content Placeholder 5" descr="Clue1.jpg"/>
          <p:cNvPicPr>
            <a:picLocks noGrp="1" noChangeAspect="1"/>
          </p:cNvPicPr>
          <p:nvPr>
            <p:ph idx="1"/>
          </p:nvPr>
        </p:nvPicPr>
        <p:blipFill>
          <a:blip r:embed="rId4" cstate="print"/>
          <a:stretch>
            <a:fillRect/>
          </a:stretch>
        </p:blipFill>
        <p:spPr>
          <a:xfrm>
            <a:off x="1828800" y="2057400"/>
            <a:ext cx="5245100" cy="3933825"/>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POLICY</a:t>
            </a:r>
            <a:endParaRPr lang="en-US" dirty="0"/>
          </a:p>
        </p:txBody>
      </p:sp>
      <p:sp>
        <p:nvSpPr>
          <p:cNvPr id="3" name="Content Placeholder 2"/>
          <p:cNvSpPr>
            <a:spLocks noGrp="1"/>
          </p:cNvSpPr>
          <p:nvPr>
            <p:ph idx="1"/>
          </p:nvPr>
        </p:nvSpPr>
        <p:spPr/>
        <p:txBody>
          <a:bodyPr/>
          <a:lstStyle/>
          <a:p>
            <a:r>
              <a:rPr lang="en-US" dirty="0" smtClean="0"/>
              <a:t>HHC Providers will use direct microscopy of wet mount and KOH slide smears at the point of care for the detection of causes of </a:t>
            </a:r>
            <a:r>
              <a:rPr lang="en-US" dirty="0" err="1" smtClean="0"/>
              <a:t>vaginitis</a:t>
            </a:r>
            <a:r>
              <a:rPr lang="en-US" dirty="0" smtClean="0"/>
              <a:t> and vaginal discharge.</a:t>
            </a:r>
          </a:p>
          <a:p>
            <a:endParaRPr lang="en-US" dirty="0" smtClean="0"/>
          </a:p>
          <a:p>
            <a:r>
              <a:rPr lang="en-US" dirty="0" smtClean="0"/>
              <a:t>HHC Providers will use determination of the pH of vaginal secretions as an adjunct in the diagnosis of bacterial </a:t>
            </a:r>
            <a:r>
              <a:rPr lang="en-US" dirty="0" err="1" smtClean="0"/>
              <a:t>vaginosis</a:t>
            </a:r>
            <a:r>
              <a:rPr lang="en-US" dirty="0" smtClean="0"/>
              <a:t>.</a:t>
            </a:r>
            <a:endParaRPr lang="en-US"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553200" y="6096000"/>
            <a:ext cx="2343150" cy="552451"/>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PROCEDURE NITRAZINE PH PAPER (NP) TEST</a:t>
            </a:r>
            <a:endParaRPr lang="en-US" dirty="0"/>
          </a:p>
        </p:txBody>
      </p:sp>
      <p:sp>
        <p:nvSpPr>
          <p:cNvPr id="3" name="Content Placeholder 2"/>
          <p:cNvSpPr>
            <a:spLocks noGrp="1"/>
          </p:cNvSpPr>
          <p:nvPr>
            <p:ph idx="1"/>
          </p:nvPr>
        </p:nvSpPr>
        <p:spPr/>
        <p:txBody>
          <a:bodyPr>
            <a:normAutofit lnSpcReduction="10000"/>
          </a:bodyPr>
          <a:lstStyle/>
          <a:p>
            <a:r>
              <a:rPr lang="en-US" sz="2600" dirty="0" smtClean="0"/>
              <a:t>Tear approximately 2 to 3 inch of NP</a:t>
            </a:r>
          </a:p>
          <a:p>
            <a:r>
              <a:rPr lang="en-US" sz="2600" dirty="0" smtClean="0"/>
              <a:t>Either (a) dip the strip of NP into the speculum with the specimen or (b) saturate a cotton swab with the specimen and use it to moisten the NP strip.</a:t>
            </a:r>
          </a:p>
          <a:p>
            <a:r>
              <a:rPr lang="en-US" sz="2600" dirty="0" smtClean="0"/>
              <a:t>Shake off any excess (fluid) specimen on NP strip onto gauze or paper towel.</a:t>
            </a:r>
          </a:p>
          <a:p>
            <a:r>
              <a:rPr lang="en-US" sz="2600" dirty="0" smtClean="0"/>
              <a:t>Immediately place the NP strip against the NP color chart to compare the color change and read the matching pH color accordingly.</a:t>
            </a:r>
          </a:p>
          <a:p>
            <a:r>
              <a:rPr lang="en-US" sz="2600" dirty="0" smtClean="0"/>
              <a:t>Document result in pH chart along with microscopic test result.</a:t>
            </a:r>
          </a:p>
          <a:p>
            <a:endParaRPr lang="en-US" dirty="0" smtClean="0"/>
          </a:p>
          <a:p>
            <a:endParaRPr lang="en-US"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553200" y="6172200"/>
            <a:ext cx="2343150" cy="552451"/>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DOCUMENTATION</a:t>
            </a:r>
            <a:endParaRPr lang="en-US" dirty="0"/>
          </a:p>
        </p:txBody>
      </p:sp>
      <p:sp>
        <p:nvSpPr>
          <p:cNvPr id="3" name="Content Placeholder 2"/>
          <p:cNvSpPr>
            <a:spLocks noGrp="1"/>
          </p:cNvSpPr>
          <p:nvPr>
            <p:ph idx="1"/>
          </p:nvPr>
        </p:nvSpPr>
        <p:spPr/>
        <p:txBody>
          <a:bodyPr/>
          <a:lstStyle/>
          <a:p>
            <a:r>
              <a:rPr lang="en-US" dirty="0" smtClean="0"/>
              <a:t>Record the result of the microscopic exam in the patient’s EHR as follows:</a:t>
            </a:r>
          </a:p>
          <a:p>
            <a:r>
              <a:rPr lang="en-US" dirty="0" smtClean="0"/>
              <a:t>Under Genitourinary exam/pelvic/check off wet prep with KOH/PH test if done and in comments, document:</a:t>
            </a:r>
          </a:p>
          <a:p>
            <a:r>
              <a:rPr lang="en-US" dirty="0" smtClean="0"/>
              <a:t>– </a:t>
            </a:r>
            <a:r>
              <a:rPr lang="en-US" b="1" dirty="0" smtClean="0"/>
              <a:t>KOH Prep: negative or positive for fungi</a:t>
            </a:r>
          </a:p>
          <a:p>
            <a:r>
              <a:rPr lang="en-US" dirty="0" smtClean="0"/>
              <a:t>– </a:t>
            </a:r>
            <a:r>
              <a:rPr lang="en-US" b="1" dirty="0" smtClean="0"/>
              <a:t>Wet mount: identify clue cells or organisms seen or negative if none seen.</a:t>
            </a:r>
            <a:endParaRPr lang="en-US"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553200" y="6172200"/>
            <a:ext cx="2343150" cy="55245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UNIVERSAL PRECAUTIONS</a:t>
            </a:r>
            <a:endParaRPr lang="en-US" dirty="0"/>
          </a:p>
        </p:txBody>
      </p:sp>
      <p:sp>
        <p:nvSpPr>
          <p:cNvPr id="3" name="Content Placeholder 2"/>
          <p:cNvSpPr>
            <a:spLocks noGrp="1"/>
          </p:cNvSpPr>
          <p:nvPr>
            <p:ph idx="1"/>
          </p:nvPr>
        </p:nvSpPr>
        <p:spPr/>
        <p:txBody>
          <a:bodyPr/>
          <a:lstStyle/>
          <a:p>
            <a:r>
              <a:rPr lang="en-US" dirty="0" smtClean="0"/>
              <a:t>Always observe departmental universal precautions at all times.</a:t>
            </a:r>
          </a:p>
          <a:p>
            <a:endParaRPr lang="en-US" dirty="0" smtClean="0"/>
          </a:p>
          <a:p>
            <a:r>
              <a:rPr lang="en-US" dirty="0" smtClean="0"/>
              <a:t> Wear gloves and protective barriers as needed and if required.</a:t>
            </a:r>
          </a:p>
          <a:p>
            <a:endParaRPr lang="en-US" dirty="0" smtClean="0"/>
          </a:p>
          <a:p>
            <a:r>
              <a:rPr lang="en-US" dirty="0" smtClean="0"/>
              <a:t>Follow established protocols to properly dispose of contaminated wastes and materials.</a:t>
            </a:r>
            <a:endParaRPr lang="en-US"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553200" y="6172200"/>
            <a:ext cx="2343150" cy="55245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MICROSCOPE MAINTENANCE</a:t>
            </a:r>
            <a:endParaRPr lang="en-US" dirty="0"/>
          </a:p>
        </p:txBody>
      </p:sp>
      <p:sp>
        <p:nvSpPr>
          <p:cNvPr id="3" name="Content Placeholder 2"/>
          <p:cNvSpPr>
            <a:spLocks noGrp="1"/>
          </p:cNvSpPr>
          <p:nvPr>
            <p:ph idx="1"/>
          </p:nvPr>
        </p:nvSpPr>
        <p:spPr/>
        <p:txBody>
          <a:bodyPr>
            <a:normAutofit/>
          </a:bodyPr>
          <a:lstStyle/>
          <a:p>
            <a:r>
              <a:rPr lang="en-US" sz="2400" dirty="0" smtClean="0"/>
              <a:t>After each use, the clinician should use lens paper to clean the lenses.</a:t>
            </a:r>
          </a:p>
          <a:p>
            <a:r>
              <a:rPr lang="en-US" sz="2400" dirty="0" smtClean="0"/>
              <a:t>Clean any residue from the objectives with an alcohol prep pad. </a:t>
            </a:r>
          </a:p>
          <a:p>
            <a:r>
              <a:rPr lang="en-US" sz="2400" dirty="0" smtClean="0"/>
              <a:t>Clean the eyepiece and objectives with lens paper or lint free tissue. Do not use facial tissue or toilet paper.</a:t>
            </a:r>
          </a:p>
          <a:p>
            <a:r>
              <a:rPr lang="en-US" sz="2400" dirty="0" smtClean="0"/>
              <a:t> Clean the arm, table and base with recommended alcohol wipes, or germicidal disinfectant.</a:t>
            </a:r>
          </a:p>
          <a:p>
            <a:r>
              <a:rPr lang="en-US" sz="2400" dirty="0" smtClean="0"/>
              <a:t> Maintain the cleaning record at the unit with the initials of the person performing the cleaning.</a:t>
            </a:r>
            <a:endParaRPr lang="en-US" sz="2400"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553200" y="6172200"/>
            <a:ext cx="2343150" cy="55245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NEXT STEP</a:t>
            </a:r>
            <a:endParaRPr lang="en-US" dirty="0"/>
          </a:p>
        </p:txBody>
      </p:sp>
      <p:sp>
        <p:nvSpPr>
          <p:cNvPr id="3" name="Content Placeholder 2"/>
          <p:cNvSpPr>
            <a:spLocks noGrp="1"/>
          </p:cNvSpPr>
          <p:nvPr>
            <p:ph idx="1"/>
          </p:nvPr>
        </p:nvSpPr>
        <p:spPr/>
        <p:txBody>
          <a:bodyPr/>
          <a:lstStyle/>
          <a:p>
            <a:r>
              <a:rPr lang="en-US" dirty="0" smtClean="0"/>
              <a:t>Take AND PASS the test. </a:t>
            </a:r>
            <a:endParaRPr lang="en-US" dirty="0" smtClean="0"/>
          </a:p>
          <a:p>
            <a:r>
              <a:rPr lang="en-US" dirty="0" smtClean="0"/>
              <a:t>Your </a:t>
            </a:r>
            <a:r>
              <a:rPr lang="en-US" dirty="0" smtClean="0"/>
              <a:t>learning file on </a:t>
            </a:r>
            <a:r>
              <a:rPr lang="en-US" dirty="0" smtClean="0"/>
              <a:t>Medtraining.org </a:t>
            </a:r>
            <a:r>
              <a:rPr lang="en-US" dirty="0" smtClean="0"/>
              <a:t>will have a record of your on-line training permanently. This can be accessed by your Department as proof of training.</a:t>
            </a:r>
          </a:p>
          <a:p>
            <a:endParaRPr lang="en-US" dirty="0" smtClean="0"/>
          </a:p>
          <a:p>
            <a:r>
              <a:rPr lang="en-US" dirty="0" smtClean="0"/>
              <a:t>Thank you</a:t>
            </a:r>
            <a:endParaRPr lang="en-US"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553200" y="6172200"/>
            <a:ext cx="2343150" cy="5524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PURPOSE</a:t>
            </a:r>
            <a:endParaRPr lang="en-US" dirty="0"/>
          </a:p>
        </p:txBody>
      </p:sp>
      <p:sp>
        <p:nvSpPr>
          <p:cNvPr id="3" name="Content Placeholder 2"/>
          <p:cNvSpPr>
            <a:spLocks noGrp="1"/>
          </p:cNvSpPr>
          <p:nvPr>
            <p:ph idx="1"/>
          </p:nvPr>
        </p:nvSpPr>
        <p:spPr/>
        <p:txBody>
          <a:bodyPr/>
          <a:lstStyle/>
          <a:p>
            <a:r>
              <a:rPr lang="en-US" dirty="0" smtClean="0"/>
              <a:t>To determine the presence or absence of </a:t>
            </a:r>
            <a:r>
              <a:rPr lang="en-US" dirty="0" err="1" smtClean="0"/>
              <a:t>Trichomonas</a:t>
            </a:r>
            <a:r>
              <a:rPr lang="en-US" dirty="0" smtClean="0"/>
              <a:t>, Candida and Clue Cells</a:t>
            </a:r>
          </a:p>
          <a:p>
            <a:pPr>
              <a:buNone/>
            </a:pPr>
            <a:endParaRPr lang="en-US" dirty="0" smtClean="0"/>
          </a:p>
          <a:p>
            <a:endParaRPr lang="en-US"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553200" y="6096000"/>
            <a:ext cx="2343150" cy="55245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INTENDED USE</a:t>
            </a:r>
            <a:endParaRPr lang="en-US" dirty="0"/>
          </a:p>
        </p:txBody>
      </p:sp>
      <p:sp>
        <p:nvSpPr>
          <p:cNvPr id="3" name="Content Placeholder 2"/>
          <p:cNvSpPr>
            <a:spLocks noGrp="1"/>
          </p:cNvSpPr>
          <p:nvPr>
            <p:ph idx="1"/>
          </p:nvPr>
        </p:nvSpPr>
        <p:spPr/>
        <p:txBody>
          <a:bodyPr/>
          <a:lstStyle/>
          <a:p>
            <a:r>
              <a:rPr lang="en-US" dirty="0" smtClean="0"/>
              <a:t>Only authorized trained healthcare professionals should perform this test (Physicians, Physician Assistants, and Advanced Practice Nurses).</a:t>
            </a:r>
            <a:endParaRPr lang="en-US"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629400" y="6172200"/>
            <a:ext cx="2343150" cy="552451"/>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PRINCIPLE</a:t>
            </a:r>
            <a:endParaRPr lang="en-US" dirty="0"/>
          </a:p>
        </p:txBody>
      </p:sp>
      <p:sp>
        <p:nvSpPr>
          <p:cNvPr id="3" name="Content Placeholder 2"/>
          <p:cNvSpPr>
            <a:spLocks noGrp="1"/>
          </p:cNvSpPr>
          <p:nvPr>
            <p:ph idx="1"/>
          </p:nvPr>
        </p:nvSpPr>
        <p:spPr/>
        <p:txBody>
          <a:bodyPr>
            <a:normAutofit/>
          </a:bodyPr>
          <a:lstStyle/>
          <a:p>
            <a:r>
              <a:rPr lang="en-US" dirty="0" smtClean="0"/>
              <a:t>A wet preparation of vaginal fluid is evaluated microscopically for characteristic features.</a:t>
            </a:r>
          </a:p>
          <a:p>
            <a:r>
              <a:rPr lang="en-US" dirty="0" smtClean="0"/>
              <a:t>The </a:t>
            </a:r>
            <a:r>
              <a:rPr lang="en-US" smtClean="0"/>
              <a:t>specimen’s PH</a:t>
            </a:r>
            <a:r>
              <a:rPr lang="en-US" dirty="0" smtClean="0"/>
              <a:t>, odor and the nature of the discharge are also considered in the evaluation process.</a:t>
            </a:r>
          </a:p>
          <a:p>
            <a:r>
              <a:rPr lang="en-US" dirty="0" smtClean="0"/>
              <a:t>A saline wet mount identifies clue cells, yeast/fungi and </a:t>
            </a:r>
            <a:r>
              <a:rPr lang="en-US" dirty="0" err="1" smtClean="0"/>
              <a:t>trichomonas</a:t>
            </a:r>
            <a:r>
              <a:rPr lang="en-US" dirty="0" smtClean="0"/>
              <a:t>.</a:t>
            </a:r>
          </a:p>
          <a:p>
            <a:r>
              <a:rPr lang="en-US" dirty="0" smtClean="0"/>
              <a:t>A KOH mount will destroy all other cells except yeast and fungi.</a:t>
            </a:r>
            <a:endParaRPr lang="en-US"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553200" y="6172200"/>
            <a:ext cx="2343150" cy="5524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YEAST/FUNGI (CANDIDA)</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Candida </a:t>
            </a:r>
            <a:r>
              <a:rPr lang="en-US" dirty="0" err="1" smtClean="0"/>
              <a:t>Albicans</a:t>
            </a:r>
            <a:r>
              <a:rPr lang="en-US" dirty="0" smtClean="0"/>
              <a:t> is a saprophytic yeast that exists as part of the endogenous flora of the vagina which sometimes become an opportunistic pathogen especially in the </a:t>
            </a:r>
            <a:r>
              <a:rPr lang="en-US" dirty="0" err="1" smtClean="0"/>
              <a:t>immunocompromised</a:t>
            </a:r>
            <a:r>
              <a:rPr lang="en-US" dirty="0" smtClean="0"/>
              <a:t> host or when a woman has taken antibiotics. Candida </a:t>
            </a:r>
            <a:r>
              <a:rPr lang="en-US" dirty="0" err="1" smtClean="0"/>
              <a:t>Albicans</a:t>
            </a:r>
            <a:r>
              <a:rPr lang="en-US" dirty="0" smtClean="0"/>
              <a:t> is the second most common cause of </a:t>
            </a:r>
            <a:r>
              <a:rPr lang="en-US" dirty="0" err="1" smtClean="0"/>
              <a:t>vaginitis</a:t>
            </a:r>
            <a:r>
              <a:rPr lang="en-US" dirty="0" smtClean="0"/>
              <a:t>.</a:t>
            </a:r>
          </a:p>
          <a:p>
            <a:r>
              <a:rPr lang="en-US" dirty="0" smtClean="0"/>
              <a:t>The clinical manifestations include </a:t>
            </a:r>
            <a:r>
              <a:rPr lang="en-US" dirty="0" err="1" smtClean="0"/>
              <a:t>pruritus</a:t>
            </a:r>
            <a:r>
              <a:rPr lang="en-US" dirty="0" smtClean="0"/>
              <a:t>, burning, </a:t>
            </a:r>
            <a:r>
              <a:rPr lang="en-US" dirty="0" err="1" smtClean="0"/>
              <a:t>dysuria</a:t>
            </a:r>
            <a:r>
              <a:rPr lang="en-US" dirty="0" smtClean="0"/>
              <a:t>, and </a:t>
            </a:r>
            <a:r>
              <a:rPr lang="en-US" dirty="0" err="1" smtClean="0"/>
              <a:t>dyspareunia</a:t>
            </a:r>
            <a:r>
              <a:rPr lang="en-US" dirty="0" smtClean="0"/>
              <a:t>. Excoriation with secondary infection may occur. The vaginal discharge is frequently thick, white, and curd or cottage cheese-like.</a:t>
            </a:r>
          </a:p>
          <a:p>
            <a:r>
              <a:rPr lang="en-US" dirty="0" smtClean="0"/>
              <a:t>Yeast cells are larger than bacteria and smaller than vaginal epithelial cells. They often approximate the size of red blood cells. Unlike biconcave red blood cells, yeasts are spherical to ovoid. Yeasts have thick </a:t>
            </a:r>
            <a:r>
              <a:rPr lang="en-US" dirty="0" err="1" smtClean="0"/>
              <a:t>refractile</a:t>
            </a:r>
            <a:r>
              <a:rPr lang="en-US" dirty="0" smtClean="0"/>
              <a:t> cell walls. When present, small budding daughter cells clearly distinguish yeasts. Yeast cells are not destroyed by 10% KOH unlike all human cells.</a:t>
            </a:r>
            <a:endParaRPr lang="en-US"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629400" y="6096000"/>
            <a:ext cx="2343150" cy="5524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TRICHOMONAS</a:t>
            </a:r>
            <a:endParaRPr lang="en-US" dirty="0"/>
          </a:p>
        </p:txBody>
      </p:sp>
      <p:sp>
        <p:nvSpPr>
          <p:cNvPr id="3" name="Content Placeholder 2"/>
          <p:cNvSpPr>
            <a:spLocks noGrp="1"/>
          </p:cNvSpPr>
          <p:nvPr>
            <p:ph idx="1"/>
          </p:nvPr>
        </p:nvSpPr>
        <p:spPr/>
        <p:txBody>
          <a:bodyPr>
            <a:normAutofit fontScale="70000" lnSpcReduction="20000"/>
          </a:bodyPr>
          <a:lstStyle/>
          <a:p>
            <a:r>
              <a:rPr lang="en-US" dirty="0" err="1" smtClean="0"/>
              <a:t>Trichomonas</a:t>
            </a:r>
            <a:r>
              <a:rPr lang="en-US" dirty="0" smtClean="0"/>
              <a:t> </a:t>
            </a:r>
            <a:r>
              <a:rPr lang="en-US" dirty="0" err="1" smtClean="0"/>
              <a:t>vaginalis</a:t>
            </a:r>
            <a:r>
              <a:rPr lang="en-US" dirty="0" smtClean="0"/>
              <a:t> is primarily a cause of vaginal infection but is also capable of infecting the urethra, </a:t>
            </a:r>
            <a:r>
              <a:rPr lang="en-US" dirty="0" err="1" smtClean="0"/>
              <a:t>periuretheral</a:t>
            </a:r>
            <a:r>
              <a:rPr lang="en-US" dirty="0" smtClean="0"/>
              <a:t> glands, bladder and prostate. </a:t>
            </a:r>
          </a:p>
          <a:p>
            <a:r>
              <a:rPr lang="en-US" dirty="0" smtClean="0"/>
              <a:t> T. </a:t>
            </a:r>
            <a:r>
              <a:rPr lang="en-US" dirty="0" err="1" smtClean="0"/>
              <a:t>vaginalis</a:t>
            </a:r>
            <a:r>
              <a:rPr lang="en-US" dirty="0" smtClean="0"/>
              <a:t> is a pear-shaped single celled protozoan with a single nucleus. An additional important morphologic feature is an undulating membrane that originates </a:t>
            </a:r>
            <a:r>
              <a:rPr lang="en-US" dirty="0" err="1" smtClean="0"/>
              <a:t>anteriorly</a:t>
            </a:r>
            <a:r>
              <a:rPr lang="en-US" dirty="0" smtClean="0"/>
              <a:t> and extends </a:t>
            </a:r>
            <a:r>
              <a:rPr lang="en-US" dirty="0" err="1" smtClean="0"/>
              <a:t>posteriorly</a:t>
            </a:r>
            <a:r>
              <a:rPr lang="en-US" dirty="0" smtClean="0"/>
              <a:t> into a long flagellum. Several smaller flagella are present as well, but usually not seen well in unstained preparations.</a:t>
            </a:r>
          </a:p>
          <a:p>
            <a:r>
              <a:rPr lang="en-US" dirty="0" err="1" smtClean="0"/>
              <a:t>Trichomonas</a:t>
            </a:r>
            <a:r>
              <a:rPr lang="en-US" dirty="0" smtClean="0"/>
              <a:t> </a:t>
            </a:r>
            <a:r>
              <a:rPr lang="en-US" dirty="0" err="1" smtClean="0"/>
              <a:t>vaginitis</a:t>
            </a:r>
            <a:r>
              <a:rPr lang="en-US" dirty="0" smtClean="0"/>
              <a:t> is characterized by a </a:t>
            </a:r>
            <a:r>
              <a:rPr lang="en-US" dirty="0" err="1" smtClean="0"/>
              <a:t>pruritis</a:t>
            </a:r>
            <a:r>
              <a:rPr lang="en-US" dirty="0" smtClean="0"/>
              <a:t>, a thin grey or greenish discharge with an unpleasant odor and sometimes </a:t>
            </a:r>
            <a:r>
              <a:rPr lang="en-US" dirty="0" err="1" smtClean="0"/>
              <a:t>dysuria</a:t>
            </a:r>
            <a:r>
              <a:rPr lang="en-US" dirty="0" smtClean="0"/>
              <a:t>.</a:t>
            </a:r>
          </a:p>
          <a:p>
            <a:r>
              <a:rPr lang="en-US" dirty="0" smtClean="0"/>
              <a:t> A wet mount demonstrates the small organism moving chaotically with a rapid, jerky, rotating, </a:t>
            </a:r>
            <a:r>
              <a:rPr lang="en-US" dirty="0" err="1" smtClean="0"/>
              <a:t>nondirectional</a:t>
            </a:r>
            <a:r>
              <a:rPr lang="en-US" dirty="0" smtClean="0"/>
              <a:t> leaf-like motion. Rippling of the undulating membrane may be seen for several hours after cessation of organism motility.</a:t>
            </a:r>
            <a:endParaRPr lang="en-US"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629400" y="6172200"/>
            <a:ext cx="2343150" cy="5524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BACTERIAL VAGINOSIS</a:t>
            </a:r>
            <a:endParaRPr lang="en-US" dirty="0"/>
          </a:p>
        </p:txBody>
      </p:sp>
      <p:sp>
        <p:nvSpPr>
          <p:cNvPr id="3" name="Content Placeholder 2"/>
          <p:cNvSpPr>
            <a:spLocks noGrp="1"/>
          </p:cNvSpPr>
          <p:nvPr>
            <p:ph idx="1"/>
          </p:nvPr>
        </p:nvSpPr>
        <p:spPr/>
        <p:txBody>
          <a:bodyPr>
            <a:normAutofit/>
          </a:bodyPr>
          <a:lstStyle/>
          <a:p>
            <a:r>
              <a:rPr lang="en-US" sz="2000" dirty="0" smtClean="0"/>
              <a:t>Clue cells are epithelial cells of vaginal origin that are covered with bacteria. Clue cells have shaggy or beaded cell borders due to the adherence of </a:t>
            </a:r>
            <a:r>
              <a:rPr lang="en-US" sz="2000" dirty="0" err="1" smtClean="0"/>
              <a:t>coccobacilli</a:t>
            </a:r>
            <a:r>
              <a:rPr lang="en-US" sz="2000" dirty="0" smtClean="0"/>
              <a:t>. Most of the cell surface should be covered by bacteria for it to be identified as a clue cell. The presence of occasional irregular granules in the cytoplasm of </a:t>
            </a:r>
            <a:r>
              <a:rPr lang="en-US" sz="2000" dirty="0" err="1" smtClean="0"/>
              <a:t>squamous</a:t>
            </a:r>
            <a:r>
              <a:rPr lang="en-US" sz="2000" dirty="0" smtClean="0"/>
              <a:t> cells should be distinguished from adherent bacteria.</a:t>
            </a:r>
          </a:p>
          <a:p>
            <a:r>
              <a:rPr lang="en-US" sz="2000" dirty="0" err="1" smtClean="0"/>
              <a:t>Nitrazine</a:t>
            </a:r>
            <a:r>
              <a:rPr lang="en-US" sz="2000" dirty="0" smtClean="0"/>
              <a:t> paper can be used to test the pH of vaginal secretions.</a:t>
            </a:r>
          </a:p>
          <a:p>
            <a:r>
              <a:rPr lang="en-US" sz="2000" dirty="0" smtClean="0"/>
              <a:t>A pH greater than 4.5 is supportive of the diagnosis of BV.</a:t>
            </a:r>
          </a:p>
          <a:p>
            <a:r>
              <a:rPr lang="en-US" sz="2000" dirty="0" smtClean="0"/>
              <a:t>The discharge may have an amine or “fishy” odor which is accentuated by the addition of 10% KOH solution. This is the so-called “whiff test”.</a:t>
            </a:r>
          </a:p>
          <a:p>
            <a:r>
              <a:rPr lang="en-US" sz="2000" dirty="0" smtClean="0"/>
              <a:t>BV has been associated with an increased risk of pre-mature labor.</a:t>
            </a:r>
            <a:endParaRPr lang="en-US" sz="2000"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553200" y="6172200"/>
            <a:ext cx="2343150" cy="55245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SPECIMEN COLLECTION</a:t>
            </a:r>
            <a:endParaRPr lang="en-US" dirty="0"/>
          </a:p>
        </p:txBody>
      </p:sp>
      <p:sp>
        <p:nvSpPr>
          <p:cNvPr id="3" name="Content Placeholder 2"/>
          <p:cNvSpPr>
            <a:spLocks noGrp="1"/>
          </p:cNvSpPr>
          <p:nvPr>
            <p:ph idx="1"/>
          </p:nvPr>
        </p:nvSpPr>
        <p:spPr/>
        <p:txBody>
          <a:bodyPr>
            <a:normAutofit/>
          </a:bodyPr>
          <a:lstStyle/>
          <a:p>
            <a:r>
              <a:rPr lang="en-US" dirty="0" smtClean="0"/>
              <a:t>Vaginal secretions are collected from the posterior vaginal pool obtained by a speculum that has not been lubricated with petroleum jelly (water based Lubricants are O.K. – “</a:t>
            </a:r>
            <a:r>
              <a:rPr lang="en-US" dirty="0" err="1" smtClean="0"/>
              <a:t>Surgilube</a:t>
            </a:r>
            <a:r>
              <a:rPr lang="en-US" dirty="0" smtClean="0"/>
              <a:t>, and K-Y”).</a:t>
            </a:r>
          </a:p>
          <a:p>
            <a:r>
              <a:rPr lang="en-US" dirty="0" smtClean="0"/>
              <a:t>Saturate a cotton tipped swab with the Specimen</a:t>
            </a:r>
            <a:endParaRPr lang="en-US" dirty="0"/>
          </a:p>
        </p:txBody>
      </p:sp>
      <p:pic>
        <p:nvPicPr>
          <p:cNvPr id="4" name="Picture 2" descr="Holyoke Health Logo">
            <a:hlinkClick r:id="rId2"/>
          </p:cNvPr>
          <p:cNvPicPr>
            <a:picLocks noChangeAspect="1" noChangeArrowheads="1"/>
          </p:cNvPicPr>
          <p:nvPr/>
        </p:nvPicPr>
        <p:blipFill>
          <a:blip r:embed="rId3" cstate="print"/>
          <a:srcRect/>
          <a:stretch>
            <a:fillRect/>
          </a:stretch>
        </p:blipFill>
        <p:spPr bwMode="auto">
          <a:xfrm>
            <a:off x="6629400" y="6096000"/>
            <a:ext cx="2343150" cy="55245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920</TotalTime>
  <Words>1234</Words>
  <Application>Microsoft Office PowerPoint</Application>
  <PresentationFormat>On-screen Show (4:3)</PresentationFormat>
  <Paragraphs>88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Urban</vt:lpstr>
      <vt:lpstr>PROVIDER PERFORMED MICROSCOPY</vt:lpstr>
      <vt:lpstr>POLICY</vt:lpstr>
      <vt:lpstr>PURPOSE</vt:lpstr>
      <vt:lpstr>INTENDED USE</vt:lpstr>
      <vt:lpstr>PRINCIPLE</vt:lpstr>
      <vt:lpstr>YEAST/FUNGI (CANDIDA)</vt:lpstr>
      <vt:lpstr>TRICHOMONAS</vt:lpstr>
      <vt:lpstr>BACTERIAL VAGINOSIS</vt:lpstr>
      <vt:lpstr>SPECIMEN COLLECTION</vt:lpstr>
      <vt:lpstr>REAGENT</vt:lpstr>
      <vt:lpstr>KOH MOUNT PROCEDURE</vt:lpstr>
      <vt:lpstr>CANDIDA ALBICANS ON KOH PREP</vt:lpstr>
      <vt:lpstr>PSEUDOHYPHAE ON KOH PREP</vt:lpstr>
      <vt:lpstr>WET MOUNT PROCEDURE</vt:lpstr>
      <vt:lpstr>WET MOUNT </vt:lpstr>
      <vt:lpstr>TRICHOMONAS-WET MOUNT</vt:lpstr>
      <vt:lpstr>TRICHOMONAS</vt:lpstr>
      <vt:lpstr>CLUE CELL </vt:lpstr>
      <vt:lpstr>CLUE CELL – UNSTAINED SMEAR</vt:lpstr>
      <vt:lpstr>PROCEDURE NITRAZINE PH PAPER (NP) TEST</vt:lpstr>
      <vt:lpstr>DOCUMENTATION</vt:lpstr>
      <vt:lpstr>UNIVERSAL PRECAUTIONS</vt:lpstr>
      <vt:lpstr>MICROSCOPE MAINTENANCE</vt:lpstr>
      <vt:lpstr>NEXT STEP</vt:lpstr>
    </vt:vector>
  </TitlesOfParts>
  <Company>Holyoke Health Center,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PROVIDER PERFORMED MICROSCOPY</dc:title>
  <dc:creator>buser</dc:creator>
  <cp:lastModifiedBy>buser</cp:lastModifiedBy>
  <cp:revision>98</cp:revision>
  <dcterms:created xsi:type="dcterms:W3CDTF">2014-10-14T12:14:38Z</dcterms:created>
  <dcterms:modified xsi:type="dcterms:W3CDTF">2014-10-31T18:31:45Z</dcterms:modified>
</cp:coreProperties>
</file>