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57" r:id="rId5"/>
    <p:sldId id="265" r:id="rId6"/>
    <p:sldId id="258" r:id="rId7"/>
    <p:sldId id="259" r:id="rId8"/>
    <p:sldId id="278" r:id="rId9"/>
    <p:sldId id="260" r:id="rId10"/>
    <p:sldId id="279" r:id="rId11"/>
    <p:sldId id="266" r:id="rId12"/>
    <p:sldId id="267" r:id="rId13"/>
    <p:sldId id="269" r:id="rId14"/>
    <p:sldId id="268" r:id="rId15"/>
    <p:sldId id="271" r:id="rId16"/>
    <p:sldId id="273" r:id="rId17"/>
    <p:sldId id="272" r:id="rId18"/>
    <p:sldId id="274" r:id="rId19"/>
    <p:sldId id="275" r:id="rId20"/>
    <p:sldId id="280" r:id="rId21"/>
    <p:sldId id="276" r:id="rId22"/>
    <p:sldId id="277" r:id="rId23"/>
    <p:sldId id="261" r:id="rId24"/>
    <p:sldId id="262" r:id="rId25"/>
    <p:sldId id="27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822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2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Serofuge and Cell Washer Operation and Maintenance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278" y="4050054"/>
            <a:ext cx="2133600" cy="254655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9530">
            <a:off x="935218" y="594788"/>
            <a:ext cx="2549163" cy="19118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43216">
            <a:off x="5193780" y="733307"/>
            <a:ext cx="2388917" cy="17916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267200"/>
            <a:ext cx="2816352" cy="211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84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Programmable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8458200" cy="4525963"/>
          </a:xfrm>
          <a:noFill/>
          <a:ln w="1905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u="sng" dirty="0" smtClean="0"/>
              <a:t>Serofuge </a:t>
            </a:r>
            <a:r>
              <a:rPr lang="en-US" b="1" u="sng" dirty="0" smtClean="0"/>
              <a:t>Programs:  </a:t>
            </a:r>
            <a:r>
              <a:rPr lang="en-US" b="1" dirty="0" smtClean="0"/>
              <a:t>Press UP/Down buttons</a:t>
            </a: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Program </a:t>
            </a:r>
            <a:r>
              <a:rPr lang="en-US" b="1" dirty="0" smtClean="0">
                <a:solidFill>
                  <a:srgbClr val="FF0000"/>
                </a:solidFill>
              </a:rPr>
              <a:t>1</a:t>
            </a:r>
            <a:r>
              <a:rPr lang="en-US" dirty="0"/>
              <a:t>	</a:t>
            </a:r>
            <a:r>
              <a:rPr lang="en-US" sz="2000" i="1" dirty="0"/>
              <a:t>Routine tube testing</a:t>
            </a:r>
            <a:r>
              <a:rPr lang="en-US" dirty="0" smtClean="0"/>
              <a:t>	2900 rpm</a:t>
            </a:r>
            <a:r>
              <a:rPr lang="en-US" dirty="0"/>
              <a:t> </a:t>
            </a:r>
            <a:r>
              <a:rPr lang="en-US" dirty="0" smtClean="0"/>
              <a:t>/ </a:t>
            </a:r>
            <a:r>
              <a:rPr lang="en-US" dirty="0" smtClean="0"/>
              <a:t>20 seconds</a:t>
            </a:r>
          </a:p>
          <a:p>
            <a:pPr marL="0" indent="0">
              <a:buNone/>
            </a:pPr>
            <a:r>
              <a:rPr lang="en-US" dirty="0" smtClean="0"/>
              <a:t>		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Program </a:t>
            </a:r>
            <a:r>
              <a:rPr lang="en-US" b="1" dirty="0" smtClean="0">
                <a:solidFill>
                  <a:srgbClr val="00B050"/>
                </a:solidFill>
              </a:rPr>
              <a:t>2</a:t>
            </a:r>
            <a:r>
              <a:rPr lang="en-US" dirty="0" smtClean="0"/>
              <a:t>	</a:t>
            </a:r>
            <a:r>
              <a:rPr lang="en-US" sz="2000" i="1" dirty="0"/>
              <a:t>TANGO samples</a:t>
            </a:r>
            <a:r>
              <a:rPr lang="en-US" dirty="0" smtClean="0"/>
              <a:t>		3200 rpm</a:t>
            </a:r>
            <a:r>
              <a:rPr lang="en-US" dirty="0"/>
              <a:t> </a:t>
            </a:r>
            <a:r>
              <a:rPr lang="en-US" dirty="0" smtClean="0"/>
              <a:t>/ </a:t>
            </a:r>
            <a:r>
              <a:rPr lang="en-US" dirty="0" smtClean="0"/>
              <a:t>5 minutes</a:t>
            </a:r>
          </a:p>
          <a:p>
            <a:pPr marL="0" indent="0">
              <a:buNone/>
            </a:pPr>
            <a:r>
              <a:rPr lang="en-US" dirty="0" smtClean="0"/>
              <a:t>		</a:t>
            </a:r>
            <a:endParaRPr lang="en-US" sz="2000" i="1" dirty="0"/>
          </a:p>
          <a:p>
            <a:pPr marL="0" indent="0">
              <a:buNone/>
            </a:pPr>
            <a:r>
              <a:rPr lang="en-US" dirty="0" smtClean="0"/>
              <a:t>Program </a:t>
            </a:r>
            <a:r>
              <a:rPr lang="en-US" b="1" dirty="0" smtClean="0">
                <a:solidFill>
                  <a:srgbClr val="7030A0"/>
                </a:solidFill>
              </a:rPr>
              <a:t>3</a:t>
            </a:r>
            <a:r>
              <a:rPr lang="en-US" dirty="0" smtClean="0"/>
              <a:t>	</a:t>
            </a:r>
            <a:r>
              <a:rPr lang="en-US" i="1" dirty="0"/>
              <a:t>anti-Jka (BioRad) requires 1 min spin</a:t>
            </a:r>
            <a:r>
              <a:rPr lang="en-US" dirty="0" smtClean="0"/>
              <a:t>	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</a:t>
            </a:r>
            <a:r>
              <a:rPr lang="en-US" dirty="0" smtClean="0"/>
              <a:t>2990 rpm</a:t>
            </a:r>
            <a:r>
              <a:rPr lang="en-US" dirty="0"/>
              <a:t> </a:t>
            </a:r>
            <a:r>
              <a:rPr lang="en-US" dirty="0" smtClean="0"/>
              <a:t>/ </a:t>
            </a:r>
            <a:r>
              <a:rPr lang="en-US" dirty="0" smtClean="0"/>
              <a:t>1 minute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endParaRPr lang="en-US" sz="2000" i="1" dirty="0" smtClean="0"/>
          </a:p>
        </p:txBody>
      </p:sp>
    </p:spTree>
    <p:extLst>
      <p:ext uri="{BB962C8B-B14F-4D97-AF65-F5344CB8AC3E}">
        <p14:creationId xmlns:p14="http://schemas.microsoft.com/office/powerpoint/2010/main" val="426645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EBA 21 Serofuge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200400"/>
            <a:ext cx="4038600" cy="1295400"/>
          </a:xfrm>
        </p:spPr>
        <p:txBody>
          <a:bodyPr/>
          <a:lstStyle/>
          <a:p>
            <a:r>
              <a:rPr lang="en-US" dirty="0"/>
              <a:t>Head lifts out easily for rapid cleaning of spills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41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Emergency Lid Release – EBA 21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667000"/>
            <a:ext cx="3505200" cy="3028950"/>
          </a:xfrm>
        </p:spPr>
      </p:pic>
      <p:sp>
        <p:nvSpPr>
          <p:cNvPr id="7" name="TextBox 6"/>
          <p:cNvSpPr txBox="1"/>
          <p:nvPr/>
        </p:nvSpPr>
        <p:spPr>
          <a:xfrm>
            <a:off x="1036983" y="4724400"/>
            <a:ext cx="1566391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Turn off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191000" y="1981200"/>
            <a:ext cx="4495800" cy="3276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Lid May Fail to Open following a Power Failure:</a:t>
            </a:r>
          </a:p>
          <a:p>
            <a:r>
              <a:rPr lang="en-US" dirty="0" smtClean="0"/>
              <a:t>Turn off Power.</a:t>
            </a:r>
          </a:p>
          <a:p>
            <a:r>
              <a:rPr lang="en-US" dirty="0" smtClean="0"/>
              <a:t>Make sure rotor has stopped.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50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EBA 21 Parts and Manual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2057399"/>
          </a:xfrm>
        </p:spPr>
        <p:txBody>
          <a:bodyPr>
            <a:normAutofit/>
          </a:bodyPr>
          <a:lstStyle/>
          <a:p>
            <a:r>
              <a:rPr lang="en-US" dirty="0"/>
              <a:t>Locate the </a:t>
            </a:r>
            <a:r>
              <a:rPr lang="en-US" b="1" dirty="0"/>
              <a:t>pin driver </a:t>
            </a:r>
            <a:r>
              <a:rPr lang="en-US" dirty="0"/>
              <a:t>in the equipment drawer under the SOP </a:t>
            </a:r>
            <a:r>
              <a:rPr lang="en-US" dirty="0" smtClean="0"/>
              <a:t>binders</a:t>
            </a:r>
          </a:p>
          <a:p>
            <a:pPr lvl="1"/>
            <a:r>
              <a:rPr lang="en-US" dirty="0" smtClean="0"/>
              <a:t>Bright Orange Handle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505200" y="2133600"/>
            <a:ext cx="1371600" cy="1600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823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Emergency Lid Release – EBA 21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Move the serofuge to the front of the counter and locate the emergency release hole.</a:t>
            </a:r>
          </a:p>
          <a:p>
            <a:r>
              <a:rPr lang="en-US" dirty="0" smtClean="0"/>
              <a:t>(Not wise to tip the serofuge back this </a:t>
            </a:r>
            <a:r>
              <a:rPr lang="en-US" dirty="0" smtClean="0"/>
              <a:t>far except for illustration!)</a:t>
            </a:r>
            <a:endParaRPr lang="en-US" dirty="0" smtClean="0"/>
          </a:p>
          <a:p>
            <a:r>
              <a:rPr lang="en-US" dirty="0" smtClean="0"/>
              <a:t>Insert the pin driver, pushing upwards and at the same time rotate the lid-lock handle.</a:t>
            </a:r>
          </a:p>
          <a:p>
            <a:r>
              <a:rPr lang="en-US" dirty="0" smtClean="0"/>
              <a:t>Open the lid.</a:t>
            </a:r>
            <a:endParaRPr lang="en-US" dirty="0"/>
          </a:p>
        </p:txBody>
      </p:sp>
      <p:pic>
        <p:nvPicPr>
          <p:cNvPr id="5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85" y="2350265"/>
            <a:ext cx="4035829" cy="3025833"/>
          </a:xfrm>
        </p:spPr>
      </p:pic>
    </p:spTree>
    <p:extLst>
      <p:ext uri="{BB962C8B-B14F-4D97-AF65-F5344CB8AC3E}">
        <p14:creationId xmlns:p14="http://schemas.microsoft.com/office/powerpoint/2010/main" val="330592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Helmer Ultra CW Cell Washer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981200"/>
            <a:ext cx="4470400" cy="3352800"/>
          </a:xfrm>
        </p:spPr>
      </p:pic>
      <p:sp>
        <p:nvSpPr>
          <p:cNvPr id="5" name="TextBox 4"/>
          <p:cNvSpPr txBox="1"/>
          <p:nvPr/>
        </p:nvSpPr>
        <p:spPr>
          <a:xfrm>
            <a:off x="1676400" y="5569226"/>
            <a:ext cx="6276334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 cmpd="dbl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Programmable Serofuge and Cell Washer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45043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Programmable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1"/>
            <a:ext cx="6019800" cy="1142999"/>
          </a:xfr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Serofuge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Programs</a:t>
            </a:r>
          </a:p>
          <a:p>
            <a:pPr marL="0" indent="0">
              <a:buNone/>
            </a:pPr>
            <a:r>
              <a:rPr lang="en-US" b="1" u="sng" dirty="0" smtClean="0"/>
              <a:t>SPIN</a:t>
            </a:r>
            <a:r>
              <a:rPr lang="en-US" dirty="0" smtClean="0"/>
              <a:t>		2900		20 seconds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2667000"/>
            <a:ext cx="7772400" cy="1905000"/>
          </a:xfr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 Washer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Programs</a:t>
            </a:r>
          </a:p>
          <a:p>
            <a:pPr marL="0" indent="0">
              <a:buNone/>
            </a:pPr>
            <a:r>
              <a:rPr lang="en-US" b="1" u="sng" dirty="0" smtClean="0"/>
              <a:t>Program 1</a:t>
            </a:r>
            <a:r>
              <a:rPr lang="en-US" dirty="0" smtClean="0"/>
              <a:t>			4 cycle wash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 smtClean="0"/>
              <a:t>CLEAN program</a:t>
            </a:r>
            <a:r>
              <a:rPr lang="en-US" dirty="0" smtClean="0"/>
              <a:t>		Weekly Decontamination</a:t>
            </a: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1066800" y="4784035"/>
            <a:ext cx="7772400" cy="1905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Programs</a:t>
            </a:r>
          </a:p>
          <a:p>
            <a:pPr marL="0" indent="0">
              <a:buFont typeface="Arial" pitchFamily="34" charset="0"/>
              <a:buNone/>
            </a:pPr>
            <a:r>
              <a:rPr lang="en-US" b="1" u="sng" dirty="0" smtClean="0"/>
              <a:t>Program 2 - 5</a:t>
            </a:r>
            <a:r>
              <a:rPr lang="en-US" dirty="0" smtClean="0"/>
              <a:t>	Used for calibrations and for 					10mm tubes</a:t>
            </a:r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05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274638"/>
            <a:ext cx="48006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r"/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Daily QC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"/>
            <a:ext cx="3124200" cy="6324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Inspect tubing and drain.  Clear obstructions.</a:t>
            </a:r>
          </a:p>
          <a:p>
            <a:pPr lvl="1"/>
            <a:r>
              <a:rPr lang="en-US" dirty="0" smtClean="0"/>
              <a:t>At Bench C and D, empty waste daily</a:t>
            </a:r>
          </a:p>
          <a:p>
            <a:r>
              <a:rPr lang="en-US" dirty="0" smtClean="0"/>
              <a:t>Inspect tubing connections and secure</a:t>
            </a:r>
          </a:p>
          <a:p>
            <a:r>
              <a:rPr lang="en-US" dirty="0" smtClean="0"/>
              <a:t>Clean and Dry interior after normal usage</a:t>
            </a:r>
          </a:p>
          <a:p>
            <a:r>
              <a:rPr lang="en-US" dirty="0" smtClean="0"/>
              <a:t>Check Saline Volume Delivery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209800"/>
            <a:ext cx="5051552" cy="378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53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Saline Volume Delivery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4114800" cy="5257800"/>
          </a:xfrm>
        </p:spPr>
        <p:txBody>
          <a:bodyPr/>
          <a:lstStyle/>
          <a:p>
            <a:r>
              <a:rPr lang="en-US" dirty="0" smtClean="0"/>
              <a:t>Place volumetric cylinder under the saline spout.</a:t>
            </a:r>
          </a:p>
          <a:p>
            <a:r>
              <a:rPr lang="en-US" dirty="0" smtClean="0"/>
              <a:t>Hold Saline button until CALIBRATE appears</a:t>
            </a:r>
          </a:p>
          <a:p>
            <a:r>
              <a:rPr lang="en-US" dirty="0" smtClean="0"/>
              <a:t>Press CHECK until pump starts and saline is entering the cylinder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371600"/>
            <a:ext cx="4148328" cy="532790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3581400" y="3733800"/>
            <a:ext cx="1371600" cy="23622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963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Weekly QC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Flush the system with 10% bleach</a:t>
            </a:r>
          </a:p>
          <a:p>
            <a:r>
              <a:rPr lang="en-US" dirty="0" smtClean="0"/>
              <a:t>Clean the fill ports on the rotor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95600"/>
            <a:ext cx="3629152" cy="3352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45875"/>
            <a:ext cx="2511552" cy="37124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4953000"/>
            <a:ext cx="3914341" cy="923330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Why does the procedure call for</a:t>
            </a:r>
          </a:p>
          <a:p>
            <a:r>
              <a:rPr lang="en-US" dirty="0" smtClean="0"/>
              <a:t>Tubes in every other tube holder during</a:t>
            </a:r>
          </a:p>
          <a:p>
            <a:r>
              <a:rPr lang="en-US" dirty="0" smtClean="0"/>
              <a:t>CLEAN program?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905000" y="4572000"/>
            <a:ext cx="914400" cy="4572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60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5105400"/>
          </a:xfrm>
        </p:spPr>
        <p:txBody>
          <a:bodyPr/>
          <a:lstStyle/>
          <a:p>
            <a:r>
              <a:rPr lang="en-US" dirty="0" smtClean="0"/>
              <a:t>Centrifuges must be balanced before operation</a:t>
            </a:r>
            <a:r>
              <a:rPr lang="en-US" dirty="0" smtClean="0"/>
              <a:t>.  </a:t>
            </a:r>
            <a:r>
              <a:rPr lang="en-US" sz="2000" i="1" dirty="0" smtClean="0"/>
              <a:t>NOTE:  Balance tubes should be used for a limited time due to stress breakage.</a:t>
            </a:r>
            <a:endParaRPr lang="en-US" sz="2000" i="1" dirty="0" smtClean="0"/>
          </a:p>
          <a:p>
            <a:r>
              <a:rPr lang="en-US" dirty="0" smtClean="0"/>
              <a:t>Tach and Timer QC is performed by Scientific </a:t>
            </a:r>
            <a:r>
              <a:rPr lang="en-US" dirty="0" smtClean="0"/>
              <a:t>Instruments</a:t>
            </a:r>
          </a:p>
          <a:p>
            <a:endParaRPr lang="en-US" sz="2000" dirty="0" smtClean="0"/>
          </a:p>
          <a:p>
            <a:r>
              <a:rPr lang="en-US" dirty="0" smtClean="0"/>
              <a:t>Programmed settings must be checked </a:t>
            </a:r>
            <a:r>
              <a:rPr lang="en-US" u="sng" dirty="0" smtClean="0"/>
              <a:t>prior to each operation </a:t>
            </a:r>
            <a:r>
              <a:rPr lang="en-US" u="sng" dirty="0" smtClean="0"/>
              <a:t>cycle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Blood spills </a:t>
            </a:r>
            <a:r>
              <a:rPr lang="en-US" dirty="0" smtClean="0"/>
              <a:t>must be cleaned immediately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71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752600"/>
            <a:ext cx="8229600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Why are tubes required during Clean?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1752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Tube contents are </a:t>
            </a:r>
            <a:r>
              <a:rPr lang="en-US" dirty="0" err="1" smtClean="0"/>
              <a:t>flunge</a:t>
            </a:r>
            <a:r>
              <a:rPr lang="en-US" dirty="0" smtClean="0"/>
              <a:t> </a:t>
            </a:r>
            <a:r>
              <a:rPr lang="en-US" b="1" dirty="0" smtClean="0"/>
              <a:t>out and up</a:t>
            </a:r>
            <a:r>
              <a:rPr lang="en-US" dirty="0" smtClean="0"/>
              <a:t>, cleaning the upper part of the bowl and lid with bleach solution.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57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Monthly QC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61855"/>
            <a:ext cx="8229600" cy="3276946"/>
          </a:xfrm>
        </p:spPr>
        <p:txBody>
          <a:bodyPr/>
          <a:lstStyle/>
          <a:p>
            <a:r>
              <a:rPr lang="en-US" dirty="0" smtClean="0"/>
              <a:t>Inspect rotor for wear, corrosion and damage</a:t>
            </a:r>
          </a:p>
          <a:p>
            <a:r>
              <a:rPr lang="en-US" dirty="0" smtClean="0"/>
              <a:t>Replace if indicated or at 5 years</a:t>
            </a:r>
          </a:p>
          <a:p>
            <a:r>
              <a:rPr lang="en-US" dirty="0" smtClean="0"/>
              <a:t>Inspect tube holders for wear and damage</a:t>
            </a:r>
          </a:p>
          <a:p>
            <a:r>
              <a:rPr lang="en-US" dirty="0" smtClean="0"/>
              <a:t>Replace if indicated or at 2 years</a:t>
            </a:r>
          </a:p>
          <a:p>
            <a:r>
              <a:rPr lang="en-US" dirty="0" smtClean="0"/>
              <a:t>Clean the exterior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96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Annual QC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590800"/>
            <a:ext cx="8229600" cy="1752600"/>
          </a:xfrm>
        </p:spPr>
        <p:txBody>
          <a:bodyPr/>
          <a:lstStyle/>
          <a:p>
            <a:r>
              <a:rPr lang="en-US" dirty="0" smtClean="0"/>
              <a:t>Replace supply and drain tubing.</a:t>
            </a:r>
          </a:p>
          <a:p>
            <a:r>
              <a:rPr lang="en-US" dirty="0" smtClean="0"/>
              <a:t>Replace pump tubing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22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STATSpin Express 3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24000"/>
            <a:ext cx="3394472" cy="4525963"/>
          </a:xfrm>
        </p:spPr>
      </p:pic>
      <p:sp>
        <p:nvSpPr>
          <p:cNvPr id="5" name="TextBox 4"/>
          <p:cNvSpPr txBox="1"/>
          <p:nvPr/>
        </p:nvSpPr>
        <p:spPr>
          <a:xfrm>
            <a:off x="4038600" y="1447800"/>
            <a:ext cx="4770280" cy="2585323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r>
              <a:rPr lang="en-US" b="1" dirty="0" smtClean="0"/>
              <a:t>Speed is NOT adjustable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Used primarily for STAT Manual Testing orders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Not used for Eluates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r>
              <a:rPr lang="en-US" b="1" dirty="0" smtClean="0"/>
              <a:t>Not Programmable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Buttons for 2, 3 or 5 minutes spin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83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Removing the Bowl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00200"/>
            <a:ext cx="6034617" cy="4525963"/>
          </a:xfrm>
        </p:spPr>
      </p:pic>
      <p:sp>
        <p:nvSpPr>
          <p:cNvPr id="5" name="TextBox 4"/>
          <p:cNvSpPr txBox="1"/>
          <p:nvPr/>
        </p:nvSpPr>
        <p:spPr>
          <a:xfrm>
            <a:off x="5943600" y="2714247"/>
            <a:ext cx="1957459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5875" cmpd="thinThick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Large Hex required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886200" y="3083579"/>
            <a:ext cx="2057400" cy="110742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067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Remove all Tube Holders 1st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80536" y="2244064"/>
            <a:ext cx="4541309" cy="3405982"/>
          </a:xfrm>
        </p:spPr>
      </p:pic>
      <p:sp>
        <p:nvSpPr>
          <p:cNvPr id="5" name="TextBox 4"/>
          <p:cNvSpPr txBox="1"/>
          <p:nvPr/>
        </p:nvSpPr>
        <p:spPr>
          <a:xfrm>
            <a:off x="1828800" y="2590800"/>
            <a:ext cx="3167534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 cmpd="dbl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Center ring screws off</a:t>
            </a:r>
          </a:p>
          <a:p>
            <a:r>
              <a:rPr lang="en-US" dirty="0" smtClean="0"/>
              <a:t>After removal, head will lift out.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78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For </a:t>
            </a:r>
            <a:r>
              <a:rPr lang="en-US" b="1" dirty="0" smtClean="0"/>
              <a:t>All</a:t>
            </a:r>
            <a:r>
              <a:rPr lang="en-US" dirty="0" smtClean="0"/>
              <a:t> TSL Staff</a:t>
            </a:r>
            <a:br>
              <a:rPr lang="en-US" dirty="0" smtClean="0"/>
            </a:br>
            <a:r>
              <a:rPr lang="en-US" dirty="0" smtClean="0"/>
              <a:t>Let’s </a:t>
            </a:r>
            <a:r>
              <a:rPr lang="en-US" dirty="0" smtClean="0"/>
              <a:t>Get Started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EBA 20  Sample Centrifuge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52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EBA 20 Sample Centrifuge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352800"/>
            <a:ext cx="4038600" cy="3200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Power Switch is on the back</a:t>
            </a:r>
          </a:p>
          <a:p>
            <a:r>
              <a:rPr lang="en-US" dirty="0" smtClean="0"/>
              <a:t>START</a:t>
            </a:r>
          </a:p>
          <a:p>
            <a:r>
              <a:rPr lang="en-US" dirty="0" smtClean="0"/>
              <a:t>Time</a:t>
            </a:r>
          </a:p>
          <a:p>
            <a:r>
              <a:rPr lang="en-US" dirty="0" smtClean="0"/>
              <a:t>Speed</a:t>
            </a:r>
          </a:p>
          <a:p>
            <a:r>
              <a:rPr lang="en-US" dirty="0" smtClean="0"/>
              <a:t>Red Stop Key</a:t>
            </a:r>
          </a:p>
          <a:p>
            <a:r>
              <a:rPr lang="en-US" dirty="0" smtClean="0"/>
              <a:t>Open Lid button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51300" y="2044700"/>
            <a:ext cx="4775200" cy="35814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1842052" y="4343400"/>
            <a:ext cx="4876800" cy="838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842052" y="4991100"/>
            <a:ext cx="3796748" cy="3429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ight Bracket 15"/>
          <p:cNvSpPr/>
          <p:nvPr/>
        </p:nvSpPr>
        <p:spPr>
          <a:xfrm>
            <a:off x="1719337" y="4572000"/>
            <a:ext cx="73152" cy="914400"/>
          </a:xfrm>
          <a:prstGeom prst="rightBracket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3124200" y="5715000"/>
            <a:ext cx="3429000" cy="76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ight Bracket 21"/>
          <p:cNvSpPr/>
          <p:nvPr/>
        </p:nvSpPr>
        <p:spPr>
          <a:xfrm>
            <a:off x="3034350" y="5355535"/>
            <a:ext cx="73152" cy="914400"/>
          </a:xfrm>
          <a:prstGeom prst="rightBracket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68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Up/Down buttons allow changes in speed and time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TANGO</a:t>
            </a:r>
            <a:r>
              <a:rPr lang="en-US" dirty="0" smtClean="0"/>
              <a:t> </a:t>
            </a:r>
            <a:r>
              <a:rPr lang="en-US" dirty="0" smtClean="0"/>
              <a:t>samples</a:t>
            </a:r>
          </a:p>
          <a:p>
            <a:pPr lvl="1"/>
            <a:r>
              <a:rPr lang="en-US" b="1" u="sng" dirty="0" smtClean="0">
                <a:solidFill>
                  <a:srgbClr val="C00000"/>
                </a:solidFill>
              </a:rPr>
              <a:t>SOFT Spin </a:t>
            </a:r>
            <a:r>
              <a:rPr lang="en-US" dirty="0" smtClean="0"/>
              <a:t>to standardize robotic sampling</a:t>
            </a:r>
          </a:p>
          <a:p>
            <a:pPr lvl="1"/>
            <a:r>
              <a:rPr lang="en-US" dirty="0" smtClean="0"/>
              <a:t>Setting is </a:t>
            </a:r>
            <a:r>
              <a:rPr lang="en-US" b="1" dirty="0" smtClean="0">
                <a:solidFill>
                  <a:srgbClr val="FF0000"/>
                </a:solidFill>
              </a:rPr>
              <a:t>35 RPM for 5 minutes</a:t>
            </a:r>
          </a:p>
          <a:p>
            <a:endParaRPr lang="en-US" dirty="0"/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Manual</a:t>
            </a:r>
            <a:r>
              <a:rPr lang="en-US" dirty="0" smtClean="0"/>
              <a:t> Bench Testing</a:t>
            </a:r>
          </a:p>
          <a:p>
            <a:pPr lvl="1"/>
            <a:r>
              <a:rPr lang="en-US" dirty="0" smtClean="0"/>
              <a:t>Any time and speed will do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83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EBA-20 Cleaning and Maintenance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038600" cy="3810000"/>
          </a:xfrm>
          <a:ln w="28575"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Daily</a:t>
            </a:r>
          </a:p>
          <a:p>
            <a:r>
              <a:rPr lang="en-US" dirty="0" smtClean="0"/>
              <a:t>Clean housing and surface</a:t>
            </a:r>
          </a:p>
          <a:p>
            <a:r>
              <a:rPr lang="en-US" dirty="0" smtClean="0"/>
              <a:t>Mild (pH 5-8) soap and water</a:t>
            </a:r>
          </a:p>
          <a:p>
            <a:pPr lvl="1"/>
            <a:r>
              <a:rPr lang="en-US" dirty="0" smtClean="0"/>
              <a:t>Green Top Sani-Wipes OK</a:t>
            </a:r>
          </a:p>
          <a:p>
            <a:r>
              <a:rPr lang="en-US" dirty="0" smtClean="0"/>
              <a:t>Clean obvious blood spots immediately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4343400"/>
            <a:ext cx="4038600" cy="2133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Do Not use </a:t>
            </a:r>
            <a:r>
              <a:rPr lang="en-US" b="1" dirty="0" smtClean="0">
                <a:solidFill>
                  <a:srgbClr val="7030A0"/>
                </a:solidFill>
              </a:rPr>
              <a:t>Purple Top </a:t>
            </a:r>
            <a:r>
              <a:rPr lang="en-US" dirty="0" smtClean="0"/>
              <a:t>Sani-Cloth wipes</a:t>
            </a:r>
          </a:p>
          <a:p>
            <a:pPr lvl="1"/>
            <a:r>
              <a:rPr lang="en-US" dirty="0" smtClean="0"/>
              <a:t>Destroy plastics</a:t>
            </a:r>
          </a:p>
          <a:p>
            <a:pPr lvl="1"/>
            <a:r>
              <a:rPr lang="en-US" dirty="0" smtClean="0"/>
              <a:t>Harm porous surfaces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02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EBA 20 Cleaning and Maintenance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518694"/>
          </a:xfrm>
        </p:spPr>
      </p:pic>
      <p:sp>
        <p:nvSpPr>
          <p:cNvPr id="5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24400"/>
          </a:xfrm>
          <a:ln w="28575">
            <a:solidFill>
              <a:srgbClr val="7030A0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7030A0"/>
                </a:solidFill>
              </a:rPr>
              <a:t>As Needed</a:t>
            </a:r>
          </a:p>
          <a:p>
            <a:r>
              <a:rPr lang="en-US" dirty="0" smtClean="0"/>
              <a:t>Remove rotor head</a:t>
            </a:r>
          </a:p>
          <a:p>
            <a:pPr lvl="1"/>
            <a:r>
              <a:rPr lang="en-US" dirty="0" smtClean="0"/>
              <a:t>Wrench is stored in Fellowes black tool kit under Helmer Thawers</a:t>
            </a:r>
          </a:p>
          <a:p>
            <a:r>
              <a:rPr lang="en-US" dirty="0" smtClean="0"/>
              <a:t>Clean with mild detergent.  </a:t>
            </a:r>
          </a:p>
          <a:p>
            <a:r>
              <a:rPr lang="en-US" dirty="0" smtClean="0"/>
              <a:t>Rinse with water</a:t>
            </a:r>
          </a:p>
          <a:p>
            <a:endParaRPr lang="en-US" sz="800" dirty="0"/>
          </a:p>
          <a:p>
            <a:r>
              <a:rPr lang="en-US" dirty="0" smtClean="0"/>
              <a:t>Check parts for wear and corrosion.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20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For </a:t>
            </a:r>
            <a:r>
              <a:rPr lang="en-US" b="1" dirty="0" smtClean="0"/>
              <a:t>CT </a:t>
            </a:r>
            <a:r>
              <a:rPr lang="en-US" dirty="0" smtClean="0"/>
              <a:t>Staff</a:t>
            </a:r>
            <a:br>
              <a:rPr lang="en-US" dirty="0" smtClean="0"/>
            </a:br>
            <a:r>
              <a:rPr lang="en-US" dirty="0" smtClean="0"/>
              <a:t>Testing Bench Equipment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EBA </a:t>
            </a:r>
            <a:r>
              <a:rPr lang="en-US" dirty="0" smtClean="0"/>
              <a:t>21  </a:t>
            </a:r>
            <a:r>
              <a:rPr lang="en-US" dirty="0" smtClean="0"/>
              <a:t>Sample </a:t>
            </a:r>
            <a:r>
              <a:rPr lang="en-US" dirty="0" smtClean="0"/>
              <a:t>Centrifuge</a:t>
            </a:r>
          </a:p>
          <a:p>
            <a:r>
              <a:rPr lang="en-US" dirty="0" smtClean="0"/>
              <a:t>Ultra CW Cell Washers</a:t>
            </a:r>
          </a:p>
          <a:p>
            <a:r>
              <a:rPr lang="en-US" dirty="0" smtClean="0"/>
              <a:t>Stat Spins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96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EBA 21 Testing Serofuge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7200" y="2348359"/>
            <a:ext cx="4038600" cy="3029644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2819400"/>
            <a:ext cx="4038600" cy="1676400"/>
          </a:xfrm>
        </p:spPr>
        <p:txBody>
          <a:bodyPr/>
          <a:lstStyle/>
          <a:p>
            <a:r>
              <a:rPr lang="en-US" dirty="0" smtClean="0"/>
              <a:t>Clean daily with mild soap and water or Green Top Sani-Wipes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6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590</Words>
  <Application>Microsoft Office PowerPoint</Application>
  <PresentationFormat>On-screen Show (4:3)</PresentationFormat>
  <Paragraphs>125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Serofuge and Cell Washer Operation and Maintenance</vt:lpstr>
      <vt:lpstr>Basics</vt:lpstr>
      <vt:lpstr>For All TSL Staff Let’s Get Started</vt:lpstr>
      <vt:lpstr>EBA 20 Sample Centrifuge</vt:lpstr>
      <vt:lpstr>Programming</vt:lpstr>
      <vt:lpstr>EBA-20 Cleaning and Maintenance</vt:lpstr>
      <vt:lpstr>EBA 20 Cleaning and Maintenance</vt:lpstr>
      <vt:lpstr>For CT Staff Testing Bench Equipment</vt:lpstr>
      <vt:lpstr>EBA 21 Testing Serofuge</vt:lpstr>
      <vt:lpstr>Programmable</vt:lpstr>
      <vt:lpstr>EBA 21 Serofuge</vt:lpstr>
      <vt:lpstr>Emergency Lid Release – EBA 21</vt:lpstr>
      <vt:lpstr>EBA 21 Parts and Manual</vt:lpstr>
      <vt:lpstr>Emergency Lid Release – EBA 21</vt:lpstr>
      <vt:lpstr>Helmer Ultra CW Cell Washer</vt:lpstr>
      <vt:lpstr>Programmable</vt:lpstr>
      <vt:lpstr>Daily QC</vt:lpstr>
      <vt:lpstr>Saline Volume Delivery</vt:lpstr>
      <vt:lpstr>Weekly QC</vt:lpstr>
      <vt:lpstr>Why are tubes required during Clean?</vt:lpstr>
      <vt:lpstr>Monthly QC</vt:lpstr>
      <vt:lpstr>Annual QC</vt:lpstr>
      <vt:lpstr>STATSpin Express 3</vt:lpstr>
      <vt:lpstr>Removing the Bowl</vt:lpstr>
      <vt:lpstr>Remove all Tube Holders 1st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Serofuge Operation and Maintenance</dc:title>
  <dc:creator/>
  <cp:lastModifiedBy>rgary</cp:lastModifiedBy>
  <cp:revision>27</cp:revision>
  <dcterms:created xsi:type="dcterms:W3CDTF">2006-08-16T00:00:00Z</dcterms:created>
  <dcterms:modified xsi:type="dcterms:W3CDTF">2013-02-14T18:15:12Z</dcterms:modified>
</cp:coreProperties>
</file>