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75" r:id="rId6"/>
    <p:sldId id="260" r:id="rId7"/>
    <p:sldId id="262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58" r:id="rId16"/>
    <p:sldId id="259" r:id="rId17"/>
    <p:sldId id="264" r:id="rId18"/>
    <p:sldId id="265" r:id="rId19"/>
    <p:sldId id="273" r:id="rId20"/>
    <p:sldId id="281" r:id="rId21"/>
    <p:sldId id="282" r:id="rId22"/>
    <p:sldId id="283" r:id="rId23"/>
    <p:sldId id="276" r:id="rId24"/>
    <p:sldId id="277" r:id="rId25"/>
    <p:sldId id="278" r:id="rId26"/>
    <p:sldId id="279" r:id="rId27"/>
    <p:sldId id="280" r:id="rId28"/>
    <p:sldId id="284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Reagent and Supply Receipt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Quality, Practicality, </a:t>
            </a:r>
            <a:r>
              <a:rPr lang="en-US" b="1" dirty="0" smtClean="0"/>
              <a:t>QC, </a:t>
            </a:r>
            <a:r>
              <a:rPr lang="en-US" b="1" dirty="0" smtClean="0"/>
              <a:t>and Package Inserts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39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if…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1"/>
            <a:ext cx="80010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Reagent is no longer in the original box with its package insert </a:t>
            </a:r>
            <a:r>
              <a:rPr lang="en-US" b="1" u="sng" dirty="0" smtClean="0"/>
              <a:t>and</a:t>
            </a:r>
            <a:r>
              <a:rPr lang="en-US" dirty="0" smtClean="0"/>
              <a:t> there is no SOP covering testing method?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971800"/>
            <a:ext cx="8001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your memory for incubation time, temperature, and phase of testing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b="1" dirty="0" smtClean="0"/>
              <a:t>Not Recommended </a:t>
            </a:r>
            <a:r>
              <a:rPr lang="en-US" dirty="0" smtClean="0"/>
              <a:t>especially if you haven’t used the antisera recently so you…</a:t>
            </a:r>
          </a:p>
          <a:p>
            <a:r>
              <a:rPr lang="en-US" b="1" dirty="0" smtClean="0"/>
              <a:t>Hope</a:t>
            </a:r>
            <a:r>
              <a:rPr lang="en-US" dirty="0" smtClean="0"/>
              <a:t> the package insert number </a:t>
            </a:r>
            <a:r>
              <a:rPr lang="en-US" dirty="0"/>
              <a:t>is written on the </a:t>
            </a:r>
            <a:r>
              <a:rPr lang="en-US" dirty="0" smtClean="0"/>
              <a:t>Reagent Receipt </a:t>
            </a:r>
            <a:r>
              <a:rPr lang="en-US" dirty="0"/>
              <a:t>R</a:t>
            </a:r>
            <a:r>
              <a:rPr lang="en-US" dirty="0" smtClean="0"/>
              <a:t>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i="1" dirty="0"/>
              <a:t>And if it isn’t</a:t>
            </a:r>
            <a:r>
              <a:rPr lang="en-US" b="1" i="1" dirty="0" smtClean="0"/>
              <a:t>???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But</a:t>
            </a:r>
            <a:r>
              <a:rPr lang="en-US" dirty="0" smtClean="0"/>
              <a:t> there </a:t>
            </a:r>
            <a:r>
              <a:rPr lang="en-US" sz="3500" b="1" u="sng" dirty="0" smtClean="0"/>
              <a:t>is</a:t>
            </a:r>
            <a:r>
              <a:rPr lang="en-US" dirty="0" smtClean="0"/>
              <a:t> a package insert in the page protector</a:t>
            </a:r>
          </a:p>
          <a:p>
            <a:r>
              <a:rPr lang="en-US" dirty="0" smtClean="0"/>
              <a:t>Check </a:t>
            </a:r>
            <a:r>
              <a:rPr lang="en-US" dirty="0"/>
              <a:t>receipt date against package insert version date</a:t>
            </a:r>
          </a:p>
          <a:p>
            <a:pPr lvl="1"/>
            <a:r>
              <a:rPr lang="en-US" dirty="0"/>
              <a:t>Packing Lists in the filing cabinet by </a:t>
            </a:r>
            <a:r>
              <a:rPr lang="en-US" dirty="0" smtClean="0"/>
              <a:t>supplier have receipt date if it isn’t on the box</a:t>
            </a:r>
            <a:endParaRPr lang="en-US" dirty="0"/>
          </a:p>
          <a:p>
            <a:pPr lvl="1"/>
            <a:r>
              <a:rPr lang="en-US" dirty="0" smtClean="0"/>
              <a:t>Receipt </a:t>
            </a:r>
            <a:r>
              <a:rPr lang="en-US" b="1" u="sng" dirty="0"/>
              <a:t>later</a:t>
            </a:r>
            <a:r>
              <a:rPr lang="en-US" dirty="0"/>
              <a:t> than revision date – OK to use</a:t>
            </a:r>
          </a:p>
          <a:p>
            <a:pPr lvl="1"/>
            <a:r>
              <a:rPr lang="en-US" dirty="0"/>
              <a:t>Receipt </a:t>
            </a:r>
            <a:r>
              <a:rPr lang="en-US" b="1" u="sng" dirty="0"/>
              <a:t>earlier</a:t>
            </a:r>
            <a:r>
              <a:rPr lang="en-US" dirty="0"/>
              <a:t> than revision date – Quarantine reagent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a </a:t>
            </a:r>
            <a:r>
              <a:rPr lang="en-US" dirty="0" smtClean="0"/>
              <a:t>QIM</a:t>
            </a:r>
          </a:p>
          <a:p>
            <a:pPr lvl="1"/>
            <a:r>
              <a:rPr lang="en-US" dirty="0" smtClean="0"/>
              <a:t>Follow up with manufacturer’s Tech Support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Purpose </a:t>
            </a:r>
            <a:r>
              <a:rPr lang="en-US" b="1" dirty="0" smtClean="0">
                <a:solidFill>
                  <a:srgbClr val="7030A0"/>
                </a:solidFill>
              </a:rPr>
              <a:t>of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Reagent </a:t>
            </a:r>
            <a:r>
              <a:rPr lang="en-US" b="1" dirty="0" smtClean="0">
                <a:solidFill>
                  <a:srgbClr val="7030A0"/>
                </a:solidFill>
              </a:rPr>
              <a:t>Receipt Record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Record of lot numbers </a:t>
            </a:r>
            <a:r>
              <a:rPr lang="en-US" dirty="0" smtClean="0"/>
              <a:t>in case of manufacturer recall.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Connect lot number </a:t>
            </a:r>
            <a:r>
              <a:rPr lang="en-US" dirty="0" smtClean="0"/>
              <a:t>to package insert.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Record of new version review</a:t>
            </a:r>
            <a:r>
              <a:rPr lang="en-US" dirty="0" smtClean="0"/>
              <a:t> prior to putting reagent into 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Record </a:t>
            </a:r>
            <a:r>
              <a:rPr lang="en-US" dirty="0" smtClean="0">
                <a:solidFill>
                  <a:srgbClr val="C00000"/>
                </a:solidFill>
              </a:rPr>
              <a:t>of entry into RCAid</a:t>
            </a:r>
            <a:r>
              <a:rPr lang="en-US" sz="2800" dirty="0" smtClean="0"/>
              <a:t>, if applicable.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01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Annual Reagent Review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January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Start new Reagent Receipt Records</a:t>
            </a:r>
          </a:p>
          <a:p>
            <a:pPr lvl="1"/>
            <a:r>
              <a:rPr lang="en-US" b="1" u="sng" dirty="0" smtClean="0"/>
              <a:t>All</a:t>
            </a:r>
            <a:r>
              <a:rPr lang="en-US" dirty="0" smtClean="0"/>
              <a:t> lot numbers currently in the lab are recorded</a:t>
            </a:r>
          </a:p>
          <a:p>
            <a:pPr lvl="2"/>
            <a:r>
              <a:rPr lang="en-US" dirty="0" smtClean="0"/>
              <a:t>Write “In Use” for receipt date</a:t>
            </a:r>
          </a:p>
          <a:p>
            <a:pPr lvl="1"/>
            <a:r>
              <a:rPr lang="en-US" dirty="0" smtClean="0"/>
              <a:t>Package insert numbers are recorded</a:t>
            </a:r>
          </a:p>
          <a:p>
            <a:pPr lvl="1"/>
            <a:r>
              <a:rPr lang="en-US" dirty="0" smtClean="0"/>
              <a:t>Old package inserts removed and sent to Archive</a:t>
            </a:r>
          </a:p>
          <a:p>
            <a:pPr lvl="1"/>
            <a:r>
              <a:rPr lang="en-US" dirty="0" smtClean="0"/>
              <a:t>Missing package inserts located</a:t>
            </a:r>
          </a:p>
          <a:p>
            <a:pPr lvl="1"/>
            <a:r>
              <a:rPr lang="en-US" dirty="0" smtClean="0"/>
              <a:t>Current package inserts are in the page protector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have to do this on 1/1?  </a:t>
            </a:r>
          </a:p>
          <a:p>
            <a:pPr marL="57150" indent="0" algn="ctr">
              <a:buNone/>
            </a:pPr>
            <a:r>
              <a:rPr lang="en-US" dirty="0" smtClean="0"/>
              <a:t>No, but </a:t>
            </a:r>
            <a:r>
              <a:rPr lang="en-US" b="1" dirty="0" smtClean="0">
                <a:solidFill>
                  <a:srgbClr val="7030A0"/>
                </a:solidFill>
              </a:rPr>
              <a:t>an annual audit is part of a Quality Plan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Inventory Ordering and Receipt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Part of a Quality Plan for Patient Safety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78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Inventory and Storage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267200" cy="4525963"/>
          </a:xfrm>
          <a:ln w="31750" cmpd="dbl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Ordering Happens…</a:t>
            </a:r>
          </a:p>
          <a:p>
            <a:r>
              <a:rPr lang="en-US" dirty="0" smtClean="0"/>
              <a:t>Write it on the whiteboard</a:t>
            </a:r>
          </a:p>
          <a:p>
            <a:r>
              <a:rPr lang="en-US" dirty="0" smtClean="0"/>
              <a:t>Weekly Count – 1</a:t>
            </a:r>
            <a:r>
              <a:rPr lang="en-US" baseline="30000" dirty="0" smtClean="0"/>
              <a:t>st</a:t>
            </a:r>
            <a:r>
              <a:rPr lang="en-US" dirty="0" smtClean="0"/>
              <a:t> shift</a:t>
            </a:r>
          </a:p>
          <a:p>
            <a:pPr lvl="1"/>
            <a:r>
              <a:rPr lang="en-US" dirty="0" smtClean="0"/>
              <a:t>Check for outdated reagents</a:t>
            </a:r>
          </a:p>
          <a:p>
            <a:r>
              <a:rPr lang="en-US" dirty="0" smtClean="0"/>
              <a:t>Called in on blanket orders</a:t>
            </a:r>
          </a:p>
          <a:p>
            <a:r>
              <a:rPr lang="en-US" dirty="0" smtClean="0"/>
              <a:t>Place order in Purchase Path</a:t>
            </a:r>
          </a:p>
          <a:p>
            <a:pPr lvl="1"/>
            <a:r>
              <a:rPr lang="en-US" dirty="0" smtClean="0"/>
              <a:t>Jimmy, Roxann, Gie, Brenda</a:t>
            </a:r>
          </a:p>
          <a:p>
            <a:r>
              <a:rPr lang="en-US" dirty="0" smtClean="0"/>
              <a:t>Borrow from PSBC in the worse case scenario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743200"/>
            <a:ext cx="4038600" cy="3962400"/>
          </a:xfrm>
          <a:ln w="31750" cmpd="thickThin"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Storage Upon Arrival…</a:t>
            </a:r>
          </a:p>
          <a:p>
            <a:r>
              <a:rPr lang="en-US" dirty="0" smtClean="0"/>
              <a:t>Fresh in the back</a:t>
            </a:r>
          </a:p>
          <a:p>
            <a:r>
              <a:rPr lang="en-US" dirty="0" smtClean="0"/>
              <a:t>Oldest in the front</a:t>
            </a:r>
          </a:p>
          <a:p>
            <a:r>
              <a:rPr lang="en-US" dirty="0" smtClean="0"/>
              <a:t>Stored per manufacturer’s instructions</a:t>
            </a:r>
          </a:p>
          <a:p>
            <a:r>
              <a:rPr lang="en-US" dirty="0" smtClean="0"/>
              <a:t>Avoid prolonged periods out of temp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Receipt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 stamp and add Tech ID to packing list</a:t>
            </a:r>
          </a:p>
          <a:p>
            <a:r>
              <a:rPr lang="en-US" dirty="0" smtClean="0"/>
              <a:t>Copy of packing list goes in Purchasing envelope (Mail organizer)</a:t>
            </a:r>
          </a:p>
          <a:p>
            <a:r>
              <a:rPr lang="en-US" dirty="0" smtClean="0"/>
              <a:t>Count number received and match to packing list</a:t>
            </a:r>
          </a:p>
          <a:p>
            <a:r>
              <a:rPr lang="en-US" dirty="0" smtClean="0"/>
              <a:t>Add Date Received and Tech ID </a:t>
            </a:r>
            <a:r>
              <a:rPr lang="en-US" dirty="0" smtClean="0"/>
              <a:t>to </a:t>
            </a:r>
            <a:r>
              <a:rPr lang="en-US" u="sng" dirty="0" smtClean="0"/>
              <a:t>each</a:t>
            </a:r>
            <a:r>
              <a:rPr lang="en-US" dirty="0" smtClean="0"/>
              <a:t> </a:t>
            </a:r>
            <a:r>
              <a:rPr lang="en-US" dirty="0" smtClean="0"/>
              <a:t>container</a:t>
            </a:r>
          </a:p>
          <a:p>
            <a:r>
              <a:rPr lang="en-US" dirty="0" smtClean="0"/>
              <a:t>Inspect packaging and a random number of reagent bottles</a:t>
            </a:r>
          </a:p>
          <a:p>
            <a:r>
              <a:rPr lang="en-US" dirty="0" smtClean="0"/>
              <a:t>Quarantine unacceptable reagents or reagents waiting for a new package insert version to be reviewed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Standing Orders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Reagent Red Cells are on standing order – </a:t>
            </a:r>
            <a:r>
              <a:rPr lang="en-US" i="1" dirty="0" smtClean="0"/>
              <a:t>Manufacturer only makes what they pre-sell</a:t>
            </a:r>
          </a:p>
          <a:p>
            <a:r>
              <a:rPr lang="en-US" dirty="0" smtClean="0"/>
              <a:t>Delivery schedule in Order Notebook</a:t>
            </a:r>
          </a:p>
          <a:p>
            <a:r>
              <a:rPr lang="en-US" dirty="0" smtClean="0"/>
              <a:t>New Lots</a:t>
            </a:r>
          </a:p>
          <a:p>
            <a:pPr lvl="1"/>
            <a:r>
              <a:rPr lang="en-US" dirty="0" smtClean="0"/>
              <a:t>Screening cells, Reverse Typing cells, Control </a:t>
            </a:r>
            <a:r>
              <a:rPr lang="en-US" dirty="0" smtClean="0"/>
              <a:t>Cells, QC Kit:  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eparate as </a:t>
            </a:r>
            <a:r>
              <a:rPr lang="en-US" b="1" dirty="0" smtClean="0">
                <a:solidFill>
                  <a:srgbClr val="FFC000"/>
                </a:solidFill>
              </a:rPr>
              <a:t>New Lot Do Not Use</a:t>
            </a:r>
          </a:p>
          <a:p>
            <a:pPr lvl="2"/>
            <a:r>
              <a:rPr lang="en-US" dirty="0" smtClean="0"/>
              <a:t>Place Screening Cell antigram in Antigram Notebook</a:t>
            </a:r>
          </a:p>
          <a:p>
            <a:pPr lvl="1"/>
            <a:r>
              <a:rPr lang="en-US" dirty="0" smtClean="0"/>
              <a:t>Panels:  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o directly into service</a:t>
            </a:r>
          </a:p>
          <a:p>
            <a:pPr lvl="2"/>
            <a:r>
              <a:rPr lang="en-US" dirty="0" smtClean="0"/>
              <a:t>Antigram is placed in Antigram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Supplies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38600" cy="25146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Items on Standing Order</a:t>
            </a:r>
          </a:p>
          <a:p>
            <a:pPr lvl="1"/>
            <a:r>
              <a:rPr lang="en-US" dirty="0" smtClean="0"/>
              <a:t>Pipets</a:t>
            </a:r>
          </a:p>
          <a:p>
            <a:pPr lvl="1"/>
            <a:r>
              <a:rPr lang="en-US" dirty="0" smtClean="0"/>
              <a:t>Culture Tubes</a:t>
            </a:r>
          </a:p>
          <a:p>
            <a:pPr lvl="1"/>
            <a:r>
              <a:rPr lang="en-US" dirty="0" smtClean="0"/>
              <a:t>Saline</a:t>
            </a:r>
          </a:p>
          <a:p>
            <a:pPr lvl="1"/>
            <a:r>
              <a:rPr lang="en-US" dirty="0" smtClean="0"/>
              <a:t>Type Segments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038600" cy="4525963"/>
          </a:xfrm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Receipt is recorded on Standing Order form</a:t>
            </a:r>
          </a:p>
          <a:p>
            <a:r>
              <a:rPr lang="en-US" dirty="0" smtClean="0"/>
              <a:t>Saline </a:t>
            </a:r>
            <a:r>
              <a:rPr lang="en-US" b="1" dirty="0" smtClean="0"/>
              <a:t>lot number </a:t>
            </a:r>
            <a:r>
              <a:rPr lang="en-US" dirty="0" smtClean="0"/>
              <a:t>recorded as used on the Cell Washer QC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CAP requirement:  each container has received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How do we decide to record and track Lot Numbers?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Reagents used for testing must be tracked</a:t>
            </a:r>
          </a:p>
          <a:p>
            <a:r>
              <a:rPr lang="en-US" sz="2600" dirty="0" smtClean="0"/>
              <a:t>Supplies used for processing where functionality cannot be assessed must be tracked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YES</a:t>
            </a:r>
          </a:p>
          <a:p>
            <a:pPr lvl="1"/>
            <a:r>
              <a:rPr lang="en-US" dirty="0" smtClean="0"/>
              <a:t>Alcohol swabs if used for a sterile process</a:t>
            </a:r>
          </a:p>
          <a:p>
            <a:pPr lvl="1"/>
            <a:r>
              <a:rPr lang="en-US" dirty="0" smtClean="0"/>
              <a:t>Saline used in cell washers and squirt bottles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 -   </a:t>
            </a:r>
            <a:r>
              <a:rPr lang="en-US" dirty="0" smtClean="0"/>
              <a:t>Transfer Pipets – you assess function with every drop</a:t>
            </a:r>
          </a:p>
          <a:p>
            <a:pPr marL="457200" lvl="1" indent="0">
              <a:buNone/>
            </a:pPr>
            <a:r>
              <a:rPr lang="en-US" dirty="0" smtClean="0"/>
              <a:t>________________________________________________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Question:  </a:t>
            </a:r>
            <a:r>
              <a:rPr lang="en-US" dirty="0" smtClean="0"/>
              <a:t>If we used sterile transfer pipets, would we need to record the lot number in use?   </a:t>
            </a:r>
            <a:r>
              <a:rPr lang="en-US" b="1" dirty="0" smtClean="0">
                <a:solidFill>
                  <a:srgbClr val="7030A0"/>
                </a:solidFill>
              </a:rPr>
              <a:t>YES </a:t>
            </a:r>
            <a:r>
              <a:rPr lang="en-US" dirty="0" smtClean="0"/>
              <a:t>because sterility cannot be assessed</a:t>
            </a:r>
          </a:p>
        </p:txBody>
      </p:sp>
    </p:spTree>
    <p:extLst>
      <p:ext uri="{BB962C8B-B14F-4D97-AF65-F5344CB8AC3E}">
        <p14:creationId xmlns:p14="http://schemas.microsoft.com/office/powerpoint/2010/main" val="24954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Reagents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Gotta have ‘em</a:t>
            </a:r>
          </a:p>
          <a:p>
            <a:r>
              <a:rPr lang="en-US" dirty="0" smtClean="0"/>
              <a:t>Need them to be in date</a:t>
            </a:r>
          </a:p>
          <a:p>
            <a:r>
              <a:rPr lang="en-US" dirty="0" smtClean="0"/>
              <a:t>Need sufficient quantity without outdating</a:t>
            </a:r>
          </a:p>
          <a:p>
            <a:r>
              <a:rPr lang="en-US" dirty="0" smtClean="0"/>
              <a:t>Need the manufacturer’s package insert</a:t>
            </a:r>
          </a:p>
          <a:p>
            <a:r>
              <a:rPr lang="en-US" dirty="0" smtClean="0"/>
              <a:t>SOPs, QC, and Test </a:t>
            </a:r>
            <a:r>
              <a:rPr lang="en-US" dirty="0"/>
              <a:t>P</a:t>
            </a:r>
            <a:r>
              <a:rPr lang="en-US" dirty="0" smtClean="0"/>
              <a:t>erformance need to match the Manufacturer’s instructions</a:t>
            </a:r>
          </a:p>
          <a:p>
            <a:r>
              <a:rPr lang="en-US" dirty="0" smtClean="0"/>
              <a:t>Must keep a record of lot number receipt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Few 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FDA has their say…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of Use is the minimum</a:t>
            </a:r>
          </a:p>
          <a:p>
            <a:r>
              <a:rPr lang="en-US" dirty="0" smtClean="0"/>
              <a:t>Some reagents require controls run in parallel</a:t>
            </a:r>
          </a:p>
          <a:p>
            <a:pPr lvl="1"/>
            <a:r>
              <a:rPr lang="en-US" dirty="0" err="1" smtClean="0"/>
              <a:t>Sickledex</a:t>
            </a:r>
            <a:r>
              <a:rPr lang="en-US" dirty="0" smtClean="0"/>
              <a:t> Kit</a:t>
            </a:r>
          </a:p>
          <a:p>
            <a:pPr marL="514350" indent="-457200"/>
            <a:r>
              <a:rPr lang="en-US" dirty="0" smtClean="0"/>
              <a:t>Positive:  heterozygous antigen or weak antibody </a:t>
            </a:r>
            <a:r>
              <a:rPr lang="en-US" dirty="0" smtClean="0"/>
              <a:t>best, </a:t>
            </a:r>
            <a:r>
              <a:rPr lang="en-US" dirty="0" smtClean="0"/>
              <a:t>if possible</a:t>
            </a:r>
          </a:p>
          <a:p>
            <a:pPr marL="514350" indent="-457200"/>
            <a:r>
              <a:rPr lang="en-US" dirty="0" smtClean="0"/>
              <a:t>Negative:  antigen negative or inert solution like albumin or </a:t>
            </a:r>
            <a:r>
              <a:rPr lang="en-US" dirty="0" err="1" smtClean="0"/>
              <a:t>Seraclone</a:t>
            </a:r>
            <a:r>
              <a:rPr lang="en-US" dirty="0" smtClean="0"/>
              <a:t>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Reagents NOT </a:t>
            </a:r>
            <a:r>
              <a:rPr lang="en-US" dirty="0" err="1" smtClean="0"/>
              <a:t>QCed</a:t>
            </a:r>
            <a:r>
              <a:rPr lang="en-US" dirty="0" smtClean="0"/>
              <a:t> Automatically Each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QC required if reagent is </a:t>
            </a:r>
            <a:r>
              <a:rPr lang="en-US" b="1" dirty="0" smtClean="0"/>
              <a:t>used that day</a:t>
            </a:r>
          </a:p>
          <a:p>
            <a:pPr lvl="1"/>
            <a:r>
              <a:rPr lang="en-US" dirty="0" smtClean="0"/>
              <a:t>A2 cells</a:t>
            </a:r>
          </a:p>
          <a:p>
            <a:pPr lvl="1"/>
            <a:r>
              <a:rPr lang="en-US" dirty="0" smtClean="0"/>
              <a:t>Anti-C3b, -C3d</a:t>
            </a:r>
          </a:p>
          <a:p>
            <a:pPr lvl="1"/>
            <a:r>
              <a:rPr lang="en-US" dirty="0" smtClean="0"/>
              <a:t>C3 coated control cells</a:t>
            </a:r>
          </a:p>
          <a:p>
            <a:pPr lvl="1"/>
            <a:r>
              <a:rPr lang="en-US" dirty="0" smtClean="0"/>
              <a:t>PEG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How would you QC A2 cells?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Confidence Antibody and </a:t>
            </a:r>
            <a:r>
              <a:rPr lang="en-US" dirty="0" err="1" smtClean="0"/>
              <a:t>Seraclone</a:t>
            </a:r>
            <a:r>
              <a:rPr lang="en-US" dirty="0" smtClean="0"/>
              <a:t>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Reagent Limitations and Expectations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 Insert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Every</a:t>
            </a:r>
            <a:r>
              <a:rPr lang="en-US" dirty="0" smtClean="0"/>
              <a:t> Reagent has them</a:t>
            </a:r>
          </a:p>
          <a:p>
            <a:r>
              <a:rPr lang="en-US" b="1" u="sng" dirty="0" smtClean="0"/>
              <a:t>FDA</a:t>
            </a:r>
            <a:r>
              <a:rPr lang="en-US" dirty="0" smtClean="0"/>
              <a:t> requires Limitations be listed in the Package Insert</a:t>
            </a:r>
          </a:p>
          <a:p>
            <a:r>
              <a:rPr lang="en-US" b="1" u="sng" dirty="0" smtClean="0"/>
              <a:t>Quality Assurance </a:t>
            </a:r>
            <a:r>
              <a:rPr lang="en-US" dirty="0" smtClean="0"/>
              <a:t>requires that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Know</a:t>
            </a:r>
            <a:r>
              <a:rPr lang="en-US" dirty="0" smtClean="0"/>
              <a:t> the limitations which are not in the SOP</a:t>
            </a:r>
          </a:p>
          <a:p>
            <a:pPr lvl="1"/>
            <a:r>
              <a:rPr lang="en-US" b="1" dirty="0" smtClean="0"/>
              <a:t>Know</a:t>
            </a:r>
            <a:r>
              <a:rPr lang="en-US" dirty="0" smtClean="0"/>
              <a:t> the difference between manufacturers</a:t>
            </a:r>
          </a:p>
          <a:p>
            <a:pPr lvl="1"/>
            <a:r>
              <a:rPr lang="en-US" b="1" dirty="0" smtClean="0"/>
              <a:t>Respect</a:t>
            </a:r>
            <a:r>
              <a:rPr lang="en-US" dirty="0" smtClean="0"/>
              <a:t> them in your testing and interpretation of test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Example:  anti-D reagents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00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BioRad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delay in reading and recording may result in weakened / false negative reactions</a:t>
            </a:r>
          </a:p>
          <a:p>
            <a:r>
              <a:rPr lang="en-US" dirty="0" smtClean="0"/>
              <a:t>Clot tube:  test within 10 days</a:t>
            </a:r>
          </a:p>
          <a:p>
            <a:r>
              <a:rPr lang="en-US" dirty="0" smtClean="0"/>
              <a:t>IAT phase of testing required to detect weak D and D category VI antigen</a:t>
            </a:r>
          </a:p>
          <a:p>
            <a:r>
              <a:rPr lang="en-US" dirty="0" smtClean="0"/>
              <a:t>Not validated for use with enzyme treated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590800"/>
            <a:ext cx="4041775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505200"/>
            <a:ext cx="4041775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May stand up to 15 minutes at RT prior to centrifugation</a:t>
            </a:r>
          </a:p>
          <a:p>
            <a:r>
              <a:rPr lang="en-US" dirty="0" smtClean="0"/>
              <a:t>Clot tube:  test within 14 days</a:t>
            </a:r>
          </a:p>
          <a:p>
            <a:r>
              <a:rPr lang="en-US" dirty="0" smtClean="0"/>
              <a:t>Weakened expressions of D antigen may show varied reactivity as compared to other anti-D reagents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Example:  </a:t>
            </a:r>
            <a:r>
              <a:rPr lang="en-US" dirty="0" smtClean="0"/>
              <a:t>BioRad anti-S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59125"/>
          </a:xfrm>
        </p:spPr>
        <p:txBody>
          <a:bodyPr/>
          <a:lstStyle/>
          <a:p>
            <a:r>
              <a:rPr lang="en-US" dirty="0" smtClean="0"/>
              <a:t>Should be read immediately and results interpreted without delay.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Delay may result in false negative or more often weak positive reactions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743200"/>
            <a:ext cx="4041775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429000"/>
            <a:ext cx="4041775" cy="31591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False negative may occur with</a:t>
            </a:r>
          </a:p>
          <a:p>
            <a:pPr lvl="1"/>
            <a:r>
              <a:rPr lang="en-US" dirty="0" smtClean="0"/>
              <a:t>TSEN+, S+ red cells </a:t>
            </a:r>
          </a:p>
          <a:p>
            <a:pPr lvl="1"/>
            <a:r>
              <a:rPr lang="en-US" dirty="0" smtClean="0"/>
              <a:t>Cells exposed to bleach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False Positive may occur with</a:t>
            </a:r>
          </a:p>
          <a:p>
            <a:pPr lvl="1"/>
            <a:r>
              <a:rPr lang="en-US" dirty="0" smtClean="0"/>
              <a:t>Antibodies to antibiotics</a:t>
            </a:r>
          </a:p>
          <a:p>
            <a:pPr lvl="1"/>
            <a:r>
              <a:rPr lang="en-US" dirty="0" smtClean="0"/>
              <a:t>Autoantibodies</a:t>
            </a:r>
          </a:p>
          <a:p>
            <a:pPr lvl="1"/>
            <a:r>
              <a:rPr lang="en-US" dirty="0" smtClean="0"/>
              <a:t>Cold antibodies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73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Anti-Jka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0188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BioRad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895600"/>
            <a:ext cx="4495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RT incubation </a:t>
            </a:r>
            <a:r>
              <a:rPr lang="en-US" dirty="0" smtClean="0"/>
              <a:t>for 15 minutes</a:t>
            </a:r>
          </a:p>
          <a:p>
            <a:r>
              <a:rPr lang="en-US" dirty="0" smtClean="0"/>
              <a:t>Centrifuge </a:t>
            </a:r>
            <a:r>
              <a:rPr lang="en-US" b="1" dirty="0" smtClean="0"/>
              <a:t>1 minute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000" y="4191000"/>
            <a:ext cx="4041775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Immucor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953000"/>
            <a:ext cx="4041775" cy="1101725"/>
          </a:xfrm>
        </p:spPr>
        <p:txBody>
          <a:bodyPr/>
          <a:lstStyle/>
          <a:p>
            <a:r>
              <a:rPr lang="en-US" b="1" dirty="0" smtClean="0"/>
              <a:t>IAT </a:t>
            </a:r>
            <a:r>
              <a:rPr lang="en-US" dirty="0" smtClean="0"/>
              <a:t>test method</a:t>
            </a:r>
          </a:p>
          <a:p>
            <a:r>
              <a:rPr lang="en-US" dirty="0" smtClean="0"/>
              <a:t>15 to 30 minutes at 37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73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Anti-M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4040188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Quotient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90800"/>
            <a:ext cx="4495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Washed at least 1 time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Resuspended</a:t>
            </a:r>
            <a:r>
              <a:rPr lang="en-US" dirty="0" smtClean="0"/>
              <a:t> 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UNBUFFERED</a:t>
            </a:r>
            <a:r>
              <a:rPr lang="en-US" dirty="0" smtClean="0"/>
              <a:t> Saline</a:t>
            </a:r>
          </a:p>
          <a:p>
            <a:pPr lvl="1"/>
            <a:r>
              <a:rPr lang="en-US" b="1" dirty="0" smtClean="0"/>
              <a:t>Located at the TANGO</a:t>
            </a:r>
          </a:p>
          <a:p>
            <a:pPr lvl="1"/>
            <a:r>
              <a:rPr lang="en-US" b="1" dirty="0" smtClean="0"/>
              <a:t>Do not use the bench saline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0" y="2667000"/>
            <a:ext cx="28956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UNBUFFERED?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470275"/>
            <a:ext cx="3733800" cy="1101725"/>
          </a:xfrm>
        </p:spPr>
        <p:txBody>
          <a:bodyPr/>
          <a:lstStyle/>
          <a:p>
            <a:r>
              <a:rPr lang="en-US" b="1" dirty="0" smtClean="0"/>
              <a:t>Optimal pH is 8.5</a:t>
            </a:r>
            <a:endParaRPr lang="en-US" dirty="0" smtClean="0"/>
          </a:p>
          <a:p>
            <a:r>
              <a:rPr lang="en-US" i="1" u="sng" dirty="0" smtClean="0"/>
              <a:t>Extremely</a:t>
            </a:r>
            <a:r>
              <a:rPr lang="en-US" dirty="0" smtClean="0"/>
              <a:t> sensitive to pH</a:t>
            </a:r>
          </a:p>
          <a:p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533400" y="4572000"/>
            <a:ext cx="4041775" cy="639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Other Limitations 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85800" y="5410200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Higher incubation temperatures yield weaker results</a:t>
            </a:r>
            <a:endParaRPr lang="en-US" dirty="0" smtClean="0"/>
          </a:p>
          <a:p>
            <a:r>
              <a:rPr lang="en-US" i="1" u="sng" dirty="0" smtClean="0"/>
              <a:t>Test fresh samples.</a:t>
            </a:r>
            <a:r>
              <a:rPr lang="en-US" dirty="0" smtClean="0"/>
              <a:t>  Antigen strength may decrease with storage of EDTA and clot samples </a:t>
            </a:r>
            <a:r>
              <a:rPr lang="en-US" i="1" dirty="0" smtClean="0"/>
              <a:t>(donors are in CPD)</a:t>
            </a:r>
          </a:p>
        </p:txBody>
      </p:sp>
    </p:spTree>
    <p:extLst>
      <p:ext uri="{BB962C8B-B14F-4D97-AF65-F5344CB8AC3E}">
        <p14:creationId xmlns:p14="http://schemas.microsoft.com/office/powerpoint/2010/main" val="31443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Summary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/>
          <a:lstStyle/>
          <a:p>
            <a:r>
              <a:rPr lang="en-US" dirty="0" smtClean="0"/>
              <a:t>Reagents are open to use and abuse</a:t>
            </a:r>
            <a:endParaRPr lang="en-US" dirty="0"/>
          </a:p>
          <a:p>
            <a:r>
              <a:rPr lang="en-US" dirty="0" smtClean="0"/>
              <a:t>Review how you use and, possibly, abuse them</a:t>
            </a:r>
            <a:endParaRPr lang="en-US" dirty="0"/>
          </a:p>
          <a:p>
            <a:r>
              <a:rPr lang="en-US" dirty="0" smtClean="0"/>
              <a:t>Apply our Quality Plan to reagents and supplies </a:t>
            </a:r>
          </a:p>
          <a:p>
            <a:r>
              <a:rPr lang="en-US" dirty="0" smtClean="0"/>
              <a:t>Improve Patient Safety every </a:t>
            </a:r>
            <a:r>
              <a:rPr lang="en-US" smtClean="0"/>
              <a:t>day </a:t>
            </a:r>
            <a:r>
              <a:rPr lang="en-US" smtClean="0"/>
              <a:t>through your </a:t>
            </a:r>
            <a:r>
              <a:rPr lang="en-US" dirty="0" smtClean="0"/>
              <a:t>knowledge of reagents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Reagent and Supply Quality Plan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SOPs</a:t>
            </a:r>
            <a:r>
              <a:rPr lang="en-US" dirty="0" smtClean="0"/>
              <a:t> pertaining to Reagents and Supplies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1400-1:  Management of Services and Supplies </a:t>
            </a:r>
          </a:p>
          <a:p>
            <a:r>
              <a:rPr lang="en-US" dirty="0" smtClean="0"/>
              <a:t>1704-1:  Inspection and Evaluation of Critical Supplies, Services, and Products</a:t>
            </a:r>
          </a:p>
          <a:p>
            <a:r>
              <a:rPr lang="en-US" dirty="0" smtClean="0"/>
              <a:t>1706-1:  Supplier Recall of Nonconforming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Additional SOPs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Critical Supplies and Services – Reagents and Supplies list</a:t>
            </a:r>
          </a:p>
          <a:p>
            <a:pPr lvl="1"/>
            <a:r>
              <a:rPr lang="en-US" dirty="0" smtClean="0"/>
              <a:t>Specific reagents, supplies and their sources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4001-2:  Reagent Receipt Process </a:t>
            </a:r>
          </a:p>
          <a:p>
            <a:r>
              <a:rPr lang="en-US" dirty="0" smtClean="0"/>
              <a:t>4002-1:  Package Insert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Lot Numbers and Package Insert 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Reagent Receipt Record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98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Lot Number Tracking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Supplies</a:t>
            </a:r>
            <a:r>
              <a:rPr lang="en-US" dirty="0" smtClean="0">
                <a:solidFill>
                  <a:srgbClr val="C00000"/>
                </a:solidFill>
              </a:rPr>
              <a:t>:  </a:t>
            </a:r>
            <a:r>
              <a:rPr lang="en-US" dirty="0" smtClean="0"/>
              <a:t>Tubes, Saline, Pipets, Alcohol Swabs</a:t>
            </a:r>
          </a:p>
          <a:p>
            <a:pPr lvl="1"/>
            <a:r>
              <a:rPr lang="en-US" dirty="0" smtClean="0"/>
              <a:t>Do not track lot numbers on receipt records</a:t>
            </a:r>
          </a:p>
          <a:p>
            <a:pPr lvl="2"/>
            <a:r>
              <a:rPr lang="en-US" dirty="0" smtClean="0"/>
              <a:t>Saline cube lots are recorded on Cell Washer QC form</a:t>
            </a:r>
          </a:p>
          <a:p>
            <a:pPr lvl="2"/>
            <a:r>
              <a:rPr lang="en-US" dirty="0" smtClean="0"/>
              <a:t>Other Supplies:  lot number recorded if used for component processing </a:t>
            </a:r>
            <a:endParaRPr lang="en-US" dirty="0"/>
          </a:p>
          <a:p>
            <a:pPr lvl="1"/>
            <a:r>
              <a:rPr lang="en-US" dirty="0" smtClean="0"/>
              <a:t>Quantity received recorded on Blanket/Standing Order sheets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Testing Reagents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racked on </a:t>
            </a:r>
          </a:p>
          <a:p>
            <a:pPr lvl="2"/>
            <a:r>
              <a:rPr lang="en-US" dirty="0" smtClean="0"/>
              <a:t>Receipt Record form</a:t>
            </a:r>
          </a:p>
          <a:p>
            <a:pPr lvl="2"/>
            <a:r>
              <a:rPr lang="en-US" dirty="0" smtClean="0"/>
              <a:t>Manual QC </a:t>
            </a:r>
            <a:r>
              <a:rPr lang="en-US" dirty="0" smtClean="0"/>
              <a:t>records</a:t>
            </a:r>
          </a:p>
          <a:p>
            <a:pPr lvl="2"/>
            <a:r>
              <a:rPr lang="en-US" dirty="0" smtClean="0"/>
              <a:t>TANGO QC printout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Quality Plan </a:t>
            </a:r>
            <a:r>
              <a:rPr lang="en-US" sz="2700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Reagent Receipt Record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3561" y="1623218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Plan says TSL will:</a:t>
            </a:r>
          </a:p>
          <a:p>
            <a:r>
              <a:rPr lang="en-US" dirty="0" smtClean="0"/>
              <a:t>Track lot numbers</a:t>
            </a:r>
          </a:p>
          <a:p>
            <a:r>
              <a:rPr lang="en-US" dirty="0" smtClean="0"/>
              <a:t>Identify lot numbers to be recalled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Package inserts and make revisions as indicated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Reagent Receipt Record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ot numbers recorded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Package insert numbers recorded and reviewed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4344659" y="1752600"/>
            <a:ext cx="155448" cy="19812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344659" y="4114800"/>
            <a:ext cx="155448" cy="19812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But Package Inserts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Lot </a:t>
            </a:r>
            <a:r>
              <a:rPr lang="en-US" dirty="0" smtClean="0"/>
              <a:t>Specific</a:t>
            </a:r>
          </a:p>
          <a:p>
            <a:r>
              <a:rPr lang="en-US" i="1" dirty="0" smtClean="0"/>
              <a:t>So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How do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/>
              <a:t> connect …</a:t>
            </a:r>
          </a:p>
        </p:txBody>
      </p:sp>
      <p:pic>
        <p:nvPicPr>
          <p:cNvPr id="4" name="Picture 10" descr="P12100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8725" y="1600200"/>
            <a:ext cx="3259138" cy="4530725"/>
          </a:xfrm>
          <a:prstGeom prst="rect">
            <a:avLst/>
          </a:prstGeom>
          <a:noFill/>
        </p:spPr>
      </p:pic>
      <p:sp>
        <p:nvSpPr>
          <p:cNvPr id="5" name="Folded Corner 4"/>
          <p:cNvSpPr/>
          <p:nvPr/>
        </p:nvSpPr>
        <p:spPr>
          <a:xfrm>
            <a:off x="914400" y="3657600"/>
            <a:ext cx="2743200" cy="2133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 Insert</a:t>
            </a:r>
          </a:p>
          <a:p>
            <a:pPr algn="ctr"/>
            <a:r>
              <a:rPr lang="en-US" dirty="0" smtClean="0"/>
              <a:t>For</a:t>
            </a:r>
          </a:p>
          <a:p>
            <a:pPr algn="ctr"/>
            <a:r>
              <a:rPr lang="en-US" dirty="0" smtClean="0"/>
              <a:t>Anti-A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Ortho Clinical Diagnostics</a:t>
            </a:r>
          </a:p>
          <a:p>
            <a:pPr algn="ctr"/>
            <a:r>
              <a:rPr lang="en-US" dirty="0" smtClean="0"/>
              <a:t>e631222758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 rot="20948672">
            <a:off x="2971801" y="4818518"/>
            <a:ext cx="2663952" cy="4846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07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Match Lot Number to Package 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0188" cy="6397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Receipt Record</a:t>
            </a:r>
            <a:endParaRPr lang="en-US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905000"/>
            <a:ext cx="4040188" cy="1863725"/>
          </a:xfrm>
        </p:spPr>
        <p:txBody>
          <a:bodyPr/>
          <a:lstStyle/>
          <a:p>
            <a:r>
              <a:rPr lang="en-US" dirty="0" smtClean="0"/>
              <a:t>Lot number</a:t>
            </a:r>
          </a:p>
          <a:p>
            <a:r>
              <a:rPr lang="en-US" dirty="0" smtClean="0"/>
              <a:t>Package Insert number</a:t>
            </a:r>
          </a:p>
          <a:p>
            <a:r>
              <a:rPr lang="en-US" dirty="0" smtClean="0"/>
              <a:t>Package insert in page protector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2311" y="3733800"/>
            <a:ext cx="4041775" cy="487362"/>
          </a:xfrm>
        </p:spPr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Box </a:t>
            </a:r>
            <a:endParaRPr lang="en-US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33578" y="4267200"/>
            <a:ext cx="4041775" cy="568325"/>
          </a:xfrm>
        </p:spPr>
        <p:txBody>
          <a:bodyPr/>
          <a:lstStyle/>
          <a:p>
            <a:r>
              <a:rPr lang="en-US" dirty="0" smtClean="0"/>
              <a:t>Package Insert in 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979864"/>
            <a:ext cx="82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SOPs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562600"/>
            <a:ext cx="7456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Reagent use described in SOP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Reviewed and revised when new insert version received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27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1252</Words>
  <Application>Microsoft Office PowerPoint</Application>
  <PresentationFormat>On-screen Show (4:3)</PresentationFormat>
  <Paragraphs>230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Reagent and Supply Receipt </vt:lpstr>
      <vt:lpstr>Reagents</vt:lpstr>
      <vt:lpstr>Reagent and Supply Quality Plan</vt:lpstr>
      <vt:lpstr>Additional SOPs</vt:lpstr>
      <vt:lpstr>Lot Numbers and Package Insert Versions</vt:lpstr>
      <vt:lpstr>Lot Number Tracking</vt:lpstr>
      <vt:lpstr>Quality Plan and  Reagent Receipt Record</vt:lpstr>
      <vt:lpstr>But Package Inserts are…</vt:lpstr>
      <vt:lpstr>Match Lot Number to Package Insert</vt:lpstr>
      <vt:lpstr>What if…</vt:lpstr>
      <vt:lpstr>And if it isn’t???</vt:lpstr>
      <vt:lpstr>Purpose of Reagent Receipt Record</vt:lpstr>
      <vt:lpstr>Annual Reagent Review</vt:lpstr>
      <vt:lpstr>Inventory Ordering and Receipt Basics</vt:lpstr>
      <vt:lpstr>Inventory and Storage</vt:lpstr>
      <vt:lpstr>Receipt</vt:lpstr>
      <vt:lpstr>Standing Orders</vt:lpstr>
      <vt:lpstr>Supplies</vt:lpstr>
      <vt:lpstr>How do we decide to record and track Lot Numbers?</vt:lpstr>
      <vt:lpstr>Quality Control</vt:lpstr>
      <vt:lpstr>FDA has their say…</vt:lpstr>
      <vt:lpstr>Reagents NOT QCed Automatically Each Day</vt:lpstr>
      <vt:lpstr>Reagent Limitations and Expectations</vt:lpstr>
      <vt:lpstr>Limitations</vt:lpstr>
      <vt:lpstr>Example:  anti-D reagents</vt:lpstr>
      <vt:lpstr>Example:  BioRad anti-S</vt:lpstr>
      <vt:lpstr>Example:  Anti-Jka </vt:lpstr>
      <vt:lpstr>Example:  Anti-M 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Reagent Receipt </dc:title>
  <dc:creator/>
  <cp:lastModifiedBy>rgary</cp:lastModifiedBy>
  <cp:revision>45</cp:revision>
  <dcterms:created xsi:type="dcterms:W3CDTF">2006-08-16T00:00:00Z</dcterms:created>
  <dcterms:modified xsi:type="dcterms:W3CDTF">2013-02-26T15:40:40Z</dcterms:modified>
</cp:coreProperties>
</file>