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72" r:id="rId12"/>
    <p:sldId id="276" r:id="rId13"/>
    <p:sldId id="273" r:id="rId14"/>
    <p:sldId id="264" r:id="rId15"/>
    <p:sldId id="275" r:id="rId16"/>
    <p:sldId id="265" r:id="rId17"/>
    <p:sldId id="266" r:id="rId18"/>
    <p:sldId id="267" r:id="rId19"/>
    <p:sldId id="274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LISS Antibody Screens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Insuring Maximum Sensitivity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84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ORTHO 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 smtClean="0"/>
              <a:t>Limitations</a:t>
            </a:r>
          </a:p>
          <a:p>
            <a:r>
              <a:rPr lang="en-US" dirty="0" smtClean="0"/>
              <a:t>Overcentrifugation </a:t>
            </a:r>
            <a:r>
              <a:rPr lang="en-US" dirty="0"/>
              <a:t>may lead to weaker reactions due to vigorous shaking to dislodge the cell button</a:t>
            </a:r>
          </a:p>
          <a:p>
            <a:r>
              <a:rPr lang="en-US" dirty="0"/>
              <a:t>Undercentrifugation may result in a weak or negative reaction</a:t>
            </a:r>
          </a:p>
          <a:p>
            <a:r>
              <a:rPr lang="en-US" dirty="0"/>
              <a:t>Complement dependent antibodies may not be detected with plasma.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Anti-IgG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From the Package Insert:</a:t>
            </a:r>
          </a:p>
          <a:p>
            <a:pPr marL="0" indent="0" algn="ctr">
              <a:buNone/>
            </a:pPr>
            <a:r>
              <a:rPr lang="en-US" b="1" dirty="0" smtClean="0"/>
              <a:t>Stability of the Reaction</a:t>
            </a:r>
          </a:p>
          <a:p>
            <a:r>
              <a:rPr lang="en-US" dirty="0" smtClean="0"/>
              <a:t>Should be read immediately</a:t>
            </a:r>
          </a:p>
          <a:p>
            <a:pPr lvl="1"/>
            <a:r>
              <a:rPr lang="en-US" sz="2400" i="1" dirty="0" smtClean="0"/>
              <a:t>How fast can you read a 16 cell panel?</a:t>
            </a:r>
          </a:p>
          <a:p>
            <a:r>
              <a:rPr lang="en-US" dirty="0" smtClean="0"/>
              <a:t>Results interpreted without delay</a:t>
            </a:r>
          </a:p>
          <a:p>
            <a:r>
              <a:rPr lang="en-US" dirty="0" smtClean="0"/>
              <a:t>Time delays may cause dissociation:</a:t>
            </a:r>
          </a:p>
          <a:p>
            <a:pPr lvl="1"/>
            <a:r>
              <a:rPr lang="en-US" dirty="0" smtClean="0"/>
              <a:t>False Negative reactions</a:t>
            </a:r>
          </a:p>
          <a:p>
            <a:pPr lvl="1"/>
            <a:r>
              <a:rPr lang="en-US" dirty="0" smtClean="0"/>
              <a:t>Weak Positive reactions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13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Screening Cells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1"/>
            <a:ext cx="6324600" cy="2895600"/>
          </a:xfrm>
          <a:ln w="31750"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dirty="0" smtClean="0"/>
              <a:t>Acceptability</a:t>
            </a:r>
          </a:p>
          <a:p>
            <a:pPr lvl="1"/>
            <a:r>
              <a:rPr lang="en-US" dirty="0" smtClean="0"/>
              <a:t>No hemolysis</a:t>
            </a:r>
          </a:p>
          <a:p>
            <a:pPr lvl="1"/>
            <a:r>
              <a:rPr lang="en-US" dirty="0" smtClean="0"/>
              <a:t>Not discolored</a:t>
            </a:r>
          </a:p>
          <a:p>
            <a:pPr lvl="1"/>
            <a:r>
              <a:rPr lang="en-US" dirty="0" smtClean="0"/>
              <a:t>Cell suspension looks appropriate</a:t>
            </a:r>
          </a:p>
          <a:p>
            <a:pPr lvl="2"/>
            <a:r>
              <a:rPr lang="en-US" dirty="0" smtClean="0"/>
              <a:t>What size is the cell button?</a:t>
            </a:r>
          </a:p>
          <a:p>
            <a:pPr lvl="1"/>
            <a:r>
              <a:rPr lang="en-US" dirty="0" smtClean="0"/>
              <a:t>No turbidity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0" y="4267200"/>
            <a:ext cx="4724400" cy="1371600"/>
          </a:xfrm>
          <a:solidFill>
            <a:schemeClr val="accent1">
              <a:lumMod val="20000"/>
              <a:lumOff val="80000"/>
            </a:schemeClr>
          </a:solidFill>
          <a:ln w="38100" cmpd="tri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What impact does reagent red cell hemolysis have on your antibody screen results?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6019800"/>
            <a:ext cx="417934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Antibody attaches but doesn’t agglutinate.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0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There are Droppers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dirty="0" smtClean="0"/>
              <a:t>…and then there are Droppers!</a:t>
            </a:r>
          </a:p>
          <a:p>
            <a:endParaRPr lang="en-US" dirty="0"/>
          </a:p>
          <a:p>
            <a:r>
              <a:rPr lang="en-US" b="1" i="1" dirty="0" smtClean="0"/>
              <a:t>Demo Station at Bench 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Demo 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200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Which come 1</a:t>
            </a:r>
            <a:r>
              <a:rPr lang="en-US" baseline="30000" dirty="0"/>
              <a:t>st</a:t>
            </a:r>
            <a:r>
              <a:rPr lang="en-US" dirty="0"/>
              <a:t>?  The LISS or the Plasma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Comparing Droppers  and  Transfer Pipettes</a:t>
            </a:r>
          </a:p>
          <a:p>
            <a:pPr lvl="1"/>
            <a:r>
              <a:rPr lang="en-US" dirty="0" smtClean="0"/>
              <a:t>Angle</a:t>
            </a:r>
          </a:p>
          <a:p>
            <a:pPr lvl="1"/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Reproducibility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88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Demo 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743200"/>
            <a:ext cx="8229600" cy="3124200"/>
          </a:xfrm>
        </p:spPr>
        <p:txBody>
          <a:bodyPr/>
          <a:lstStyle/>
          <a:p>
            <a:r>
              <a:rPr lang="en-US" dirty="0" smtClean="0"/>
              <a:t>Participate in manual AB Screen set-up</a:t>
            </a:r>
          </a:p>
          <a:p>
            <a:r>
              <a:rPr lang="en-US" dirty="0" smtClean="0"/>
              <a:t>See just how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</a:t>
            </a:r>
            <a:r>
              <a:rPr lang="en-US" dirty="0" smtClean="0"/>
              <a:t> you can get it</a:t>
            </a:r>
          </a:p>
          <a:p>
            <a:r>
              <a:rPr lang="en-US" dirty="0" smtClean="0"/>
              <a:t>Try for </a:t>
            </a:r>
            <a:r>
              <a:rPr lang="en-US" b="1" u="sng" dirty="0" smtClean="0">
                <a:solidFill>
                  <a:srgbClr val="C00000"/>
                </a:solidFill>
              </a:rPr>
              <a:t>perfectly awful </a:t>
            </a:r>
            <a:r>
              <a:rPr lang="en-US" dirty="0" smtClean="0"/>
              <a:t>cell buttons</a:t>
            </a:r>
          </a:p>
          <a:p>
            <a:r>
              <a:rPr lang="en-US" dirty="0" smtClean="0"/>
              <a:t>Perfect your </a:t>
            </a:r>
            <a:r>
              <a:rPr lang="en-US" b="1" dirty="0" smtClean="0">
                <a:solidFill>
                  <a:srgbClr val="7030A0"/>
                </a:solidFill>
              </a:rPr>
              <a:t>“layering” </a:t>
            </a:r>
            <a:r>
              <a:rPr lang="en-US" dirty="0" smtClean="0"/>
              <a:t>technique with colored enhancement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54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Right On!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2438400"/>
            <a:ext cx="6934200" cy="639762"/>
          </a:xfrm>
        </p:spPr>
        <p:txBody>
          <a:bodyPr>
            <a:normAutofit fontScale="85000" lnSpcReduction="10000"/>
          </a:bodyPr>
          <a:lstStyle/>
          <a:p>
            <a:r>
              <a:rPr lang="en-US" sz="3800" i="1" dirty="0" smtClean="0"/>
              <a:t>Example of </a:t>
            </a:r>
            <a:r>
              <a:rPr lang="en-US" sz="3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r>
              <a:rPr lang="en-US" sz="3800" i="1" dirty="0" smtClean="0"/>
              <a:t> using a Pipettor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3276600"/>
            <a:ext cx="4040188" cy="2438400"/>
          </a:xfrm>
        </p:spPr>
        <p:txBody>
          <a:bodyPr>
            <a:normAutofit/>
          </a:bodyPr>
          <a:lstStyle/>
          <a:p>
            <a:r>
              <a:rPr lang="en-US" sz="4000" b="1" dirty="0"/>
              <a:t>100 µL plasma</a:t>
            </a:r>
            <a:endParaRPr lang="en-US" sz="4000" b="1" dirty="0" smtClean="0"/>
          </a:p>
          <a:p>
            <a:r>
              <a:rPr lang="en-US" sz="4000" b="1" dirty="0" smtClean="0"/>
              <a:t>100 </a:t>
            </a:r>
            <a:r>
              <a:rPr lang="en-US" sz="4000" b="1" dirty="0"/>
              <a:t>µL </a:t>
            </a:r>
            <a:r>
              <a:rPr lang="en-US" sz="4000" b="1" dirty="0" smtClean="0"/>
              <a:t>LISS</a:t>
            </a:r>
          </a:p>
          <a:p>
            <a:r>
              <a:rPr lang="en-US" sz="4000" b="1" dirty="0"/>
              <a:t>50 </a:t>
            </a:r>
            <a:r>
              <a:rPr lang="en-US" sz="4000" b="1" dirty="0" smtClean="0"/>
              <a:t>µL RBCs</a:t>
            </a:r>
            <a:endParaRPr lang="en-US" sz="40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57400"/>
            <a:ext cx="4040188" cy="639762"/>
          </a:xfrm>
        </p:spPr>
        <p:txBody>
          <a:bodyPr/>
          <a:lstStyle/>
          <a:p>
            <a:r>
              <a:rPr lang="en-US" dirty="0" smtClean="0"/>
              <a:t>2 “drops” Plasma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5181600" cy="1254125"/>
          </a:xfrm>
        </p:spPr>
        <p:txBody>
          <a:bodyPr/>
          <a:lstStyle/>
          <a:p>
            <a:r>
              <a:rPr lang="en-US" dirty="0" smtClean="0"/>
              <a:t>Drops are </a:t>
            </a:r>
            <a:r>
              <a:rPr lang="en-US" b="1" dirty="0" smtClean="0"/>
              <a:t>too</a:t>
            </a:r>
            <a:r>
              <a:rPr lang="en-US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BIG </a:t>
            </a:r>
            <a:r>
              <a:rPr lang="en-US" dirty="0" smtClean="0"/>
              <a:t>or </a:t>
            </a:r>
            <a:r>
              <a:rPr lang="en-US" b="1" dirty="0" smtClean="0"/>
              <a:t>too </a:t>
            </a:r>
            <a:r>
              <a:rPr lang="en-US" sz="1600" b="1" dirty="0" smtClean="0"/>
              <a:t>small</a:t>
            </a:r>
            <a:endParaRPr lang="en-US" sz="16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62400" y="4038600"/>
            <a:ext cx="4041775" cy="639762"/>
          </a:xfrm>
        </p:spPr>
        <p:txBody>
          <a:bodyPr/>
          <a:lstStyle/>
          <a:p>
            <a:r>
              <a:rPr lang="en-US" dirty="0" smtClean="0"/>
              <a:t>2 drops LISS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724400"/>
            <a:ext cx="4651375" cy="1025525"/>
          </a:xfrm>
        </p:spPr>
        <p:txBody>
          <a:bodyPr/>
          <a:lstStyle/>
          <a:p>
            <a:r>
              <a:rPr lang="en-US" dirty="0"/>
              <a:t> Drops are </a:t>
            </a:r>
            <a:r>
              <a:rPr lang="en-US" b="1" dirty="0"/>
              <a:t>too</a:t>
            </a:r>
            <a:r>
              <a:rPr lang="en-US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BIG </a:t>
            </a:r>
            <a:r>
              <a:rPr lang="en-US" dirty="0"/>
              <a:t>or </a:t>
            </a:r>
            <a:r>
              <a:rPr lang="en-US" b="1" dirty="0"/>
              <a:t>too </a:t>
            </a:r>
            <a:r>
              <a:rPr lang="en-US" sz="1600" b="1" dirty="0"/>
              <a:t>small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371600"/>
            <a:ext cx="2486025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 rot="20789898">
            <a:off x="290490" y="3803976"/>
            <a:ext cx="3321437" cy="923330"/>
          </a:xfrm>
          <a:prstGeom prst="rect">
            <a:avLst/>
          </a:prstGeom>
          <a:solidFill>
            <a:srgbClr val="FFC000"/>
          </a:solidFill>
          <a:ln w="31750" cmpd="thickThin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Compare to the 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r>
              <a:rPr lang="en-US" dirty="0" smtClean="0"/>
              <a:t> tubes!!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97008" y="5562600"/>
            <a:ext cx="3321437" cy="1015663"/>
          </a:xfrm>
          <a:prstGeom prst="rect">
            <a:avLst/>
          </a:prstGeom>
          <a:solidFill>
            <a:srgbClr val="92D050"/>
          </a:solidFill>
          <a:ln w="31750" cmpd="thickThin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What would you do when you know the drops aren’t equal?</a:t>
            </a:r>
          </a:p>
        </p:txBody>
      </p:sp>
    </p:spTree>
    <p:extLst>
      <p:ext uri="{BB962C8B-B14F-4D97-AF65-F5344CB8AC3E}">
        <p14:creationId xmlns:p14="http://schemas.microsoft.com/office/powerpoint/2010/main" val="47314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62484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Cells</a:t>
            </a:r>
            <a:r>
              <a:rPr lang="en-US" sz="3200" dirty="0" smtClean="0"/>
              <a:t>:  Reagent, Donor or Patient	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2057401"/>
            <a:ext cx="6781800" cy="838200"/>
          </a:xfrm>
        </p:spPr>
        <p:txBody>
          <a:bodyPr/>
          <a:lstStyle/>
          <a:p>
            <a:r>
              <a:rPr lang="en-US" dirty="0" smtClean="0"/>
              <a:t>Poor technique with too </a:t>
            </a:r>
            <a:r>
              <a:rPr lang="en-US" sz="3200" b="1" dirty="0" smtClean="0"/>
              <a:t>large</a:t>
            </a:r>
            <a:r>
              <a:rPr lang="en-US" dirty="0" smtClean="0"/>
              <a:t> or too </a:t>
            </a:r>
            <a:r>
              <a:rPr lang="en-US" sz="1600" b="1" dirty="0" smtClean="0"/>
              <a:t>small</a:t>
            </a:r>
            <a:r>
              <a:rPr lang="en-US" dirty="0" smtClean="0"/>
              <a:t> drops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90600" y="2971801"/>
            <a:ext cx="7924800" cy="1600199"/>
          </a:xfrm>
        </p:spPr>
        <p:txBody>
          <a:bodyPr>
            <a:normAutofit fontScale="92500"/>
          </a:bodyPr>
          <a:lstStyle/>
          <a:p>
            <a:r>
              <a:rPr lang="en-US" sz="3200" b="1" dirty="0" smtClean="0"/>
              <a:t>Incorrect cell suspension </a:t>
            </a:r>
            <a:r>
              <a:rPr lang="en-US" dirty="0" smtClean="0"/>
              <a:t>for Donor or Patient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3500" b="1" dirty="0" smtClean="0"/>
              <a:t>Failure to thoroughly resuspend </a:t>
            </a:r>
            <a:r>
              <a:rPr lang="en-US" dirty="0" smtClean="0"/>
              <a:t>reagent cells</a:t>
            </a:r>
            <a:endParaRPr lang="en-US" dirty="0"/>
          </a:p>
        </p:txBody>
      </p:sp>
      <p:pic>
        <p:nvPicPr>
          <p:cNvPr id="1026" name="Picture 2" descr="Earth,environmental conservation,environmental issues,faucets,globes,iStockphoto,nature,pipes,planets,spigots,wastefulness,water conserv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0"/>
            <a:ext cx="202882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 rot="21116702">
            <a:off x="588174" y="4798207"/>
            <a:ext cx="3321437" cy="1323439"/>
          </a:xfrm>
          <a:prstGeom prst="rect">
            <a:avLst/>
          </a:prstGeom>
          <a:solidFill>
            <a:srgbClr val="92D050"/>
          </a:solidFill>
          <a:ln w="31750" cmpd="thickThin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all 3 Variations.</a:t>
            </a:r>
          </a:p>
          <a:p>
            <a:pPr algn="ctr"/>
            <a:r>
              <a:rPr lang="en-US" sz="2000" b="1" dirty="0" smtClean="0"/>
              <a:t>Make sure to spin the tubes and compare the size of the cell buttons.</a:t>
            </a:r>
          </a:p>
        </p:txBody>
      </p:sp>
    </p:spTree>
    <p:extLst>
      <p:ext uri="{BB962C8B-B14F-4D97-AF65-F5344CB8AC3E}">
        <p14:creationId xmlns:p14="http://schemas.microsoft.com/office/powerpoint/2010/main" val="195650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7030A0"/>
                </a:solidFill>
              </a:rPr>
              <a:t>Failure to MIX test tube</a:t>
            </a:r>
          </a:p>
          <a:p>
            <a:endParaRPr lang="en-US" dirty="0" smtClean="0"/>
          </a:p>
          <a:p>
            <a:r>
              <a:rPr lang="en-US" dirty="0" smtClean="0"/>
              <a:t>Start with cells and plasma</a:t>
            </a:r>
          </a:p>
          <a:p>
            <a:r>
              <a:rPr lang="en-US" dirty="0" smtClean="0"/>
              <a:t>With the dropper on the side of the tube:</a:t>
            </a:r>
          </a:p>
          <a:p>
            <a:pPr lvl="1"/>
            <a:r>
              <a:rPr lang="en-US" dirty="0" smtClean="0"/>
              <a:t>Add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colored</a:t>
            </a:r>
            <a:r>
              <a:rPr lang="en-US" dirty="0" smtClean="0"/>
              <a:t> LISS – do not mix</a:t>
            </a:r>
            <a:endParaRPr lang="en-US" dirty="0"/>
          </a:p>
          <a:p>
            <a:pPr lvl="1"/>
            <a:r>
              <a:rPr lang="en-US" dirty="0" smtClean="0"/>
              <a:t>Add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colored</a:t>
            </a:r>
            <a:r>
              <a:rPr lang="en-US" dirty="0" smtClean="0"/>
              <a:t> PEG – do not mix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Observe “layering”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261" y="3733800"/>
            <a:ext cx="2743200" cy="246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537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Antibody Detection, </a:t>
            </a:r>
            <a:r>
              <a:rPr lang="en-US" b="1" dirty="0" smtClean="0">
                <a:solidFill>
                  <a:srgbClr val="C00000"/>
                </a:solidFill>
              </a:rPr>
              <a:t>Part 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December</a:t>
            </a:r>
            <a:r>
              <a:rPr lang="en-US" dirty="0" smtClean="0"/>
              <a:t> Technical Meeting</a:t>
            </a:r>
          </a:p>
          <a:p>
            <a:pPr lvl="1"/>
            <a:r>
              <a:rPr lang="en-US" dirty="0" smtClean="0"/>
              <a:t>Discussion of various methods</a:t>
            </a:r>
          </a:p>
          <a:p>
            <a:pPr lvl="1"/>
            <a:r>
              <a:rPr lang="en-US" dirty="0" smtClean="0"/>
              <a:t>Discussion of various techniques</a:t>
            </a:r>
          </a:p>
          <a:p>
            <a:pPr lvl="1"/>
            <a:r>
              <a:rPr lang="en-US" dirty="0" smtClean="0"/>
              <a:t>Review of incubation times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January</a:t>
            </a:r>
            <a:r>
              <a:rPr lang="en-US" dirty="0" smtClean="0"/>
              <a:t> Technical Meeting</a:t>
            </a:r>
          </a:p>
          <a:p>
            <a:pPr lvl="1"/>
            <a:r>
              <a:rPr lang="en-US" dirty="0" smtClean="0"/>
              <a:t>Improving detection through technique</a:t>
            </a:r>
          </a:p>
          <a:p>
            <a:pPr lvl="1"/>
            <a:r>
              <a:rPr lang="en-US" dirty="0" smtClean="0"/>
              <a:t>Sizing up the drops to meet test instructions</a:t>
            </a:r>
          </a:p>
          <a:p>
            <a:pPr lvl="1"/>
            <a:r>
              <a:rPr lang="en-US" dirty="0" smtClean="0"/>
              <a:t>Discuss the package insert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9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What do you do to get it right?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dirty="0" smtClean="0"/>
              <a:t>Add to this List:</a:t>
            </a:r>
          </a:p>
          <a:p>
            <a:r>
              <a:rPr lang="en-US" dirty="0" smtClean="0"/>
              <a:t>Add LISS first and then add plasma to match</a:t>
            </a:r>
          </a:p>
          <a:p>
            <a:r>
              <a:rPr lang="en-US" dirty="0" smtClean="0"/>
              <a:t>Drop LISS with transfer pipet rather than bottle dropper</a:t>
            </a:r>
          </a:p>
          <a:p>
            <a:r>
              <a:rPr lang="en-US" dirty="0" smtClean="0"/>
              <a:t>Wish we would buy different transfer </a:t>
            </a:r>
            <a:r>
              <a:rPr lang="en-US" dirty="0" smtClean="0"/>
              <a:t>pipets</a:t>
            </a:r>
          </a:p>
          <a:p>
            <a:r>
              <a:rPr lang="en-US" dirty="0" smtClean="0"/>
              <a:t>Add plasma to A1 and B tubes first to “prime” the dropper and “get a feel” for the </a:t>
            </a:r>
            <a:r>
              <a:rPr lang="en-US" smtClean="0"/>
              <a:t>dropper action</a:t>
            </a:r>
            <a:endParaRPr lang="en-US" dirty="0" smtClean="0"/>
          </a:p>
          <a:p>
            <a:r>
              <a:rPr lang="en-US" dirty="0" smtClean="0"/>
              <a:t>Practice! Practice! Practice!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0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Package Insert from ORTHO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7030A0"/>
                </a:solidFill>
              </a:rPr>
              <a:t>Antibody Enhancement Solution</a:t>
            </a:r>
          </a:p>
          <a:p>
            <a:r>
              <a:rPr lang="en-US" b="1" dirty="0" smtClean="0"/>
              <a:t>Storage:</a:t>
            </a:r>
          </a:p>
          <a:p>
            <a:pPr lvl="1"/>
            <a:r>
              <a:rPr lang="en-US" dirty="0" smtClean="0"/>
              <a:t>2 to 8C</a:t>
            </a:r>
          </a:p>
          <a:p>
            <a:pPr lvl="1"/>
            <a:r>
              <a:rPr lang="en-US" dirty="0" smtClean="0"/>
              <a:t>May be at 15 to 30C while in use</a:t>
            </a:r>
          </a:p>
          <a:p>
            <a:pPr lvl="1"/>
            <a:r>
              <a:rPr lang="en-US" dirty="0" smtClean="0"/>
              <a:t>Replace cap when not in use</a:t>
            </a:r>
          </a:p>
          <a:p>
            <a:r>
              <a:rPr lang="en-US" b="1" dirty="0" smtClean="0"/>
              <a:t>Specimens</a:t>
            </a:r>
          </a:p>
          <a:p>
            <a:pPr lvl="1"/>
            <a:r>
              <a:rPr lang="en-US" dirty="0" smtClean="0"/>
              <a:t>No special patient preparation </a:t>
            </a:r>
          </a:p>
          <a:p>
            <a:pPr lvl="1"/>
            <a:r>
              <a:rPr lang="en-US" dirty="0" smtClean="0"/>
              <a:t>Serum or plasma</a:t>
            </a:r>
          </a:p>
          <a:p>
            <a:pPr lvl="1"/>
            <a:r>
              <a:rPr lang="en-US" dirty="0" smtClean="0"/>
              <a:t>Test as soon as possible </a:t>
            </a:r>
          </a:p>
        </p:txBody>
      </p:sp>
    </p:spTree>
    <p:extLst>
      <p:ext uri="{BB962C8B-B14F-4D97-AF65-F5344CB8AC3E}">
        <p14:creationId xmlns:p14="http://schemas.microsoft.com/office/powerpoint/2010/main" val="414033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ORTHO 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3810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>
                <a:solidFill>
                  <a:srgbClr val="7030A0"/>
                </a:solidFill>
              </a:rPr>
              <a:t>Precautions</a:t>
            </a:r>
          </a:p>
          <a:p>
            <a:pPr lvl="1"/>
            <a:r>
              <a:rPr lang="en-US" dirty="0" smtClean="0"/>
              <a:t>Handle using good lab practices</a:t>
            </a:r>
          </a:p>
          <a:p>
            <a:pPr lvl="1"/>
            <a:r>
              <a:rPr lang="en-US" dirty="0" smtClean="0"/>
              <a:t>Improper storage will adversely affect performance</a:t>
            </a:r>
          </a:p>
          <a:p>
            <a:pPr lvl="1"/>
            <a:r>
              <a:rPr lang="en-US" dirty="0" smtClean="0"/>
              <a:t>Do not use beyond expiration date</a:t>
            </a:r>
          </a:p>
          <a:p>
            <a:pPr lvl="1"/>
            <a:r>
              <a:rPr lang="en-US" dirty="0" smtClean="0"/>
              <a:t>Turbidity may indicate bacterial contamination</a:t>
            </a:r>
          </a:p>
          <a:p>
            <a:pPr lvl="1"/>
            <a:r>
              <a:rPr lang="en-US" dirty="0" smtClean="0"/>
              <a:t>Contaminated blood specimens may interfere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ABO Incompatibility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743200"/>
          </a:xfrm>
          <a:ln w="31750" cmpd="thinThick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LISS detects ABO incompatibility making an “immediate spin” unnecessary for routine antiglobulin crossmatching.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3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657600"/>
            <a:ext cx="8229600" cy="2514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Plasma</a:t>
            </a:r>
            <a:r>
              <a:rPr lang="en-US" dirty="0"/>
              <a:t> </a:t>
            </a:r>
            <a:r>
              <a:rPr lang="en-US" dirty="0" smtClean="0"/>
              <a:t>    2 drops (approximately 100 µL)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LISS</a:t>
            </a:r>
            <a:r>
              <a:rPr lang="en-US" dirty="0" smtClean="0"/>
              <a:t>           2 drops (approximately 100 µL)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Cells</a:t>
            </a:r>
            <a:r>
              <a:rPr lang="en-US" dirty="0"/>
              <a:t> </a:t>
            </a:r>
            <a:r>
              <a:rPr lang="en-US" dirty="0" smtClean="0"/>
              <a:t>         1 drop (approximately 50 µL)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67037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Mix and incubate </a:t>
            </a:r>
            <a:r>
              <a:rPr lang="en-US" dirty="0"/>
              <a:t>at 36 to 38C for 10 to 30 minutes</a:t>
            </a:r>
          </a:p>
          <a:p>
            <a:endParaRPr lang="en-US" sz="800" dirty="0"/>
          </a:p>
          <a:p>
            <a:r>
              <a:rPr lang="en-US" b="1" dirty="0"/>
              <a:t>Read</a:t>
            </a:r>
            <a:r>
              <a:rPr lang="en-US" dirty="0"/>
              <a:t> for hemolysis and agglutination</a:t>
            </a:r>
          </a:p>
          <a:p>
            <a:r>
              <a:rPr lang="en-US" b="1" dirty="0"/>
              <a:t>Wash 3x </a:t>
            </a:r>
            <a:r>
              <a:rPr lang="en-US" dirty="0"/>
              <a:t>to a dry button</a:t>
            </a:r>
          </a:p>
          <a:p>
            <a:r>
              <a:rPr lang="en-US" b="1" dirty="0"/>
              <a:t>Anti-IgG</a:t>
            </a:r>
            <a:r>
              <a:rPr lang="en-US" dirty="0"/>
              <a:t>:  2 drops (approximately 100 µL)</a:t>
            </a:r>
          </a:p>
          <a:p>
            <a:r>
              <a:rPr lang="en-US" b="1" dirty="0"/>
              <a:t>Read</a:t>
            </a:r>
            <a:r>
              <a:rPr lang="en-US" dirty="0"/>
              <a:t> for agglutination</a:t>
            </a:r>
          </a:p>
          <a:p>
            <a:r>
              <a:rPr lang="en-US" dirty="0"/>
              <a:t>Add </a:t>
            </a:r>
            <a:r>
              <a:rPr lang="en-US" b="1" dirty="0"/>
              <a:t>AHG control cells </a:t>
            </a:r>
            <a:r>
              <a:rPr lang="en-US" dirty="0"/>
              <a:t>as indicated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ORTHO 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 smtClean="0"/>
              <a:t>Interpretation</a:t>
            </a:r>
          </a:p>
          <a:p>
            <a:r>
              <a:rPr lang="en-US" dirty="0" smtClean="0"/>
              <a:t>Hemolysis or agglutination = POS</a:t>
            </a:r>
          </a:p>
          <a:p>
            <a:r>
              <a:rPr lang="en-US" dirty="0" smtClean="0"/>
              <a:t>No hemolysis or agglutination = NEG</a:t>
            </a:r>
          </a:p>
          <a:p>
            <a:r>
              <a:rPr lang="en-US" dirty="0" smtClean="0"/>
              <a:t>NEG results are verified by Coombs control cells</a:t>
            </a:r>
          </a:p>
          <a:p>
            <a:pPr lvl="1"/>
            <a:r>
              <a:rPr lang="en-US" dirty="0" smtClean="0"/>
              <a:t>CC fail to agglutinate = Invalid Test:  AHG inactivated, neutralized or omitted</a:t>
            </a:r>
          </a:p>
          <a:p>
            <a:pPr lvl="1"/>
            <a:r>
              <a:rPr lang="en-US" dirty="0" smtClean="0"/>
              <a:t>CC agglutinate = Valid Test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0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ORTHO 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900" b="1" dirty="0" smtClean="0"/>
              <a:t>Limitations</a:t>
            </a:r>
          </a:p>
          <a:p>
            <a:r>
              <a:rPr lang="en-US" dirty="0" smtClean="0"/>
              <a:t>Procedure and interpretation must be followed closely to assure accuracy</a:t>
            </a:r>
          </a:p>
          <a:p>
            <a:r>
              <a:rPr lang="en-US" dirty="0" smtClean="0"/>
              <a:t>Improper technique may invalidate results</a:t>
            </a:r>
          </a:p>
          <a:p>
            <a:r>
              <a:rPr lang="en-US" dirty="0" smtClean="0"/>
              <a:t>Ionic strength determined by amount of plasma; follow method exactly to avoid changes</a:t>
            </a:r>
          </a:p>
          <a:p>
            <a:r>
              <a:rPr lang="en-US" dirty="0" smtClean="0"/>
              <a:t>Use no other potentiating media with LISS</a:t>
            </a:r>
          </a:p>
          <a:p>
            <a:r>
              <a:rPr lang="en-US" dirty="0" smtClean="0"/>
              <a:t>Weaker reactions occur at less than 10 or greater than 30 minutes incubation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703</Words>
  <Application>Microsoft Office PowerPoint</Application>
  <PresentationFormat>On-screen Show (4:3)</PresentationFormat>
  <Paragraphs>136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LISS Antibody Screens</vt:lpstr>
      <vt:lpstr>Antibody Detection, Part 2</vt:lpstr>
      <vt:lpstr>Package Insert from ORTHO</vt:lpstr>
      <vt:lpstr>ORTHO AES</vt:lpstr>
      <vt:lpstr>ABO Incompatibility Detection</vt:lpstr>
      <vt:lpstr>Set Up</vt:lpstr>
      <vt:lpstr>Set Up</vt:lpstr>
      <vt:lpstr>ORTHO AES</vt:lpstr>
      <vt:lpstr>ORTHO AES</vt:lpstr>
      <vt:lpstr>ORTHO AES</vt:lpstr>
      <vt:lpstr>Anti-IgG</vt:lpstr>
      <vt:lpstr>Screening Cells</vt:lpstr>
      <vt:lpstr>There are Droppers</vt:lpstr>
      <vt:lpstr>Demo Station</vt:lpstr>
      <vt:lpstr>Demo Station</vt:lpstr>
      <vt:lpstr>Right On!</vt:lpstr>
      <vt:lpstr>Problem 1</vt:lpstr>
      <vt:lpstr>Problem 2</vt:lpstr>
      <vt:lpstr>Problem 3</vt:lpstr>
      <vt:lpstr>What do you do to get it right?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LISS Antibody Screens</dc:title>
  <dc:creator/>
  <cp:lastModifiedBy>rgary</cp:lastModifiedBy>
  <cp:revision>21</cp:revision>
  <dcterms:created xsi:type="dcterms:W3CDTF">2006-08-16T00:00:00Z</dcterms:created>
  <dcterms:modified xsi:type="dcterms:W3CDTF">2013-04-26T13:16:22Z</dcterms:modified>
</cp:coreProperties>
</file>