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3" r:id="rId18"/>
    <p:sldId id="274" r:id="rId19"/>
    <p:sldId id="271" r:id="rId20"/>
    <p:sldId id="272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4E50170-F8E8-4C3E-8F22-F9915F84274A}" type="datetimeFigureOut">
              <a:rPr lang="en-US" smtClean="0"/>
              <a:t>5/27/2013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C79A288-FA67-450B-BB55-72ABA71EAD8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0170-F8E8-4C3E-8F22-F9915F84274A}" type="datetimeFigureOut">
              <a:rPr lang="en-US" smtClean="0"/>
              <a:t>5/27/2013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A288-FA67-450B-BB55-72ABA71EAD8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0170-F8E8-4C3E-8F22-F9915F84274A}" type="datetimeFigureOut">
              <a:rPr lang="en-US" smtClean="0"/>
              <a:t>5/27/2013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A288-FA67-450B-BB55-72ABA71EAD8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0170-F8E8-4C3E-8F22-F9915F84274A}" type="datetimeFigureOut">
              <a:rPr lang="en-US" smtClean="0"/>
              <a:t>5/27/2013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A288-FA67-450B-BB55-72ABA71EAD8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0170-F8E8-4C3E-8F22-F9915F84274A}" type="datetimeFigureOut">
              <a:rPr lang="en-US" smtClean="0"/>
              <a:t>5/27/2013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A288-FA67-450B-BB55-72ABA71EAD8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0170-F8E8-4C3E-8F22-F9915F84274A}" type="datetimeFigureOut">
              <a:rPr lang="en-US" smtClean="0"/>
              <a:t>5/27/2013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A288-FA67-450B-BB55-72ABA71EAD8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0170-F8E8-4C3E-8F22-F9915F84274A}" type="datetimeFigureOut">
              <a:rPr lang="en-US" smtClean="0"/>
              <a:t>5/27/2013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A288-FA67-450B-BB55-72ABA71EAD8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0170-F8E8-4C3E-8F22-F9915F84274A}" type="datetimeFigureOut">
              <a:rPr lang="en-US" smtClean="0"/>
              <a:t>5/27/2013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A288-FA67-450B-BB55-72ABA71EAD8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0170-F8E8-4C3E-8F22-F9915F84274A}" type="datetimeFigureOut">
              <a:rPr lang="en-US" smtClean="0"/>
              <a:t>5/27/2013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A288-FA67-450B-BB55-72ABA71EAD8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0170-F8E8-4C3E-8F22-F9915F84274A}" type="datetimeFigureOut">
              <a:rPr lang="en-US" smtClean="0"/>
              <a:t>5/27/2013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A288-FA67-450B-BB55-72ABA71EAD8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0170-F8E8-4C3E-8F22-F9915F84274A}" type="datetimeFigureOut">
              <a:rPr lang="en-US" smtClean="0"/>
              <a:t>5/27/2013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A288-FA67-450B-BB55-72ABA71EAD8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4E50170-F8E8-4C3E-8F22-F9915F84274A}" type="datetimeFigureOut">
              <a:rPr lang="en-US" smtClean="0"/>
              <a:t>5/27/2013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C79A288-FA67-450B-BB55-72ABA71EAD8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Safety Inspection Preparations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Elizabeth Means (Beth), MT (ASCP), MBA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070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Q: What would you do if you discovered a fire/spill of unknown chemical?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A: Refer to </a:t>
            </a:r>
            <a:r>
              <a:rPr lang="en-US" dirty="0" smtClean="0">
                <a:solidFill>
                  <a:srgbClr val="0070C0"/>
                </a:solidFill>
              </a:rPr>
              <a:t>flip chart- Code Orange</a:t>
            </a:r>
            <a:r>
              <a:rPr lang="en-US" dirty="0" smtClean="0"/>
              <a:t>, Hazardous Material Spill. Fill out a QIM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058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Q: What is your role in a disaster?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A: Follow the instructions of your fire warden or lead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096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Q: How do you get EH&amp;S to pick up a hazardous chemical you no longer need?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A: EH&amp;S webpage from UW site- waste collection 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511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Q: Who is the safety officer for Laboratory Medicine?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A: Sara Trimble- Hematology Supervisor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874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Q: Who is the safety officer for TSL?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A: Beth Means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729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Q: Where would you find instructions for a</a:t>
            </a:r>
            <a:br>
              <a:rPr lang="en-US" dirty="0" smtClean="0"/>
            </a:br>
            <a:r>
              <a:rPr lang="en-US" dirty="0" smtClean="0"/>
              <a:t>	- Needle Stick injury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- Electrical Shock injury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- Chemical Splash injury?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905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A: </a:t>
            </a:r>
            <a:r>
              <a:rPr lang="en-US" dirty="0" smtClean="0">
                <a:solidFill>
                  <a:srgbClr val="0070C0"/>
                </a:solidFill>
              </a:rPr>
              <a:t>Needle Stick: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Flip chart- infection control employee health, green tab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Electrical Shock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: Flip chart- medical assistance response, green tab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Chemical Splash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: Flip chart- code orange, hazardous material spill, orange tab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254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Q: What phone number do you call for emergency assistance?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A: Depends on emergency, refer to emergency numbers on </a:t>
            </a:r>
            <a:r>
              <a:rPr lang="en-US" dirty="0" smtClean="0">
                <a:solidFill>
                  <a:srgbClr val="0070C0"/>
                </a:solidFill>
              </a:rPr>
              <a:t>laminated card attached to your ID</a:t>
            </a:r>
            <a:r>
              <a:rPr lang="en-US" dirty="0" smtClean="0"/>
              <a:t> badge or </a:t>
            </a:r>
            <a:r>
              <a:rPr lang="en-US" dirty="0" smtClean="0">
                <a:solidFill>
                  <a:srgbClr val="0070C0"/>
                </a:solidFill>
              </a:rPr>
              <a:t>Flip chart- </a:t>
            </a:r>
            <a:r>
              <a:rPr lang="en-US" dirty="0" smtClean="0"/>
              <a:t>emergency codes and numbers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241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Q: What if the CAP inspector asks me something I don’t know?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A: The </a:t>
            </a:r>
            <a:r>
              <a:rPr lang="en-US" dirty="0" smtClean="0">
                <a:solidFill>
                  <a:srgbClr val="0070C0"/>
                </a:solidFill>
              </a:rPr>
              <a:t>flip chart </a:t>
            </a:r>
            <a:r>
              <a:rPr lang="en-US" dirty="0" smtClean="0"/>
              <a:t>holds many answers as well as the </a:t>
            </a:r>
            <a:r>
              <a:rPr lang="en-US" dirty="0" smtClean="0">
                <a:solidFill>
                  <a:srgbClr val="0070C0"/>
                </a:solidFill>
              </a:rPr>
              <a:t>workplace safety manual </a:t>
            </a:r>
            <a:r>
              <a:rPr lang="en-US" dirty="0" smtClean="0"/>
              <a:t>located near the CLT benches on the binder shelf. For other questions, refer the inspector to the </a:t>
            </a:r>
            <a:r>
              <a:rPr lang="en-US" dirty="0" smtClean="0">
                <a:solidFill>
                  <a:srgbClr val="0070C0"/>
                </a:solidFill>
              </a:rPr>
              <a:t>lab safety officer or a lead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798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286000"/>
            <a:ext cx="6637468" cy="1362075"/>
          </a:xfrm>
        </p:spPr>
        <p:txBody>
          <a:bodyPr/>
          <a:lstStyle/>
          <a:p>
            <a:pPr algn="ctr"/>
            <a:r>
              <a:rPr lang="en-US" dirty="0" smtClean="0"/>
              <a:t>Reminders!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2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Hazardous Waste Reminders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waste container should be labeled BEFORE placing any waste inside</a:t>
            </a:r>
          </a:p>
          <a:p>
            <a:r>
              <a:rPr lang="en-US" dirty="0" smtClean="0"/>
              <a:t>Hazardous waste containers must be tightly closed unless waste is being added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51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do we need to prepare?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CAP will be inspecting our lab soon (window: June-August 2013</a:t>
            </a:r>
            <a:r>
              <a:rPr lang="en-US" dirty="0" smtClean="0"/>
              <a:t>)</a:t>
            </a:r>
          </a:p>
          <a:p>
            <a:r>
              <a:rPr lang="en-US" dirty="0" smtClean="0"/>
              <a:t>EH&amp;S performs regular (unannounced) inspections</a:t>
            </a:r>
            <a:endParaRPr lang="en-US" dirty="0" smtClean="0"/>
          </a:p>
          <a:p>
            <a:r>
              <a:rPr lang="en-US" dirty="0" smtClean="0"/>
              <a:t>An inspector may ask individuals questions regarding safety and disaster preparedness </a:t>
            </a:r>
          </a:p>
          <a:p>
            <a:r>
              <a:rPr lang="en-US" dirty="0" smtClean="0"/>
              <a:t>It is important that employees are trained in this area so we can stay safe and </a:t>
            </a:r>
            <a:r>
              <a:rPr lang="en-US" dirty="0" smtClean="0">
                <a:solidFill>
                  <a:srgbClr val="0070C0"/>
                </a:solidFill>
              </a:rPr>
              <a:t>PASS</a:t>
            </a:r>
            <a:r>
              <a:rPr lang="en-US" dirty="0" smtClean="0"/>
              <a:t> the inspection. </a:t>
            </a:r>
          </a:p>
          <a:p>
            <a:r>
              <a:rPr lang="en-US" dirty="0" smtClean="0"/>
              <a:t>Mock inspections will be done with a random employee each month</a:t>
            </a:r>
          </a:p>
          <a:p>
            <a:r>
              <a:rPr lang="en-US" dirty="0" smtClean="0"/>
              <a:t>The following Q&amp;A are examples of questions you may be asked by an inspector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33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Safety 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When an inspector is visiting TSL (or at any other time) please keep in mind</a:t>
            </a:r>
          </a:p>
          <a:p>
            <a:pPr lvl="1"/>
            <a:r>
              <a:rPr lang="en-US" dirty="0" smtClean="0"/>
              <a:t>Do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Chew gum</a:t>
            </a:r>
          </a:p>
          <a:p>
            <a:pPr lvl="1"/>
            <a:r>
              <a:rPr lang="en-US" dirty="0" smtClean="0"/>
              <a:t>Do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put on chapstick or lip gloss </a:t>
            </a:r>
          </a:p>
          <a:p>
            <a:pPr lvl="1"/>
            <a:r>
              <a:rPr lang="en-US" dirty="0"/>
              <a:t>Do </a:t>
            </a:r>
            <a:r>
              <a:rPr lang="en-US" dirty="0">
                <a:solidFill>
                  <a:srgbClr val="FF0000"/>
                </a:solidFill>
              </a:rPr>
              <a:t>NOT</a:t>
            </a:r>
            <a:r>
              <a:rPr lang="en-US" dirty="0"/>
              <a:t> wear lab coats, gloves or other PPE outside of TSL or in the break room</a:t>
            </a:r>
          </a:p>
          <a:p>
            <a:pPr lvl="1"/>
            <a:r>
              <a:rPr lang="en-US" dirty="0" smtClean="0"/>
              <a:t>DO wear your lab coat in the lab</a:t>
            </a:r>
          </a:p>
          <a:p>
            <a:pPr lvl="1"/>
            <a:r>
              <a:rPr lang="en-US" dirty="0" smtClean="0"/>
              <a:t>DO wear gloves and appropriate PPE</a:t>
            </a:r>
          </a:p>
          <a:p>
            <a:pPr lvl="1"/>
            <a:r>
              <a:rPr lang="en-US" dirty="0" smtClean="0"/>
              <a:t>DO Wash your hands before leaving the lab</a:t>
            </a:r>
          </a:p>
        </p:txBody>
      </p:sp>
    </p:spTree>
    <p:extLst>
      <p:ext uri="{BB962C8B-B14F-4D97-AF65-F5344CB8AC3E}">
        <p14:creationId xmlns:p14="http://schemas.microsoft.com/office/powerpoint/2010/main" val="3863419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is the Panic Button to be 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EH&amp;S asks this question every time they come.</a:t>
            </a:r>
          </a:p>
          <a:p>
            <a:r>
              <a:rPr lang="en-US" dirty="0" smtClean="0"/>
              <a:t>Only use the Panic Button if you feel bodily harm is imminent</a:t>
            </a:r>
          </a:p>
          <a:p>
            <a:r>
              <a:rPr lang="en-US" dirty="0" smtClean="0"/>
              <a:t>Call Security for out of control behavior or threatening behavior that does not involve bodily harm:   </a:t>
            </a:r>
            <a:r>
              <a:rPr lang="en-US" sz="2800" b="1" dirty="0" smtClean="0"/>
              <a:t>4-5555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88710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Laboratory Safety Audit Q&amp;A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643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Q: Where are the MSDS (Material Safety Data Sheets)?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A: Located in the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yellow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binder on the shelf near the tube station in TSL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709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Q: What should be done if you spilled Blood or a chemical (bleach) on your hand?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A: Minor blood spills on gloves- remove gloves, wash hands. Major blood spills- refer to 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Emergency Reference Guide flipchart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under Infection Control or Hazardous Material Spill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01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Q: Where is the nearest fire extinguisher/ safety shower/ fire alarm station?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2362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A: </a:t>
            </a:r>
            <a:r>
              <a:rPr lang="en-US" dirty="0" smtClean="0">
                <a:solidFill>
                  <a:srgbClr val="0070C0"/>
                </a:solidFill>
              </a:rPr>
              <a:t>Fire extinguisher</a:t>
            </a:r>
            <a:r>
              <a:rPr lang="en-US" dirty="0" smtClean="0"/>
              <a:t>: front of TSL near blood fridges, one outside the double doors to the left, one in the  break room in between the bathrooms.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Safety Shower</a:t>
            </a:r>
            <a:r>
              <a:rPr lang="en-US" dirty="0" smtClean="0"/>
              <a:t>: N/A or main lab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Fire Alarm station</a:t>
            </a:r>
            <a:r>
              <a:rPr lang="en-US" dirty="0" smtClean="0"/>
              <a:t>: located outside of TSL through the double doors on the right hand side wall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596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Q: What is our lateral/external evacuation route and regrouping site?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A: See posted colored diagrams. One located underneath the clock by the CLT benches, one located at the entrance to the break room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67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Q: Who is your floor/fire warden?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A:</a:t>
            </a:r>
            <a:r>
              <a:rPr lang="en-US" dirty="0" smtClean="0">
                <a:solidFill>
                  <a:srgbClr val="0070C0"/>
                </a:solidFill>
              </a:rPr>
              <a:t> Dayshift</a:t>
            </a:r>
            <a:r>
              <a:rPr lang="en-US" dirty="0" smtClean="0"/>
              <a:t>: Roxann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Evening</a:t>
            </a:r>
            <a:r>
              <a:rPr lang="en-US" dirty="0" smtClean="0"/>
              <a:t>: Stephanie and Beth once she is trained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Midnights</a:t>
            </a:r>
            <a:r>
              <a:rPr lang="en-US" dirty="0" smtClean="0"/>
              <a:t>: Erin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029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Q: Where is your emergency flip chart/ manual?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A: One located by the tube station on the cork board, one located on the cork board near bench </a:t>
            </a:r>
            <a:r>
              <a:rPr lang="en-US" dirty="0" smtClean="0"/>
              <a:t>C and a 3</a:t>
            </a:r>
            <a:r>
              <a:rPr lang="en-US" baseline="30000" dirty="0" smtClean="0"/>
              <a:t>rd</a:t>
            </a:r>
            <a:r>
              <a:rPr lang="en-US" dirty="0" smtClean="0"/>
              <a:t> is located by the lockers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854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59</TotalTime>
  <Words>755</Words>
  <Application>Microsoft Office PowerPoint</Application>
  <PresentationFormat>On-screen Show (4:3)</PresentationFormat>
  <Paragraphs>64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Austin</vt:lpstr>
      <vt:lpstr>Safety Inspection Preparations</vt:lpstr>
      <vt:lpstr>Why do we need to prepare?</vt:lpstr>
      <vt:lpstr>Laboratory Safety Audit Q&amp;A</vt:lpstr>
      <vt:lpstr>Q: Where are the MSDS (Material Safety Data Sheets)? </vt:lpstr>
      <vt:lpstr>Q: What should be done if you spilled Blood or a chemical (bleach) on your hand?</vt:lpstr>
      <vt:lpstr>Q: Where is the nearest fire extinguisher/ safety shower/ fire alarm station?</vt:lpstr>
      <vt:lpstr>Q: What is our lateral/external evacuation route and regrouping site?</vt:lpstr>
      <vt:lpstr>Q: Who is your floor/fire warden?</vt:lpstr>
      <vt:lpstr>Q: Where is your emergency flip chart/ manual?</vt:lpstr>
      <vt:lpstr>Q: What would you do if you discovered a fire/spill of unknown chemical?</vt:lpstr>
      <vt:lpstr>Q: What is your role in a disaster?</vt:lpstr>
      <vt:lpstr>Q: How do you get EH&amp;S to pick up a hazardous chemical you no longer need?</vt:lpstr>
      <vt:lpstr>Q: Who is the safety officer for Laboratory Medicine?</vt:lpstr>
      <vt:lpstr>Q: Who is the safety officer for TSL?</vt:lpstr>
      <vt:lpstr>Q: Where would you find instructions for a  - Needle Stick injury  - Electrical Shock injury  - Chemical Splash injury?</vt:lpstr>
      <vt:lpstr>Q: What phone number do you call for emergency assistance?</vt:lpstr>
      <vt:lpstr>Q: What if the CAP inspector asks me something I don’t know?</vt:lpstr>
      <vt:lpstr>Reminders!</vt:lpstr>
      <vt:lpstr>Hazardous Waste Reminders</vt:lpstr>
      <vt:lpstr>General Safety Reminders</vt:lpstr>
      <vt:lpstr>When is the Panic Button to be used?</vt:lpstr>
    </vt:vector>
  </TitlesOfParts>
  <Company>UWMC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Bethm9</dc:creator>
  <cp:lastModifiedBy>rgary</cp:lastModifiedBy>
  <cp:revision>11</cp:revision>
  <dcterms:created xsi:type="dcterms:W3CDTF">2013-05-22T22:56:26Z</dcterms:created>
  <dcterms:modified xsi:type="dcterms:W3CDTF">2013-05-27T17:51:15Z</dcterms:modified>
</cp:coreProperties>
</file>