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4" r:id="rId8"/>
    <p:sldId id="262" r:id="rId9"/>
    <p:sldId id="265" r:id="rId10"/>
    <p:sldId id="268" r:id="rId11"/>
    <p:sldId id="266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125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3C355D-5B9F-47CB-AFA2-698E8BCBA998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2A9265-E06D-4C3D-88ED-5182D98AF06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shland.com/products/rad-sure-blood-irradiation-indicator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543800" cy="1524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Transfusion-associated Graft versus Host Disease</a:t>
            </a:r>
            <a:br>
              <a:rPr lang="en-US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(TA-</a:t>
            </a:r>
            <a:r>
              <a:rPr lang="en-US" sz="48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GvHD</a:t>
            </a:r>
            <a:r>
              <a:rPr lang="en-US" sz="48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43662"/>
          </a:xfrm>
        </p:spPr>
        <p:txBody>
          <a:bodyPr/>
          <a:lstStyle/>
          <a:p>
            <a:r>
              <a:rPr lang="en-US" dirty="0" smtClean="0"/>
              <a:t>Nancy Chong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156"/>
            <a:ext cx="8077200" cy="1487244"/>
          </a:xfrm>
        </p:spPr>
        <p:txBody>
          <a:bodyPr/>
          <a:lstStyle/>
          <a:p>
            <a:r>
              <a:rPr lang="en-US" dirty="0" smtClean="0"/>
              <a:t>Blood Product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6781800" cy="38770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http://www.ashland.com/products/rad-sure-blood-irradiation-indicators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62001" y="3810000"/>
            <a:ext cx="685800" cy="23073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X:\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1898" r="28439" b="30139"/>
          <a:stretch/>
        </p:blipFill>
        <p:spPr bwMode="auto">
          <a:xfrm>
            <a:off x="6400800" y="3218411"/>
            <a:ext cx="2265947" cy="327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1400" y="3810000"/>
            <a:ext cx="25146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Product Description</a:t>
            </a:r>
            <a:endParaRPr lang="en-US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4175" y="5715000"/>
            <a:ext cx="25146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RAD-SURE sticker</a:t>
            </a:r>
            <a:endParaRPr lang="en-US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6096000" y="4267200"/>
            <a:ext cx="304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6002154"/>
            <a:ext cx="762000" cy="176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RBCs:</a:t>
            </a:r>
          </a:p>
          <a:p>
            <a:pPr marL="411480" lvl="1" indent="0">
              <a:buNone/>
            </a:pPr>
            <a:r>
              <a:rPr lang="en-US" dirty="0" smtClean="0"/>
              <a:t>Intracellular potassium loss</a:t>
            </a:r>
          </a:p>
          <a:p>
            <a:pPr marL="411480" lvl="1" indent="0">
              <a:buNone/>
            </a:pPr>
            <a:r>
              <a:rPr lang="en-US" dirty="0" smtClean="0"/>
              <a:t>Increased free </a:t>
            </a:r>
            <a:r>
              <a:rPr lang="en-US" dirty="0" err="1" smtClean="0"/>
              <a:t>Hgb</a:t>
            </a:r>
            <a:r>
              <a:rPr lang="en-US" dirty="0" smtClean="0"/>
              <a:t> levels in supernatant (Hemolysis)</a:t>
            </a:r>
          </a:p>
          <a:p>
            <a:pPr marL="411480" lvl="1" indent="0">
              <a:buNone/>
            </a:pPr>
            <a:r>
              <a:rPr lang="en-US" dirty="0" smtClean="0"/>
              <a:t>Cell viability </a:t>
            </a:r>
            <a:r>
              <a:rPr lang="en-US" dirty="0" smtClean="0"/>
              <a:t>shortened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	</a:t>
            </a:r>
            <a:r>
              <a:rPr lang="en-US" dirty="0" smtClean="0"/>
              <a:t>28 days</a:t>
            </a:r>
          </a:p>
          <a:p>
            <a:pPr marL="411480" lvl="1" indent="0">
              <a:buNone/>
            </a:pPr>
            <a:r>
              <a:rPr lang="en-US" dirty="0" smtClean="0"/>
              <a:t>OR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Original Expiration, if less than 28 days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Platelets:</a:t>
            </a:r>
          </a:p>
          <a:p>
            <a:pPr marL="411480" lvl="1" indent="0">
              <a:buNone/>
            </a:pPr>
            <a:r>
              <a:rPr lang="en-US" dirty="0" smtClean="0"/>
              <a:t>No qualitative or quantitative changes up for doses up to 50 </a:t>
            </a:r>
            <a:r>
              <a:rPr lang="en-US" dirty="0" err="1" smtClean="0"/>
              <a:t>Gy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Effects on the other blood cells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29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don’t we irradiate plasma and </a:t>
            </a:r>
            <a:r>
              <a:rPr lang="en-US" dirty="0" err="1" smtClean="0"/>
              <a:t>cryo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Why doesn’t leukoreduction take care of the problem?</a:t>
            </a:r>
          </a:p>
          <a:p>
            <a:endParaRPr lang="en-US" dirty="0"/>
          </a:p>
          <a:p>
            <a:r>
              <a:rPr lang="en-US" dirty="0" smtClean="0"/>
              <a:t>Why aren’t the Pediatric Trauma RBCs irradiated?</a:t>
            </a:r>
          </a:p>
          <a:p>
            <a:endParaRPr lang="en-US" dirty="0"/>
          </a:p>
          <a:p>
            <a:r>
              <a:rPr lang="en-US" dirty="0" smtClean="0"/>
              <a:t>Is it bad to give the short dated irradiated RBCs to any patient (inventory control)?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799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can we improve our process to “not miss” the LKR, IRR attributes?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Let’s discuss!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984702"/>
            <a:ext cx="5943600" cy="368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399"/>
            <a:ext cx="8458199" cy="4068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Why don’t we irradiate plasma and </a:t>
            </a:r>
            <a:r>
              <a:rPr lang="en-US" dirty="0" err="1" smtClean="0"/>
              <a:t>cryo</a:t>
            </a:r>
            <a:r>
              <a:rPr lang="en-US" dirty="0" smtClean="0"/>
              <a:t>?  These are </a:t>
            </a:r>
            <a:r>
              <a:rPr lang="en-US" dirty="0" err="1" smtClean="0"/>
              <a:t>acellular</a:t>
            </a:r>
            <a:r>
              <a:rPr lang="en-US" dirty="0" smtClean="0"/>
              <a:t> products – no white blood cells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Why doesn’t leuko</a:t>
            </a:r>
            <a:r>
              <a:rPr lang="en-US" b="1" dirty="0" smtClean="0">
                <a:solidFill>
                  <a:srgbClr val="C00000"/>
                </a:solidFill>
              </a:rPr>
              <a:t>reduction</a:t>
            </a:r>
            <a:r>
              <a:rPr lang="en-US" dirty="0" smtClean="0"/>
              <a:t> take care of the problem?  There are sufficient remaining lymphocytes to cause TAGVHD.</a:t>
            </a:r>
          </a:p>
          <a:p>
            <a:endParaRPr lang="en-US" dirty="0"/>
          </a:p>
          <a:p>
            <a:r>
              <a:rPr lang="en-US" dirty="0" smtClean="0"/>
              <a:t>Why aren’t the Pediatric Trauma RBCs irradiated?  High potassium in irradiated units can cause cardiac arrhythmias.  Physicians would rather deal with the rare chance of TAGVHD than a heart stopping.  We can order FRESH irradiated RBCs if needed.</a:t>
            </a:r>
          </a:p>
          <a:p>
            <a:endParaRPr lang="en-US" dirty="0"/>
          </a:p>
          <a:p>
            <a:r>
              <a:rPr lang="en-US" dirty="0" smtClean="0"/>
              <a:t>Is it bad to give the short dated irradiated RBCs to any patient (inventory control)?  No.  Adult patients can deal with the high potassium.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77644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8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a rare complication of blood </a:t>
            </a:r>
            <a:r>
              <a:rPr lang="en-US" dirty="0" smtClean="0"/>
              <a:t>transfusion</a:t>
            </a:r>
          </a:p>
          <a:p>
            <a:r>
              <a:rPr lang="en-US" b="1" dirty="0"/>
              <a:t>D</a:t>
            </a:r>
            <a:r>
              <a:rPr lang="en-US" b="1" dirty="0" smtClean="0"/>
              <a:t>onor </a:t>
            </a:r>
            <a:r>
              <a:rPr lang="en-US" b="1" dirty="0" smtClean="0"/>
              <a:t>T lymphocytes</a:t>
            </a:r>
            <a:r>
              <a:rPr lang="en-US" dirty="0" smtClean="0"/>
              <a:t> </a:t>
            </a:r>
            <a:r>
              <a:rPr lang="en-US" b="1" dirty="0" smtClean="0"/>
              <a:t>attack the recipient’s lymphoid tissue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Normally, Donor </a:t>
            </a:r>
            <a:r>
              <a:rPr lang="en-US" dirty="0" smtClean="0"/>
              <a:t>lymphocytes are </a:t>
            </a:r>
            <a:r>
              <a:rPr lang="en-US" dirty="0" smtClean="0"/>
              <a:t>identified </a:t>
            </a:r>
            <a:r>
              <a:rPr lang="en-US" dirty="0" smtClean="0"/>
              <a:t>as foreign and destroyed by the recipient’s immune system. </a:t>
            </a:r>
          </a:p>
          <a:p>
            <a:r>
              <a:rPr lang="en-US" b="1" dirty="0" smtClean="0"/>
              <a:t>However, </a:t>
            </a:r>
            <a:r>
              <a:rPr lang="en-US" dirty="0" smtClean="0"/>
              <a:t>in this situation where the recipient is immunocompromised, the recipient’s immune system is not able to destroy the donor lymphocytes.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TA-</a:t>
            </a:r>
            <a:r>
              <a:rPr lang="en-US" dirty="0" err="1" smtClean="0"/>
              <a:t>GvHD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/>
          </a:bodyPr>
          <a:lstStyle/>
          <a:p>
            <a:r>
              <a:rPr lang="en-US" dirty="0" smtClean="0"/>
              <a:t>Immunocompromised individuals:</a:t>
            </a:r>
          </a:p>
          <a:p>
            <a:pPr marL="411480" lvl="1" indent="0">
              <a:buNone/>
            </a:pPr>
            <a:r>
              <a:rPr lang="en-US" sz="1800" dirty="0" smtClean="0"/>
              <a:t>Bone marrow transplant patients</a:t>
            </a:r>
          </a:p>
          <a:p>
            <a:pPr marL="411480" lvl="1" indent="0">
              <a:buNone/>
            </a:pPr>
            <a:r>
              <a:rPr lang="en-US" sz="1800" dirty="0" smtClean="0"/>
              <a:t>Chemotherapy patients</a:t>
            </a:r>
          </a:p>
          <a:p>
            <a:pPr marL="411480" lvl="1" indent="0">
              <a:buNone/>
            </a:pPr>
            <a:r>
              <a:rPr lang="en-US" sz="1800" dirty="0" smtClean="0"/>
              <a:t>Radiation therapy patients</a:t>
            </a:r>
          </a:p>
          <a:p>
            <a:pPr marL="411480" lvl="1" indent="0">
              <a:buNone/>
            </a:pPr>
            <a:r>
              <a:rPr lang="en-US" sz="1800" dirty="0" smtClean="0"/>
              <a:t>Fetuses and newborns</a:t>
            </a:r>
          </a:p>
          <a:p>
            <a:pPr marL="411480" lvl="1" indent="0">
              <a:buNone/>
            </a:pPr>
            <a:r>
              <a:rPr lang="en-US" sz="1800" dirty="0" smtClean="0"/>
              <a:t>Heart, lung and liver transplant patients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r>
              <a:rPr lang="en-US" dirty="0" smtClean="0"/>
              <a:t>Non-immunocompromised individuals:</a:t>
            </a:r>
          </a:p>
          <a:p>
            <a:pPr marL="411480" lvl="1" indent="0">
              <a:buNone/>
            </a:pPr>
            <a:r>
              <a:rPr lang="en-US" sz="1800" dirty="0" smtClean="0"/>
              <a:t>Recipients with same haplotype as the donor (genetically similar)</a:t>
            </a:r>
          </a:p>
          <a:p>
            <a:pPr marL="411480" lvl="1" indent="0">
              <a:buNone/>
            </a:pPr>
            <a:r>
              <a:rPr lang="en-US" sz="1800" dirty="0" smtClean="0"/>
              <a:t>Blood relatives of the donor</a:t>
            </a:r>
          </a:p>
          <a:p>
            <a:pPr marL="411480" lvl="1" indent="0" algn="ctr">
              <a:buNone/>
            </a:pPr>
            <a:r>
              <a:rPr lang="en-US" sz="1800" b="1" i="1" dirty="0" smtClean="0">
                <a:solidFill>
                  <a:srgbClr val="7030A0"/>
                </a:solidFill>
              </a:rPr>
              <a:t>Did you know that 100% of  WBC containing blood components in Japan are irradiated?</a:t>
            </a:r>
            <a:endParaRPr lang="en-US" sz="1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TA-GVHD follows 0.1–1.0% of transfusions in susceptible </a:t>
            </a:r>
            <a:r>
              <a:rPr lang="en-US" dirty="0" smtClean="0"/>
              <a:t>recipients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However, the </a:t>
            </a:r>
            <a:r>
              <a:rPr lang="en-US" dirty="0"/>
              <a:t>mortality rate of TA-GVHD is 87–100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most common causes of death in TA-</a:t>
            </a:r>
            <a:r>
              <a:rPr lang="en-US" dirty="0" err="1" smtClean="0"/>
              <a:t>GvHD</a:t>
            </a:r>
            <a:r>
              <a:rPr lang="en-US" dirty="0" smtClean="0"/>
              <a:t> are infections and hemorrhages secondary to pancytopenia (reduction in RBC, WBC, and PLT)  and liver dysfunction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36030"/>
            <a:ext cx="3886200" cy="3886200"/>
          </a:xfrm>
        </p:spPr>
        <p:txBody>
          <a:bodyPr/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Rash</a:t>
            </a:r>
          </a:p>
          <a:p>
            <a:r>
              <a:rPr lang="en-US" dirty="0" smtClean="0"/>
              <a:t>Toxic epidermal </a:t>
            </a:r>
            <a:r>
              <a:rPr lang="en-US" dirty="0" err="1" smtClean="0"/>
              <a:t>necrolysis</a:t>
            </a:r>
            <a:endParaRPr lang="en-US" dirty="0" smtClean="0"/>
          </a:p>
          <a:p>
            <a:r>
              <a:rPr lang="en-US" dirty="0" smtClean="0"/>
              <a:t>Cough</a:t>
            </a:r>
          </a:p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Profuse diarrhea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48758"/>
            <a:ext cx="2677297" cy="34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133601"/>
            <a:ext cx="7745505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May be difficult </a:t>
            </a:r>
            <a:r>
              <a:rPr lang="en-US" dirty="0" smtClean="0"/>
              <a:t>due </a:t>
            </a:r>
            <a:r>
              <a:rPr lang="en-US" dirty="0"/>
              <a:t>to rarity in occurrence and overlapping clinical features with various infections and drug </a:t>
            </a:r>
            <a:r>
              <a:rPr lang="en-US" dirty="0" smtClean="0"/>
              <a:t>reactions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Laboratory manifestations:</a:t>
            </a:r>
          </a:p>
          <a:p>
            <a:pPr marL="0" indent="0">
              <a:buNone/>
            </a:pPr>
            <a:r>
              <a:rPr lang="en-US" dirty="0" smtClean="0"/>
              <a:t>-Pancytopenia, abnormal liver enzymes, electrolyte imbalance (when diarrhea is present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Biopsy of the affected </a:t>
            </a:r>
            <a:r>
              <a:rPr lang="en-US" dirty="0" smtClean="0"/>
              <a:t>skin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HLA analysis of the circulating lymphocytes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cure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r>
              <a:rPr lang="en-US" dirty="0" smtClean="0">
                <a:solidFill>
                  <a:srgbClr val="FF0000"/>
                </a:solidFill>
              </a:rPr>
              <a:t>Only supportive care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0"/>
          <a:stretch/>
        </p:blipFill>
        <p:spPr bwMode="auto">
          <a:xfrm>
            <a:off x="2514600" y="2832923"/>
            <a:ext cx="4108938" cy="361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22" y="2994465"/>
            <a:ext cx="1987062" cy="132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8925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Irradiate the White Blood Cells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Blood </a:t>
            </a:r>
            <a:r>
              <a:rPr lang="en-US" b="1" i="1" dirty="0" smtClean="0">
                <a:solidFill>
                  <a:srgbClr val="FF0000"/>
                </a:solidFill>
              </a:rPr>
              <a:t>irradiation</a:t>
            </a:r>
            <a:r>
              <a:rPr lang="en-US" dirty="0" smtClean="0"/>
              <a:t> prevents donor lymphocyte replication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Atomic ionization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Free radical 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DNA damage that is severe enough to stop cellular division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622150"/>
            <a:ext cx="7756263" cy="1054250"/>
          </a:xfrm>
        </p:spPr>
        <p:txBody>
          <a:bodyPr/>
          <a:lstStyle/>
          <a:p>
            <a:r>
              <a:rPr lang="en-US" dirty="0" smtClean="0"/>
              <a:t>TA-</a:t>
            </a:r>
            <a:r>
              <a:rPr lang="en-US" dirty="0" err="1" smtClean="0"/>
              <a:t>GvHD</a:t>
            </a:r>
            <a:r>
              <a:rPr lang="en-US" dirty="0" smtClean="0"/>
              <a:t> Prophylaxis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65" y="2133600"/>
            <a:ext cx="43116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763" y="1981200"/>
            <a:ext cx="3859638" cy="418261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5 </a:t>
            </a:r>
            <a:r>
              <a:rPr lang="en-US" b="1" dirty="0" err="1"/>
              <a:t>Gy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Inhibit in-vitro proliferation in MLC</a:t>
            </a:r>
          </a:p>
          <a:p>
            <a:r>
              <a:rPr lang="en-US" b="1" dirty="0"/>
              <a:t>15 </a:t>
            </a:r>
            <a:r>
              <a:rPr lang="en-US" b="1" dirty="0" err="1"/>
              <a:t>Gy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In-vitro response to mitogens decreased 90%</a:t>
            </a:r>
          </a:p>
          <a:p>
            <a:r>
              <a:rPr lang="en-US" b="1" dirty="0">
                <a:solidFill>
                  <a:srgbClr val="FF0000"/>
                </a:solidFill>
              </a:rPr>
              <a:t>25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0000"/>
                </a:solidFill>
              </a:rPr>
              <a:t>Clonal expansion is abolished</a:t>
            </a:r>
          </a:p>
          <a:p>
            <a:r>
              <a:rPr lang="en-US" b="1" dirty="0"/>
              <a:t>50 </a:t>
            </a:r>
            <a:r>
              <a:rPr lang="en-US" b="1" dirty="0" err="1"/>
              <a:t>Gy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In-vitro response to mitogens decreased 98%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Radiation </a:t>
            </a:r>
            <a:r>
              <a:rPr lang="en-US" sz="4000" dirty="0" smtClean="0"/>
              <a:t>Effects </a:t>
            </a:r>
            <a:r>
              <a:rPr lang="en-US" sz="4000" dirty="0" smtClean="0"/>
              <a:t>on </a:t>
            </a:r>
            <a:r>
              <a:rPr lang="en-US" sz="4000" dirty="0" smtClean="0"/>
              <a:t>Lymphocytes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76200" y="3886200"/>
            <a:ext cx="33528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20938613">
            <a:off x="3331788" y="3734101"/>
            <a:ext cx="1269554" cy="1032756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FDA and AABB standard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240</TotalTime>
  <Words>514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Transfusion-associated Graft versus Host Disease (TA-GvHD)</vt:lpstr>
      <vt:lpstr>What is TA-GvHD?</vt:lpstr>
      <vt:lpstr>Risk Factors</vt:lpstr>
      <vt:lpstr>Facts</vt:lpstr>
      <vt:lpstr>Symptoms</vt:lpstr>
      <vt:lpstr>Diagnosis</vt:lpstr>
      <vt:lpstr>Treatment</vt:lpstr>
      <vt:lpstr>TA-GvHD Prophylaxis</vt:lpstr>
      <vt:lpstr>Radiation Effects on Lymphocytes</vt:lpstr>
      <vt:lpstr>Blood Product Inspection</vt:lpstr>
      <vt:lpstr>Effects on the other blood cells</vt:lpstr>
      <vt:lpstr>Questions</vt:lpstr>
      <vt:lpstr>Let’s discuss!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Tranfusion-associated Graft versus Host Disease (TA-GvHD)</dc:title>
  <dc:creator>ChongN</dc:creator>
  <cp:lastModifiedBy>Roxann2 Gary</cp:lastModifiedBy>
  <cp:revision>33</cp:revision>
  <dcterms:created xsi:type="dcterms:W3CDTF">2014-05-03T03:07:52Z</dcterms:created>
  <dcterms:modified xsi:type="dcterms:W3CDTF">2014-06-04T15:02:11Z</dcterms:modified>
</cp:coreProperties>
</file>