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8" y="-9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4FA6E5-E8A9-4CCE-8C84-B8AC2535222F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36A420-9797-44C7-BF20-1E7F5E825D05}">
      <dgm:prSet phldrT="[Text]"/>
      <dgm:spPr/>
      <dgm:t>
        <a:bodyPr/>
        <a:lstStyle/>
        <a:p>
          <a:r>
            <a:rPr lang="en-US" dirty="0" smtClean="0"/>
            <a:t>3287 different patients tested</a:t>
          </a:r>
          <a:endParaRPr lang="en-US" dirty="0"/>
        </a:p>
      </dgm:t>
    </dgm:pt>
    <dgm:pt modelId="{51349D4C-A96E-48C8-8EAA-2CBE7CF7CDB2}" type="parTrans" cxnId="{01B0C0BB-40EA-42DC-8D95-09977EA82471}">
      <dgm:prSet/>
      <dgm:spPr/>
      <dgm:t>
        <a:bodyPr/>
        <a:lstStyle/>
        <a:p>
          <a:endParaRPr lang="en-US"/>
        </a:p>
      </dgm:t>
    </dgm:pt>
    <dgm:pt modelId="{0E8C310A-88A0-4244-A368-41F265B699EC}" type="sibTrans" cxnId="{01B0C0BB-40EA-42DC-8D95-09977EA82471}">
      <dgm:prSet/>
      <dgm:spPr/>
      <dgm:t>
        <a:bodyPr/>
        <a:lstStyle/>
        <a:p>
          <a:endParaRPr lang="en-US"/>
        </a:p>
      </dgm:t>
    </dgm:pt>
    <dgm:pt modelId="{C1ABE35A-2699-4EE6-A162-0B9187B517EE}">
      <dgm:prSet phldrT="[Text]"/>
      <dgm:spPr/>
      <dgm:t>
        <a:bodyPr/>
        <a:lstStyle/>
        <a:p>
          <a:r>
            <a:rPr lang="en-US" dirty="0" smtClean="0"/>
            <a:t>240 admitted on TICU</a:t>
          </a:r>
          <a:endParaRPr lang="en-US" dirty="0"/>
        </a:p>
      </dgm:t>
    </dgm:pt>
    <dgm:pt modelId="{02E813F4-655F-4E6C-A580-6BB199A1CF39}" type="parTrans" cxnId="{7688ED93-B7CE-44A9-BBA5-5BAB7DBD544B}">
      <dgm:prSet/>
      <dgm:spPr/>
      <dgm:t>
        <a:bodyPr/>
        <a:lstStyle/>
        <a:p>
          <a:endParaRPr lang="en-US"/>
        </a:p>
      </dgm:t>
    </dgm:pt>
    <dgm:pt modelId="{D9C6C5E9-F3F6-46E9-8133-54B389C82AB4}" type="sibTrans" cxnId="{7688ED93-B7CE-44A9-BBA5-5BAB7DBD544B}">
      <dgm:prSet/>
      <dgm:spPr/>
      <dgm:t>
        <a:bodyPr/>
        <a:lstStyle/>
        <a:p>
          <a:endParaRPr lang="en-US"/>
        </a:p>
      </dgm:t>
    </dgm:pt>
    <dgm:pt modelId="{707D579D-92B8-40E4-BC02-950780FEBAB4}">
      <dgm:prSet phldrT="[Text]"/>
      <dgm:spPr/>
      <dgm:t>
        <a:bodyPr/>
        <a:lstStyle/>
        <a:p>
          <a:r>
            <a:rPr lang="en-US" dirty="0" smtClean="0"/>
            <a:t>68 required 2nd sample</a:t>
          </a:r>
          <a:endParaRPr lang="en-US" dirty="0"/>
        </a:p>
      </dgm:t>
    </dgm:pt>
    <dgm:pt modelId="{B2D22B46-EAEF-4048-B29B-83D2E7589D24}" type="parTrans" cxnId="{19FDC1E5-A248-427F-AD28-7571539994EB}">
      <dgm:prSet/>
      <dgm:spPr/>
      <dgm:t>
        <a:bodyPr/>
        <a:lstStyle/>
        <a:p>
          <a:endParaRPr lang="en-US"/>
        </a:p>
      </dgm:t>
    </dgm:pt>
    <dgm:pt modelId="{4B0BCC54-F201-429F-95D8-E3C23765CE94}" type="sibTrans" cxnId="{19FDC1E5-A248-427F-AD28-7571539994EB}">
      <dgm:prSet/>
      <dgm:spPr/>
      <dgm:t>
        <a:bodyPr/>
        <a:lstStyle/>
        <a:p>
          <a:endParaRPr lang="en-US"/>
        </a:p>
      </dgm:t>
    </dgm:pt>
    <dgm:pt modelId="{EC3E42A9-D332-4CB4-8011-096299FC743A}">
      <dgm:prSet phldrT="[Text]"/>
      <dgm:spPr/>
      <dgm:t>
        <a:bodyPr/>
        <a:lstStyle/>
        <a:p>
          <a:r>
            <a:rPr lang="en-US" dirty="0" smtClean="0"/>
            <a:t>3 patients excluded due to refusal</a:t>
          </a:r>
          <a:endParaRPr lang="en-US" dirty="0"/>
        </a:p>
      </dgm:t>
    </dgm:pt>
    <dgm:pt modelId="{B1BB08EE-D061-4207-931C-FFE75EF0C59C}" type="parTrans" cxnId="{ED07E016-E593-466A-BE6C-C7A16136B3D7}">
      <dgm:prSet/>
      <dgm:spPr/>
      <dgm:t>
        <a:bodyPr/>
        <a:lstStyle/>
        <a:p>
          <a:endParaRPr lang="en-US"/>
        </a:p>
      </dgm:t>
    </dgm:pt>
    <dgm:pt modelId="{A0B31052-4D2E-4160-8DE8-A5C270C2B92B}" type="sibTrans" cxnId="{ED07E016-E593-466A-BE6C-C7A16136B3D7}">
      <dgm:prSet/>
      <dgm:spPr/>
      <dgm:t>
        <a:bodyPr/>
        <a:lstStyle/>
        <a:p>
          <a:endParaRPr lang="en-US"/>
        </a:p>
      </dgm:t>
    </dgm:pt>
    <dgm:pt modelId="{E5FABEE6-C997-41EB-AD88-4CC386E554AE}">
      <dgm:prSet phldrT="[Text]"/>
      <dgm:spPr/>
      <dgm:t>
        <a:bodyPr/>
        <a:lstStyle/>
        <a:p>
          <a:r>
            <a:rPr lang="en-US" dirty="0" smtClean="0"/>
            <a:t>Total of 65 tested</a:t>
          </a:r>
          <a:endParaRPr lang="en-US" dirty="0"/>
        </a:p>
      </dgm:t>
    </dgm:pt>
    <dgm:pt modelId="{CEBC58EA-E324-4EA8-9889-D3AA896F6195}" type="parTrans" cxnId="{313549FB-FB02-4FE6-AAAD-BCFDE8EE013E}">
      <dgm:prSet/>
      <dgm:spPr/>
      <dgm:t>
        <a:bodyPr/>
        <a:lstStyle/>
        <a:p>
          <a:endParaRPr lang="en-US"/>
        </a:p>
      </dgm:t>
    </dgm:pt>
    <dgm:pt modelId="{8C47B954-F394-4051-B8BE-DCE46A22C8CB}" type="sibTrans" cxnId="{313549FB-FB02-4FE6-AAAD-BCFDE8EE013E}">
      <dgm:prSet/>
      <dgm:spPr/>
      <dgm:t>
        <a:bodyPr/>
        <a:lstStyle/>
        <a:p>
          <a:endParaRPr lang="en-US"/>
        </a:p>
      </dgm:t>
    </dgm:pt>
    <dgm:pt modelId="{3C4A2BC4-5931-456D-A486-52E1B667D877}">
      <dgm:prSet/>
      <dgm:spPr/>
      <dgm:t>
        <a:bodyPr/>
        <a:lstStyle/>
        <a:p>
          <a:r>
            <a:rPr lang="en-US" dirty="0" smtClean="0"/>
            <a:t>0 instances of WBIT</a:t>
          </a:r>
          <a:endParaRPr lang="en-US" dirty="0"/>
        </a:p>
      </dgm:t>
    </dgm:pt>
    <dgm:pt modelId="{5698EFC4-6E0C-4EF7-A75E-AAD19FA82F3A}" type="parTrans" cxnId="{08354973-39F4-4174-9E8D-D5FCD48B96E7}">
      <dgm:prSet/>
      <dgm:spPr/>
      <dgm:t>
        <a:bodyPr/>
        <a:lstStyle/>
        <a:p>
          <a:endParaRPr lang="en-US"/>
        </a:p>
      </dgm:t>
    </dgm:pt>
    <dgm:pt modelId="{AB2DEAE0-321F-4F81-B871-B989B91BC6AE}" type="sibTrans" cxnId="{08354973-39F4-4174-9E8D-D5FCD48B96E7}">
      <dgm:prSet/>
      <dgm:spPr/>
      <dgm:t>
        <a:bodyPr/>
        <a:lstStyle/>
        <a:p>
          <a:endParaRPr lang="en-US"/>
        </a:p>
      </dgm:t>
    </dgm:pt>
    <dgm:pt modelId="{F818B477-65EF-49E0-A80D-03193E5CEB95}" type="pres">
      <dgm:prSet presAssocID="{874FA6E5-E8A9-4CCE-8C84-B8AC2535222F}" presName="diagram" presStyleCnt="0">
        <dgm:presLayoutVars>
          <dgm:dir/>
          <dgm:resizeHandles val="exact"/>
        </dgm:presLayoutVars>
      </dgm:prSet>
      <dgm:spPr/>
    </dgm:pt>
    <dgm:pt modelId="{0A05133E-539B-465E-A291-C9E0980606D7}" type="pres">
      <dgm:prSet presAssocID="{7A36A420-9797-44C7-BF20-1E7F5E825D0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9DA159-F90D-4FCE-ABF9-E907D16EFF8D}" type="pres">
      <dgm:prSet presAssocID="{0E8C310A-88A0-4244-A368-41F265B699EC}" presName="sibTrans" presStyleLbl="sibTrans2D1" presStyleIdx="0" presStyleCnt="5"/>
      <dgm:spPr/>
    </dgm:pt>
    <dgm:pt modelId="{A4CC60C3-2B66-4E4A-90DC-D54244423634}" type="pres">
      <dgm:prSet presAssocID="{0E8C310A-88A0-4244-A368-41F265B699EC}" presName="connectorText" presStyleLbl="sibTrans2D1" presStyleIdx="0" presStyleCnt="5"/>
      <dgm:spPr/>
    </dgm:pt>
    <dgm:pt modelId="{08789AF4-9DBE-4A2B-BCB4-0CC6D39898C7}" type="pres">
      <dgm:prSet presAssocID="{C1ABE35A-2699-4EE6-A162-0B9187B517EE}" presName="node" presStyleLbl="node1" presStyleIdx="1" presStyleCnt="6">
        <dgm:presLayoutVars>
          <dgm:bulletEnabled val="1"/>
        </dgm:presLayoutVars>
      </dgm:prSet>
      <dgm:spPr/>
    </dgm:pt>
    <dgm:pt modelId="{98B01ED4-2BDA-46B2-8040-51783C66EB54}" type="pres">
      <dgm:prSet presAssocID="{D9C6C5E9-F3F6-46E9-8133-54B389C82AB4}" presName="sibTrans" presStyleLbl="sibTrans2D1" presStyleIdx="1" presStyleCnt="5"/>
      <dgm:spPr/>
    </dgm:pt>
    <dgm:pt modelId="{2511468B-8B4D-4B35-ADF4-C1CEEF42ACB6}" type="pres">
      <dgm:prSet presAssocID="{D9C6C5E9-F3F6-46E9-8133-54B389C82AB4}" presName="connectorText" presStyleLbl="sibTrans2D1" presStyleIdx="1" presStyleCnt="5"/>
      <dgm:spPr/>
    </dgm:pt>
    <dgm:pt modelId="{A59369C5-BFE8-48FE-A19D-AF32CE799E7E}" type="pres">
      <dgm:prSet presAssocID="{707D579D-92B8-40E4-BC02-950780FEBAB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13567-11EB-442B-BD9F-2723D758AF72}" type="pres">
      <dgm:prSet presAssocID="{4B0BCC54-F201-429F-95D8-E3C23765CE94}" presName="sibTrans" presStyleLbl="sibTrans2D1" presStyleIdx="2" presStyleCnt="5"/>
      <dgm:spPr/>
    </dgm:pt>
    <dgm:pt modelId="{66A171CB-71EE-4842-A95E-6695E30A98C7}" type="pres">
      <dgm:prSet presAssocID="{4B0BCC54-F201-429F-95D8-E3C23765CE94}" presName="connectorText" presStyleLbl="sibTrans2D1" presStyleIdx="2" presStyleCnt="5"/>
      <dgm:spPr/>
    </dgm:pt>
    <dgm:pt modelId="{ED770809-20C7-4677-AE24-72BB10432688}" type="pres">
      <dgm:prSet presAssocID="{EC3E42A9-D332-4CB4-8011-096299FC743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3A9D99-FFCA-498E-96E9-47EA50D91BCA}" type="pres">
      <dgm:prSet presAssocID="{A0B31052-4D2E-4160-8DE8-A5C270C2B92B}" presName="sibTrans" presStyleLbl="sibTrans2D1" presStyleIdx="3" presStyleCnt="5"/>
      <dgm:spPr/>
    </dgm:pt>
    <dgm:pt modelId="{4BC2716D-091C-4E0F-8E1E-29B458E99267}" type="pres">
      <dgm:prSet presAssocID="{A0B31052-4D2E-4160-8DE8-A5C270C2B92B}" presName="connectorText" presStyleLbl="sibTrans2D1" presStyleIdx="3" presStyleCnt="5"/>
      <dgm:spPr/>
    </dgm:pt>
    <dgm:pt modelId="{F34E9A18-19C2-4AF9-BB6E-3EDD21A0CD41}" type="pres">
      <dgm:prSet presAssocID="{E5FABEE6-C997-41EB-AD88-4CC386E554AE}" presName="node" presStyleLbl="node1" presStyleIdx="4" presStyleCnt="6">
        <dgm:presLayoutVars>
          <dgm:bulletEnabled val="1"/>
        </dgm:presLayoutVars>
      </dgm:prSet>
      <dgm:spPr/>
    </dgm:pt>
    <dgm:pt modelId="{76947086-BAB0-445A-9428-D7F8F2E3385C}" type="pres">
      <dgm:prSet presAssocID="{8C47B954-F394-4051-B8BE-DCE46A22C8CB}" presName="sibTrans" presStyleLbl="sibTrans2D1" presStyleIdx="4" presStyleCnt="5"/>
      <dgm:spPr/>
    </dgm:pt>
    <dgm:pt modelId="{89D5966E-5A2A-43C9-A1F3-0F209724CB78}" type="pres">
      <dgm:prSet presAssocID="{8C47B954-F394-4051-B8BE-DCE46A22C8CB}" presName="connectorText" presStyleLbl="sibTrans2D1" presStyleIdx="4" presStyleCnt="5"/>
      <dgm:spPr/>
    </dgm:pt>
    <dgm:pt modelId="{4DD101E2-E606-4CDB-A914-681938189B6F}" type="pres">
      <dgm:prSet presAssocID="{3C4A2BC4-5931-456D-A486-52E1B667D87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D07590-4C20-4598-82A5-A48A0BAA24CF}" type="presOf" srcId="{7A36A420-9797-44C7-BF20-1E7F5E825D05}" destId="{0A05133E-539B-465E-A291-C9E0980606D7}" srcOrd="0" destOrd="0" presId="urn:microsoft.com/office/officeart/2005/8/layout/process5"/>
    <dgm:cxn modelId="{E10DDB27-368C-482C-8A58-CAD3066C9CFD}" type="presOf" srcId="{874FA6E5-E8A9-4CCE-8C84-B8AC2535222F}" destId="{F818B477-65EF-49E0-A80D-03193E5CEB95}" srcOrd="0" destOrd="0" presId="urn:microsoft.com/office/officeart/2005/8/layout/process5"/>
    <dgm:cxn modelId="{7688ED93-B7CE-44A9-BBA5-5BAB7DBD544B}" srcId="{874FA6E5-E8A9-4CCE-8C84-B8AC2535222F}" destId="{C1ABE35A-2699-4EE6-A162-0B9187B517EE}" srcOrd="1" destOrd="0" parTransId="{02E813F4-655F-4E6C-A580-6BB199A1CF39}" sibTransId="{D9C6C5E9-F3F6-46E9-8133-54B389C82AB4}"/>
    <dgm:cxn modelId="{74A2F807-9055-49A5-A8B9-968137A3913C}" type="presOf" srcId="{4B0BCC54-F201-429F-95D8-E3C23765CE94}" destId="{24D13567-11EB-442B-BD9F-2723D758AF72}" srcOrd="0" destOrd="0" presId="urn:microsoft.com/office/officeart/2005/8/layout/process5"/>
    <dgm:cxn modelId="{7BC3C1FB-5FE8-46C8-AFF5-FE1971AAF334}" type="presOf" srcId="{A0B31052-4D2E-4160-8DE8-A5C270C2B92B}" destId="{313A9D99-FFCA-498E-96E9-47EA50D91BCA}" srcOrd="0" destOrd="0" presId="urn:microsoft.com/office/officeart/2005/8/layout/process5"/>
    <dgm:cxn modelId="{5B0FFF43-CE8C-4888-AC54-8B4F93A2E73F}" type="presOf" srcId="{C1ABE35A-2699-4EE6-A162-0B9187B517EE}" destId="{08789AF4-9DBE-4A2B-BCB4-0CC6D39898C7}" srcOrd="0" destOrd="0" presId="urn:microsoft.com/office/officeart/2005/8/layout/process5"/>
    <dgm:cxn modelId="{19FDC1E5-A248-427F-AD28-7571539994EB}" srcId="{874FA6E5-E8A9-4CCE-8C84-B8AC2535222F}" destId="{707D579D-92B8-40E4-BC02-950780FEBAB4}" srcOrd="2" destOrd="0" parTransId="{B2D22B46-EAEF-4048-B29B-83D2E7589D24}" sibTransId="{4B0BCC54-F201-429F-95D8-E3C23765CE94}"/>
    <dgm:cxn modelId="{313549FB-FB02-4FE6-AAAD-BCFDE8EE013E}" srcId="{874FA6E5-E8A9-4CCE-8C84-B8AC2535222F}" destId="{E5FABEE6-C997-41EB-AD88-4CC386E554AE}" srcOrd="4" destOrd="0" parTransId="{CEBC58EA-E324-4EA8-9889-D3AA896F6195}" sibTransId="{8C47B954-F394-4051-B8BE-DCE46A22C8CB}"/>
    <dgm:cxn modelId="{354E68CD-191D-446C-A9B2-E06E8F3E966F}" type="presOf" srcId="{4B0BCC54-F201-429F-95D8-E3C23765CE94}" destId="{66A171CB-71EE-4842-A95E-6695E30A98C7}" srcOrd="1" destOrd="0" presId="urn:microsoft.com/office/officeart/2005/8/layout/process5"/>
    <dgm:cxn modelId="{70C51A58-F9D8-4F97-8032-8636A0893799}" type="presOf" srcId="{E5FABEE6-C997-41EB-AD88-4CC386E554AE}" destId="{F34E9A18-19C2-4AF9-BB6E-3EDD21A0CD41}" srcOrd="0" destOrd="0" presId="urn:microsoft.com/office/officeart/2005/8/layout/process5"/>
    <dgm:cxn modelId="{D7638FFB-7DD5-40A5-A453-6BA4EC650D24}" type="presOf" srcId="{0E8C310A-88A0-4244-A368-41F265B699EC}" destId="{009DA159-F90D-4FCE-ABF9-E907D16EFF8D}" srcOrd="0" destOrd="0" presId="urn:microsoft.com/office/officeart/2005/8/layout/process5"/>
    <dgm:cxn modelId="{AC63CFFB-CAD0-4D43-85BB-6ABE932764E9}" type="presOf" srcId="{EC3E42A9-D332-4CB4-8011-096299FC743A}" destId="{ED770809-20C7-4677-AE24-72BB10432688}" srcOrd="0" destOrd="0" presId="urn:microsoft.com/office/officeart/2005/8/layout/process5"/>
    <dgm:cxn modelId="{3AE1D35B-8AF4-4E51-B39B-D4AE6D98A8AB}" type="presOf" srcId="{8C47B954-F394-4051-B8BE-DCE46A22C8CB}" destId="{76947086-BAB0-445A-9428-D7F8F2E3385C}" srcOrd="0" destOrd="0" presId="urn:microsoft.com/office/officeart/2005/8/layout/process5"/>
    <dgm:cxn modelId="{8474F2C2-7D81-45B0-9297-A7B07882CEE1}" type="presOf" srcId="{D9C6C5E9-F3F6-46E9-8133-54B389C82AB4}" destId="{98B01ED4-2BDA-46B2-8040-51783C66EB54}" srcOrd="0" destOrd="0" presId="urn:microsoft.com/office/officeart/2005/8/layout/process5"/>
    <dgm:cxn modelId="{01B0C0BB-40EA-42DC-8D95-09977EA82471}" srcId="{874FA6E5-E8A9-4CCE-8C84-B8AC2535222F}" destId="{7A36A420-9797-44C7-BF20-1E7F5E825D05}" srcOrd="0" destOrd="0" parTransId="{51349D4C-A96E-48C8-8EAA-2CBE7CF7CDB2}" sibTransId="{0E8C310A-88A0-4244-A368-41F265B699EC}"/>
    <dgm:cxn modelId="{4116546F-6387-48EC-B046-E008E0CD174B}" type="presOf" srcId="{8C47B954-F394-4051-B8BE-DCE46A22C8CB}" destId="{89D5966E-5A2A-43C9-A1F3-0F209724CB78}" srcOrd="1" destOrd="0" presId="urn:microsoft.com/office/officeart/2005/8/layout/process5"/>
    <dgm:cxn modelId="{C58493A6-1DBB-4CC4-B39D-E2308551F8C6}" type="presOf" srcId="{D9C6C5E9-F3F6-46E9-8133-54B389C82AB4}" destId="{2511468B-8B4D-4B35-ADF4-C1CEEF42ACB6}" srcOrd="1" destOrd="0" presId="urn:microsoft.com/office/officeart/2005/8/layout/process5"/>
    <dgm:cxn modelId="{ED07E016-E593-466A-BE6C-C7A16136B3D7}" srcId="{874FA6E5-E8A9-4CCE-8C84-B8AC2535222F}" destId="{EC3E42A9-D332-4CB4-8011-096299FC743A}" srcOrd="3" destOrd="0" parTransId="{B1BB08EE-D061-4207-931C-FFE75EF0C59C}" sibTransId="{A0B31052-4D2E-4160-8DE8-A5C270C2B92B}"/>
    <dgm:cxn modelId="{08354973-39F4-4174-9E8D-D5FCD48B96E7}" srcId="{874FA6E5-E8A9-4CCE-8C84-B8AC2535222F}" destId="{3C4A2BC4-5931-456D-A486-52E1B667D877}" srcOrd="5" destOrd="0" parTransId="{5698EFC4-6E0C-4EF7-A75E-AAD19FA82F3A}" sibTransId="{AB2DEAE0-321F-4F81-B871-B989B91BC6AE}"/>
    <dgm:cxn modelId="{AF242A29-3DC1-4BCF-A546-BF0E4EFF0DEC}" type="presOf" srcId="{A0B31052-4D2E-4160-8DE8-A5C270C2B92B}" destId="{4BC2716D-091C-4E0F-8E1E-29B458E99267}" srcOrd="1" destOrd="0" presId="urn:microsoft.com/office/officeart/2005/8/layout/process5"/>
    <dgm:cxn modelId="{B7CF06FD-414A-4C11-AC83-C0309216077D}" type="presOf" srcId="{3C4A2BC4-5931-456D-A486-52E1B667D877}" destId="{4DD101E2-E606-4CDB-A914-681938189B6F}" srcOrd="0" destOrd="0" presId="urn:microsoft.com/office/officeart/2005/8/layout/process5"/>
    <dgm:cxn modelId="{13C4F71E-ECE8-4920-A891-DB0C28562247}" type="presOf" srcId="{707D579D-92B8-40E4-BC02-950780FEBAB4}" destId="{A59369C5-BFE8-48FE-A19D-AF32CE799E7E}" srcOrd="0" destOrd="0" presId="urn:microsoft.com/office/officeart/2005/8/layout/process5"/>
    <dgm:cxn modelId="{D3C614CA-F42E-4F8B-A4EF-FFC9C5405E36}" type="presOf" srcId="{0E8C310A-88A0-4244-A368-41F265B699EC}" destId="{A4CC60C3-2B66-4E4A-90DC-D54244423634}" srcOrd="1" destOrd="0" presId="urn:microsoft.com/office/officeart/2005/8/layout/process5"/>
    <dgm:cxn modelId="{97FB48CD-7006-4859-A618-1DF375505C28}" type="presParOf" srcId="{F818B477-65EF-49E0-A80D-03193E5CEB95}" destId="{0A05133E-539B-465E-A291-C9E0980606D7}" srcOrd="0" destOrd="0" presId="urn:microsoft.com/office/officeart/2005/8/layout/process5"/>
    <dgm:cxn modelId="{4F97F8D2-5554-48BD-A103-1E5B69CFAB49}" type="presParOf" srcId="{F818B477-65EF-49E0-A80D-03193E5CEB95}" destId="{009DA159-F90D-4FCE-ABF9-E907D16EFF8D}" srcOrd="1" destOrd="0" presId="urn:microsoft.com/office/officeart/2005/8/layout/process5"/>
    <dgm:cxn modelId="{E3150B69-5E43-475F-AF7D-BFAD9C348753}" type="presParOf" srcId="{009DA159-F90D-4FCE-ABF9-E907D16EFF8D}" destId="{A4CC60C3-2B66-4E4A-90DC-D54244423634}" srcOrd="0" destOrd="0" presId="urn:microsoft.com/office/officeart/2005/8/layout/process5"/>
    <dgm:cxn modelId="{90A3B067-1E1A-4E4C-A60B-F8A78A265F38}" type="presParOf" srcId="{F818B477-65EF-49E0-A80D-03193E5CEB95}" destId="{08789AF4-9DBE-4A2B-BCB4-0CC6D39898C7}" srcOrd="2" destOrd="0" presId="urn:microsoft.com/office/officeart/2005/8/layout/process5"/>
    <dgm:cxn modelId="{410B7AA3-2C3F-43E3-8694-2AAF3EC3B98B}" type="presParOf" srcId="{F818B477-65EF-49E0-A80D-03193E5CEB95}" destId="{98B01ED4-2BDA-46B2-8040-51783C66EB54}" srcOrd="3" destOrd="0" presId="urn:microsoft.com/office/officeart/2005/8/layout/process5"/>
    <dgm:cxn modelId="{320E8C68-B396-4CE7-BE0E-B3E29BA8A12D}" type="presParOf" srcId="{98B01ED4-2BDA-46B2-8040-51783C66EB54}" destId="{2511468B-8B4D-4B35-ADF4-C1CEEF42ACB6}" srcOrd="0" destOrd="0" presId="urn:microsoft.com/office/officeart/2005/8/layout/process5"/>
    <dgm:cxn modelId="{33EBA48B-37B9-4A7F-AF72-CD6208414028}" type="presParOf" srcId="{F818B477-65EF-49E0-A80D-03193E5CEB95}" destId="{A59369C5-BFE8-48FE-A19D-AF32CE799E7E}" srcOrd="4" destOrd="0" presId="urn:microsoft.com/office/officeart/2005/8/layout/process5"/>
    <dgm:cxn modelId="{A7C48C0C-F89E-4E2A-9FF1-CB24387F812B}" type="presParOf" srcId="{F818B477-65EF-49E0-A80D-03193E5CEB95}" destId="{24D13567-11EB-442B-BD9F-2723D758AF72}" srcOrd="5" destOrd="0" presId="urn:microsoft.com/office/officeart/2005/8/layout/process5"/>
    <dgm:cxn modelId="{549B06FD-4E39-4213-B33E-D20DDFA01949}" type="presParOf" srcId="{24D13567-11EB-442B-BD9F-2723D758AF72}" destId="{66A171CB-71EE-4842-A95E-6695E30A98C7}" srcOrd="0" destOrd="0" presId="urn:microsoft.com/office/officeart/2005/8/layout/process5"/>
    <dgm:cxn modelId="{4C49ECCE-CE1F-4FF3-8354-78A88E1F57B4}" type="presParOf" srcId="{F818B477-65EF-49E0-A80D-03193E5CEB95}" destId="{ED770809-20C7-4677-AE24-72BB10432688}" srcOrd="6" destOrd="0" presId="urn:microsoft.com/office/officeart/2005/8/layout/process5"/>
    <dgm:cxn modelId="{8CE944A1-F1A4-4540-84B8-1ECD89144B92}" type="presParOf" srcId="{F818B477-65EF-49E0-A80D-03193E5CEB95}" destId="{313A9D99-FFCA-498E-96E9-47EA50D91BCA}" srcOrd="7" destOrd="0" presId="urn:microsoft.com/office/officeart/2005/8/layout/process5"/>
    <dgm:cxn modelId="{32EAABAD-D7CE-4D03-BDAC-4E326E02086A}" type="presParOf" srcId="{313A9D99-FFCA-498E-96E9-47EA50D91BCA}" destId="{4BC2716D-091C-4E0F-8E1E-29B458E99267}" srcOrd="0" destOrd="0" presId="urn:microsoft.com/office/officeart/2005/8/layout/process5"/>
    <dgm:cxn modelId="{E0AFA7E9-731D-484E-9095-C5DD40271943}" type="presParOf" srcId="{F818B477-65EF-49E0-A80D-03193E5CEB95}" destId="{F34E9A18-19C2-4AF9-BB6E-3EDD21A0CD41}" srcOrd="8" destOrd="0" presId="urn:microsoft.com/office/officeart/2005/8/layout/process5"/>
    <dgm:cxn modelId="{ADC9372E-8E14-4E5E-9432-45C0A937DD83}" type="presParOf" srcId="{F818B477-65EF-49E0-A80D-03193E5CEB95}" destId="{76947086-BAB0-445A-9428-D7F8F2E3385C}" srcOrd="9" destOrd="0" presId="urn:microsoft.com/office/officeart/2005/8/layout/process5"/>
    <dgm:cxn modelId="{DDBA3948-0BF8-4673-8F16-805B74C075B1}" type="presParOf" srcId="{76947086-BAB0-445A-9428-D7F8F2E3385C}" destId="{89D5966E-5A2A-43C9-A1F3-0F209724CB78}" srcOrd="0" destOrd="0" presId="urn:microsoft.com/office/officeart/2005/8/layout/process5"/>
    <dgm:cxn modelId="{A7371E7E-856B-45B7-987C-E9024E7D55B4}" type="presParOf" srcId="{F818B477-65EF-49E0-A80D-03193E5CEB95}" destId="{4DD101E2-E606-4CDB-A914-681938189B6F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5133E-539B-465E-A291-C9E0980606D7}">
      <dsp:nvSpPr>
        <dsp:cNvPr id="0" name=""/>
        <dsp:cNvSpPr/>
      </dsp:nvSpPr>
      <dsp:spPr>
        <a:xfrm>
          <a:off x="7233" y="53347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3287 different patients tested</a:t>
          </a:r>
          <a:endParaRPr lang="en-US" sz="2400" kern="1200" dirty="0"/>
        </a:p>
      </dsp:txBody>
      <dsp:txXfrm>
        <a:off x="45225" y="571471"/>
        <a:ext cx="2085893" cy="1221142"/>
      </dsp:txXfrm>
    </dsp:sp>
    <dsp:sp modelId="{009DA159-F90D-4FCE-ABF9-E907D16EFF8D}">
      <dsp:nvSpPr>
        <dsp:cNvPr id="0" name=""/>
        <dsp:cNvSpPr/>
      </dsp:nvSpPr>
      <dsp:spPr>
        <a:xfrm>
          <a:off x="2359355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2359355" y="1021199"/>
        <a:ext cx="320822" cy="321687"/>
      </dsp:txXfrm>
    </dsp:sp>
    <dsp:sp modelId="{08789AF4-9DBE-4A2B-BCB4-0CC6D39898C7}">
      <dsp:nvSpPr>
        <dsp:cNvPr id="0" name=""/>
        <dsp:cNvSpPr/>
      </dsp:nvSpPr>
      <dsp:spPr>
        <a:xfrm>
          <a:off x="3033861" y="53347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240 admitted on TICU</a:t>
          </a:r>
          <a:endParaRPr lang="en-US" sz="2400" kern="1200" dirty="0"/>
        </a:p>
      </dsp:txBody>
      <dsp:txXfrm>
        <a:off x="3071853" y="571471"/>
        <a:ext cx="2085893" cy="1221142"/>
      </dsp:txXfrm>
    </dsp:sp>
    <dsp:sp modelId="{98B01ED4-2BDA-46B2-8040-51783C66EB54}">
      <dsp:nvSpPr>
        <dsp:cNvPr id="0" name=""/>
        <dsp:cNvSpPr/>
      </dsp:nvSpPr>
      <dsp:spPr>
        <a:xfrm>
          <a:off x="5385983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5385983" y="1021199"/>
        <a:ext cx="320822" cy="321687"/>
      </dsp:txXfrm>
    </dsp:sp>
    <dsp:sp modelId="{A59369C5-BFE8-48FE-A19D-AF32CE799E7E}">
      <dsp:nvSpPr>
        <dsp:cNvPr id="0" name=""/>
        <dsp:cNvSpPr/>
      </dsp:nvSpPr>
      <dsp:spPr>
        <a:xfrm>
          <a:off x="6060489" y="53347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68 required 2nd sample</a:t>
          </a:r>
          <a:endParaRPr lang="en-US" sz="2400" kern="1200" dirty="0"/>
        </a:p>
      </dsp:txBody>
      <dsp:txXfrm>
        <a:off x="6098481" y="571471"/>
        <a:ext cx="2085893" cy="1221142"/>
      </dsp:txXfrm>
    </dsp:sp>
    <dsp:sp modelId="{24D13567-11EB-442B-BD9F-2723D758AF72}">
      <dsp:nvSpPr>
        <dsp:cNvPr id="0" name=""/>
        <dsp:cNvSpPr/>
      </dsp:nvSpPr>
      <dsp:spPr>
        <a:xfrm rot="5400000">
          <a:off x="6912269" y="198193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-5400000">
        <a:off x="6980585" y="2020851"/>
        <a:ext cx="321687" cy="320822"/>
      </dsp:txXfrm>
    </dsp:sp>
    <dsp:sp modelId="{ED770809-20C7-4677-AE24-72BB10432688}">
      <dsp:nvSpPr>
        <dsp:cNvPr id="0" name=""/>
        <dsp:cNvSpPr/>
      </dsp:nvSpPr>
      <dsp:spPr>
        <a:xfrm>
          <a:off x="6060489" y="269535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3 patients excluded due to refusal</a:t>
          </a:r>
          <a:endParaRPr lang="en-US" sz="2400" kern="1200" dirty="0"/>
        </a:p>
      </dsp:txBody>
      <dsp:txXfrm>
        <a:off x="6098481" y="2733348"/>
        <a:ext cx="2085893" cy="1221142"/>
      </dsp:txXfrm>
    </dsp:sp>
    <dsp:sp modelId="{313A9D99-FFCA-498E-96E9-47EA50D91BCA}">
      <dsp:nvSpPr>
        <dsp:cNvPr id="0" name=""/>
        <dsp:cNvSpPr/>
      </dsp:nvSpPr>
      <dsp:spPr>
        <a:xfrm rot="10800000">
          <a:off x="5411926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5549421" y="3183076"/>
        <a:ext cx="320822" cy="321687"/>
      </dsp:txXfrm>
    </dsp:sp>
    <dsp:sp modelId="{F34E9A18-19C2-4AF9-BB6E-3EDD21A0CD41}">
      <dsp:nvSpPr>
        <dsp:cNvPr id="0" name=""/>
        <dsp:cNvSpPr/>
      </dsp:nvSpPr>
      <dsp:spPr>
        <a:xfrm>
          <a:off x="3033861" y="269535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Total of 65 tested</a:t>
          </a:r>
          <a:endParaRPr lang="en-US" sz="2400" kern="1200" dirty="0"/>
        </a:p>
      </dsp:txBody>
      <dsp:txXfrm>
        <a:off x="3071853" y="2733348"/>
        <a:ext cx="2085893" cy="1221142"/>
      </dsp:txXfrm>
    </dsp:sp>
    <dsp:sp modelId="{76947086-BAB0-445A-9428-D7F8F2E3385C}">
      <dsp:nvSpPr>
        <dsp:cNvPr id="0" name=""/>
        <dsp:cNvSpPr/>
      </dsp:nvSpPr>
      <dsp:spPr>
        <a:xfrm rot="10800000">
          <a:off x="2385298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2522793" y="3183076"/>
        <a:ext cx="320822" cy="321687"/>
      </dsp:txXfrm>
    </dsp:sp>
    <dsp:sp modelId="{4DD101E2-E606-4CDB-A914-681938189B6F}">
      <dsp:nvSpPr>
        <dsp:cNvPr id="0" name=""/>
        <dsp:cNvSpPr/>
      </dsp:nvSpPr>
      <dsp:spPr>
        <a:xfrm>
          <a:off x="7233" y="269535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0 instances of WBIT</a:t>
          </a:r>
          <a:endParaRPr lang="en-US" sz="2400" kern="1200" dirty="0"/>
        </a:p>
      </dsp:txBody>
      <dsp:txXfrm>
        <a:off x="45225" y="2733348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4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6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8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7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8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3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0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7E14-185C-4A8A-8705-004F97DC8924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1C902-632A-4CC8-8F70-E5808EB08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2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Second specimen collection pilot study using Trauma Intensive Care 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6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Hand held barcode scanners?</a:t>
            </a:r>
          </a:p>
          <a:p>
            <a:r>
              <a:rPr lang="en-US" dirty="0" smtClean="0"/>
              <a:t>Most frequent cause of WBIT were lack of positive ID of the patient and labeling the specimen away from the patient’s 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8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WBIT?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W</a:t>
            </a:r>
            <a:r>
              <a:rPr lang="en-US" dirty="0" smtClean="0"/>
              <a:t>rong </a:t>
            </a:r>
            <a:r>
              <a:rPr lang="en-US" u="sng" dirty="0" smtClean="0"/>
              <a:t>B</a:t>
            </a:r>
            <a:r>
              <a:rPr lang="en-US" dirty="0" smtClean="0"/>
              <a:t>lood </a:t>
            </a:r>
            <a:r>
              <a:rPr lang="en-US" u="sng" dirty="0" smtClean="0"/>
              <a:t>I</a:t>
            </a:r>
            <a:r>
              <a:rPr lang="en-US" dirty="0" smtClean="0"/>
              <a:t>n </a:t>
            </a:r>
            <a:r>
              <a:rPr lang="en-US" u="sng" dirty="0" smtClean="0"/>
              <a:t>T</a:t>
            </a:r>
            <a:r>
              <a:rPr lang="en-US" dirty="0" smtClean="0"/>
              <a:t>ube</a:t>
            </a:r>
          </a:p>
          <a:p>
            <a:r>
              <a:rPr lang="en-US" dirty="0" smtClean="0"/>
              <a:t>Mislabeled – right patient drawn, wrong identifiers OR unacceptable by failing acceptance criteria</a:t>
            </a:r>
          </a:p>
          <a:p>
            <a:r>
              <a:rPr lang="en-US" dirty="0" err="1" smtClean="0"/>
              <a:t>Miscollected</a:t>
            </a:r>
            <a:r>
              <a:rPr lang="en-US" dirty="0" smtClean="0"/>
              <a:t> – wrong patient drawn or correct patient drawn but incorrect identifiers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21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found 8/5/13 – 3/16/14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16420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319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around times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384225"/>
              </p:ext>
            </p:extLst>
          </p:nvPr>
        </p:nvGraphicFramePr>
        <p:xfrm>
          <a:off x="457200" y="1600200"/>
          <a:ext cx="8153402" cy="5082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895601"/>
                <a:gridCol w="1219200"/>
                <a:gridCol w="1447801"/>
              </a:tblGrid>
              <a:tr h="428471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Turn Around Time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84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From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Goal (min)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 (min)</a:t>
                      </a:r>
                      <a:endParaRPr lang="en-US" dirty="0"/>
                    </a:p>
                  </a:txBody>
                  <a:tcPr anchor="ctr"/>
                </a:tc>
              </a:tr>
              <a:tr h="1373454">
                <a:tc>
                  <a:txBody>
                    <a:bodyPr/>
                    <a:lstStyle/>
                    <a:p>
                      <a:r>
                        <a:rPr lang="en-US" dirty="0" smtClean="0"/>
                        <a:t>Receipt of 1st sample and LIS entry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Nursing unit notification to collect</a:t>
                      </a:r>
                      <a:r>
                        <a:rPr lang="en-US" baseline="0" dirty="0" smtClean="0"/>
                        <a:t> 2nd sample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 anchor="ctr"/>
                </a:tc>
              </a:tr>
              <a:tr h="1373454">
                <a:tc>
                  <a:txBody>
                    <a:bodyPr/>
                    <a:lstStyle/>
                    <a:p>
                      <a:r>
                        <a:rPr lang="en-US" dirty="0" smtClean="0"/>
                        <a:t>Nursing staff notification to collect 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sample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Receipt of 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sample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</a:tr>
              <a:tr h="739552">
                <a:tc>
                  <a:txBody>
                    <a:bodyPr/>
                    <a:lstStyle/>
                    <a:p>
                      <a:r>
                        <a:rPr lang="en-US" dirty="0" smtClean="0"/>
                        <a:t>Receipt of 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sample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ABO type completed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/>
                </a:tc>
              </a:tr>
              <a:tr h="739552">
                <a:tc>
                  <a:txBody>
                    <a:bodyPr/>
                    <a:lstStyle/>
                    <a:p>
                      <a:r>
                        <a:rPr lang="en-US" dirty="0" smtClean="0"/>
                        <a:t>Receipt</a:t>
                      </a:r>
                      <a:r>
                        <a:rPr lang="en-US" baseline="0" dirty="0" smtClean="0"/>
                        <a:t> of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sample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Completion and type specific</a:t>
                      </a:r>
                      <a:r>
                        <a:rPr lang="en-US" baseline="0" dirty="0" smtClean="0"/>
                        <a:t> available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32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</a:t>
            </a:r>
            <a:r>
              <a:rPr lang="en-US" dirty="0" err="1" smtClean="0"/>
              <a:t>uncrossmatched</a:t>
            </a:r>
            <a:r>
              <a:rPr lang="en-US" dirty="0" smtClean="0"/>
              <a:t> products were given</a:t>
            </a:r>
          </a:p>
          <a:p>
            <a:r>
              <a:rPr lang="en-US" dirty="0" smtClean="0"/>
              <a:t>There was no delay in providing type specific products</a:t>
            </a:r>
          </a:p>
          <a:p>
            <a:r>
              <a:rPr lang="en-US" dirty="0" smtClean="0"/>
              <a:t>Feedback from 9MA and TPC</a:t>
            </a:r>
          </a:p>
          <a:p>
            <a:pPr lvl="1"/>
            <a:r>
              <a:rPr lang="en-US" dirty="0" smtClean="0"/>
              <a:t>Eliminate requirement for special collection tube</a:t>
            </a:r>
          </a:p>
          <a:p>
            <a:pPr lvl="1"/>
            <a:r>
              <a:rPr lang="en-US" dirty="0" smtClean="0"/>
              <a:t>Make orders electronic, set as an “if then” rule</a:t>
            </a:r>
          </a:p>
          <a:p>
            <a:r>
              <a:rPr lang="en-US" dirty="0" smtClean="0"/>
              <a:t>Since go-live, 448 patient’s have been tested</a:t>
            </a:r>
          </a:p>
          <a:p>
            <a:pPr lvl="1"/>
            <a:r>
              <a:rPr lang="en-US" dirty="0" smtClean="0"/>
              <a:t>Majority are from ED, 2</a:t>
            </a:r>
            <a:r>
              <a:rPr lang="en-US" baseline="30000" dirty="0" smtClean="0"/>
              <a:t>nd</a:t>
            </a:r>
            <a:r>
              <a:rPr lang="en-US" dirty="0" smtClean="0"/>
              <a:t> most common is 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53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CAP – audit in 2000 showed patient’s stated ID was checked against wristband in only 33% of transfusions</a:t>
            </a:r>
          </a:p>
          <a:p>
            <a:pPr lvl="1"/>
            <a:r>
              <a:rPr lang="en-US" dirty="0" smtClean="0"/>
              <a:t>CAP Transfusion checklist TRM.30550 now mandates implementation of a system to reduce risk of </a:t>
            </a:r>
            <a:r>
              <a:rPr lang="en-US" dirty="0" err="1" smtClean="0"/>
              <a:t>mistransfusion</a:t>
            </a:r>
            <a:r>
              <a:rPr lang="en-US" dirty="0" smtClean="0"/>
              <a:t> for non-emergent red cell transfusions</a:t>
            </a:r>
          </a:p>
          <a:p>
            <a:r>
              <a:rPr lang="en-US" sz="2800" dirty="0" smtClean="0"/>
              <a:t>FDA – must have 2 ABO and D </a:t>
            </a:r>
            <a:r>
              <a:rPr lang="en-US" sz="2800" dirty="0" err="1" smtClean="0"/>
              <a:t>typings</a:t>
            </a:r>
            <a:r>
              <a:rPr lang="en-US" sz="2800" dirty="0" smtClean="0"/>
              <a:t> performed for electronic </a:t>
            </a:r>
            <a:r>
              <a:rPr lang="en-US" sz="2800" dirty="0" err="1" smtClean="0"/>
              <a:t>crossmatching</a:t>
            </a:r>
            <a:endParaRPr lang="en-US" sz="2800" dirty="0" smtClean="0"/>
          </a:p>
          <a:p>
            <a:r>
              <a:rPr lang="en-US" sz="2800" dirty="0" smtClean="0"/>
              <a:t>JCAHO – patient safety initiative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49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Meanwhile, elsewhere…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Hong Kong – all citizens will be provided with an electronic smart ID card containing their red cell phenotype in digital code</a:t>
            </a:r>
          </a:p>
          <a:p>
            <a:r>
              <a:rPr lang="en-US" sz="2800" dirty="0" smtClean="0"/>
              <a:t>Austria – requires bedside ABO check before units transfused</a:t>
            </a:r>
          </a:p>
          <a:p>
            <a:pPr lvl="1"/>
            <a:r>
              <a:rPr lang="en-US" dirty="0" smtClean="0"/>
              <a:t>Interesting fact, most inpatients refuse to carry wrist bands</a:t>
            </a:r>
          </a:p>
          <a:p>
            <a:pPr marL="347472" lvl="1">
              <a:buFont typeface="Arial" panose="020B0604020202020204" pitchFamily="34" charset="0"/>
              <a:buChar char="•"/>
            </a:pPr>
            <a:r>
              <a:rPr lang="en-US" dirty="0" smtClean="0"/>
              <a:t>Germany – performs bedside ABO check before units transfused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5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fiscal year 2012, only one transfusion related fatality could DIRECTLY be attributed to labeling errors</a:t>
            </a:r>
          </a:p>
          <a:p>
            <a:r>
              <a:rPr lang="en-US" dirty="0" smtClean="0"/>
              <a:t>1990-2000 retrospective study in NY determined 1 in 19,000 units are erroneously administered. 13% errors due to phlebotomy, 8% related to laboratory testing error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6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research…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study found 6 WBIT errors on trauma patients and only 9 others in the rest of the institution (see why no one is exempt?)</a:t>
            </a:r>
          </a:p>
          <a:p>
            <a:r>
              <a:rPr lang="en-US" dirty="0" smtClean="0"/>
              <a:t>Medical staff accounts for a majority of WBIT events (44 out of 45 WBIT errors made by medical staff that are not specifically phlebotomists)</a:t>
            </a:r>
          </a:p>
          <a:p>
            <a:pPr lvl="1"/>
            <a:r>
              <a:rPr lang="en-US" dirty="0" smtClean="0"/>
              <a:t>82% had extra training</a:t>
            </a:r>
          </a:p>
          <a:p>
            <a:pPr lvl="1"/>
            <a:r>
              <a:rPr lang="en-US" dirty="0" smtClean="0"/>
              <a:t>80% passed as competent</a:t>
            </a:r>
          </a:p>
          <a:p>
            <a:pPr marL="338328"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917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457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Second specimen collection pilot study using Trauma Intensive Care Unit</vt:lpstr>
      <vt:lpstr>What is WBIT?</vt:lpstr>
      <vt:lpstr>What we found 8/5/13 – 3/16/14</vt:lpstr>
      <vt:lpstr>Turn around times</vt:lpstr>
      <vt:lpstr>Also learned</vt:lpstr>
      <vt:lpstr>Who cares?</vt:lpstr>
      <vt:lpstr>Meanwhile, elsewhere…</vt:lpstr>
      <vt:lpstr>Research</vt:lpstr>
      <vt:lpstr>More research…</vt:lpstr>
      <vt:lpstr>What now</vt:lpstr>
    </vt:vector>
  </TitlesOfParts>
  <Company>UW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specimen collection pilot study using Trauma Intensive Care Unit</dc:title>
  <dc:creator>Erin Tuott</dc:creator>
  <cp:lastModifiedBy>Erin Tuott</cp:lastModifiedBy>
  <cp:revision>10</cp:revision>
  <dcterms:created xsi:type="dcterms:W3CDTF">2014-07-24T06:18:47Z</dcterms:created>
  <dcterms:modified xsi:type="dcterms:W3CDTF">2014-07-24T10:48:31Z</dcterms:modified>
</cp:coreProperties>
</file>