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Times They are a Changing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Allison Reid</a:t>
            </a:r>
          </a:p>
          <a:p>
            <a:r>
              <a:rPr lang="en-US" dirty="0" smtClean="0"/>
              <a:t>Bloodworks NW IRL Lead</a:t>
            </a:r>
          </a:p>
          <a:p>
            <a:r>
              <a:rPr lang="en-US" dirty="0" smtClean="0"/>
              <a:t>December,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6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First there was…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Tube Testing</a:t>
            </a:r>
          </a:p>
          <a:p>
            <a:pPr lvl="1"/>
            <a:r>
              <a:rPr lang="en-US" dirty="0" smtClean="0"/>
              <a:t>Most flexible</a:t>
            </a:r>
          </a:p>
          <a:p>
            <a:pPr lvl="1"/>
            <a:r>
              <a:rPr lang="en-US" dirty="0" smtClean="0"/>
              <a:t>Multiple enhancements (or not)</a:t>
            </a:r>
          </a:p>
          <a:p>
            <a:pPr lvl="1"/>
            <a:r>
              <a:rPr lang="en-US" dirty="0" smtClean="0"/>
              <a:t>More cells to choose from</a:t>
            </a:r>
          </a:p>
          <a:p>
            <a:pPr lvl="1"/>
            <a:r>
              <a:rPr lang="en-US" dirty="0" smtClean="0"/>
              <a:t>Subjective</a:t>
            </a:r>
          </a:p>
          <a:p>
            <a:pPr lvl="1"/>
            <a:r>
              <a:rPr lang="en-US" dirty="0" smtClean="0"/>
              <a:t>Technique dependent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2667000"/>
            <a:ext cx="1981200" cy="206210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PEG</a:t>
            </a:r>
          </a:p>
          <a:p>
            <a:pPr algn="ctr"/>
            <a:r>
              <a:rPr lang="en-US" sz="3200" dirty="0" smtClean="0"/>
              <a:t>Enzyme</a:t>
            </a:r>
          </a:p>
          <a:p>
            <a:pPr algn="ctr"/>
            <a:r>
              <a:rPr lang="en-US" sz="3200" dirty="0" smtClean="0"/>
              <a:t>Saline</a:t>
            </a:r>
          </a:p>
          <a:p>
            <a:pPr algn="ctr"/>
            <a:r>
              <a:rPr lang="en-US" sz="3200" dirty="0" smtClean="0"/>
              <a:t>LISS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40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Next came…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Gel</a:t>
            </a:r>
          </a:p>
          <a:p>
            <a:pPr lvl="1"/>
            <a:r>
              <a:rPr lang="en-US" dirty="0" smtClean="0"/>
              <a:t>Easy to learn</a:t>
            </a:r>
          </a:p>
          <a:p>
            <a:pPr lvl="1"/>
            <a:r>
              <a:rPr lang="en-US" dirty="0" smtClean="0"/>
              <a:t>Stable</a:t>
            </a:r>
          </a:p>
          <a:p>
            <a:pPr lvl="1"/>
            <a:r>
              <a:rPr lang="en-US" dirty="0" smtClean="0"/>
              <a:t>Manual results can be faxed</a:t>
            </a:r>
          </a:p>
          <a:p>
            <a:pPr lvl="1"/>
            <a:r>
              <a:rPr lang="en-US" dirty="0" smtClean="0"/>
              <a:t>Automated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Then Came…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Solid Phase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TANGO</a:t>
            </a:r>
          </a:p>
          <a:p>
            <a:pPr lvl="2"/>
            <a:r>
              <a:rPr lang="en-US" dirty="0" smtClean="0"/>
              <a:t>Automated</a:t>
            </a:r>
          </a:p>
          <a:p>
            <a:pPr lvl="2"/>
            <a:r>
              <a:rPr lang="en-US" dirty="0" smtClean="0"/>
              <a:t>Intact reagent red cells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Capture-R</a:t>
            </a:r>
          </a:p>
          <a:p>
            <a:pPr lvl="2"/>
            <a:r>
              <a:rPr lang="en-US" dirty="0" smtClean="0"/>
              <a:t>Manual</a:t>
            </a:r>
          </a:p>
          <a:p>
            <a:pPr lvl="2"/>
            <a:r>
              <a:rPr lang="en-US" dirty="0" smtClean="0"/>
              <a:t>Monolayers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ECHO</a:t>
            </a:r>
          </a:p>
          <a:p>
            <a:pPr lvl="2"/>
            <a:r>
              <a:rPr lang="en-US" dirty="0" smtClean="0"/>
              <a:t>Automated</a:t>
            </a:r>
          </a:p>
          <a:p>
            <a:pPr lvl="2"/>
            <a:r>
              <a:rPr lang="en-US" dirty="0" smtClean="0"/>
              <a:t>Monolayers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 Old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or Three Antigen Positives to rule IN</a:t>
            </a:r>
          </a:p>
          <a:p>
            <a:r>
              <a:rPr lang="en-US" dirty="0" smtClean="0"/>
              <a:t>Two or Three </a:t>
            </a:r>
            <a:r>
              <a:rPr lang="en-US" dirty="0" err="1" smtClean="0"/>
              <a:t>AntigenNegatives</a:t>
            </a:r>
            <a:r>
              <a:rPr lang="en-US" dirty="0" smtClean="0"/>
              <a:t> to rule OUT</a:t>
            </a:r>
          </a:p>
          <a:p>
            <a:pPr lvl="1"/>
            <a:r>
              <a:rPr lang="en-US" dirty="0" smtClean="0"/>
              <a:t>Must be Homozygous  </a:t>
            </a:r>
            <a:r>
              <a:rPr lang="en-US" b="1" i="1" dirty="0" smtClean="0"/>
              <a:t>OR</a:t>
            </a:r>
          </a:p>
          <a:p>
            <a:pPr lvl="1"/>
            <a:r>
              <a:rPr lang="en-US" dirty="0" smtClean="0"/>
              <a:t>Heterozygous</a:t>
            </a:r>
          </a:p>
          <a:p>
            <a:pPr lvl="2"/>
            <a:r>
              <a:rPr lang="en-US" dirty="0" smtClean="0"/>
              <a:t>C or E in the presence of anti-D</a:t>
            </a:r>
          </a:p>
          <a:p>
            <a:pPr lvl="2"/>
            <a:r>
              <a:rPr lang="en-US" dirty="0" smtClean="0"/>
              <a:t>E in the presence of anti-c</a:t>
            </a:r>
          </a:p>
          <a:p>
            <a:pPr lvl="2"/>
            <a:r>
              <a:rPr lang="en-US" dirty="0" smtClean="0"/>
              <a:t>C in the presence of anti-e</a:t>
            </a:r>
          </a:p>
          <a:p>
            <a:pPr lvl="2"/>
            <a:r>
              <a:rPr lang="en-US" dirty="0" smtClean="0"/>
              <a:t>K ruled out with </a:t>
            </a:r>
            <a:r>
              <a:rPr lang="en-US" dirty="0" err="1" smtClean="0"/>
              <a:t>Kk</a:t>
            </a:r>
            <a:r>
              <a:rPr lang="en-US" dirty="0" smtClean="0"/>
              <a:t> cells</a:t>
            </a:r>
          </a:p>
          <a:p>
            <a:r>
              <a:rPr lang="en-US" dirty="0" smtClean="0"/>
              <a:t>These rules still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6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Particularly in the case of anti-Jka and anti-</a:t>
            </a:r>
            <a:r>
              <a:rPr lang="en-US" dirty="0" err="1" smtClean="0"/>
              <a:t>Jkb</a:t>
            </a:r>
            <a:endParaRPr lang="en-US" dirty="0" smtClean="0"/>
          </a:p>
          <a:p>
            <a:pPr lvl="1"/>
            <a:r>
              <a:rPr lang="en-US" dirty="0" smtClean="0"/>
              <a:t>Rules do not always apply</a:t>
            </a:r>
          </a:p>
          <a:p>
            <a:pPr lvl="1"/>
            <a:r>
              <a:rPr lang="en-US" dirty="0" smtClean="0"/>
              <a:t>Not all homozygous cells may react</a:t>
            </a:r>
          </a:p>
          <a:p>
            <a:pPr lvl="1"/>
            <a:r>
              <a:rPr lang="en-US" dirty="0" smtClean="0"/>
              <a:t>Sometimes heterozygous cells react even when homozygous cells didn’t</a:t>
            </a:r>
          </a:p>
          <a:p>
            <a:pPr lvl="1"/>
            <a:r>
              <a:rPr lang="en-US" dirty="0" smtClean="0"/>
              <a:t>Sometimes, we must go by the </a:t>
            </a:r>
          </a:p>
          <a:p>
            <a:pPr lvl="1"/>
            <a:endParaRPr lang="en-US" dirty="0"/>
          </a:p>
          <a:p>
            <a:pPr marL="457200" lvl="1" indent="0" algn="ctr">
              <a:buNone/>
            </a:pPr>
            <a:r>
              <a:rPr lang="en-US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“Preponderance of Positives”</a:t>
            </a:r>
            <a:endParaRPr lang="en-US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721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Preponderance of Positives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all or almost all of the cells that react are Jka or </a:t>
            </a:r>
            <a:r>
              <a:rPr lang="en-US" dirty="0" err="1" smtClean="0"/>
              <a:t>Jkb</a:t>
            </a:r>
            <a:r>
              <a:rPr lang="en-US" dirty="0" smtClean="0"/>
              <a:t> POS, </a:t>
            </a:r>
            <a:r>
              <a:rPr lang="en-US" u="sng" dirty="0" smtClean="0"/>
              <a:t>AND</a:t>
            </a:r>
          </a:p>
          <a:p>
            <a:r>
              <a:rPr lang="en-US" dirty="0" smtClean="0"/>
              <a:t>All or almost all of the NEG cells are Jka or </a:t>
            </a:r>
            <a:r>
              <a:rPr lang="en-US" dirty="0" err="1" smtClean="0"/>
              <a:t>Jkb</a:t>
            </a:r>
            <a:r>
              <a:rPr lang="en-US" dirty="0" smtClean="0"/>
              <a:t> NEG, </a:t>
            </a:r>
            <a:r>
              <a:rPr lang="en-US" u="sng" dirty="0" smtClean="0"/>
              <a:t>AND</a:t>
            </a:r>
          </a:p>
          <a:p>
            <a:r>
              <a:rPr lang="en-US" dirty="0" smtClean="0"/>
              <a:t>The patient lacks the antigen,</a:t>
            </a:r>
          </a:p>
          <a:p>
            <a:r>
              <a:rPr lang="en-US" dirty="0" smtClean="0"/>
              <a:t>It is probably a Kidd antibody</a:t>
            </a:r>
          </a:p>
          <a:p>
            <a:endParaRPr lang="en-US" dirty="0"/>
          </a:p>
          <a:p>
            <a:r>
              <a:rPr lang="en-US" i="1" dirty="0" smtClean="0"/>
              <a:t>End of Allison’s presentation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866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HMC TSL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Put all unexplained reactive cells on one RCAid worksheet</a:t>
            </a:r>
          </a:p>
          <a:p>
            <a:r>
              <a:rPr lang="en-US" dirty="0" smtClean="0"/>
              <a:t>Contrast and compare the antigenicity of these cells looking particularly at Kidd and Duffy</a:t>
            </a:r>
          </a:p>
          <a:p>
            <a:r>
              <a:rPr lang="en-US" dirty="0" smtClean="0"/>
              <a:t>Antigen type the patient for Kidd and Duffy</a:t>
            </a:r>
          </a:p>
          <a:p>
            <a:r>
              <a:rPr lang="en-US" dirty="0" smtClean="0"/>
              <a:t>Send it out to the IRL for investigation</a:t>
            </a:r>
          </a:p>
          <a:p>
            <a:r>
              <a:rPr lang="en-US" dirty="0" smtClean="0"/>
              <a:t>Issue antigen negative (if the patient can be </a:t>
            </a:r>
            <a:r>
              <a:rPr lang="en-US" dirty="0" err="1" smtClean="0"/>
              <a:t>phenotyped</a:t>
            </a:r>
            <a:r>
              <a:rPr lang="en-US" dirty="0" smtClean="0"/>
              <a:t>) until the “Weak AB of Undetermined </a:t>
            </a:r>
            <a:r>
              <a:rPr lang="en-US" dirty="0"/>
              <a:t>S</a:t>
            </a:r>
            <a:r>
              <a:rPr lang="en-US" dirty="0" smtClean="0"/>
              <a:t>pecificity” can be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7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283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Times They are a Changing</vt:lpstr>
      <vt:lpstr>First there was…</vt:lpstr>
      <vt:lpstr>Next came…</vt:lpstr>
      <vt:lpstr>Then Came…</vt:lpstr>
      <vt:lpstr>The Old Rules</vt:lpstr>
      <vt:lpstr>BUT</vt:lpstr>
      <vt:lpstr>Preponderance of Positives</vt:lpstr>
      <vt:lpstr>HMC TSL Plan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Times They are a Changing</dc:title>
  <dc:creator>Gary, Roxann</dc:creator>
  <cp:lastModifiedBy>Gary, Roxann</cp:lastModifiedBy>
  <cp:revision>4</cp:revision>
  <dcterms:created xsi:type="dcterms:W3CDTF">2006-08-16T00:00:00Z</dcterms:created>
  <dcterms:modified xsi:type="dcterms:W3CDTF">2015-03-06T20:46:46Z</dcterms:modified>
</cp:coreProperties>
</file>