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40C0FC-8BFE-47B6-BB59-76C1313E2E6C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330C4E92-3E8C-4B76-A0D5-318478427ADD}">
      <dgm:prSet phldrT="[Text]"/>
      <dgm:spPr/>
      <dgm:t>
        <a:bodyPr/>
        <a:lstStyle/>
        <a:p>
          <a:r>
            <a:rPr lang="en-US" dirty="0" smtClean="0"/>
            <a:t>Expected Antibodies</a:t>
          </a:r>
          <a:endParaRPr lang="en-US" dirty="0"/>
        </a:p>
      </dgm:t>
    </dgm:pt>
    <dgm:pt modelId="{1C9D7424-8D27-4162-B0BD-F144C3B576D3}" type="parTrans" cxnId="{3901C7D2-9D61-43BD-B9FE-386A19574D01}">
      <dgm:prSet/>
      <dgm:spPr/>
      <dgm:t>
        <a:bodyPr/>
        <a:lstStyle/>
        <a:p>
          <a:endParaRPr lang="en-US"/>
        </a:p>
      </dgm:t>
    </dgm:pt>
    <dgm:pt modelId="{D201E87E-5AE7-4F47-952F-B31C4F8EE684}" type="sibTrans" cxnId="{3901C7D2-9D61-43BD-B9FE-386A19574D01}">
      <dgm:prSet/>
      <dgm:spPr/>
      <dgm:t>
        <a:bodyPr/>
        <a:lstStyle/>
        <a:p>
          <a:endParaRPr lang="en-US"/>
        </a:p>
      </dgm:t>
    </dgm:pt>
    <dgm:pt modelId="{9003E21C-6250-4763-9820-CA66E0CBA48A}">
      <dgm:prSet phldrT="[Text]"/>
      <dgm:spPr/>
      <dgm:t>
        <a:bodyPr/>
        <a:lstStyle/>
        <a:p>
          <a:r>
            <a:rPr lang="en-US" dirty="0" smtClean="0"/>
            <a:t>Clinically Significant Antibodies</a:t>
          </a:r>
          <a:endParaRPr lang="en-US" dirty="0"/>
        </a:p>
      </dgm:t>
    </dgm:pt>
    <dgm:pt modelId="{27F8BBF6-EE3A-40C5-9F9E-759CD6FAD434}" type="parTrans" cxnId="{28C2FE59-7273-4224-9E1A-FBD29B6AD71B}">
      <dgm:prSet/>
      <dgm:spPr/>
      <dgm:t>
        <a:bodyPr/>
        <a:lstStyle/>
        <a:p>
          <a:endParaRPr lang="en-US"/>
        </a:p>
      </dgm:t>
    </dgm:pt>
    <dgm:pt modelId="{0CFE931C-CB1D-4D05-B215-3BBC02EE1B17}" type="sibTrans" cxnId="{28C2FE59-7273-4224-9E1A-FBD29B6AD71B}">
      <dgm:prSet/>
      <dgm:spPr/>
      <dgm:t>
        <a:bodyPr/>
        <a:lstStyle/>
        <a:p>
          <a:endParaRPr lang="en-US"/>
        </a:p>
      </dgm:t>
    </dgm:pt>
    <dgm:pt modelId="{0E265F5E-2CB9-4BEC-94A1-C2D0D53F28D0}" type="pres">
      <dgm:prSet presAssocID="{6340C0FC-8BFE-47B6-BB59-76C1313E2E6C}" presName="compositeShape" presStyleCnt="0">
        <dgm:presLayoutVars>
          <dgm:chMax val="7"/>
          <dgm:dir/>
          <dgm:resizeHandles val="exact"/>
        </dgm:presLayoutVars>
      </dgm:prSet>
      <dgm:spPr/>
    </dgm:pt>
    <dgm:pt modelId="{F989EC12-0890-4393-9B65-903F804B6228}" type="pres">
      <dgm:prSet presAssocID="{330C4E92-3E8C-4B76-A0D5-318478427ADD}" presName="circ1" presStyleLbl="vennNode1" presStyleIdx="0" presStyleCnt="2"/>
      <dgm:spPr/>
      <dgm:t>
        <a:bodyPr/>
        <a:lstStyle/>
        <a:p>
          <a:endParaRPr lang="en-US"/>
        </a:p>
      </dgm:t>
    </dgm:pt>
    <dgm:pt modelId="{4DF8E11E-F4C7-4B1F-8147-A2B27E600366}" type="pres">
      <dgm:prSet presAssocID="{330C4E92-3E8C-4B76-A0D5-318478427AD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2799CD-981C-40CE-8AF6-4C1B6FE2987D}" type="pres">
      <dgm:prSet presAssocID="{9003E21C-6250-4763-9820-CA66E0CBA48A}" presName="circ2" presStyleLbl="vennNode1" presStyleIdx="1" presStyleCnt="2"/>
      <dgm:spPr/>
      <dgm:t>
        <a:bodyPr/>
        <a:lstStyle/>
        <a:p>
          <a:endParaRPr lang="en-US"/>
        </a:p>
      </dgm:t>
    </dgm:pt>
    <dgm:pt modelId="{8EBB8302-7B9B-4033-A6A2-B21DC1AC67FA}" type="pres">
      <dgm:prSet presAssocID="{9003E21C-6250-4763-9820-CA66E0CBA48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6641FA-2D90-480C-B130-4041A4F077E5}" type="presOf" srcId="{330C4E92-3E8C-4B76-A0D5-318478427ADD}" destId="{4DF8E11E-F4C7-4B1F-8147-A2B27E600366}" srcOrd="1" destOrd="0" presId="urn:microsoft.com/office/officeart/2005/8/layout/venn1"/>
    <dgm:cxn modelId="{28C2FE59-7273-4224-9E1A-FBD29B6AD71B}" srcId="{6340C0FC-8BFE-47B6-BB59-76C1313E2E6C}" destId="{9003E21C-6250-4763-9820-CA66E0CBA48A}" srcOrd="1" destOrd="0" parTransId="{27F8BBF6-EE3A-40C5-9F9E-759CD6FAD434}" sibTransId="{0CFE931C-CB1D-4D05-B215-3BBC02EE1B17}"/>
    <dgm:cxn modelId="{3901C7D2-9D61-43BD-B9FE-386A19574D01}" srcId="{6340C0FC-8BFE-47B6-BB59-76C1313E2E6C}" destId="{330C4E92-3E8C-4B76-A0D5-318478427ADD}" srcOrd="0" destOrd="0" parTransId="{1C9D7424-8D27-4162-B0BD-F144C3B576D3}" sibTransId="{D201E87E-5AE7-4F47-952F-B31C4F8EE684}"/>
    <dgm:cxn modelId="{0B6F00CB-0019-4944-AE18-E73027ADD6ED}" type="presOf" srcId="{330C4E92-3E8C-4B76-A0D5-318478427ADD}" destId="{F989EC12-0890-4393-9B65-903F804B6228}" srcOrd="0" destOrd="0" presId="urn:microsoft.com/office/officeart/2005/8/layout/venn1"/>
    <dgm:cxn modelId="{34C84764-FD57-44AC-BFD2-351C09FEDE13}" type="presOf" srcId="{9003E21C-6250-4763-9820-CA66E0CBA48A}" destId="{8EBB8302-7B9B-4033-A6A2-B21DC1AC67FA}" srcOrd="1" destOrd="0" presId="urn:microsoft.com/office/officeart/2005/8/layout/venn1"/>
    <dgm:cxn modelId="{E7B68BA4-39A2-4106-B41F-055686A27EDF}" type="presOf" srcId="{9003E21C-6250-4763-9820-CA66E0CBA48A}" destId="{A62799CD-981C-40CE-8AF6-4C1B6FE2987D}" srcOrd="0" destOrd="0" presId="urn:microsoft.com/office/officeart/2005/8/layout/venn1"/>
    <dgm:cxn modelId="{87CE2726-5771-4150-A694-664F09ECE67C}" type="presOf" srcId="{6340C0FC-8BFE-47B6-BB59-76C1313E2E6C}" destId="{0E265F5E-2CB9-4BEC-94A1-C2D0D53F28D0}" srcOrd="0" destOrd="0" presId="urn:microsoft.com/office/officeart/2005/8/layout/venn1"/>
    <dgm:cxn modelId="{61B7BF1B-8069-4905-9779-5DC747A45BB3}" type="presParOf" srcId="{0E265F5E-2CB9-4BEC-94A1-C2D0D53F28D0}" destId="{F989EC12-0890-4393-9B65-903F804B6228}" srcOrd="0" destOrd="0" presId="urn:microsoft.com/office/officeart/2005/8/layout/venn1"/>
    <dgm:cxn modelId="{9E950ED9-AE6D-42A5-AD1B-E3630238E45B}" type="presParOf" srcId="{0E265F5E-2CB9-4BEC-94A1-C2D0D53F28D0}" destId="{4DF8E11E-F4C7-4B1F-8147-A2B27E600366}" srcOrd="1" destOrd="0" presId="urn:microsoft.com/office/officeart/2005/8/layout/venn1"/>
    <dgm:cxn modelId="{09166CBF-8547-4DCF-9B5C-6991C1E73FE9}" type="presParOf" srcId="{0E265F5E-2CB9-4BEC-94A1-C2D0D53F28D0}" destId="{A62799CD-981C-40CE-8AF6-4C1B6FE2987D}" srcOrd="2" destOrd="0" presId="urn:microsoft.com/office/officeart/2005/8/layout/venn1"/>
    <dgm:cxn modelId="{317A2710-600C-40DD-AD2A-894565C9B3E3}" type="presParOf" srcId="{0E265F5E-2CB9-4BEC-94A1-C2D0D53F28D0}" destId="{8EBB8302-7B9B-4033-A6A2-B21DC1AC67F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9EC12-0890-4393-9B65-903F804B6228}">
      <dsp:nvSpPr>
        <dsp:cNvPr id="0" name=""/>
        <dsp:cNvSpPr/>
      </dsp:nvSpPr>
      <dsp:spPr>
        <a:xfrm>
          <a:off x="195452" y="446913"/>
          <a:ext cx="4821174" cy="482117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Expected Antibodies</a:t>
          </a:r>
          <a:endParaRPr lang="en-US" sz="5000" kern="1200" dirty="0"/>
        </a:p>
      </dsp:txBody>
      <dsp:txXfrm>
        <a:off x="868679" y="1015433"/>
        <a:ext cx="2779776" cy="3684133"/>
      </dsp:txXfrm>
    </dsp:sp>
    <dsp:sp modelId="{A62799CD-981C-40CE-8AF6-4C1B6FE2987D}">
      <dsp:nvSpPr>
        <dsp:cNvPr id="0" name=""/>
        <dsp:cNvSpPr/>
      </dsp:nvSpPr>
      <dsp:spPr>
        <a:xfrm>
          <a:off x="3670173" y="446913"/>
          <a:ext cx="4821174" cy="4821173"/>
        </a:xfrm>
        <a:prstGeom prst="ellipse">
          <a:avLst/>
        </a:prstGeom>
        <a:solidFill>
          <a:schemeClr val="accent4">
            <a:alpha val="50000"/>
            <a:hueOff val="-1774290"/>
            <a:satOff val="-59734"/>
            <a:lumOff val="-145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Clinically Significant Antibodies</a:t>
          </a:r>
          <a:endParaRPr lang="en-US" sz="5000" kern="1200" dirty="0"/>
        </a:p>
      </dsp:txBody>
      <dsp:txXfrm>
        <a:off x="5038344" y="1015433"/>
        <a:ext cx="2779776" cy="3684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206C8-ECD0-4A5C-900B-7FAA2D9BDFB1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970B8-C741-41BD-9DD9-888FD0CD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66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6E22E-3263-4065-8D58-B3AD14C758DC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13E8F-28D4-40D4-B40C-B1EE0167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87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 research based on </a:t>
            </a:r>
            <a:r>
              <a:rPr lang="en-US" dirty="0" err="1" smtClean="0"/>
              <a:t>IgM</a:t>
            </a:r>
            <a:r>
              <a:rPr lang="en-US" dirty="0" smtClean="0"/>
              <a:t> and immediately</a:t>
            </a:r>
            <a:r>
              <a:rPr lang="en-US" baseline="0" dirty="0" smtClean="0"/>
              <a:t> visible agglutination.  1908 </a:t>
            </a:r>
            <a:r>
              <a:rPr lang="en-US" baseline="0" dirty="0" err="1" smtClean="0"/>
              <a:t>Moreschi</a:t>
            </a:r>
            <a:r>
              <a:rPr lang="en-US" baseline="0" dirty="0" smtClean="0"/>
              <a:t> first described the principle.  1945 Robin Coombs, Race, and </a:t>
            </a:r>
            <a:r>
              <a:rPr lang="en-US" baseline="0" dirty="0" err="1" smtClean="0"/>
              <a:t>Mourant</a:t>
            </a:r>
            <a:r>
              <a:rPr lang="en-US" baseline="0" dirty="0" smtClean="0"/>
              <a:t> outlined the procedure.  Test is occasionally referred to as the Coombs test.  AHG is made by injecting rabbits with human </a:t>
            </a:r>
            <a:r>
              <a:rPr lang="en-US" baseline="0" dirty="0" err="1" smtClean="0"/>
              <a:t>IgG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13E8F-28D4-40D4-B40C-B1EE0167CB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0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IATs detect unexpected </a:t>
            </a:r>
            <a:r>
              <a:rPr lang="en-US" dirty="0" err="1" smtClean="0"/>
              <a:t>IgG</a:t>
            </a:r>
            <a:r>
              <a:rPr lang="en-US" dirty="0" smtClean="0"/>
              <a:t> antibodies.  These can lead to hemolysis and reduced RBC survival.</a:t>
            </a:r>
            <a:r>
              <a:rPr lang="en-US" baseline="0" dirty="0" smtClean="0"/>
              <a:t>  These originate through antigen exposure (transfusion, pregnancy) disease state, drugs, </a:t>
            </a:r>
            <a:r>
              <a:rPr lang="en-US" baseline="0" dirty="0" err="1" smtClean="0"/>
              <a:t>chemcials</a:t>
            </a:r>
            <a:r>
              <a:rPr lang="en-US" baseline="0" dirty="0" smtClean="0"/>
              <a:t> or parasites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13E8F-28D4-40D4-B40C-B1EE0167CB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83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AHG can be monoclonal</a:t>
            </a:r>
            <a:r>
              <a:rPr lang="en-US" baseline="0" dirty="0" smtClean="0"/>
              <a:t> or polyclonal.  Directed towards </a:t>
            </a:r>
            <a:r>
              <a:rPr lang="en-US" baseline="0" dirty="0" err="1" smtClean="0"/>
              <a:t>immunoglobulins</a:t>
            </a:r>
            <a:r>
              <a:rPr lang="en-US" baseline="0" dirty="0" smtClean="0"/>
              <a:t> or complement system.  Originally produced from animals; labs made their own.  Now commercially made and purchased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13E8F-28D4-40D4-B40C-B1EE0167CB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1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 sample</a:t>
            </a:r>
            <a:r>
              <a:rPr lang="en-US" baseline="0" dirty="0" smtClean="0"/>
              <a:t> is the unknown while the screening cells are the known.  If antibodies are present, cells will be sensitized.  This is an in vitro test and does not reflect patient status.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13E8F-28D4-40D4-B40C-B1EE0167CB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0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Historically known as a direct Coombs test.  When</a:t>
            </a:r>
            <a:r>
              <a:rPr lang="en-US" baseline="0" dirty="0" smtClean="0"/>
              <a:t> would this be positive?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13E8F-28D4-40D4-B40C-B1EE0167CB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7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6363016-8407-45D0-9D7F-4A137F3A712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2104AAD-DEF9-4D0A-A38B-3FB35ED2DD0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3016-8407-45D0-9D7F-4A137F3A712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4AAD-DEF9-4D0A-A38B-3FB35ED2DD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3016-8407-45D0-9D7F-4A137F3A712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4AAD-DEF9-4D0A-A38B-3FB35ED2DD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3016-8407-45D0-9D7F-4A137F3A712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4AAD-DEF9-4D0A-A38B-3FB35ED2DD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6363016-8407-45D0-9D7F-4A137F3A712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2104AAD-DEF9-4D0A-A38B-3FB35ED2DD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3016-8407-45D0-9D7F-4A137F3A712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4AAD-DEF9-4D0A-A38B-3FB35ED2DD0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3016-8407-45D0-9D7F-4A137F3A712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4AAD-DEF9-4D0A-A38B-3FB35ED2DD0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3016-8407-45D0-9D7F-4A137F3A712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4AAD-DEF9-4D0A-A38B-3FB35ED2DD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3016-8407-45D0-9D7F-4A137F3A712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4AAD-DEF9-4D0A-A38B-3FB35ED2DD0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3016-8407-45D0-9D7F-4A137F3A712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4AAD-DEF9-4D0A-A38B-3FB35ED2DD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63016-8407-45D0-9D7F-4A137F3A712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04AAD-DEF9-4D0A-A38B-3FB35ED2DD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363016-8407-45D0-9D7F-4A137F3A7125}" type="datetimeFigureOut">
              <a:rPr lang="en-US" smtClean="0"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104AAD-DEF9-4D0A-A38B-3FB35ED2DD0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Anti-B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Anti-D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2+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457200" y="26670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Anti-B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Anti-D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3+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457200" y="37338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Anti-B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Anti-D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457200" y="47244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Anti-A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Anti-B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Anti-D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229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Potentiators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Temperature</a:t>
            </a:r>
          </a:p>
          <a:p>
            <a:r>
              <a:rPr lang="en-US" dirty="0"/>
              <a:t>Time</a:t>
            </a:r>
          </a:p>
          <a:p>
            <a:r>
              <a:rPr lang="en-US" dirty="0"/>
              <a:t>Medium</a:t>
            </a:r>
          </a:p>
          <a:p>
            <a:r>
              <a:rPr lang="en-US" dirty="0"/>
              <a:t>Concentration</a:t>
            </a:r>
          </a:p>
          <a:p>
            <a:r>
              <a:rPr lang="en-US" dirty="0"/>
              <a:t>pH</a:t>
            </a:r>
          </a:p>
          <a:p>
            <a:r>
              <a:rPr lang="en-US" dirty="0"/>
              <a:t>Enzymes </a:t>
            </a:r>
            <a:r>
              <a:rPr lang="en-US" dirty="0" smtClean="0"/>
              <a:t>(?)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Prozone</a:t>
            </a:r>
            <a:r>
              <a:rPr lang="en-US" dirty="0"/>
              <a:t>, Equivalence, </a:t>
            </a:r>
            <a:r>
              <a:rPr lang="en-US" dirty="0" err="1"/>
              <a:t>Postzone</a:t>
            </a:r>
            <a:endParaRPr lang="en-US" dirty="0"/>
          </a:p>
        </p:txBody>
      </p:sp>
      <p:pic>
        <p:nvPicPr>
          <p:cNvPr id="4" name="Picture 4" descr="Zone_of_Equivalence.gif (776×544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668" y="1219200"/>
            <a:ext cx="7042663" cy="4937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06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Zeta Potential	</a:t>
            </a:r>
            <a:endParaRPr lang="en-US" dirty="0"/>
          </a:p>
        </p:txBody>
      </p:sp>
      <p:pic>
        <p:nvPicPr>
          <p:cNvPr id="4" name="Picture 2" descr="a15fig05.jpg (386×388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675" y="1839912"/>
            <a:ext cx="3676650" cy="3695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10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Standard saline incubation 37C – 30-60 min</a:t>
            </a:r>
          </a:p>
          <a:p>
            <a:r>
              <a:rPr lang="en-US" dirty="0"/>
              <a:t>LISS – Low Ionic Strength Saline</a:t>
            </a:r>
          </a:p>
          <a:p>
            <a:pPr lvl="1"/>
            <a:r>
              <a:rPr lang="en-US" dirty="0"/>
              <a:t>0.2% saline</a:t>
            </a:r>
          </a:p>
          <a:p>
            <a:pPr lvl="1"/>
            <a:r>
              <a:rPr lang="en-US" dirty="0"/>
              <a:t>Decreases negative repulsion (Zeta Potential)</a:t>
            </a:r>
          </a:p>
          <a:p>
            <a:pPr lvl="1"/>
            <a:r>
              <a:rPr lang="en-US" dirty="0"/>
              <a:t>Decreases incubation time to 5-15 min</a:t>
            </a:r>
          </a:p>
          <a:p>
            <a:r>
              <a:rPr lang="en-US" dirty="0"/>
              <a:t>22% Albumin</a:t>
            </a:r>
          </a:p>
          <a:p>
            <a:pPr lvl="1"/>
            <a:r>
              <a:rPr lang="en-US" dirty="0"/>
              <a:t>Also decreases zeta potential</a:t>
            </a:r>
          </a:p>
          <a:p>
            <a:pPr lvl="1"/>
            <a:r>
              <a:rPr lang="en-US" dirty="0"/>
              <a:t>Incubation time 15-60 min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4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Enhancement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PEG – Polyethylene Glycol</a:t>
            </a:r>
          </a:p>
          <a:p>
            <a:pPr lvl="1"/>
            <a:r>
              <a:rPr lang="en-US" dirty="0"/>
              <a:t>Decreases water between RBCs</a:t>
            </a:r>
          </a:p>
          <a:p>
            <a:pPr lvl="1"/>
            <a:r>
              <a:rPr lang="en-US" dirty="0"/>
              <a:t>Decreased hydrophobic repulsive force</a:t>
            </a:r>
          </a:p>
          <a:p>
            <a:pPr lvl="1"/>
            <a:r>
              <a:rPr lang="en-US" dirty="0"/>
              <a:t>Brings cells closer together</a:t>
            </a:r>
          </a:p>
          <a:p>
            <a:pPr lvl="1"/>
            <a:r>
              <a:rPr lang="en-US" dirty="0"/>
              <a:t>Incubation time at 37C is 10-30 min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</a:t>
            </a:r>
            <a:r>
              <a:rPr lang="en-US" dirty="0" err="1" smtClean="0"/>
              <a:t>Antiglobulin</a:t>
            </a:r>
            <a:r>
              <a:rPr lang="en-US" dirty="0" smtClean="0"/>
              <a:t> Test Principle</a:t>
            </a:r>
            <a:endParaRPr lang="en-US" dirty="0"/>
          </a:p>
        </p:txBody>
      </p:sp>
      <p:pic>
        <p:nvPicPr>
          <p:cNvPr id="3074" name="Picture 2" descr="C:\Users\mjlouzon\AppData\Local\Microsoft\Windows\Temporary Internet Files\Content.IE5\6MMXYQXQ\MC900438809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58267"/>
            <a:ext cx="2827717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us 3"/>
          <p:cNvSpPr/>
          <p:nvPr/>
        </p:nvSpPr>
        <p:spPr>
          <a:xfrm>
            <a:off x="3581400" y="3062286"/>
            <a:ext cx="1600200" cy="1371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ttp://www.mesotherapyworldwide.com/images/selphyl_tub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399"/>
            <a:ext cx="26193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Central question for IATs: does this patient have antibodies </a:t>
            </a:r>
            <a:r>
              <a:rPr lang="en-US" sz="2400" dirty="0" smtClean="0"/>
              <a:t>to antigens </a:t>
            </a:r>
            <a:r>
              <a:rPr lang="en-US" sz="2400" dirty="0" smtClean="0"/>
              <a:t>present on red blood cells?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922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Patient plasma is incubated with screening cells in an enhancement media</a:t>
            </a:r>
          </a:p>
          <a:p>
            <a:r>
              <a:rPr lang="en-US" dirty="0"/>
              <a:t>Cells are than washed to removed excess </a:t>
            </a:r>
            <a:r>
              <a:rPr lang="en-US" dirty="0" err="1"/>
              <a:t>IgG</a:t>
            </a:r>
            <a:endParaRPr lang="en-US" dirty="0"/>
          </a:p>
          <a:p>
            <a:r>
              <a:rPr lang="en-US" dirty="0"/>
              <a:t>AHG is added and sample is centrifuged</a:t>
            </a:r>
          </a:p>
          <a:p>
            <a:r>
              <a:rPr lang="en-US" dirty="0"/>
              <a:t>Test is positive if cells agglutinate</a:t>
            </a:r>
          </a:p>
          <a:p>
            <a:r>
              <a:rPr lang="en-US" dirty="0"/>
              <a:t>If no agglutination is seen, check cells are added and should agglutinate upon centrifugation</a:t>
            </a:r>
          </a:p>
          <a:p>
            <a:pPr lvl="1"/>
            <a:r>
              <a:rPr lang="en-US" dirty="0"/>
              <a:t>Check cells are sensitized RBCs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3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this a good wash?</a:t>
            </a:r>
            <a:endParaRPr lang="en-US" dirty="0"/>
          </a:p>
        </p:txBody>
      </p:sp>
      <p:pic>
        <p:nvPicPr>
          <p:cNvPr id="4" name="Picture 4" descr="RBCsand AH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95400"/>
            <a:ext cx="4114800" cy="49861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95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RBCsand AH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43000"/>
            <a:ext cx="4495800" cy="54478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876800" y="914400"/>
            <a:ext cx="1676400" cy="1981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89430"/>
            <a:ext cx="16954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Also known as control cells, Coombs cells</a:t>
            </a:r>
          </a:p>
          <a:p>
            <a:r>
              <a:rPr lang="en-US" dirty="0"/>
              <a:t>RBCs coated with </a:t>
            </a:r>
            <a:r>
              <a:rPr lang="en-US" dirty="0" err="1"/>
              <a:t>IgG</a:t>
            </a:r>
            <a:r>
              <a:rPr lang="en-US" dirty="0"/>
              <a:t> antibody</a:t>
            </a:r>
          </a:p>
          <a:p>
            <a:pPr lvl="1"/>
            <a:r>
              <a:rPr lang="en-US" dirty="0"/>
              <a:t>Usually Rh </a:t>
            </a:r>
            <a:r>
              <a:rPr lang="en-US" dirty="0" err="1"/>
              <a:t>pos</a:t>
            </a:r>
            <a:r>
              <a:rPr lang="en-US" dirty="0"/>
              <a:t> RBC coated with anti-D</a:t>
            </a:r>
          </a:p>
          <a:p>
            <a:pPr lvl="1"/>
            <a:r>
              <a:rPr lang="en-US" dirty="0"/>
              <a:t>Also available in RBCs coated with C3</a:t>
            </a:r>
          </a:p>
          <a:p>
            <a:r>
              <a:rPr lang="en-US" dirty="0"/>
              <a:t>They are added to every AHG reaction tube with a negative result</a:t>
            </a:r>
          </a:p>
          <a:p>
            <a:pPr lvl="1"/>
            <a:r>
              <a:rPr lang="en-US" dirty="0"/>
              <a:t>They are a guard against false negatives</a:t>
            </a:r>
          </a:p>
          <a:p>
            <a:pPr lvl="2"/>
            <a:r>
              <a:rPr lang="en-US" dirty="0"/>
              <a:t>Bad washing, no AHG added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9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Agglutination Testing and Antibody Detection</a:t>
            </a:r>
            <a:endParaRPr lang="en-US" dirty="0"/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Max </a:t>
            </a:r>
            <a:r>
              <a:rPr lang="en-US" dirty="0" err="1" smtClean="0"/>
              <a:t>Louzon</a:t>
            </a:r>
            <a:r>
              <a:rPr lang="en-US" dirty="0" smtClean="0"/>
              <a:t>, MLS(ASCP)</a:t>
            </a:r>
            <a:r>
              <a:rPr lang="en-US" baseline="30000" dirty="0" smtClean="0"/>
              <a:t>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8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Cells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Mixed field appearance</a:t>
            </a:r>
          </a:p>
          <a:p>
            <a:pPr lvl="1"/>
            <a:r>
              <a:rPr lang="en-US" dirty="0"/>
              <a:t>Checks will agglutinate, screening cells will not</a:t>
            </a:r>
          </a:p>
          <a:p>
            <a:pPr lvl="1"/>
            <a:r>
              <a:rPr lang="en-US" dirty="0"/>
              <a:t>Two different cell populations</a:t>
            </a:r>
          </a:p>
          <a:p>
            <a:r>
              <a:rPr lang="en-US" dirty="0"/>
              <a:t>Test is valid if CC agglutinate</a:t>
            </a:r>
          </a:p>
          <a:p>
            <a:r>
              <a:rPr lang="en-US" dirty="0"/>
              <a:t>If CC do not agglutinate</a:t>
            </a:r>
          </a:p>
          <a:p>
            <a:pPr lvl="1"/>
            <a:r>
              <a:rPr lang="en-US" dirty="0"/>
              <a:t>Bad washing</a:t>
            </a:r>
          </a:p>
          <a:p>
            <a:pPr lvl="1"/>
            <a:r>
              <a:rPr lang="en-US" dirty="0"/>
              <a:t>No AHG added</a:t>
            </a:r>
          </a:p>
          <a:p>
            <a:pPr lvl="1"/>
            <a:r>
              <a:rPr lang="en-US" dirty="0"/>
              <a:t>Test is invalid and must be repeated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 Grading</a:t>
            </a:r>
            <a:endParaRPr lang="en-US" dirty="0"/>
          </a:p>
        </p:txBody>
      </p:sp>
      <p:pic>
        <p:nvPicPr>
          <p:cNvPr id="4" name="Picture 2" descr="page5_clip_image002.jpg (389×268)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751394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479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Tube Method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</a:t>
            </a:r>
          </a:p>
          <a:p>
            <a:pPr lvl="1"/>
            <a:r>
              <a:rPr lang="en-US" dirty="0" smtClean="0"/>
              <a:t>Gold standard</a:t>
            </a:r>
          </a:p>
          <a:p>
            <a:pPr lvl="1"/>
            <a:r>
              <a:rPr lang="en-US" dirty="0" smtClean="0"/>
              <a:t>Inexpensive</a:t>
            </a:r>
          </a:p>
          <a:p>
            <a:pPr lvl="1"/>
            <a:r>
              <a:rPr lang="en-US" dirty="0" smtClean="0"/>
              <a:t>Flexible</a:t>
            </a:r>
            <a:endParaRPr lang="en-US" dirty="0"/>
          </a:p>
          <a:p>
            <a:r>
              <a:rPr lang="en-US" dirty="0" smtClean="0"/>
              <a:t>Con</a:t>
            </a:r>
          </a:p>
          <a:p>
            <a:pPr lvl="1"/>
            <a:r>
              <a:rPr lang="en-US" dirty="0" smtClean="0"/>
              <a:t>Labor intensive</a:t>
            </a:r>
          </a:p>
          <a:p>
            <a:pPr lvl="1"/>
            <a:r>
              <a:rPr lang="en-US" dirty="0" smtClean="0"/>
              <a:t>Not stable</a:t>
            </a:r>
          </a:p>
        </p:txBody>
      </p:sp>
    </p:spTree>
    <p:extLst>
      <p:ext uri="{BB962C8B-B14F-4D97-AF65-F5344CB8AC3E}">
        <p14:creationId xmlns:p14="http://schemas.microsoft.com/office/powerpoint/2010/main" val="776749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Patient plasma, LISS and screening cells are incubated in a </a:t>
            </a:r>
            <a:r>
              <a:rPr lang="en-US" dirty="0" err="1"/>
              <a:t>microtube</a:t>
            </a:r>
            <a:endParaRPr lang="en-US" dirty="0"/>
          </a:p>
          <a:p>
            <a:r>
              <a:rPr lang="en-US" dirty="0" err="1"/>
              <a:t>Microtube</a:t>
            </a:r>
            <a:r>
              <a:rPr lang="en-US" dirty="0"/>
              <a:t> is filled with gel which is laced with AHG</a:t>
            </a:r>
          </a:p>
          <a:p>
            <a:r>
              <a:rPr lang="en-US" dirty="0"/>
              <a:t>If cells are sensitized, red cells will be held in gel, otherwise will form pellet at bottom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5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gelgrad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431" y="152400"/>
            <a:ext cx="8857055" cy="5307037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5715000"/>
            <a:ext cx="2506663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Ortho Clinical Diagnostics</a:t>
            </a:r>
          </a:p>
          <a:p>
            <a:r>
              <a:rPr lang="en-US" sz="1600" dirty="0"/>
              <a:t>Raritan, NJ  10/01</a:t>
            </a:r>
          </a:p>
        </p:txBody>
      </p:sp>
    </p:spTree>
    <p:extLst>
      <p:ext uri="{BB962C8B-B14F-4D97-AF65-F5344CB8AC3E}">
        <p14:creationId xmlns:p14="http://schemas.microsoft.com/office/powerpoint/2010/main" val="3958840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Gel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</a:t>
            </a:r>
          </a:p>
          <a:p>
            <a:pPr lvl="1"/>
            <a:r>
              <a:rPr lang="en-US" dirty="0"/>
              <a:t>Smaller sample size</a:t>
            </a:r>
          </a:p>
          <a:p>
            <a:pPr lvl="1"/>
            <a:r>
              <a:rPr lang="en-US" dirty="0"/>
              <a:t>No cell washing step</a:t>
            </a:r>
          </a:p>
          <a:p>
            <a:pPr lvl="1"/>
            <a:r>
              <a:rPr lang="en-US" dirty="0"/>
              <a:t>Clear, stable endpoint</a:t>
            </a:r>
          </a:p>
          <a:p>
            <a:pPr lvl="1"/>
            <a:r>
              <a:rPr lang="en-US" dirty="0"/>
              <a:t>Sensitivity comparable</a:t>
            </a:r>
          </a:p>
          <a:p>
            <a:pPr lvl="1"/>
            <a:r>
              <a:rPr lang="en-US" dirty="0"/>
              <a:t>Can be automated </a:t>
            </a:r>
          </a:p>
          <a:p>
            <a:r>
              <a:rPr lang="en-US" dirty="0"/>
              <a:t>Con</a:t>
            </a:r>
          </a:p>
          <a:p>
            <a:pPr lvl="1"/>
            <a:r>
              <a:rPr lang="en-US" dirty="0"/>
              <a:t>Expensive</a:t>
            </a:r>
          </a:p>
          <a:p>
            <a:pPr lvl="1"/>
            <a:r>
              <a:rPr lang="en-US" dirty="0"/>
              <a:t>More false </a:t>
            </a:r>
            <a:r>
              <a:rPr lang="en-US" dirty="0" smtClean="0"/>
              <a:t>positive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54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Patient plasma, LISS and screening cells added to </a:t>
            </a:r>
            <a:r>
              <a:rPr lang="en-US" dirty="0" err="1"/>
              <a:t>microtiter</a:t>
            </a:r>
            <a:r>
              <a:rPr lang="en-US" dirty="0"/>
              <a:t> well lined with Protein A which has a high affinity for Fc portion of AHG and incubated.</a:t>
            </a:r>
          </a:p>
          <a:p>
            <a:r>
              <a:rPr lang="en-US" dirty="0"/>
              <a:t>Wash</a:t>
            </a:r>
          </a:p>
          <a:p>
            <a:r>
              <a:rPr lang="en-US" dirty="0"/>
              <a:t>AHG added</a:t>
            </a:r>
          </a:p>
          <a:p>
            <a:r>
              <a:rPr lang="en-US" dirty="0"/>
              <a:t>Centrifugation</a:t>
            </a:r>
          </a:p>
          <a:p>
            <a:r>
              <a:rPr lang="en-US" dirty="0"/>
              <a:t>Graded via computer system.  </a:t>
            </a:r>
          </a:p>
          <a:p>
            <a:r>
              <a:rPr lang="en-US" dirty="0"/>
              <a:t>Positive will show as cells lining entire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337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Phase Grading</a:t>
            </a:r>
            <a:endParaRPr lang="en-US" dirty="0"/>
          </a:p>
        </p:txBody>
      </p:sp>
      <p:pic>
        <p:nvPicPr>
          <p:cNvPr id="4" name="Picture 2" descr="spgrade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720587" cy="3733800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04800" y="5493873"/>
            <a:ext cx="1914525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Immucor Gamma</a:t>
            </a:r>
          </a:p>
          <a:p>
            <a:r>
              <a:rPr lang="en-US" sz="1600" dirty="0"/>
              <a:t>Norcross, GA  5/02</a:t>
            </a:r>
          </a:p>
        </p:txBody>
      </p:sp>
    </p:spTree>
    <p:extLst>
      <p:ext uri="{BB962C8B-B14F-4D97-AF65-F5344CB8AC3E}">
        <p14:creationId xmlns:p14="http://schemas.microsoft.com/office/powerpoint/2010/main" val="4052847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Phase 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</a:t>
            </a:r>
          </a:p>
          <a:p>
            <a:pPr lvl="1"/>
            <a:r>
              <a:rPr lang="en-US" dirty="0"/>
              <a:t>Reduced volume needed</a:t>
            </a:r>
          </a:p>
          <a:p>
            <a:pPr lvl="1"/>
            <a:r>
              <a:rPr lang="en-US" dirty="0"/>
              <a:t>Increased sensitivity</a:t>
            </a:r>
          </a:p>
          <a:p>
            <a:pPr lvl="1"/>
            <a:r>
              <a:rPr lang="en-US" dirty="0"/>
              <a:t>Less technique needed</a:t>
            </a:r>
          </a:p>
          <a:p>
            <a:r>
              <a:rPr lang="en-US" dirty="0"/>
              <a:t>Con</a:t>
            </a:r>
          </a:p>
          <a:p>
            <a:pPr lvl="1"/>
            <a:r>
              <a:rPr lang="en-US" dirty="0"/>
              <a:t>Learning curve</a:t>
            </a:r>
          </a:p>
          <a:p>
            <a:pPr lvl="1"/>
            <a:r>
              <a:rPr lang="en-US" dirty="0"/>
              <a:t>Expensive</a:t>
            </a:r>
          </a:p>
          <a:p>
            <a:pPr lvl="1"/>
            <a:r>
              <a:rPr lang="en-US" dirty="0"/>
              <a:t>Reagent expiration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41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143000"/>
            <a:ext cx="86019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8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Describe the indirect </a:t>
            </a:r>
            <a:r>
              <a:rPr lang="en-US" dirty="0" err="1"/>
              <a:t>antiglobulin</a:t>
            </a:r>
            <a:r>
              <a:rPr lang="en-US" dirty="0"/>
              <a:t> test and its role in unexpected red cell antibody detection</a:t>
            </a:r>
          </a:p>
          <a:p>
            <a:r>
              <a:rPr lang="en-US" dirty="0"/>
              <a:t>Describe the process of performing an antibody screen using tube, gel and solid phase techniques</a:t>
            </a:r>
          </a:p>
          <a:p>
            <a:r>
              <a:rPr lang="en-US" dirty="0"/>
              <a:t>Outline the steps for producing antihuman globulin</a:t>
            </a:r>
          </a:p>
          <a:p>
            <a:r>
              <a:rPr lang="en-US" dirty="0"/>
              <a:t>Define the terms unexpected antibody and clinically significant antibody.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</a:t>
            </a:r>
            <a:r>
              <a:rPr lang="en-US" dirty="0" err="1" smtClean="0"/>
              <a:t>Antiglobulin</a:t>
            </a:r>
            <a:r>
              <a:rPr lang="en-US" dirty="0" smtClean="0"/>
              <a:t> Test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Central question for DATs : does this patient have antibodies or complement already stuck to their red cells?</a:t>
            </a:r>
          </a:p>
          <a:p>
            <a:r>
              <a:rPr lang="en-US" sz="2400" dirty="0" smtClean="0"/>
              <a:t>Test Procedure: Washed patient red blood cells + AHG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7924800" cy="352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6418729"/>
            <a:ext cx="2819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http://www.pathologystudent.com/?p=1003</a:t>
            </a:r>
          </a:p>
        </p:txBody>
      </p:sp>
    </p:spTree>
    <p:extLst>
      <p:ext uri="{BB962C8B-B14F-4D97-AF65-F5344CB8AC3E}">
        <p14:creationId xmlns:p14="http://schemas.microsoft.com/office/powerpoint/2010/main" val="18915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List causes of red cell </a:t>
            </a:r>
            <a:r>
              <a:rPr lang="en-US" dirty="0" err="1"/>
              <a:t>alloimmunization</a:t>
            </a:r>
            <a:endParaRPr lang="en-US" dirty="0"/>
          </a:p>
          <a:p>
            <a:r>
              <a:rPr lang="en-US" dirty="0"/>
              <a:t>Identify </a:t>
            </a:r>
            <a:r>
              <a:rPr lang="en-US" dirty="0" err="1"/>
              <a:t>potentiators</a:t>
            </a:r>
            <a:r>
              <a:rPr lang="en-US" dirty="0"/>
              <a:t> used in antibody detection testing</a:t>
            </a:r>
          </a:p>
          <a:p>
            <a:r>
              <a:rPr lang="en-US" dirty="0"/>
              <a:t>Define </a:t>
            </a:r>
            <a:r>
              <a:rPr lang="en-US" dirty="0" err="1"/>
              <a:t>prozone</a:t>
            </a:r>
            <a:r>
              <a:rPr lang="en-US" dirty="0"/>
              <a:t>, equivalence, </a:t>
            </a:r>
            <a:r>
              <a:rPr lang="en-US" dirty="0" err="1"/>
              <a:t>postzone</a:t>
            </a:r>
            <a:endParaRPr lang="en-US" dirty="0"/>
          </a:p>
          <a:p>
            <a:r>
              <a:rPr lang="en-US" dirty="0"/>
              <a:t>Discuss the purpose of </a:t>
            </a:r>
            <a:r>
              <a:rPr lang="en-US" dirty="0" err="1"/>
              <a:t>IgG</a:t>
            </a:r>
            <a:r>
              <a:rPr lang="en-US" dirty="0"/>
              <a:t> coated red cells in </a:t>
            </a:r>
            <a:r>
              <a:rPr lang="en-US" dirty="0" err="1"/>
              <a:t>antiglobulin</a:t>
            </a:r>
            <a:r>
              <a:rPr lang="en-US" dirty="0"/>
              <a:t> testing</a:t>
            </a:r>
          </a:p>
          <a:p>
            <a:r>
              <a:rPr lang="en-US" dirty="0"/>
              <a:t>List limitations of antibody detection techniques</a:t>
            </a:r>
          </a:p>
          <a:p>
            <a:r>
              <a:rPr lang="en-US" dirty="0"/>
              <a:t>Differentiate the stages of </a:t>
            </a:r>
            <a:r>
              <a:rPr lang="en-US" dirty="0" smtClean="0"/>
              <a:t>agglutination</a:t>
            </a:r>
          </a:p>
          <a:p>
            <a:r>
              <a:rPr lang="en-US" dirty="0" smtClean="0"/>
              <a:t>Recognize the differences between a direct </a:t>
            </a:r>
            <a:r>
              <a:rPr lang="en-US" dirty="0" err="1" smtClean="0"/>
              <a:t>antiglobulin</a:t>
            </a:r>
            <a:r>
              <a:rPr lang="en-US" dirty="0" smtClean="0"/>
              <a:t> test and an indirect </a:t>
            </a:r>
            <a:r>
              <a:rPr lang="en-US" dirty="0" err="1" smtClean="0"/>
              <a:t>antiglobulin</a:t>
            </a:r>
            <a:r>
              <a:rPr lang="en-US" dirty="0" smtClean="0"/>
              <a:t> test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1026" name="Picture 2" descr="C:\Users\mjlouzon\AppData\Local\Microsoft\Windows\Temporary Internet Files\Content.IE5\9000CIJ6\MP900314408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029200" cy="433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3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563513361"/>
              </p:ext>
            </p:extLst>
          </p:nvPr>
        </p:nvGraphicFramePr>
        <p:xfrm>
          <a:off x="228600" y="533400"/>
          <a:ext cx="8686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11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IgM</a:t>
            </a:r>
            <a:r>
              <a:rPr lang="en-US" dirty="0" smtClean="0"/>
              <a:t>, </a:t>
            </a:r>
            <a:r>
              <a:rPr lang="en-US" dirty="0" err="1" smtClean="0"/>
              <a:t>IgG</a:t>
            </a:r>
            <a:r>
              <a:rPr lang="en-US" dirty="0" smtClean="0"/>
              <a:t> and RBCs</a:t>
            </a:r>
            <a:endParaRPr lang="en-US" dirty="0"/>
          </a:p>
        </p:txBody>
      </p:sp>
      <p:pic>
        <p:nvPicPr>
          <p:cNvPr id="4" name="Picture 103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378" y="1463851"/>
            <a:ext cx="5949244" cy="444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32"/>
          <p:cNvSpPr txBox="1">
            <a:spLocks noChangeArrowheads="1"/>
          </p:cNvSpPr>
          <p:nvPr/>
        </p:nvSpPr>
        <p:spPr bwMode="auto">
          <a:xfrm>
            <a:off x="441325" y="5467350"/>
            <a:ext cx="1987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/>
              <a:t>Harmening DM</a:t>
            </a:r>
          </a:p>
          <a:p>
            <a:r>
              <a:rPr lang="en-US" sz="1000" u="sng" dirty="0"/>
              <a:t>Modern blood Banking and</a:t>
            </a:r>
          </a:p>
          <a:p>
            <a:r>
              <a:rPr lang="en-US" sz="1000" u="sng" dirty="0"/>
              <a:t>Transfusion Medicine</a:t>
            </a:r>
            <a:r>
              <a:rPr lang="en-US" sz="1000" dirty="0"/>
              <a:t>, 5</a:t>
            </a:r>
            <a:r>
              <a:rPr lang="en-US" sz="1000" baseline="30000" dirty="0"/>
              <a:t>th</a:t>
            </a:r>
            <a:r>
              <a:rPr lang="en-US" sz="1000" dirty="0"/>
              <a:t> ed</a:t>
            </a:r>
            <a:endParaRPr lang="en-US" sz="1000" u="sng" dirty="0"/>
          </a:p>
        </p:txBody>
      </p:sp>
    </p:spTree>
    <p:extLst>
      <p:ext uri="{BB962C8B-B14F-4D97-AF65-F5344CB8AC3E}">
        <p14:creationId xmlns:p14="http://schemas.microsoft.com/office/powerpoint/2010/main" val="23340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AHG Antisera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5254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943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 from bio-rad.com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AHG Reaction</a:t>
            </a:r>
            <a:endParaRPr lang="en-US" dirty="0"/>
          </a:p>
        </p:txBody>
      </p:sp>
      <p:pic>
        <p:nvPicPr>
          <p:cNvPr id="4" name="Picture 4" descr="RBCsand AH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19200"/>
            <a:ext cx="4572000" cy="5540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71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549</TotalTime>
  <Words>840</Words>
  <Application>Microsoft Office PowerPoint</Application>
  <PresentationFormat>On-screen Show (4:3)</PresentationFormat>
  <Paragraphs>184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Origin</vt:lpstr>
      <vt:lpstr>Recap</vt:lpstr>
      <vt:lpstr>PowerPoint Presentation</vt:lpstr>
      <vt:lpstr>Objectives</vt:lpstr>
      <vt:lpstr>Objectives (cont.)</vt:lpstr>
      <vt:lpstr>History</vt:lpstr>
      <vt:lpstr>PowerPoint Presentation</vt:lpstr>
      <vt:lpstr>IgM, IgG and RBCs</vt:lpstr>
      <vt:lpstr>AHG Antisera</vt:lpstr>
      <vt:lpstr>AHG Reaction</vt:lpstr>
      <vt:lpstr>Potentiators</vt:lpstr>
      <vt:lpstr>Prozone, Equivalence, Postzone</vt:lpstr>
      <vt:lpstr>Zeta Potential </vt:lpstr>
      <vt:lpstr>Enhancement</vt:lpstr>
      <vt:lpstr>Enhancement (cont.)</vt:lpstr>
      <vt:lpstr>Indirect Antiglobulin Test Principle</vt:lpstr>
      <vt:lpstr>Tube Method</vt:lpstr>
      <vt:lpstr>Was this a good wash?</vt:lpstr>
      <vt:lpstr>PowerPoint Presentation</vt:lpstr>
      <vt:lpstr>Check Cells</vt:lpstr>
      <vt:lpstr>Check Cells (cont.)</vt:lpstr>
      <vt:lpstr>Tube Grading</vt:lpstr>
      <vt:lpstr>Tube Method Pros and Cons</vt:lpstr>
      <vt:lpstr>Gel</vt:lpstr>
      <vt:lpstr>PowerPoint Presentation</vt:lpstr>
      <vt:lpstr>Gel Pros and Cons</vt:lpstr>
      <vt:lpstr>Solid Phase</vt:lpstr>
      <vt:lpstr>Solid Phase Grading</vt:lpstr>
      <vt:lpstr>Solid Phase Pros and Cons</vt:lpstr>
      <vt:lpstr>Situations</vt:lpstr>
      <vt:lpstr>Direct Antiglobulin Test Principle</vt:lpstr>
    </vt:vector>
  </TitlesOfParts>
  <Company>UW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J Louzon</dc:creator>
  <cp:lastModifiedBy>Max J Louzon</cp:lastModifiedBy>
  <cp:revision>18</cp:revision>
  <cp:lastPrinted>2014-09-30T04:10:40Z</cp:lastPrinted>
  <dcterms:created xsi:type="dcterms:W3CDTF">2014-05-27T23:35:08Z</dcterms:created>
  <dcterms:modified xsi:type="dcterms:W3CDTF">2014-09-30T04:35:46Z</dcterms:modified>
</cp:coreProperties>
</file>