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5E1D6-96FA-4DEA-88FF-4130A5E97487}" type="datetimeFigureOut">
              <a:rPr lang="en-US" smtClean="0"/>
              <a:t>9/23/2014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F4D1B-A309-4E9A-8A36-56747ED4C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70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421" y="4344025"/>
            <a:ext cx="5485158" cy="41144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5" tIns="45718" rIns="91435" bIns="45718"/>
          <a:lstStyle/>
          <a:p>
            <a:pPr>
              <a:defRPr/>
            </a:pPr>
            <a:r>
              <a:rPr lang="en-US" dirty="0" smtClean="0">
                <a:latin typeface="+mn-lt"/>
              </a:rPr>
              <a:t>Our theoretical knowledge of Transfusion Medicine needs to begin with an understanding of the ABO Blood Group System.  Its ISBT number is 001.  The importance of A and B antigens and antibodies in transfusion cannot be overestimated.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421" y="4344025"/>
            <a:ext cx="5485158" cy="41144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5" tIns="45718" rIns="91435" bIns="45718"/>
          <a:lstStyle/>
          <a:p>
            <a:pPr>
              <a:defRPr/>
            </a:pPr>
            <a:r>
              <a:rPr lang="en-US" dirty="0" smtClean="0">
                <a:latin typeface="+mn-lt"/>
              </a:rPr>
              <a:t>Testing patient red cells for the presence of A and/or B antigen shows the above patterns.  This is FORWARD TYPING; also known as CELL TYPING.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421" y="4344025"/>
            <a:ext cx="5485158" cy="41144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lIns="91435" tIns="45718" rIns="91435" bIns="45718"/>
          <a:lstStyle/>
          <a:p>
            <a:pPr>
              <a:defRPr/>
            </a:pPr>
            <a:r>
              <a:rPr lang="en-US" dirty="0" smtClean="0">
                <a:latin typeface="+mn-lt"/>
              </a:rPr>
              <a:t>Testing patient plasma or serum with reagent red blood cells with A or B antigen detects the presence of isoagglutinin – expected antibodies to antigens lacking on the patient’s red blood cells. </a:t>
            </a:r>
          </a:p>
          <a:p>
            <a:pPr>
              <a:defRPr/>
            </a:pPr>
            <a:endParaRPr lang="en-US" dirty="0" smtClean="0">
              <a:latin typeface="+mn-lt"/>
            </a:endParaRPr>
          </a:p>
          <a:p>
            <a:pPr>
              <a:defRPr/>
            </a:pPr>
            <a:r>
              <a:rPr lang="en-US" dirty="0" smtClean="0">
                <a:latin typeface="+mn-lt"/>
              </a:rPr>
              <a:t>This is Landsteiner’s Rule:  the reciprocal antibody is expected when the antigen is not present.</a:t>
            </a:r>
          </a:p>
          <a:p>
            <a:pPr>
              <a:defRPr/>
            </a:pPr>
            <a:endParaRPr lang="en-US" dirty="0" smtClean="0">
              <a:latin typeface="+mn-lt"/>
            </a:endParaRPr>
          </a:p>
          <a:p>
            <a:pPr>
              <a:defRPr/>
            </a:pPr>
            <a:endParaRPr lang="en-US" dirty="0" smtClean="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421" y="4344025"/>
            <a:ext cx="5485158" cy="41144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421" y="4344025"/>
            <a:ext cx="5485158" cy="41144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6421" y="4344025"/>
            <a:ext cx="5485158" cy="41144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711" y="4344025"/>
            <a:ext cx="5028579" cy="41144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r>
              <a:rPr lang="en-US" altLang="en-US" b="1" i="1" smtClean="0"/>
              <a:t>D. Biflorus</a:t>
            </a:r>
            <a:r>
              <a:rPr lang="en-US" altLang="en-US" smtClean="0"/>
              <a:t> = aka “Horse Grain” or “Poor Man’s Pulse.”  The plant is a twining legume found in Africa and India.</a:t>
            </a:r>
            <a:endParaRPr lang="en-US" altLang="en-US" b="1" i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C709-C601-47CF-B41C-39A188DF0C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700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Immunohematology is all about…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/>
          </a:bodyPr>
          <a:lstStyle/>
          <a:p>
            <a:r>
              <a:rPr lang="en-US" dirty="0" smtClean="0"/>
              <a:t>Antigen:  Known or Unknown?</a:t>
            </a:r>
          </a:p>
          <a:p>
            <a:r>
              <a:rPr lang="en-US" dirty="0" smtClean="0"/>
              <a:t>Antibody(ies):  Known or Unknown?</a:t>
            </a:r>
          </a:p>
          <a:p>
            <a:r>
              <a:rPr lang="en-US" dirty="0" smtClean="0"/>
              <a:t>Where are they?</a:t>
            </a:r>
          </a:p>
          <a:p>
            <a:r>
              <a:rPr lang="en-US" dirty="0" smtClean="0"/>
              <a:t>How did they get there?</a:t>
            </a:r>
          </a:p>
        </p:txBody>
      </p:sp>
    </p:spTree>
    <p:extLst>
      <p:ext uri="{BB962C8B-B14F-4D97-AF65-F5344CB8AC3E}">
        <p14:creationId xmlns:p14="http://schemas.microsoft.com/office/powerpoint/2010/main" val="918610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447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ABO SYSTEM  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ISBT 001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4343400"/>
            <a:ext cx="6400800" cy="2209800"/>
          </a:xfrm>
        </p:spPr>
        <p:txBody>
          <a:bodyPr/>
          <a:lstStyle/>
          <a:p>
            <a:pPr eaLnBrk="1" hangingPunct="1"/>
            <a:r>
              <a:rPr lang="en-US" altLang="en-US" smtClean="0"/>
              <a:t>HISTORY, STRUCTURE &amp; CLINICAL SIGNIFICANCE</a:t>
            </a:r>
          </a:p>
        </p:txBody>
      </p:sp>
    </p:spTree>
    <p:extLst>
      <p:ext uri="{BB962C8B-B14F-4D97-AF65-F5344CB8AC3E}">
        <p14:creationId xmlns:p14="http://schemas.microsoft.com/office/powerpoint/2010/main" val="1640097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Table of Reactions</a:t>
            </a:r>
          </a:p>
        </p:txBody>
      </p:sp>
      <p:graphicFrame>
        <p:nvGraphicFramePr>
          <p:cNvPr id="54316" name="Group 44"/>
          <p:cNvGraphicFramePr>
            <a:graphicFrameLocks noGrp="1"/>
          </p:cNvGraphicFramePr>
          <p:nvPr>
            <p:ph type="tbl" idx="1"/>
          </p:nvPr>
        </p:nvGraphicFramePr>
        <p:xfrm>
          <a:off x="1295400" y="2057400"/>
          <a:ext cx="7620000" cy="4251526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  <a:gridCol w="1905000"/>
                <a:gridCol w="1905000"/>
              </a:tblGrid>
              <a:tr h="14323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Patient’s Red cells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Reaction with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anti-A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Reaction with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anti-B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Interpretation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998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7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5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AB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 rot="16200000">
            <a:off x="-70534" y="4328821"/>
            <a:ext cx="2034403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UNKNOWN Antigen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419600" y="1633449"/>
            <a:ext cx="1863202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KNOWN Antibody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7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Table of Reactions</a:t>
            </a:r>
          </a:p>
        </p:txBody>
      </p:sp>
      <p:graphicFrame>
        <p:nvGraphicFramePr>
          <p:cNvPr id="55336" name="Group 40"/>
          <p:cNvGraphicFramePr>
            <a:graphicFrameLocks noGrp="1"/>
          </p:cNvGraphicFramePr>
          <p:nvPr>
            <p:ph type="tbl" idx="1"/>
          </p:nvPr>
        </p:nvGraphicFramePr>
        <p:xfrm>
          <a:off x="1371600" y="1981200"/>
          <a:ext cx="7620000" cy="4554537"/>
        </p:xfrm>
        <a:graphic>
          <a:graphicData uri="http://schemas.openxmlformats.org/drawingml/2006/table">
            <a:tbl>
              <a:tblPr/>
              <a:tblGrid>
                <a:gridCol w="1905000"/>
                <a:gridCol w="1905000"/>
                <a:gridCol w="1905000"/>
                <a:gridCol w="1905000"/>
              </a:tblGrid>
              <a:tr h="12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Patient’s Serum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Reaction with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 cells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Reaction with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 cells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Interpretation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+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AB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6200000">
            <a:off x="171657" y="4400413"/>
            <a:ext cx="215975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UNKNOWN Antibody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24234" y="1605801"/>
            <a:ext cx="173784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KNOWN Antigen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33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altLang="en-US" smtClean="0"/>
              <a:t>DM Harmening, Modern Blood Banking and Transfusion Practices, 4th ed. FA Davis Co., Philadelphia, 1999.</a:t>
            </a:r>
          </a:p>
        </p:txBody>
      </p:sp>
      <p:sp>
        <p:nvSpPr>
          <p:cNvPr id="11267" name="Rectangle 1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mtClean="0"/>
              <a:t>Structures – what are we detecting? </a:t>
            </a:r>
          </a:p>
        </p:txBody>
      </p:sp>
      <p:pic>
        <p:nvPicPr>
          <p:cNvPr id="11268" name="Picture 13" descr="PrecursorChain"/>
          <p:cNvPicPr>
            <a:picLocks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93" t="3502" r="8635" b="48625"/>
          <a:stretch>
            <a:fillRect/>
          </a:stretch>
        </p:blipFill>
        <p:spPr>
          <a:xfrm>
            <a:off x="2582863" y="1600200"/>
            <a:ext cx="3976687" cy="4530725"/>
          </a:xfrm>
          <a:noFill/>
        </p:spPr>
      </p:pic>
    </p:spTree>
    <p:extLst>
      <p:ext uri="{BB962C8B-B14F-4D97-AF65-F5344CB8AC3E}">
        <p14:creationId xmlns:p14="http://schemas.microsoft.com/office/powerpoint/2010/main" val="239114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Amount of H Antigen</a:t>
            </a:r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 sz="3200" dirty="0" smtClean="0"/>
              <a:t>Reciprocal Relationship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3200" dirty="0" smtClean="0"/>
              <a:t>Why do you care</a:t>
            </a:r>
            <a:r>
              <a:rPr lang="en-US" altLang="en-US" sz="3200" dirty="0" smtClean="0"/>
              <a:t>?  </a:t>
            </a:r>
            <a:r>
              <a:rPr lang="en-US" altLang="en-US" sz="1600" dirty="0" smtClean="0"/>
              <a:t>People with more H have more RBC destruction in Cold Agglutinin Syndrome.</a:t>
            </a:r>
            <a:endParaRPr lang="en-US" altLang="en-US" sz="1600" dirty="0" smtClean="0"/>
          </a:p>
          <a:p>
            <a:pPr eaLnBrk="1" hangingPunct="1">
              <a:buFont typeface="Wingdings" pitchFamily="2" charset="2"/>
              <a:buNone/>
            </a:pPr>
            <a:endParaRPr lang="en-US" altLang="en-US" sz="32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4000" dirty="0" smtClean="0"/>
              <a:t> O &gt; A</a:t>
            </a:r>
            <a:r>
              <a:rPr lang="en-US" altLang="en-US" sz="4000" baseline="-25000" dirty="0" smtClean="0"/>
              <a:t>2 </a:t>
            </a:r>
            <a:r>
              <a:rPr lang="en-US" altLang="en-US" sz="4000" dirty="0" smtClean="0"/>
              <a:t> &gt; B &gt; A</a:t>
            </a:r>
            <a:r>
              <a:rPr lang="en-US" altLang="en-US" sz="4000" baseline="-25000" dirty="0" smtClean="0"/>
              <a:t>2</a:t>
            </a:r>
            <a:r>
              <a:rPr lang="en-US" altLang="en-US" sz="4000" dirty="0" smtClean="0"/>
              <a:t>B &gt; A</a:t>
            </a:r>
            <a:r>
              <a:rPr lang="en-US" altLang="en-US" sz="4000" baseline="-25000" dirty="0" smtClean="0"/>
              <a:t>1</a:t>
            </a:r>
            <a:r>
              <a:rPr lang="en-US" altLang="en-US" sz="4000" dirty="0" smtClean="0"/>
              <a:t> &gt; A</a:t>
            </a:r>
            <a:r>
              <a:rPr lang="en-US" altLang="en-US" sz="4000" baseline="-25000" dirty="0" smtClean="0"/>
              <a:t>1</a:t>
            </a:r>
            <a:r>
              <a:rPr lang="en-US" altLang="en-US" sz="4000" dirty="0" smtClean="0"/>
              <a:t>B 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4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/>
              <a:t>Greatest					Least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/>
              <a:t>Concentration				Concentration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 sz="2400" dirty="0" smtClean="0"/>
              <a:t>       H						  H</a:t>
            </a:r>
          </a:p>
        </p:txBody>
      </p:sp>
      <p:sp>
        <p:nvSpPr>
          <p:cNvPr id="19460" name="AutoShape 1032"/>
          <p:cNvSpPr>
            <a:spLocks noChangeArrowheads="1"/>
          </p:cNvSpPr>
          <p:nvPr/>
        </p:nvSpPr>
        <p:spPr bwMode="auto">
          <a:xfrm>
            <a:off x="2895600" y="5029200"/>
            <a:ext cx="1981200" cy="838200"/>
          </a:xfrm>
          <a:prstGeom prst="notchedRightArrow">
            <a:avLst>
              <a:gd name="adj1" fmla="val 50000"/>
              <a:gd name="adj2" fmla="val 94480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4731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139825"/>
          </a:xfrm>
          <a:noFill/>
        </p:spPr>
        <p:txBody>
          <a:bodyPr lIns="92075" tIns="46038" rIns="92075" bIns="46038" anchor="ctr">
            <a:normAutofit fontScale="90000"/>
          </a:bodyPr>
          <a:lstStyle/>
          <a:p>
            <a:pPr eaLnBrk="1" hangingPunct="1"/>
            <a:r>
              <a:rPr lang="en-US" altLang="en-US" smtClean="0"/>
              <a:t>A</a:t>
            </a:r>
            <a:r>
              <a:rPr lang="en-US" altLang="en-US" baseline="-25000" smtClean="0"/>
              <a:t>1</a:t>
            </a:r>
            <a:r>
              <a:rPr lang="en-US" altLang="en-US" smtClean="0"/>
              <a:t> and A</a:t>
            </a:r>
            <a:r>
              <a:rPr lang="en-US" altLang="en-US" baseline="-25000" smtClean="0"/>
              <a:t>2</a:t>
            </a:r>
            <a:r>
              <a:rPr lang="en-US" altLang="en-US" smtClean="0"/>
              <a:t> Phenotypes</a:t>
            </a:r>
            <a:br>
              <a:rPr lang="en-US" altLang="en-US" smtClean="0"/>
            </a:br>
            <a:r>
              <a:rPr lang="en-US" altLang="en-US" sz="3200" smtClean="0"/>
              <a:t>Common Subgroups of A blood type </a:t>
            </a:r>
            <a:br>
              <a:rPr lang="en-US" altLang="en-US" sz="3200" smtClean="0"/>
            </a:br>
            <a:r>
              <a:rPr lang="en-US" altLang="en-US" sz="3200" smtClean="0"/>
              <a:t/>
            </a:r>
            <a:br>
              <a:rPr lang="en-US" altLang="en-US" sz="3200" smtClean="0"/>
            </a:br>
            <a:r>
              <a:rPr lang="en-US" altLang="en-US" sz="2400" smtClean="0"/>
              <a:t>Both encode for same  immunodominant sugar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133600"/>
            <a:ext cx="4191000" cy="3962400"/>
          </a:xfrm>
          <a:noFill/>
        </p:spPr>
        <p:txBody>
          <a:bodyPr lIns="92075" tIns="46038" rIns="92075" bIns="46038"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2400" smtClean="0"/>
              <a:t>A</a:t>
            </a:r>
            <a:r>
              <a:rPr lang="en-US" altLang="en-US" sz="2400" baseline="-25000" smtClean="0"/>
              <a:t>1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altLang="en-US" sz="2000" smtClean="0"/>
              <a:t>Sequence has proline at amino acid 156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altLang="en-US" sz="2000" smtClean="0"/>
              <a:t>Produces an efficient transferase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altLang="en-US" sz="2000" smtClean="0"/>
              <a:t>Converts almost all of H to A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 antigen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altLang="en-US" sz="2000" smtClean="0"/>
              <a:t>A</a:t>
            </a:r>
            <a:r>
              <a:rPr lang="en-US" altLang="en-US" sz="2000" baseline="-25000" smtClean="0"/>
              <a:t>1</a:t>
            </a:r>
            <a:r>
              <a:rPr lang="en-US" altLang="en-US" sz="2000" smtClean="0"/>
              <a:t> </a:t>
            </a:r>
            <a:r>
              <a:rPr lang="en-US" altLang="en-US" sz="2000" smtClean="0">
                <a:sym typeface="Symbol" pitchFamily="18" charset="2"/>
              </a:rPr>
              <a:t> 1-2 million</a:t>
            </a:r>
            <a:r>
              <a:rPr lang="en-US" altLang="en-US" sz="2000" smtClean="0"/>
              <a:t/>
            </a:r>
            <a:br>
              <a:rPr lang="en-US" altLang="en-US" sz="2000" smtClean="0"/>
            </a:br>
            <a:r>
              <a:rPr lang="en-US" altLang="en-US" sz="2000" smtClean="0"/>
              <a:t>A antigen sites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altLang="en-US" sz="2000" b="1" smtClean="0">
                <a:solidFill>
                  <a:srgbClr val="0000CC"/>
                </a:solidFill>
              </a:rPr>
              <a:t>Agg. by anti-A, anti-A</a:t>
            </a:r>
            <a:r>
              <a:rPr lang="en-US" altLang="en-US" sz="2000" b="1" baseline="-25000" smtClean="0">
                <a:solidFill>
                  <a:srgbClr val="0000CC"/>
                </a:solidFill>
              </a:rPr>
              <a:t>1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en-US" altLang="en-US" sz="2000" smtClean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90800"/>
            <a:ext cx="4343400" cy="4267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altLang="en-US" sz="2400" smtClean="0"/>
              <a:t>A</a:t>
            </a:r>
            <a:r>
              <a:rPr lang="en-US" altLang="en-US" sz="2400" baseline="-25000" smtClean="0"/>
              <a:t>2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altLang="en-US" sz="2000" smtClean="0"/>
              <a:t>Sequence has leucine at amino acid 156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altLang="en-US" sz="2000" smtClean="0"/>
              <a:t>Produces transferase with low substrate recognition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altLang="en-US" sz="2000" smtClean="0"/>
              <a:t>Less efficient, less H converted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altLang="en-US" sz="2000" smtClean="0"/>
              <a:t>A</a:t>
            </a:r>
            <a:r>
              <a:rPr lang="en-US" altLang="en-US" sz="2000" baseline="-25000" smtClean="0"/>
              <a:t>2</a:t>
            </a:r>
            <a:r>
              <a:rPr lang="en-US" altLang="en-US" sz="2000" smtClean="0"/>
              <a:t> </a:t>
            </a:r>
            <a:r>
              <a:rPr lang="en-US" altLang="en-US" sz="2000" smtClean="0">
                <a:sym typeface="Symbol" pitchFamily="18" charset="2"/>
              </a:rPr>
              <a:t>150,000-</a:t>
            </a:r>
            <a:r>
              <a:rPr lang="en-US" altLang="en-US" sz="2000" smtClean="0"/>
              <a:t> 500,000</a:t>
            </a:r>
            <a:br>
              <a:rPr lang="en-US" altLang="en-US" sz="2000" smtClean="0"/>
            </a:br>
            <a:r>
              <a:rPr lang="en-US" altLang="en-US" sz="2000" smtClean="0"/>
              <a:t>A antigen sites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altLang="en-US" sz="2000" b="1" smtClean="0">
                <a:solidFill>
                  <a:srgbClr val="0000CC"/>
                </a:solidFill>
              </a:rPr>
              <a:t>Agg. by Anti-A, </a:t>
            </a:r>
            <a:br>
              <a:rPr lang="en-US" altLang="en-US" sz="2000" b="1" smtClean="0">
                <a:solidFill>
                  <a:srgbClr val="0000CC"/>
                </a:solidFill>
              </a:rPr>
            </a:br>
            <a:r>
              <a:rPr lang="en-US" altLang="en-US" sz="2000" b="1" smtClean="0">
                <a:solidFill>
                  <a:srgbClr val="0000CC"/>
                </a:solidFill>
              </a:rPr>
              <a:t>Neg with Anti-A</a:t>
            </a:r>
            <a:r>
              <a:rPr lang="en-US" altLang="en-US" sz="2000" b="1" baseline="-25000" smtClean="0">
                <a:solidFill>
                  <a:srgbClr val="0000CC"/>
                </a:solidFill>
              </a:rPr>
              <a:t>1</a:t>
            </a:r>
          </a:p>
          <a:p>
            <a:pPr lvl="1" eaLnBrk="1" hangingPunct="1"/>
            <a:endParaRPr lang="en-US" altLang="en-US" sz="2000" b="1" smtClean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098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</a:t>
            </a:r>
            <a:r>
              <a:rPr lang="en-US" altLang="en-US" baseline="-25000" smtClean="0"/>
              <a:t>1</a:t>
            </a:r>
            <a:r>
              <a:rPr lang="en-US" altLang="en-US" smtClean="0"/>
              <a:t> and A</a:t>
            </a:r>
            <a:r>
              <a:rPr lang="en-US" altLang="en-US" baseline="-25000" smtClean="0"/>
              <a:t>2</a:t>
            </a:r>
            <a:r>
              <a:rPr lang="en-US" altLang="en-US" smtClean="0"/>
              <a:t> 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Both react strongly with Anti-A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Routine testing does NOT differentiate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Distinguished by A</a:t>
            </a:r>
            <a:r>
              <a:rPr lang="en-US" altLang="en-US" baseline="-25000" smtClean="0"/>
              <a:t>1</a:t>
            </a:r>
            <a:r>
              <a:rPr lang="en-US" altLang="en-US" smtClean="0"/>
              <a:t> lectin (seed extract)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smtClean="0"/>
              <a:t>Dolichos biflorus</a:t>
            </a:r>
            <a:r>
              <a:rPr lang="en-US" altLang="en-US" smtClean="0"/>
              <a:t> reagent (Anti-A</a:t>
            </a:r>
            <a:r>
              <a:rPr lang="en-US" altLang="en-US" baseline="-25000" smtClean="0"/>
              <a:t>1</a:t>
            </a:r>
            <a:r>
              <a:rPr lang="en-US" altLang="en-US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Agglutinates A</a:t>
            </a:r>
            <a:r>
              <a:rPr lang="en-US" altLang="en-US" baseline="-25000" smtClean="0"/>
              <a:t>1</a:t>
            </a:r>
            <a:r>
              <a:rPr lang="en-US" altLang="en-US" smtClean="0"/>
              <a:t> cells, neg with A</a:t>
            </a:r>
            <a:r>
              <a:rPr lang="en-US" altLang="en-US" baseline="-25000" smtClean="0"/>
              <a:t>2</a:t>
            </a:r>
            <a:r>
              <a:rPr lang="en-US" altLang="en-US" smtClean="0"/>
              <a:t> cells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80% of A or AB persons are A</a:t>
            </a:r>
            <a:r>
              <a:rPr lang="en-US" altLang="en-US" baseline="-25000" smtClean="0"/>
              <a:t>1</a:t>
            </a:r>
            <a:r>
              <a:rPr lang="en-US" altLang="en-US" smtClean="0"/>
              <a:t> or A</a:t>
            </a:r>
            <a:r>
              <a:rPr lang="en-US" altLang="en-US" baseline="-25000" smtClean="0"/>
              <a:t>1</a:t>
            </a:r>
            <a:r>
              <a:rPr lang="en-US" altLang="en-US" smtClean="0"/>
              <a:t>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20% are A</a:t>
            </a:r>
            <a:r>
              <a:rPr lang="en-US" altLang="en-US" baseline="-25000" smtClean="0"/>
              <a:t>2</a:t>
            </a:r>
            <a:r>
              <a:rPr lang="en-US" altLang="en-US" smtClean="0"/>
              <a:t> or A</a:t>
            </a:r>
            <a:r>
              <a:rPr lang="en-US" altLang="en-US" baseline="-25000" smtClean="0"/>
              <a:t>2</a:t>
            </a:r>
            <a:r>
              <a:rPr lang="en-US" altLang="en-US" smtClean="0"/>
              <a:t>B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Most to least H slide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Who has more H antigen – A</a:t>
            </a:r>
            <a:r>
              <a:rPr lang="en-US" altLang="en-US" baseline="-25000" smtClean="0"/>
              <a:t>2</a:t>
            </a:r>
            <a:r>
              <a:rPr lang="en-US" altLang="en-US" smtClean="0"/>
              <a:t> or A</a:t>
            </a:r>
            <a:r>
              <a:rPr lang="en-US" altLang="en-US" baseline="-25000" smtClean="0"/>
              <a:t>2</a:t>
            </a:r>
            <a:r>
              <a:rPr lang="en-US" altLang="en-US" smtClean="0"/>
              <a:t>B?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</a:t>
            </a:r>
            <a:r>
              <a:rPr lang="en-US" altLang="en-US" baseline="-25000" smtClean="0"/>
              <a:t>2</a:t>
            </a:r>
            <a:r>
              <a:rPr lang="en-US" altLang="en-US" smtClean="0"/>
              <a:t> kidneys successful in group O recipient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25534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Your Turn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Interpret these reactions:</a:t>
            </a:r>
          </a:p>
          <a:p>
            <a:pPr lvl="1" eaLnBrk="1" hangingPunct="1"/>
            <a:r>
              <a:rPr lang="en-US" altLang="en-US" dirty="0" smtClean="0"/>
              <a:t>Anti-A = 0</a:t>
            </a:r>
          </a:p>
          <a:p>
            <a:pPr lvl="1" eaLnBrk="1" hangingPunct="1"/>
            <a:r>
              <a:rPr lang="en-US" altLang="en-US" dirty="0" smtClean="0"/>
              <a:t>Anti-B = 0</a:t>
            </a:r>
          </a:p>
          <a:p>
            <a:pPr lvl="1" eaLnBrk="1" hangingPunct="1"/>
            <a:r>
              <a:rPr lang="en-US" altLang="en-US" dirty="0" smtClean="0"/>
              <a:t>A</a:t>
            </a:r>
            <a:r>
              <a:rPr lang="en-US" altLang="en-US" baseline="-25000" dirty="0" smtClean="0"/>
              <a:t>1</a:t>
            </a:r>
            <a:r>
              <a:rPr lang="en-US" altLang="en-US" dirty="0" smtClean="0"/>
              <a:t> cell = 4+</a:t>
            </a:r>
          </a:p>
          <a:p>
            <a:pPr lvl="1" eaLnBrk="1" hangingPunct="1"/>
            <a:r>
              <a:rPr lang="en-US" altLang="en-US" dirty="0" smtClean="0"/>
              <a:t>B cell = 4+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altLang="en-US" dirty="0" smtClean="0"/>
              <a:t>Blood Group: </a:t>
            </a:r>
            <a:r>
              <a:rPr lang="en-US" altLang="en-US" dirty="0" smtClean="0"/>
              <a:t>___________</a:t>
            </a:r>
            <a:endParaRPr lang="en-US" alt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altLang="en-US" dirty="0" smtClean="0"/>
          </a:p>
          <a:p>
            <a:pPr lvl="1"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232600" y="2590800"/>
            <a:ext cx="2945999" cy="14773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Anti-A1 lectin = Not indicated</a:t>
            </a:r>
          </a:p>
          <a:p>
            <a:r>
              <a:rPr lang="en-US" dirty="0" smtClean="0"/>
              <a:t>Anti-H lectin = 4+</a:t>
            </a:r>
          </a:p>
          <a:p>
            <a:endParaRPr lang="en-US" dirty="0"/>
          </a:p>
          <a:p>
            <a:r>
              <a:rPr lang="en-US" dirty="0" smtClean="0"/>
              <a:t>A2 cells = 4+</a:t>
            </a:r>
          </a:p>
          <a:p>
            <a:r>
              <a:rPr lang="en-US" dirty="0" smtClean="0"/>
              <a:t>O cells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62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9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484</Words>
  <Application>Microsoft Office PowerPoint</Application>
  <PresentationFormat>On-screen Show (4:3)</PresentationFormat>
  <Paragraphs>116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Immunohematology is all about…</vt:lpstr>
      <vt:lpstr>ABO SYSTEM    ISBT 001</vt:lpstr>
      <vt:lpstr>Table of Reactions</vt:lpstr>
      <vt:lpstr>Table of Reactions</vt:lpstr>
      <vt:lpstr>Structures – what are we detecting? </vt:lpstr>
      <vt:lpstr>Amount of H Antigen</vt:lpstr>
      <vt:lpstr>A1 and A2 Phenotypes Common Subgroups of A blood type   Both encode for same  immunodominant sugar</vt:lpstr>
      <vt:lpstr>A1 and A2  </vt:lpstr>
      <vt:lpstr>Your Turn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Immunohematology is all about…</dc:title>
  <dc:creator>Roxann2 Gary</dc:creator>
  <cp:lastModifiedBy>Roxann2 Gary</cp:lastModifiedBy>
  <cp:revision>2</cp:revision>
  <dcterms:created xsi:type="dcterms:W3CDTF">2006-08-16T00:00:00Z</dcterms:created>
  <dcterms:modified xsi:type="dcterms:W3CDTF">2014-09-23T20:52:58Z</dcterms:modified>
</cp:coreProperties>
</file>