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9" r:id="rId5"/>
    <p:sldId id="262" r:id="rId6"/>
    <p:sldId id="263" r:id="rId7"/>
    <p:sldId id="264" r:id="rId8"/>
    <p:sldId id="265" r:id="rId9"/>
    <p:sldId id="273" r:id="rId10"/>
    <p:sldId id="269"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90" autoAdjust="0"/>
  </p:normalViewPr>
  <p:slideViewPr>
    <p:cSldViewPr>
      <p:cViewPr>
        <p:scale>
          <a:sx n="115" d="100"/>
          <a:sy n="115" d="100"/>
        </p:scale>
        <p:origin x="-888" y="186"/>
      </p:cViewPr>
      <p:guideLst>
        <p:guide orient="horz" pos="2160"/>
        <p:guide pos="2880"/>
      </p:guideLst>
    </p:cSldViewPr>
  </p:slideViewPr>
  <p:outlineViewPr>
    <p:cViewPr>
      <p:scale>
        <a:sx n="33" d="100"/>
        <a:sy n="33" d="100"/>
      </p:scale>
      <p:origin x="48" y="1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514D53B-26B5-448D-919E-8B1808825DC8}" type="datetimeFigureOut">
              <a:rPr lang="en-US" smtClean="0"/>
              <a:t>1/10/2013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B3A1A88-294E-4EB3-9306-AD682D25853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14D53B-26B5-448D-919E-8B1808825DC8}"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14D53B-26B5-448D-919E-8B1808825DC8}"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14D53B-26B5-448D-919E-8B1808825DC8}"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14D53B-26B5-448D-919E-8B1808825DC8}" type="datetimeFigureOut">
              <a:rPr lang="en-US" smtClean="0"/>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B3A1A88-294E-4EB3-9306-AD682D25853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14D53B-26B5-448D-919E-8B1808825DC8}"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14D53B-26B5-448D-919E-8B1808825DC8}" type="datetimeFigureOut">
              <a:rPr lang="en-US" smtClean="0"/>
              <a:t>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14D53B-26B5-448D-919E-8B1808825DC8}" type="datetimeFigureOut">
              <a:rPr lang="en-US" smtClean="0"/>
              <a:t>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4D53B-26B5-448D-919E-8B1808825DC8}" type="datetimeFigureOut">
              <a:rPr lang="en-US" smtClean="0"/>
              <a:t>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14D53B-26B5-448D-919E-8B1808825DC8}"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14D53B-26B5-448D-919E-8B1808825DC8}" type="datetimeFigureOut">
              <a:rPr lang="en-US" smtClean="0"/>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A1A88-294E-4EB3-9306-AD682D2585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14D53B-26B5-448D-919E-8B1808825DC8}" type="datetimeFigureOut">
              <a:rPr lang="en-US" smtClean="0"/>
              <a:t>1/10/2013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B3A1A88-294E-4EB3-9306-AD682D25853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676399"/>
          </a:xfrm>
        </p:spPr>
        <p:txBody>
          <a:bodyPr>
            <a:normAutofit fontScale="90000"/>
          </a:bodyPr>
          <a:lstStyle/>
          <a:p>
            <a:r>
              <a:rPr lang="en-US" dirty="0" smtClean="0"/>
              <a:t>Plasma </a:t>
            </a:r>
            <a:r>
              <a:rPr lang="en-US" dirty="0" err="1" smtClean="0"/>
              <a:t>Thawer</a:t>
            </a:r>
            <a:r>
              <a:rPr lang="en-US" dirty="0"/>
              <a:t> </a:t>
            </a:r>
            <a:r>
              <a:rPr lang="en-US" dirty="0" smtClean="0"/>
              <a:t>Maintenance and QC</a:t>
            </a:r>
            <a:br>
              <a:rPr lang="en-US" dirty="0" smtClean="0"/>
            </a:br>
            <a:endParaRPr lang="en-US" dirty="0"/>
          </a:p>
        </p:txBody>
      </p:sp>
      <p:sp>
        <p:nvSpPr>
          <p:cNvPr id="3" name="Subtitle 2"/>
          <p:cNvSpPr>
            <a:spLocks noGrp="1"/>
          </p:cNvSpPr>
          <p:nvPr>
            <p:ph type="subTitle" idx="1"/>
          </p:nvPr>
        </p:nvSpPr>
        <p:spPr>
          <a:xfrm>
            <a:off x="1371600" y="1981200"/>
            <a:ext cx="6400800" cy="3657600"/>
          </a:xfrm>
        </p:spPr>
        <p:txBody>
          <a:bodyPr/>
          <a:lstStyle/>
          <a:p>
            <a:r>
              <a:rPr lang="en-US" dirty="0" smtClean="0"/>
              <a:t>Will add picture</a:t>
            </a:r>
            <a:endParaRPr lang="en-US" dirty="0"/>
          </a:p>
        </p:txBody>
      </p:sp>
      <p:pic>
        <p:nvPicPr>
          <p:cNvPr id="1027" name="Picture 3" descr="C:\Documents and Settings\palabok2\My Documents\My Pictures\THA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543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334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QUARTERLY HIGH ALARM TEST</a:t>
            </a:r>
            <a:endParaRPr lang="en-US" sz="2800" dirty="0"/>
          </a:p>
        </p:txBody>
      </p:sp>
      <p:sp>
        <p:nvSpPr>
          <p:cNvPr id="3" name="Text Placeholder 2"/>
          <p:cNvSpPr>
            <a:spLocks noGrp="1"/>
          </p:cNvSpPr>
          <p:nvPr>
            <p:ph type="body" idx="1"/>
          </p:nvPr>
        </p:nvSpPr>
        <p:spPr/>
        <p:txBody>
          <a:bodyPr>
            <a:normAutofit fontScale="77500" lnSpcReduction="20000"/>
          </a:bodyPr>
          <a:lstStyle/>
          <a:p>
            <a:r>
              <a:rPr lang="en-US" sz="1800" b="0" dirty="0"/>
              <a:t>Follow the procedure outlined in </a:t>
            </a:r>
            <a:r>
              <a:rPr lang="en-US" sz="1800" b="0" dirty="0" smtClean="0"/>
              <a:t>Fig </a:t>
            </a:r>
            <a:r>
              <a:rPr lang="en-US" sz="1800" b="0" dirty="0"/>
              <a:t>3.2, </a:t>
            </a:r>
            <a:r>
              <a:rPr lang="en-US" sz="1800" b="0" i="1" dirty="0"/>
              <a:t>Temperature Alarm</a:t>
            </a:r>
            <a:r>
              <a:rPr lang="en-US" sz="1800" b="0" dirty="0"/>
              <a:t>, to access</a:t>
            </a:r>
          </a:p>
          <a:p>
            <a:r>
              <a:rPr lang="en-US" sz="1800" b="0" dirty="0"/>
              <a:t>the AL.HI. menu.</a:t>
            </a:r>
            <a:endParaRPr lang="en-US" sz="1800" dirty="0"/>
          </a:p>
        </p:txBody>
      </p:sp>
      <p:sp>
        <p:nvSpPr>
          <p:cNvPr id="5" name="Text Placeholder 4"/>
          <p:cNvSpPr>
            <a:spLocks noGrp="1"/>
          </p:cNvSpPr>
          <p:nvPr>
            <p:ph type="body" sz="half" idx="3"/>
          </p:nvPr>
        </p:nvSpPr>
        <p:spPr>
          <a:xfrm flipV="1">
            <a:off x="8610601" y="1447799"/>
            <a:ext cx="77787" cy="45719"/>
          </a:xfrm>
        </p:spPr>
        <p:txBody>
          <a:bodyPr>
            <a:normAutofit fontScale="25000" lnSpcReduction="20000"/>
          </a:bodyPr>
          <a:lstStyle/>
          <a:p>
            <a:endParaRPr lang="en-US" dirty="0"/>
          </a:p>
        </p:txBody>
      </p:sp>
      <p:sp>
        <p:nvSpPr>
          <p:cNvPr id="4" name="Content Placeholder 3"/>
          <p:cNvSpPr>
            <a:spLocks noGrp="1"/>
          </p:cNvSpPr>
          <p:nvPr>
            <p:ph sz="quarter" idx="2"/>
          </p:nvPr>
        </p:nvSpPr>
        <p:spPr/>
        <p:txBody>
          <a:bodyPr>
            <a:normAutofit/>
          </a:bodyPr>
          <a:lstStyle/>
          <a:p>
            <a:endParaRPr lang="en-US" sz="900" dirty="0"/>
          </a:p>
        </p:txBody>
      </p:sp>
      <p:sp>
        <p:nvSpPr>
          <p:cNvPr id="6" name="Content Placeholder 5"/>
          <p:cNvSpPr>
            <a:spLocks noGrp="1"/>
          </p:cNvSpPr>
          <p:nvPr>
            <p:ph sz="quarter" idx="4"/>
          </p:nvPr>
        </p:nvSpPr>
        <p:spPr/>
        <p:txBody>
          <a:bodyPr/>
          <a:lstStyle/>
          <a:p>
            <a:endParaRPr lang="en-US"/>
          </a:p>
        </p:txBody>
      </p:sp>
      <p:pic>
        <p:nvPicPr>
          <p:cNvPr id="8195" name="Picture 3" descr="C:\Documents and Settings\palabok2\My Documents\My Pictures\high alarm ad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3809999" cy="342899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Documents and Settings\palabok2\My Documents\My Pictures\temp high re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40385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598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24655" y="34671"/>
            <a:ext cx="9144000" cy="6858000"/>
          </a:xfrm>
          <a:prstGeom prst="rect">
            <a:avLst/>
          </a:prstGeom>
        </p:spPr>
      </p:pic>
      <p:sp>
        <p:nvSpPr>
          <p:cNvPr id="5" name="TextBox 5"/>
          <p:cNvSpPr txBox="1"/>
          <p:nvPr/>
        </p:nvSpPr>
        <p:spPr>
          <a:xfrm>
            <a:off x="1601323" y="580892"/>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1.</a:t>
            </a:r>
          </a:p>
          <a:p>
            <a:pPr>
              <a:lnSpc>
                <a:spcPts val="1150"/>
              </a:lnSpc>
            </a:pPr>
            <a:endParaRPr lang="en-CA" sz="984" smtClean="0">
              <a:solidFill>
                <a:srgbClr val="000000"/>
              </a:solidFill>
              <a:latin typeface="Times New Roman"/>
              <a:cs typeface="Times New Roman"/>
            </a:endParaRPr>
          </a:p>
        </p:txBody>
      </p:sp>
      <p:sp>
        <p:nvSpPr>
          <p:cNvPr id="6" name="TextBox 6"/>
          <p:cNvSpPr txBox="1"/>
          <p:nvPr/>
        </p:nvSpPr>
        <p:spPr>
          <a:xfrm>
            <a:off x="1885669" y="580893"/>
            <a:ext cx="5347618"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Press and hold </a:t>
            </a:r>
            <a:r>
              <a:rPr lang="en-CA" sz="800" dirty="0" smtClean="0">
                <a:solidFill>
                  <a:srgbClr val="000000"/>
                </a:solidFill>
                <a:latin typeface="Times New Roman"/>
                <a:cs typeface="Times New Roman"/>
              </a:rPr>
              <a:t> </a:t>
            </a:r>
            <a:r>
              <a:rPr lang="en-CA" sz="984" dirty="0" smtClean="0">
                <a:solidFill>
                  <a:srgbClr val="000000"/>
                </a:solidFill>
                <a:latin typeface="Times New Roman"/>
                <a:cs typeface="Times New Roman"/>
              </a:rPr>
              <a:t>and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at▼ the same time for 3 seconds. The display alternates between </a:t>
            </a:r>
            <a:r>
              <a:rPr lang="en-CA" sz="994" b="1" dirty="0" err="1" smtClean="0">
                <a:solidFill>
                  <a:srgbClr val="000000"/>
                </a:solidFill>
                <a:latin typeface="Arial Bold"/>
                <a:cs typeface="Arial Bold"/>
              </a:rPr>
              <a:t>tunE</a:t>
            </a:r>
            <a:r>
              <a:rPr lang="en-CA" sz="984" dirty="0" smtClean="0">
                <a:solidFill>
                  <a:srgbClr val="000000"/>
                </a:solidFill>
                <a:latin typeface="Times New Roman"/>
                <a:cs typeface="Times New Roman"/>
              </a:rPr>
              <a:t> and </a:t>
            </a:r>
            <a:r>
              <a:rPr lang="en-CA" sz="994" b="1" dirty="0" err="1" smtClean="0">
                <a:solidFill>
                  <a:srgbClr val="000000"/>
                </a:solidFill>
                <a:latin typeface="Arial Bold"/>
                <a:cs typeface="Arial Bold"/>
              </a:rPr>
              <a:t>oFF</a:t>
            </a:r>
            <a:r>
              <a:rPr lang="en-CA" sz="984" dirty="0" smtClean="0">
                <a:solidFill>
                  <a:srgbClr val="000000"/>
                </a:solidFill>
                <a:latin typeface="Times New Roman"/>
                <a:cs typeface="Times New Roman"/>
              </a:rPr>
              <a:t>.</a:t>
            </a:r>
          </a:p>
          <a:p>
            <a:pPr>
              <a:lnSpc>
                <a:spcPts val="1150"/>
              </a:lnSpc>
            </a:pPr>
            <a:endParaRPr lang="en-CA" sz="984" dirty="0" smtClean="0">
              <a:solidFill>
                <a:srgbClr val="000000"/>
              </a:solidFill>
              <a:latin typeface="Times New Roman"/>
              <a:cs typeface="Times New Roman"/>
            </a:endParaRPr>
          </a:p>
        </p:txBody>
      </p:sp>
      <p:sp>
        <p:nvSpPr>
          <p:cNvPr id="7" name="TextBox 7"/>
          <p:cNvSpPr txBox="1"/>
          <p:nvPr/>
        </p:nvSpPr>
        <p:spPr>
          <a:xfrm>
            <a:off x="1870704" y="684933"/>
            <a:ext cx="2226572"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This indicates you are in the program menu.</a:t>
            </a:r>
          </a:p>
          <a:p>
            <a:pPr>
              <a:lnSpc>
                <a:spcPts val="1150"/>
              </a:lnSpc>
            </a:pPr>
            <a:endParaRPr lang="en-CA" sz="984" smtClean="0">
              <a:solidFill>
                <a:srgbClr val="000000"/>
              </a:solidFill>
              <a:latin typeface="Times New Roman"/>
              <a:cs typeface="Times New Roman"/>
            </a:endParaRPr>
          </a:p>
        </p:txBody>
      </p:sp>
      <p:sp>
        <p:nvSpPr>
          <p:cNvPr id="8" name="TextBox 8"/>
          <p:cNvSpPr txBox="1"/>
          <p:nvPr/>
        </p:nvSpPr>
        <p:spPr>
          <a:xfrm>
            <a:off x="3412164" y="1040405"/>
            <a:ext cx="538609" cy="718145"/>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Times New Roman"/>
                <a:cs typeface="Times New Roman"/>
              </a:rPr>
              <a:t>36.5</a:t>
            </a:r>
          </a:p>
          <a:p>
            <a:pPr>
              <a:lnSpc>
                <a:spcPts val="2760"/>
              </a:lnSpc>
            </a:pPr>
            <a:endParaRPr lang="en-CA" sz="2400" smtClean="0">
              <a:solidFill>
                <a:srgbClr val="000000"/>
              </a:solidFill>
              <a:latin typeface="Times New Roman"/>
              <a:cs typeface="Times New Roman"/>
            </a:endParaRPr>
          </a:p>
        </p:txBody>
      </p:sp>
      <p:sp>
        <p:nvSpPr>
          <p:cNvPr id="9" name="TextBox 9"/>
          <p:cNvSpPr txBox="1"/>
          <p:nvPr/>
        </p:nvSpPr>
        <p:spPr>
          <a:xfrm>
            <a:off x="5627077" y="1040405"/>
            <a:ext cx="580287" cy="718145"/>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Times New Roman"/>
                <a:cs typeface="Times New Roman"/>
              </a:rPr>
              <a:t>tunE</a:t>
            </a:r>
          </a:p>
          <a:p>
            <a:pPr>
              <a:lnSpc>
                <a:spcPts val="2760"/>
              </a:lnSpc>
            </a:pPr>
            <a:endParaRPr lang="en-CA" sz="2400" smtClean="0">
              <a:solidFill>
                <a:srgbClr val="000000"/>
              </a:solidFill>
              <a:latin typeface="Times New Roman"/>
              <a:cs typeface="Times New Roman"/>
            </a:endParaRPr>
          </a:p>
        </p:txBody>
      </p:sp>
      <p:sp>
        <p:nvSpPr>
          <p:cNvPr id="10" name="TextBox 10"/>
          <p:cNvSpPr txBox="1"/>
          <p:nvPr/>
        </p:nvSpPr>
        <p:spPr>
          <a:xfrm>
            <a:off x="3292439" y="1283165"/>
            <a:ext cx="86562" cy="384721"/>
          </a:xfrm>
          <a:prstGeom prst="rect">
            <a:avLst/>
          </a:prstGeom>
          <a:noFill/>
        </p:spPr>
        <p:txBody>
          <a:bodyPr vert="horz" wrap="none" lIns="0" tIns="0" rIns="0" bIns="0" rtlCol="0">
            <a:spAutoFit/>
          </a:bodyPr>
          <a:lstStyle/>
          <a:p>
            <a:pPr>
              <a:lnSpc>
                <a:spcPts val="1535"/>
              </a:lnSpc>
            </a:pPr>
            <a:r>
              <a:rPr lang="en-CA" sz="1344" smtClean="0">
                <a:solidFill>
                  <a:srgbClr val="000000"/>
                </a:solidFill>
                <a:latin typeface="Times New Roman"/>
                <a:cs typeface="Times New Roman"/>
              </a:rPr>
              <a:t>*</a:t>
            </a:r>
          </a:p>
          <a:p>
            <a:pPr>
              <a:lnSpc>
                <a:spcPts val="1535"/>
              </a:lnSpc>
            </a:pPr>
            <a:endParaRPr lang="en-CA" sz="1344" smtClean="0">
              <a:solidFill>
                <a:srgbClr val="000000"/>
              </a:solidFill>
              <a:latin typeface="Times New Roman"/>
              <a:cs typeface="Times New Roman"/>
            </a:endParaRPr>
          </a:p>
        </p:txBody>
      </p:sp>
      <p:sp>
        <p:nvSpPr>
          <p:cNvPr id="11" name="TextBox 11"/>
          <p:cNvSpPr txBox="1"/>
          <p:nvPr/>
        </p:nvSpPr>
        <p:spPr>
          <a:xfrm>
            <a:off x="5507352" y="1283165"/>
            <a:ext cx="86562" cy="410369"/>
          </a:xfrm>
          <a:prstGeom prst="rect">
            <a:avLst/>
          </a:prstGeom>
          <a:noFill/>
        </p:spPr>
        <p:txBody>
          <a:bodyPr vert="horz" wrap="none" lIns="0" tIns="0" rIns="0" bIns="0" rtlCol="0">
            <a:spAutoFit/>
          </a:bodyPr>
          <a:lstStyle/>
          <a:p>
            <a:pPr>
              <a:lnSpc>
                <a:spcPts val="1550"/>
              </a:lnSpc>
            </a:pPr>
            <a:r>
              <a:rPr lang="en-CA" sz="1344" smtClean="0">
                <a:solidFill>
                  <a:srgbClr val="000000"/>
                </a:solidFill>
                <a:latin typeface="Times New Roman"/>
                <a:cs typeface="Times New Roman"/>
              </a:rPr>
              <a:t>*</a:t>
            </a:r>
          </a:p>
          <a:p>
            <a:pPr>
              <a:lnSpc>
                <a:spcPts val="1550"/>
              </a:lnSpc>
            </a:pPr>
            <a:endParaRPr lang="en-CA" sz="1344" smtClean="0">
              <a:solidFill>
                <a:srgbClr val="000000"/>
              </a:solidFill>
              <a:latin typeface="Times New Roman"/>
              <a:cs typeface="Times New Roman"/>
            </a:endParaRPr>
          </a:p>
        </p:txBody>
      </p:sp>
      <p:sp>
        <p:nvSpPr>
          <p:cNvPr id="12" name="TextBox 12"/>
          <p:cNvSpPr txBox="1"/>
          <p:nvPr/>
        </p:nvSpPr>
        <p:spPr>
          <a:xfrm>
            <a:off x="3352301" y="1629967"/>
            <a:ext cx="1139736"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Hold together for 3</a:t>
            </a:r>
          </a:p>
          <a:p>
            <a:pPr>
              <a:lnSpc>
                <a:spcPts val="1150"/>
              </a:lnSpc>
            </a:pPr>
            <a:endParaRPr lang="en-CA" sz="994" b="1" smtClean="0">
              <a:solidFill>
                <a:srgbClr val="000000"/>
              </a:solidFill>
              <a:latin typeface="Arial Bold"/>
              <a:cs typeface="Arial Bold"/>
            </a:endParaRPr>
          </a:p>
        </p:txBody>
      </p:sp>
      <p:sp>
        <p:nvSpPr>
          <p:cNvPr id="13" name="TextBox 13"/>
          <p:cNvSpPr txBox="1"/>
          <p:nvPr/>
        </p:nvSpPr>
        <p:spPr>
          <a:xfrm>
            <a:off x="3711476" y="1734007"/>
            <a:ext cx="517770"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seconds</a:t>
            </a:r>
          </a:p>
          <a:p>
            <a:pPr>
              <a:lnSpc>
                <a:spcPts val="1150"/>
              </a:lnSpc>
            </a:pPr>
            <a:endParaRPr lang="en-CA" sz="994" b="1" smtClean="0">
              <a:solidFill>
                <a:srgbClr val="000000"/>
              </a:solidFill>
              <a:latin typeface="Arial Bold"/>
              <a:cs typeface="Arial Bold"/>
            </a:endParaRPr>
          </a:p>
        </p:txBody>
      </p:sp>
      <p:sp>
        <p:nvSpPr>
          <p:cNvPr id="14" name="TextBox 14"/>
          <p:cNvSpPr txBox="1"/>
          <p:nvPr/>
        </p:nvSpPr>
        <p:spPr>
          <a:xfrm>
            <a:off x="2274776" y="1976768"/>
            <a:ext cx="4377802"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Figure 3-1.  Accessing the Program Menu on the Temperature Controller</a:t>
            </a:r>
          </a:p>
          <a:p>
            <a:pPr>
              <a:lnSpc>
                <a:spcPts val="1150"/>
              </a:lnSpc>
            </a:pPr>
            <a:endParaRPr lang="en-CA" sz="994" b="1" smtClean="0">
              <a:solidFill>
                <a:srgbClr val="000000"/>
              </a:solidFill>
              <a:latin typeface="Arial Bold"/>
              <a:cs typeface="Arial Bold"/>
            </a:endParaRPr>
          </a:p>
        </p:txBody>
      </p:sp>
      <p:sp>
        <p:nvSpPr>
          <p:cNvPr id="15" name="TextBox 15"/>
          <p:cNvSpPr txBox="1"/>
          <p:nvPr/>
        </p:nvSpPr>
        <p:spPr>
          <a:xfrm>
            <a:off x="1601323" y="2184849"/>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2.</a:t>
            </a:r>
          </a:p>
          <a:p>
            <a:pPr>
              <a:lnSpc>
                <a:spcPts val="1150"/>
              </a:lnSpc>
            </a:pPr>
            <a:endParaRPr lang="en-CA" sz="984" smtClean="0">
              <a:solidFill>
                <a:srgbClr val="000000"/>
              </a:solidFill>
              <a:latin typeface="Times New Roman"/>
              <a:cs typeface="Times New Roman"/>
            </a:endParaRPr>
          </a:p>
        </p:txBody>
      </p:sp>
      <p:sp>
        <p:nvSpPr>
          <p:cNvPr id="16" name="TextBox 16"/>
          <p:cNvSpPr txBox="1"/>
          <p:nvPr/>
        </p:nvSpPr>
        <p:spPr>
          <a:xfrm>
            <a:off x="1870704" y="2184850"/>
            <a:ext cx="5442195"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At the </a:t>
            </a:r>
            <a:r>
              <a:rPr lang="en-CA" sz="984" dirty="0" err="1" smtClean="0">
                <a:solidFill>
                  <a:srgbClr val="000000"/>
                </a:solidFill>
                <a:latin typeface="Arial"/>
                <a:cs typeface="Arial"/>
              </a:rPr>
              <a:t>tunE</a:t>
            </a:r>
            <a:r>
              <a:rPr lang="en-CA" sz="984" dirty="0" smtClean="0">
                <a:solidFill>
                  <a:srgbClr val="000000"/>
                </a:solidFill>
                <a:latin typeface="Times New Roman"/>
                <a:cs typeface="Times New Roman"/>
              </a:rPr>
              <a:t> prompt, press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until the display reads </a:t>
            </a:r>
            <a:r>
              <a:rPr lang="en-CA" sz="984" dirty="0" smtClean="0">
                <a:solidFill>
                  <a:srgbClr val="000000"/>
                </a:solidFill>
                <a:latin typeface="Arial"/>
                <a:cs typeface="Arial"/>
              </a:rPr>
              <a:t>AL.HI</a:t>
            </a:r>
            <a:r>
              <a:rPr lang="en-CA" sz="984" dirty="0" smtClean="0">
                <a:solidFill>
                  <a:srgbClr val="000000"/>
                </a:solidFill>
                <a:latin typeface="Times New Roman"/>
                <a:cs typeface="Times New Roman"/>
              </a:rPr>
              <a:t>.  While holding </a:t>
            </a:r>
            <a:r>
              <a:rPr lang="en-CA" sz="994" b="1" dirty="0" smtClean="0">
                <a:solidFill>
                  <a:srgbClr val="000000"/>
                </a:solidFill>
                <a:latin typeface="Arial Bold"/>
                <a:cs typeface="Arial Bold"/>
              </a:rPr>
              <a:t>*</a:t>
            </a:r>
            <a:r>
              <a:rPr lang="en-CA" sz="984" dirty="0" smtClean="0">
                <a:solidFill>
                  <a:srgbClr val="000000"/>
                </a:solidFill>
                <a:latin typeface="Times New Roman"/>
                <a:cs typeface="Times New Roman"/>
              </a:rPr>
              <a:t>,</a:t>
            </a:r>
            <a:r>
              <a:rPr lang="en-CA" sz="994" b="1" dirty="0" smtClean="0">
                <a:solidFill>
                  <a:srgbClr val="000000"/>
                </a:solidFill>
                <a:latin typeface="Arial Bold"/>
                <a:cs typeface="Arial Bold"/>
              </a:rPr>
              <a:t> </a:t>
            </a:r>
            <a:r>
              <a:rPr lang="en-CA" sz="984" dirty="0" smtClean="0">
                <a:solidFill>
                  <a:srgbClr val="000000"/>
                </a:solidFill>
                <a:latin typeface="Times New Roman"/>
                <a:cs typeface="Times New Roman"/>
              </a:rPr>
              <a:t>use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and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to set the desired</a:t>
            </a:r>
          </a:p>
          <a:p>
            <a:pPr>
              <a:lnSpc>
                <a:spcPts val="1150"/>
              </a:lnSpc>
            </a:pPr>
            <a:endParaRPr lang="en-CA" sz="984" dirty="0" smtClean="0">
              <a:solidFill>
                <a:srgbClr val="000000"/>
              </a:solidFill>
              <a:latin typeface="Times New Roman"/>
              <a:cs typeface="Times New Roman"/>
            </a:endParaRPr>
          </a:p>
        </p:txBody>
      </p:sp>
      <p:sp>
        <p:nvSpPr>
          <p:cNvPr id="17" name="TextBox 17"/>
          <p:cNvSpPr txBox="1"/>
          <p:nvPr/>
        </p:nvSpPr>
        <p:spPr>
          <a:xfrm>
            <a:off x="1885670" y="2288890"/>
            <a:ext cx="304571"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value.</a:t>
            </a:r>
          </a:p>
          <a:p>
            <a:pPr>
              <a:lnSpc>
                <a:spcPts val="1150"/>
              </a:lnSpc>
            </a:pPr>
            <a:endParaRPr lang="en-CA" sz="984" smtClean="0">
              <a:solidFill>
                <a:srgbClr val="000000"/>
              </a:solidFill>
              <a:latin typeface="Times New Roman"/>
              <a:cs typeface="Times New Roman"/>
            </a:endParaRPr>
          </a:p>
        </p:txBody>
      </p:sp>
      <p:sp>
        <p:nvSpPr>
          <p:cNvPr id="18" name="TextBox 18"/>
          <p:cNvSpPr txBox="1"/>
          <p:nvPr/>
        </p:nvSpPr>
        <p:spPr>
          <a:xfrm>
            <a:off x="3217610" y="2644362"/>
            <a:ext cx="795089" cy="718145"/>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Times New Roman"/>
                <a:cs typeface="Times New Roman"/>
              </a:rPr>
              <a:t>AL.Hi</a:t>
            </a:r>
          </a:p>
          <a:p>
            <a:pPr>
              <a:lnSpc>
                <a:spcPts val="2760"/>
              </a:lnSpc>
            </a:pPr>
            <a:endParaRPr lang="en-CA" sz="2400" smtClean="0">
              <a:solidFill>
                <a:srgbClr val="000000"/>
              </a:solidFill>
              <a:latin typeface="Times New Roman"/>
              <a:cs typeface="Times New Roman"/>
            </a:endParaRPr>
          </a:p>
        </p:txBody>
      </p:sp>
      <p:sp>
        <p:nvSpPr>
          <p:cNvPr id="19" name="TextBox 19"/>
          <p:cNvSpPr txBox="1"/>
          <p:nvPr/>
        </p:nvSpPr>
        <p:spPr>
          <a:xfrm>
            <a:off x="5627077" y="2635692"/>
            <a:ext cx="538609" cy="718145"/>
          </a:xfrm>
          <a:prstGeom prst="rect">
            <a:avLst/>
          </a:prstGeom>
          <a:noFill/>
        </p:spPr>
        <p:txBody>
          <a:bodyPr vert="horz" wrap="none" lIns="0" tIns="0" rIns="0" bIns="0" rtlCol="0">
            <a:spAutoFit/>
          </a:bodyPr>
          <a:lstStyle/>
          <a:p>
            <a:pPr>
              <a:lnSpc>
                <a:spcPts val="2760"/>
              </a:lnSpc>
            </a:pPr>
            <a:r>
              <a:rPr lang="en-CA" sz="2400" dirty="0" smtClean="0">
                <a:solidFill>
                  <a:srgbClr val="000000"/>
                </a:solidFill>
                <a:latin typeface="Times New Roman"/>
                <a:cs typeface="Times New Roman"/>
              </a:rPr>
              <a:t>37.6</a:t>
            </a:r>
          </a:p>
          <a:p>
            <a:pPr>
              <a:lnSpc>
                <a:spcPts val="2760"/>
              </a:lnSpc>
            </a:pPr>
            <a:endParaRPr lang="en-CA" sz="2400" dirty="0" smtClean="0">
              <a:solidFill>
                <a:srgbClr val="000000"/>
              </a:solidFill>
              <a:latin typeface="Times New Roman"/>
              <a:cs typeface="Times New Roman"/>
            </a:endParaRPr>
          </a:p>
        </p:txBody>
      </p:sp>
      <p:sp>
        <p:nvSpPr>
          <p:cNvPr id="20" name="TextBox 20"/>
          <p:cNvSpPr txBox="1"/>
          <p:nvPr/>
        </p:nvSpPr>
        <p:spPr>
          <a:xfrm>
            <a:off x="3292439" y="2887123"/>
            <a:ext cx="86562" cy="384721"/>
          </a:xfrm>
          <a:prstGeom prst="rect">
            <a:avLst/>
          </a:prstGeom>
          <a:noFill/>
        </p:spPr>
        <p:txBody>
          <a:bodyPr vert="horz" wrap="none" lIns="0" tIns="0" rIns="0" bIns="0" rtlCol="0">
            <a:spAutoFit/>
          </a:bodyPr>
          <a:lstStyle/>
          <a:p>
            <a:pPr>
              <a:lnSpc>
                <a:spcPts val="1535"/>
              </a:lnSpc>
            </a:pPr>
            <a:r>
              <a:rPr lang="en-CA" sz="1344" smtClean="0">
                <a:solidFill>
                  <a:srgbClr val="000000"/>
                </a:solidFill>
                <a:latin typeface="Times New Roman"/>
                <a:cs typeface="Times New Roman"/>
              </a:rPr>
              <a:t>*</a:t>
            </a:r>
          </a:p>
          <a:p>
            <a:pPr>
              <a:lnSpc>
                <a:spcPts val="1535"/>
              </a:lnSpc>
            </a:pPr>
            <a:endParaRPr lang="en-CA" sz="1344" smtClean="0">
              <a:solidFill>
                <a:srgbClr val="000000"/>
              </a:solidFill>
              <a:latin typeface="Times New Roman"/>
              <a:cs typeface="Times New Roman"/>
            </a:endParaRPr>
          </a:p>
        </p:txBody>
      </p:sp>
      <p:sp>
        <p:nvSpPr>
          <p:cNvPr id="21" name="TextBox 21"/>
          <p:cNvSpPr txBox="1"/>
          <p:nvPr/>
        </p:nvSpPr>
        <p:spPr>
          <a:xfrm>
            <a:off x="5507352" y="2878452"/>
            <a:ext cx="86562" cy="410369"/>
          </a:xfrm>
          <a:prstGeom prst="rect">
            <a:avLst/>
          </a:prstGeom>
          <a:noFill/>
        </p:spPr>
        <p:txBody>
          <a:bodyPr vert="horz" wrap="none" lIns="0" tIns="0" rIns="0" bIns="0" rtlCol="0">
            <a:spAutoFit/>
          </a:bodyPr>
          <a:lstStyle/>
          <a:p>
            <a:pPr>
              <a:lnSpc>
                <a:spcPts val="1550"/>
              </a:lnSpc>
            </a:pPr>
            <a:r>
              <a:rPr lang="en-CA" sz="1344" smtClean="0">
                <a:solidFill>
                  <a:srgbClr val="000000"/>
                </a:solidFill>
                <a:latin typeface="Times New Roman"/>
                <a:cs typeface="Times New Roman"/>
              </a:rPr>
              <a:t>*</a:t>
            </a:r>
          </a:p>
          <a:p>
            <a:pPr>
              <a:lnSpc>
                <a:spcPts val="1550"/>
              </a:lnSpc>
            </a:pPr>
            <a:endParaRPr lang="en-CA" sz="1344" smtClean="0">
              <a:solidFill>
                <a:srgbClr val="000000"/>
              </a:solidFill>
              <a:latin typeface="Times New Roman"/>
              <a:cs typeface="Times New Roman"/>
            </a:endParaRPr>
          </a:p>
        </p:txBody>
      </p:sp>
      <p:sp>
        <p:nvSpPr>
          <p:cNvPr id="22" name="TextBox 22"/>
          <p:cNvSpPr txBox="1"/>
          <p:nvPr/>
        </p:nvSpPr>
        <p:spPr>
          <a:xfrm>
            <a:off x="4714174" y="3155894"/>
            <a:ext cx="609141"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Press and</a:t>
            </a:r>
          </a:p>
          <a:p>
            <a:pPr>
              <a:lnSpc>
                <a:spcPts val="1150"/>
              </a:lnSpc>
            </a:pPr>
            <a:endParaRPr lang="en-CA" sz="994" b="1" smtClean="0">
              <a:solidFill>
                <a:srgbClr val="000000"/>
              </a:solidFill>
              <a:latin typeface="Arial Bold"/>
              <a:cs typeface="Arial Bold"/>
            </a:endParaRPr>
          </a:p>
        </p:txBody>
      </p:sp>
      <p:sp>
        <p:nvSpPr>
          <p:cNvPr id="23" name="TextBox 23"/>
          <p:cNvSpPr txBox="1"/>
          <p:nvPr/>
        </p:nvSpPr>
        <p:spPr>
          <a:xfrm>
            <a:off x="5657008" y="3155894"/>
            <a:ext cx="769441"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Use either to</a:t>
            </a:r>
          </a:p>
          <a:p>
            <a:pPr>
              <a:lnSpc>
                <a:spcPts val="1150"/>
              </a:lnSpc>
            </a:pPr>
            <a:endParaRPr lang="en-CA" sz="994" b="1" smtClean="0">
              <a:solidFill>
                <a:srgbClr val="000000"/>
              </a:solidFill>
              <a:latin typeface="Arial Bold"/>
              <a:cs typeface="Arial Bold"/>
            </a:endParaRPr>
          </a:p>
        </p:txBody>
      </p:sp>
      <p:sp>
        <p:nvSpPr>
          <p:cNvPr id="24" name="TextBox 24"/>
          <p:cNvSpPr txBox="1"/>
          <p:nvPr/>
        </p:nvSpPr>
        <p:spPr>
          <a:xfrm>
            <a:off x="3097886" y="3242594"/>
            <a:ext cx="1017907" cy="205184"/>
          </a:xfrm>
          <a:prstGeom prst="rect">
            <a:avLst/>
          </a:prstGeom>
          <a:noFill/>
        </p:spPr>
        <p:txBody>
          <a:bodyPr vert="horz" wrap="none" lIns="0" tIns="0" rIns="0" bIns="0" rtlCol="0">
            <a:spAutoFit/>
          </a:bodyPr>
          <a:lstStyle/>
          <a:p>
            <a:pPr>
              <a:lnSpc>
                <a:spcPts val="800"/>
              </a:lnSpc>
            </a:pPr>
            <a:r>
              <a:rPr lang="en-CA" sz="994" b="1" smtClean="0">
                <a:solidFill>
                  <a:srgbClr val="000000"/>
                </a:solidFill>
                <a:latin typeface="Arial Bold"/>
                <a:cs typeface="Arial Bold"/>
              </a:rPr>
              <a:t>Press repeatedly</a:t>
            </a:r>
          </a:p>
          <a:p>
            <a:pPr>
              <a:lnSpc>
                <a:spcPts val="800"/>
              </a:lnSpc>
            </a:pPr>
            <a:endParaRPr lang="en-CA" sz="984">
              <a:solidFill>
                <a:srgbClr val="000000"/>
              </a:solidFill>
            </a:endParaRPr>
          </a:p>
        </p:txBody>
      </p:sp>
      <p:sp>
        <p:nvSpPr>
          <p:cNvPr id="25" name="TextBox 25"/>
          <p:cNvSpPr txBox="1"/>
          <p:nvPr/>
        </p:nvSpPr>
        <p:spPr>
          <a:xfrm>
            <a:off x="4908727" y="3294614"/>
            <a:ext cx="1442703" cy="205184"/>
          </a:xfrm>
          <a:prstGeom prst="rect">
            <a:avLst/>
          </a:prstGeom>
          <a:noFill/>
        </p:spPr>
        <p:txBody>
          <a:bodyPr vert="horz" wrap="none" lIns="0" tIns="0" rIns="0" bIns="0" rtlCol="0">
            <a:spAutoFit/>
          </a:bodyPr>
          <a:lstStyle/>
          <a:p>
            <a:pPr>
              <a:lnSpc>
                <a:spcPts val="800"/>
              </a:lnSpc>
              <a:tabLst>
                <a:tab pos="609600" algn="l"/>
              </a:tabLst>
            </a:pPr>
            <a:r>
              <a:rPr lang="en-CA" sz="994" b="1" smtClean="0">
                <a:solidFill>
                  <a:srgbClr val="000000"/>
                </a:solidFill>
                <a:latin typeface="Arial Bold"/>
                <a:cs typeface="Arial Bold"/>
              </a:rPr>
              <a:t>hold	set new value</a:t>
            </a:r>
          </a:p>
          <a:p>
            <a:pPr>
              <a:lnSpc>
                <a:spcPts val="800"/>
              </a:lnSpc>
            </a:pPr>
            <a:endParaRPr lang="en-CA" sz="984">
              <a:solidFill>
                <a:srgbClr val="000000"/>
              </a:solidFill>
            </a:endParaRPr>
          </a:p>
        </p:txBody>
      </p:sp>
      <p:sp>
        <p:nvSpPr>
          <p:cNvPr id="26" name="TextBox 26"/>
          <p:cNvSpPr txBox="1"/>
          <p:nvPr/>
        </p:nvSpPr>
        <p:spPr>
          <a:xfrm>
            <a:off x="2903332" y="3572055"/>
            <a:ext cx="3297378"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Figure 3-2.  Setting a New Temperature Alarm Setpoint</a:t>
            </a:r>
          </a:p>
          <a:p>
            <a:pPr>
              <a:lnSpc>
                <a:spcPts val="1150"/>
              </a:lnSpc>
            </a:pPr>
            <a:endParaRPr lang="en-CA" sz="994" b="1" smtClean="0">
              <a:solidFill>
                <a:srgbClr val="000000"/>
              </a:solidFill>
              <a:latin typeface="Arial Bold"/>
              <a:cs typeface="Arial Bold"/>
            </a:endParaRPr>
          </a:p>
        </p:txBody>
      </p:sp>
      <p:sp>
        <p:nvSpPr>
          <p:cNvPr id="27" name="TextBox 27"/>
          <p:cNvSpPr txBox="1"/>
          <p:nvPr/>
        </p:nvSpPr>
        <p:spPr>
          <a:xfrm>
            <a:off x="1616288" y="3780136"/>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3.</a:t>
            </a:r>
          </a:p>
          <a:p>
            <a:pPr>
              <a:lnSpc>
                <a:spcPts val="1150"/>
              </a:lnSpc>
            </a:pPr>
            <a:endParaRPr lang="en-CA" sz="984" smtClean="0">
              <a:solidFill>
                <a:srgbClr val="000000"/>
              </a:solidFill>
              <a:latin typeface="Times New Roman"/>
              <a:cs typeface="Times New Roman"/>
            </a:endParaRPr>
          </a:p>
        </p:txBody>
      </p:sp>
      <p:sp>
        <p:nvSpPr>
          <p:cNvPr id="28" name="TextBox 28"/>
          <p:cNvSpPr txBox="1"/>
          <p:nvPr/>
        </p:nvSpPr>
        <p:spPr>
          <a:xfrm>
            <a:off x="1870704" y="3780137"/>
            <a:ext cx="5430974"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If you wish to set a low alarm value, press the </a:t>
            </a:r>
            <a:r>
              <a:rPr lang="en-CA" sz="994" b="1" dirty="0" smtClean="0">
                <a:solidFill>
                  <a:srgbClr val="000000"/>
                </a:solidFill>
                <a:latin typeface="Arial Bold"/>
                <a:cs typeface="Arial Bold"/>
              </a:rPr>
              <a:t>* </a:t>
            </a:r>
            <a:r>
              <a:rPr lang="en-CA" sz="984" dirty="0" smtClean="0">
                <a:solidFill>
                  <a:srgbClr val="000000"/>
                </a:solidFill>
                <a:latin typeface="Times New Roman"/>
                <a:cs typeface="Times New Roman"/>
              </a:rPr>
              <a:t>button then press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to display </a:t>
            </a:r>
            <a:r>
              <a:rPr lang="en-CA" sz="984" dirty="0" err="1" smtClean="0">
                <a:solidFill>
                  <a:srgbClr val="000000"/>
                </a:solidFill>
                <a:latin typeface="Arial"/>
                <a:cs typeface="Arial"/>
              </a:rPr>
              <a:t>AL.Lo</a:t>
            </a:r>
            <a:r>
              <a:rPr lang="en-CA" sz="984" dirty="0" smtClean="0">
                <a:solidFill>
                  <a:srgbClr val="000000"/>
                </a:solidFill>
                <a:latin typeface="Times New Roman"/>
                <a:cs typeface="Times New Roman"/>
              </a:rPr>
              <a:t>.  While holding the </a:t>
            </a:r>
            <a:r>
              <a:rPr lang="en-CA" sz="994" b="1" dirty="0" smtClean="0">
                <a:solidFill>
                  <a:srgbClr val="000000"/>
                </a:solidFill>
                <a:latin typeface="Arial Bold"/>
                <a:cs typeface="Arial Bold"/>
              </a:rPr>
              <a:t>*</a:t>
            </a:r>
          </a:p>
          <a:p>
            <a:pPr>
              <a:lnSpc>
                <a:spcPts val="1150"/>
              </a:lnSpc>
            </a:pPr>
            <a:endParaRPr lang="en-CA" sz="994" b="1" dirty="0" smtClean="0">
              <a:solidFill>
                <a:srgbClr val="000000"/>
              </a:solidFill>
              <a:latin typeface="Arial Bold"/>
              <a:cs typeface="Arial Bold"/>
            </a:endParaRPr>
          </a:p>
        </p:txBody>
      </p:sp>
      <p:sp>
        <p:nvSpPr>
          <p:cNvPr id="29" name="TextBox 29"/>
          <p:cNvSpPr txBox="1"/>
          <p:nvPr/>
        </p:nvSpPr>
        <p:spPr>
          <a:xfrm>
            <a:off x="1870704" y="3884177"/>
            <a:ext cx="3403176"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button  use the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and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to set the desired low alarm </a:t>
            </a:r>
            <a:r>
              <a:rPr lang="en-CA" sz="984" dirty="0" err="1" smtClean="0">
                <a:solidFill>
                  <a:srgbClr val="000000"/>
                </a:solidFill>
                <a:latin typeface="Times New Roman"/>
                <a:cs typeface="Times New Roman"/>
              </a:rPr>
              <a:t>setpoint</a:t>
            </a:r>
            <a:r>
              <a:rPr lang="en-CA" sz="984" dirty="0" smtClean="0">
                <a:solidFill>
                  <a:srgbClr val="000000"/>
                </a:solidFill>
                <a:latin typeface="Times New Roman"/>
                <a:cs typeface="Times New Roman"/>
              </a:rPr>
              <a:t> value.</a:t>
            </a:r>
          </a:p>
          <a:p>
            <a:pPr>
              <a:lnSpc>
                <a:spcPts val="1150"/>
              </a:lnSpc>
            </a:pPr>
            <a:endParaRPr lang="en-CA" sz="984" dirty="0" smtClean="0">
              <a:solidFill>
                <a:srgbClr val="000000"/>
              </a:solidFill>
              <a:latin typeface="Times New Roman"/>
              <a:cs typeface="Times New Roman"/>
            </a:endParaRPr>
          </a:p>
        </p:txBody>
      </p:sp>
      <p:sp>
        <p:nvSpPr>
          <p:cNvPr id="30" name="TextBox 30"/>
          <p:cNvSpPr txBox="1"/>
          <p:nvPr/>
        </p:nvSpPr>
        <p:spPr>
          <a:xfrm>
            <a:off x="1601323" y="4031567"/>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4.</a:t>
            </a:r>
          </a:p>
          <a:p>
            <a:pPr>
              <a:lnSpc>
                <a:spcPts val="1150"/>
              </a:lnSpc>
            </a:pPr>
            <a:endParaRPr lang="en-CA" sz="984" smtClean="0">
              <a:solidFill>
                <a:srgbClr val="000000"/>
              </a:solidFill>
              <a:latin typeface="Times New Roman"/>
              <a:cs typeface="Times New Roman"/>
            </a:endParaRPr>
          </a:p>
        </p:txBody>
      </p:sp>
      <p:sp>
        <p:nvSpPr>
          <p:cNvPr id="31" name="TextBox 31"/>
          <p:cNvSpPr txBox="1"/>
          <p:nvPr/>
        </p:nvSpPr>
        <p:spPr>
          <a:xfrm>
            <a:off x="1885670" y="4031568"/>
            <a:ext cx="5118389"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To exit back to the main menu, release the </a:t>
            </a:r>
            <a:r>
              <a:rPr lang="en-CA" sz="994" b="1" smtClean="0">
                <a:solidFill>
                  <a:srgbClr val="000000"/>
                </a:solidFill>
                <a:latin typeface="Arial Bold"/>
                <a:cs typeface="Arial Bold"/>
              </a:rPr>
              <a:t>*</a:t>
            </a:r>
            <a:r>
              <a:rPr lang="en-CA" sz="984" smtClean="0">
                <a:solidFill>
                  <a:srgbClr val="000000"/>
                </a:solidFill>
                <a:latin typeface="Times New Roman"/>
                <a:cs typeface="Times New Roman"/>
              </a:rPr>
              <a:t> button and press and hold </a:t>
            </a:r>
            <a:r>
              <a:rPr lang="en-CA" sz="800" smtClean="0">
                <a:solidFill>
                  <a:srgbClr val="000000"/>
                </a:solidFill>
                <a:latin typeface="Times New Roman"/>
                <a:cs typeface="Times New Roman"/>
              </a:rPr>
              <a:t>u</a:t>
            </a:r>
            <a:r>
              <a:rPr lang="en-CA" sz="984" smtClean="0">
                <a:solidFill>
                  <a:srgbClr val="000000"/>
                </a:solidFill>
                <a:latin typeface="Times New Roman"/>
                <a:cs typeface="Times New Roman"/>
              </a:rPr>
              <a:t>and </a:t>
            </a:r>
            <a:r>
              <a:rPr lang="en-CA" sz="800" smtClean="0">
                <a:solidFill>
                  <a:srgbClr val="000000"/>
                </a:solidFill>
                <a:latin typeface="Times New Roman"/>
                <a:cs typeface="Times New Roman"/>
              </a:rPr>
              <a:t>t</a:t>
            </a:r>
            <a:r>
              <a:rPr lang="en-CA" sz="984" smtClean="0">
                <a:solidFill>
                  <a:srgbClr val="000000"/>
                </a:solidFill>
                <a:latin typeface="Times New Roman"/>
                <a:cs typeface="Times New Roman"/>
              </a:rPr>
              <a:t> simultaneously until the</a:t>
            </a:r>
          </a:p>
          <a:p>
            <a:pPr>
              <a:lnSpc>
                <a:spcPts val="1150"/>
              </a:lnSpc>
            </a:pPr>
            <a:endParaRPr lang="en-CA" sz="984" smtClean="0">
              <a:solidFill>
                <a:srgbClr val="000000"/>
              </a:solidFill>
              <a:latin typeface="Times New Roman"/>
              <a:cs typeface="Times New Roman"/>
            </a:endParaRPr>
          </a:p>
        </p:txBody>
      </p:sp>
      <p:sp>
        <p:nvSpPr>
          <p:cNvPr id="32" name="TextBox 32"/>
          <p:cNvSpPr txBox="1"/>
          <p:nvPr/>
        </p:nvSpPr>
        <p:spPr>
          <a:xfrm>
            <a:off x="1870704" y="4135608"/>
            <a:ext cx="2649764"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operating temperature appears on the digital display.</a:t>
            </a:r>
          </a:p>
          <a:p>
            <a:pPr>
              <a:lnSpc>
                <a:spcPts val="1150"/>
              </a:lnSpc>
            </a:pPr>
            <a:endParaRPr lang="en-CA" sz="984" smtClean="0">
              <a:solidFill>
                <a:srgbClr val="000000"/>
              </a:solidFill>
              <a:latin typeface="Times New Roman"/>
              <a:cs typeface="Times New Roman"/>
            </a:endParaRPr>
          </a:p>
        </p:txBody>
      </p:sp>
    </p:spTree>
    <p:extLst>
      <p:ext uri="{BB962C8B-B14F-4D97-AF65-F5344CB8AC3E}">
        <p14:creationId xmlns:p14="http://schemas.microsoft.com/office/powerpoint/2010/main" val="193367666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Weekly Maintenance</a:t>
            </a:r>
            <a:endParaRPr lang="en-US" dirty="0"/>
          </a:p>
        </p:txBody>
      </p:sp>
      <p:sp>
        <p:nvSpPr>
          <p:cNvPr id="3" name="Text Placeholder 2"/>
          <p:cNvSpPr>
            <a:spLocks noGrp="1"/>
          </p:cNvSpPr>
          <p:nvPr>
            <p:ph type="body" idx="1"/>
          </p:nvPr>
        </p:nvSpPr>
        <p:spPr>
          <a:xfrm>
            <a:off x="457200" y="990601"/>
            <a:ext cx="4040188" cy="762000"/>
          </a:xfrm>
        </p:spPr>
        <p:txBody>
          <a:bodyPr>
            <a:normAutofit fontScale="77500" lnSpcReduction="20000"/>
          </a:bodyPr>
          <a:lstStyle/>
          <a:p>
            <a:r>
              <a:rPr lang="en-US" sz="1900" dirty="0"/>
              <a:t>1.1 Clean the Chamber</a:t>
            </a:r>
          </a:p>
          <a:p>
            <a:r>
              <a:rPr lang="en-US" sz="1600" dirty="0" smtClean="0"/>
              <a:t>1. Turn the power switch Off  and Unplug the power cable before draining the chamber</a:t>
            </a:r>
            <a:endParaRPr lang="en-US" sz="1600" dirty="0"/>
          </a:p>
        </p:txBody>
      </p:sp>
      <p:sp>
        <p:nvSpPr>
          <p:cNvPr id="5" name="Text Placeholder 4"/>
          <p:cNvSpPr>
            <a:spLocks noGrp="1"/>
          </p:cNvSpPr>
          <p:nvPr>
            <p:ph type="body" sz="half" idx="3"/>
          </p:nvPr>
        </p:nvSpPr>
        <p:spPr>
          <a:xfrm>
            <a:off x="4645025" y="990601"/>
            <a:ext cx="4041775" cy="685799"/>
          </a:xfrm>
        </p:spPr>
        <p:txBody>
          <a:bodyPr>
            <a:normAutofit/>
          </a:bodyPr>
          <a:lstStyle/>
          <a:p>
            <a:r>
              <a:rPr lang="en-US" sz="1600" dirty="0"/>
              <a:t>2. Fully drain the existing water from the chamber bath.</a:t>
            </a:r>
          </a:p>
        </p:txBody>
      </p:sp>
      <p:sp>
        <p:nvSpPr>
          <p:cNvPr id="4" name="Content Placeholder 3"/>
          <p:cNvSpPr>
            <a:spLocks noGrp="1"/>
          </p:cNvSpPr>
          <p:nvPr>
            <p:ph sz="quarter" idx="2"/>
          </p:nvPr>
        </p:nvSpPr>
        <p:spPr/>
        <p:txBody>
          <a:bodyPr>
            <a:normAutofit lnSpcReduction="10000"/>
          </a:bodyPr>
          <a:lstStyle/>
          <a:p>
            <a:endParaRPr lang="en-US" sz="1400" b="1" dirty="0" smtClean="0">
              <a:solidFill>
                <a:srgbClr val="FF0000"/>
              </a:solidFill>
            </a:endParaRPr>
          </a:p>
          <a:p>
            <a:endParaRPr lang="en-US" sz="1400" b="1" dirty="0">
              <a:solidFill>
                <a:srgbClr val="FF0000"/>
              </a:solidFill>
            </a:endParaRPr>
          </a:p>
          <a:p>
            <a:endParaRPr lang="en-US" sz="1400" b="1" dirty="0" smtClean="0">
              <a:solidFill>
                <a:srgbClr val="FF0000"/>
              </a:solidFill>
            </a:endParaRPr>
          </a:p>
          <a:p>
            <a:endParaRPr lang="en-US" sz="1400" b="1" dirty="0">
              <a:solidFill>
                <a:srgbClr val="FF0000"/>
              </a:solidFill>
            </a:endParaRPr>
          </a:p>
          <a:p>
            <a:endParaRPr lang="en-US" sz="1400" b="1" dirty="0" smtClean="0">
              <a:solidFill>
                <a:srgbClr val="FF0000"/>
              </a:solidFill>
            </a:endParaRPr>
          </a:p>
          <a:p>
            <a:endParaRPr lang="en-US" sz="1400" b="1" dirty="0">
              <a:solidFill>
                <a:srgbClr val="FF0000"/>
              </a:solidFill>
            </a:endParaRPr>
          </a:p>
          <a:p>
            <a:endParaRPr lang="en-US" sz="1400" b="1" dirty="0" smtClean="0">
              <a:solidFill>
                <a:srgbClr val="FF0000"/>
              </a:solidFill>
            </a:endParaRPr>
          </a:p>
          <a:p>
            <a:endParaRPr lang="en-US" sz="1400" b="1" dirty="0">
              <a:solidFill>
                <a:srgbClr val="FF0000"/>
              </a:solidFill>
            </a:endParaRPr>
          </a:p>
          <a:p>
            <a:endParaRPr lang="en-US" sz="1400" b="1" dirty="0" smtClean="0">
              <a:solidFill>
                <a:srgbClr val="FF0000"/>
              </a:solidFill>
            </a:endParaRPr>
          </a:p>
          <a:p>
            <a:endParaRPr lang="en-US" sz="1400" b="1" dirty="0">
              <a:solidFill>
                <a:srgbClr val="FF0000"/>
              </a:solidFill>
            </a:endParaRPr>
          </a:p>
          <a:p>
            <a:endParaRPr lang="en-US" sz="1400" b="1" dirty="0" smtClean="0">
              <a:solidFill>
                <a:srgbClr val="FF0000"/>
              </a:solidFill>
            </a:endParaRPr>
          </a:p>
          <a:p>
            <a:endParaRPr lang="en-US" sz="1400" b="1" dirty="0">
              <a:solidFill>
                <a:srgbClr val="FF0000"/>
              </a:solidFill>
            </a:endParaRPr>
          </a:p>
          <a:p>
            <a:r>
              <a:rPr lang="en-US" sz="1400" b="1" dirty="0" smtClean="0">
                <a:solidFill>
                  <a:srgbClr val="FF0000"/>
                </a:solidFill>
              </a:rPr>
              <a:t>CAUTION</a:t>
            </a:r>
            <a:r>
              <a:rPr lang="en-US" sz="1400" b="1" dirty="0">
                <a:solidFill>
                  <a:srgbClr val="FF0000"/>
                </a:solidFill>
              </a:rPr>
              <a:t>:  It is a safe practice to wear PPE whenever </a:t>
            </a:r>
            <a:r>
              <a:rPr lang="en-US" sz="1400" b="1" dirty="0" smtClean="0">
                <a:solidFill>
                  <a:srgbClr val="FF0000"/>
                </a:solidFill>
              </a:rPr>
              <a:t>cleaning blood </a:t>
            </a:r>
            <a:r>
              <a:rPr lang="en-US" sz="1400" b="1" dirty="0">
                <a:solidFill>
                  <a:srgbClr val="FF0000"/>
                </a:solidFill>
              </a:rPr>
              <a:t>bank equipment. Follow established laboratory procedures</a:t>
            </a:r>
            <a:r>
              <a:rPr lang="en-US" sz="1400" b="1" dirty="0"/>
              <a:t>.</a:t>
            </a:r>
            <a:endParaRPr lang="en-US" sz="1400" dirty="0"/>
          </a:p>
          <a:p>
            <a:endParaRPr lang="en-US" sz="1400" dirty="0"/>
          </a:p>
        </p:txBody>
      </p:sp>
      <p:sp>
        <p:nvSpPr>
          <p:cNvPr id="6" name="Content Placeholder 5"/>
          <p:cNvSpPr>
            <a:spLocks noGrp="1"/>
          </p:cNvSpPr>
          <p:nvPr>
            <p:ph sz="quarter" idx="4"/>
          </p:nvPr>
        </p:nvSpPr>
        <p:spPr/>
        <p:txBody>
          <a:bodyPr/>
          <a:lstStyle/>
          <a:p>
            <a:endParaRPr lang="en-US" dirty="0"/>
          </a:p>
        </p:txBody>
      </p:sp>
      <p:pic>
        <p:nvPicPr>
          <p:cNvPr id="5122" name="Picture 2" descr="C:\Documents and Settings\palabok2\My Documents\My Pictures\drain cham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1910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3200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24479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dirty="0" smtClean="0"/>
              <a:t> </a:t>
            </a:r>
            <a:r>
              <a:rPr lang="en-US" sz="2800" dirty="0"/>
              <a:t>D</a:t>
            </a:r>
            <a:r>
              <a:rPr lang="en-US" sz="2800" dirty="0" smtClean="0"/>
              <a:t>rain </a:t>
            </a:r>
            <a:r>
              <a:rPr lang="en-US" sz="2800" dirty="0"/>
              <a:t>the existing water from the chamber bath.</a:t>
            </a:r>
            <a:br>
              <a:rPr lang="en-US" sz="2800" dirty="0"/>
            </a:br>
            <a:endParaRPr lang="en-US" sz="2800" dirty="0"/>
          </a:p>
        </p:txBody>
      </p:sp>
      <p:sp>
        <p:nvSpPr>
          <p:cNvPr id="3" name="Text Placeholder 2"/>
          <p:cNvSpPr>
            <a:spLocks noGrp="1"/>
          </p:cNvSpPr>
          <p:nvPr>
            <p:ph type="body" idx="1"/>
          </p:nvPr>
        </p:nvSpPr>
        <p:spPr>
          <a:xfrm>
            <a:off x="457200" y="1371600"/>
            <a:ext cx="4040188" cy="803275"/>
          </a:xfrm>
        </p:spPr>
        <p:txBody>
          <a:bodyPr>
            <a:normAutofit fontScale="77500" lnSpcReduction="20000"/>
          </a:bodyPr>
          <a:lstStyle/>
          <a:p>
            <a:r>
              <a:rPr lang="en-US" dirty="0"/>
              <a:t>a. Place the open end of the drain hose securely into a sink or drain.</a:t>
            </a:r>
          </a:p>
          <a:p>
            <a:endParaRPr lang="en-US" sz="1200" dirty="0"/>
          </a:p>
        </p:txBody>
      </p:sp>
      <p:sp>
        <p:nvSpPr>
          <p:cNvPr id="5" name="Text Placeholder 4"/>
          <p:cNvSpPr>
            <a:spLocks noGrp="1"/>
          </p:cNvSpPr>
          <p:nvPr>
            <p:ph type="body" sz="half" idx="3"/>
          </p:nvPr>
        </p:nvSpPr>
        <p:spPr>
          <a:xfrm>
            <a:off x="4645025" y="914400"/>
            <a:ext cx="4041775" cy="1371600"/>
          </a:xfrm>
        </p:spPr>
        <p:txBody>
          <a:bodyPr>
            <a:normAutofit fontScale="77500" lnSpcReduction="20000"/>
          </a:bodyPr>
          <a:lstStyle/>
          <a:p>
            <a:r>
              <a:rPr lang="en-US" sz="1600" dirty="0"/>
              <a:t>b. Push the other end of the drain hose with the coupling valve into the drain plug that is located on the left side of the unit towards the back, until it “clicks” securely in place. The chamber water immediately begins to flow out of the chamber until it is empty.</a:t>
            </a:r>
          </a:p>
          <a:p>
            <a:endParaRPr lang="en-US" sz="1000" dirty="0"/>
          </a:p>
        </p:txBody>
      </p:sp>
      <p:sp>
        <p:nvSpPr>
          <p:cNvPr id="4" name="Content Placeholder 3"/>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4098" name="Picture 2" descr="C:\Documents and Settings\palabok2\My Documents\My Pictures\drain si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209802"/>
            <a:ext cx="3733800" cy="38182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palabok2\My Documents\My Pictures\hose conn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1"/>
            <a:ext cx="3886200" cy="380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18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Weekly Maintenance</a:t>
            </a:r>
            <a:endParaRPr lang="en-US" dirty="0"/>
          </a:p>
        </p:txBody>
      </p:sp>
      <p:sp>
        <p:nvSpPr>
          <p:cNvPr id="3" name="Text Placeholder 2"/>
          <p:cNvSpPr>
            <a:spLocks noGrp="1"/>
          </p:cNvSpPr>
          <p:nvPr>
            <p:ph type="body" idx="1"/>
          </p:nvPr>
        </p:nvSpPr>
        <p:spPr>
          <a:xfrm>
            <a:off x="457200" y="685801"/>
            <a:ext cx="4040188" cy="1143000"/>
          </a:xfrm>
        </p:spPr>
        <p:txBody>
          <a:bodyPr>
            <a:normAutofit fontScale="92500"/>
          </a:bodyPr>
          <a:lstStyle/>
          <a:p>
            <a:r>
              <a:rPr lang="en-US" sz="1400" dirty="0"/>
              <a:t>c. </a:t>
            </a:r>
            <a:r>
              <a:rPr lang="en-US" sz="1600" dirty="0"/>
              <a:t>Squeeze the tubing just after the coupling and release to remove any air   pockets, improving the speed of draining.</a:t>
            </a:r>
          </a:p>
        </p:txBody>
      </p:sp>
      <p:sp>
        <p:nvSpPr>
          <p:cNvPr id="5" name="Text Placeholder 4"/>
          <p:cNvSpPr>
            <a:spLocks noGrp="1"/>
          </p:cNvSpPr>
          <p:nvPr>
            <p:ph type="body" sz="half" idx="3"/>
          </p:nvPr>
        </p:nvSpPr>
        <p:spPr>
          <a:xfrm>
            <a:off x="4645025" y="1219200"/>
            <a:ext cx="4041775" cy="955675"/>
          </a:xfrm>
        </p:spPr>
        <p:txBody>
          <a:bodyPr>
            <a:normAutofit fontScale="85000" lnSpcReduction="10000"/>
          </a:bodyPr>
          <a:lstStyle/>
          <a:p>
            <a:r>
              <a:rPr lang="en-US" sz="1600" dirty="0"/>
              <a:t>d. After the chamber bath has fully drained, press down on the button located on the top of the drain plug to disconnect the drain hose.</a:t>
            </a:r>
          </a:p>
        </p:txBody>
      </p:sp>
      <p:sp>
        <p:nvSpPr>
          <p:cNvPr id="4" name="Content Placeholder 3"/>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3074" name="Picture 2" descr="C:\Documents and Settings\palabok2\My Documents\My Pictures\hose pic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038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palabok2\My Documents\My Pictures\hose conn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4191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52903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sz="3600" dirty="0"/>
              <a:t>Remove the basket assemblies </a:t>
            </a:r>
            <a:r>
              <a:rPr lang="en-US" sz="3600" dirty="0" smtClean="0"/>
              <a:t>from </a:t>
            </a:r>
            <a:r>
              <a:rPr lang="en-US" sz="3600" dirty="0"/>
              <a:t>the unit</a:t>
            </a:r>
            <a:r>
              <a:rPr lang="en-US" sz="3600" dirty="0" smtClean="0"/>
              <a:t>.</a:t>
            </a:r>
            <a:r>
              <a:rPr lang="en-US" dirty="0"/>
              <a:t/>
            </a:r>
            <a:br>
              <a:rPr lang="en-US" dirty="0"/>
            </a:br>
            <a:endParaRPr lang="en-US" dirty="0"/>
          </a:p>
        </p:txBody>
      </p:sp>
      <p:sp>
        <p:nvSpPr>
          <p:cNvPr id="3" name="Text Placeholder 2"/>
          <p:cNvSpPr>
            <a:spLocks noGrp="1"/>
          </p:cNvSpPr>
          <p:nvPr>
            <p:ph type="body" idx="1"/>
          </p:nvPr>
        </p:nvSpPr>
        <p:spPr>
          <a:xfrm>
            <a:off x="457200" y="1066800"/>
            <a:ext cx="4040188" cy="1108075"/>
          </a:xfrm>
        </p:spPr>
        <p:txBody>
          <a:bodyPr>
            <a:normAutofit fontScale="77500" lnSpcReduction="20000"/>
          </a:bodyPr>
          <a:lstStyle/>
          <a:p>
            <a:r>
              <a:rPr lang="en-US" sz="1600" dirty="0"/>
              <a:t>The two V-shaped stainless steel brackets located on the back wall of the chamber bath are held in place by two screws and may also be removed for cleaning when necessary</a:t>
            </a:r>
          </a:p>
        </p:txBody>
      </p:sp>
      <p:sp>
        <p:nvSpPr>
          <p:cNvPr id="5" name="Text Placeholder 4"/>
          <p:cNvSpPr>
            <a:spLocks noGrp="1"/>
          </p:cNvSpPr>
          <p:nvPr>
            <p:ph type="body" sz="half" idx="3"/>
          </p:nvPr>
        </p:nvSpPr>
        <p:spPr>
          <a:xfrm>
            <a:off x="4645025" y="1295400"/>
            <a:ext cx="4041775" cy="1447800"/>
          </a:xfrm>
        </p:spPr>
        <p:txBody>
          <a:bodyPr>
            <a:normAutofit fontScale="92500" lnSpcReduction="20000"/>
          </a:bodyPr>
          <a:lstStyle/>
          <a:p>
            <a:r>
              <a:rPr lang="en-US" sz="1600" dirty="0"/>
              <a:t>NOTE: Since the unit is an open water bath system, staining, discoloration and rust spots can occur as a result of various factors. These factors include quality of water used, regularity of cleaning, environment</a:t>
            </a:r>
            <a:r>
              <a:rPr lang="en-US" sz="1600" dirty="0" smtClean="0"/>
              <a:t>,</a:t>
            </a:r>
          </a:p>
          <a:p>
            <a:endParaRPr lang="en-US" sz="1600" dirty="0"/>
          </a:p>
          <a:p>
            <a:endParaRPr lang="en-US" sz="1600" dirty="0"/>
          </a:p>
          <a:p>
            <a:endParaRPr lang="en-US" sz="1600" dirty="0"/>
          </a:p>
        </p:txBody>
      </p:sp>
      <p:sp>
        <p:nvSpPr>
          <p:cNvPr id="4" name="Content Placeholder 3"/>
          <p:cNvSpPr>
            <a:spLocks noGrp="1"/>
          </p:cNvSpPr>
          <p:nvPr>
            <p:ph sz="quarter" idx="2"/>
          </p:nvPr>
        </p:nvSpPr>
        <p:spPr/>
        <p:txBody>
          <a:bodyPr>
            <a:normAutofit lnSpcReduction="10000"/>
          </a:bodyPr>
          <a:lstStyle/>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b="1" dirty="0" smtClean="0"/>
              <a:t>Using </a:t>
            </a:r>
            <a:r>
              <a:rPr lang="en-US" sz="1100" b="1" dirty="0"/>
              <a:t>a soft cloth or sponge and a disinfectant compatible with stainless steel, thoroughly clean the chamber</a:t>
            </a:r>
          </a:p>
          <a:p>
            <a:r>
              <a:rPr lang="en-US" sz="1100" b="1" dirty="0"/>
              <a:t>bath walls and basket assemblies.</a:t>
            </a:r>
          </a:p>
        </p:txBody>
      </p:sp>
      <p:sp>
        <p:nvSpPr>
          <p:cNvPr id="6" name="Content Placeholder 5"/>
          <p:cNvSpPr>
            <a:spLocks noGrp="1"/>
          </p:cNvSpPr>
          <p:nvPr>
            <p:ph sz="quarter" idx="4"/>
          </p:nvPr>
        </p:nvSpPr>
        <p:spPr/>
        <p:txBody>
          <a:bodyPr>
            <a:normAutofit fontScale="92500" lnSpcReduction="10000"/>
          </a:bodyPr>
          <a:lstStyle/>
          <a:p>
            <a:pPr marL="0" indent="0">
              <a:buNone/>
            </a:pPr>
            <a:endParaRPr lang="en-US" sz="1400" dirty="0" smtClean="0">
              <a:solidFill>
                <a:srgbClr val="FF0000"/>
              </a:solidFill>
            </a:endParaRPr>
          </a:p>
          <a:p>
            <a:pPr marL="0" indent="0">
              <a:buNone/>
            </a:pPr>
            <a:endParaRPr lang="en-US" sz="1400" dirty="0">
              <a:solidFill>
                <a:srgbClr val="FF0000"/>
              </a:solidFill>
            </a:endParaRPr>
          </a:p>
          <a:p>
            <a:pPr marL="0" indent="0">
              <a:buNone/>
            </a:pPr>
            <a:endParaRPr lang="en-US" sz="1400" dirty="0" smtClean="0">
              <a:solidFill>
                <a:srgbClr val="FF0000"/>
              </a:solidFill>
            </a:endParaRPr>
          </a:p>
          <a:p>
            <a:pPr marL="0" indent="0">
              <a:buNone/>
            </a:pPr>
            <a:endParaRPr lang="en-US" sz="1400" dirty="0">
              <a:solidFill>
                <a:srgbClr val="FF0000"/>
              </a:solidFill>
            </a:endParaRPr>
          </a:p>
          <a:p>
            <a:pPr marL="0" indent="0">
              <a:buNone/>
            </a:pPr>
            <a:endParaRPr lang="en-US" sz="1400" dirty="0" smtClean="0">
              <a:solidFill>
                <a:srgbClr val="FF0000"/>
              </a:solidFill>
            </a:endParaRPr>
          </a:p>
          <a:p>
            <a:pPr marL="0" indent="0">
              <a:buNone/>
            </a:pPr>
            <a:endParaRPr lang="en-US" sz="1400" dirty="0">
              <a:solidFill>
                <a:srgbClr val="FF0000"/>
              </a:solidFill>
            </a:endParaRPr>
          </a:p>
          <a:p>
            <a:pPr marL="0" indent="0">
              <a:buNone/>
            </a:pPr>
            <a:endParaRPr lang="en-US" sz="1400" dirty="0" smtClean="0">
              <a:solidFill>
                <a:srgbClr val="FF0000"/>
              </a:solidFill>
            </a:endParaRPr>
          </a:p>
          <a:p>
            <a:pPr marL="0" indent="0">
              <a:buNone/>
            </a:pPr>
            <a:endParaRPr lang="en-US" sz="1400" dirty="0">
              <a:solidFill>
                <a:srgbClr val="FF0000"/>
              </a:solidFill>
            </a:endParaRPr>
          </a:p>
          <a:p>
            <a:pPr marL="0" indent="0">
              <a:buNone/>
            </a:pPr>
            <a:endParaRPr lang="en-US" sz="1400" dirty="0" smtClean="0">
              <a:solidFill>
                <a:srgbClr val="FF0000"/>
              </a:solidFill>
            </a:endParaRPr>
          </a:p>
          <a:p>
            <a:pPr marL="0" indent="0">
              <a:buNone/>
            </a:pPr>
            <a:endParaRPr lang="en-US" sz="1400" dirty="0">
              <a:solidFill>
                <a:srgbClr val="FF0000"/>
              </a:solidFill>
            </a:endParaRPr>
          </a:p>
          <a:p>
            <a:pPr marL="0" indent="0">
              <a:buNone/>
            </a:pPr>
            <a:endParaRPr lang="en-US" sz="1400" dirty="0" smtClean="0">
              <a:solidFill>
                <a:srgbClr val="FF0000"/>
              </a:solidFill>
            </a:endParaRPr>
          </a:p>
          <a:p>
            <a:pPr marL="0" indent="0">
              <a:buNone/>
            </a:pPr>
            <a:endParaRPr lang="en-US" sz="1400" dirty="0">
              <a:solidFill>
                <a:srgbClr val="FF0000"/>
              </a:solidFill>
            </a:endParaRPr>
          </a:p>
          <a:p>
            <a:pPr marL="0" indent="0">
              <a:buNone/>
            </a:pPr>
            <a:endParaRPr lang="en-US" sz="1400" dirty="0" smtClean="0">
              <a:solidFill>
                <a:srgbClr val="FF0000"/>
              </a:solidFill>
            </a:endParaRPr>
          </a:p>
          <a:p>
            <a:pPr marL="0" indent="0">
              <a:buNone/>
            </a:pPr>
            <a:r>
              <a:rPr lang="en-US" sz="1400" dirty="0" smtClean="0">
                <a:solidFill>
                  <a:srgbClr val="FF0000"/>
                </a:solidFill>
              </a:rPr>
              <a:t>Note: If </a:t>
            </a:r>
            <a:r>
              <a:rPr lang="en-US" sz="1400" dirty="0">
                <a:solidFill>
                  <a:srgbClr val="FF0000"/>
                </a:solidFill>
              </a:rPr>
              <a:t>stains or discoloration remain after general</a:t>
            </a:r>
          </a:p>
          <a:p>
            <a:r>
              <a:rPr lang="en-US" sz="1400" dirty="0">
                <a:solidFill>
                  <a:srgbClr val="FF0000"/>
                </a:solidFill>
              </a:rPr>
              <a:t>cleaning then use a general purpose stain, scale or rust remover compatible with stainless steel.</a:t>
            </a:r>
          </a:p>
        </p:txBody>
      </p:sp>
      <p:pic>
        <p:nvPicPr>
          <p:cNvPr id="6147" name="Picture 3" descr="C:\Documents and Settings\palabok2\My Documents\My Pictures\n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3429000" cy="27431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Documents and Settings\palabok2\My Documents\My Pictures\basket st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2667000"/>
            <a:ext cx="342899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656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Installing the basket assemblies</a:t>
            </a:r>
            <a:endParaRPr lang="en-US" dirty="0"/>
          </a:p>
        </p:txBody>
      </p:sp>
      <p:sp>
        <p:nvSpPr>
          <p:cNvPr id="3" name="Text Placeholder 2"/>
          <p:cNvSpPr>
            <a:spLocks noGrp="1"/>
          </p:cNvSpPr>
          <p:nvPr>
            <p:ph type="body" idx="1"/>
          </p:nvPr>
        </p:nvSpPr>
        <p:spPr/>
        <p:txBody>
          <a:bodyPr>
            <a:normAutofit/>
          </a:bodyPr>
          <a:lstStyle/>
          <a:p>
            <a:r>
              <a:rPr lang="en-US" sz="1600" b="0" dirty="0"/>
              <a:t>Install the V-brackets </a:t>
            </a:r>
            <a:r>
              <a:rPr lang="en-US" sz="1600" b="0" dirty="0" smtClean="0"/>
              <a:t> </a:t>
            </a:r>
            <a:r>
              <a:rPr lang="en-US" sz="1600" b="0" dirty="0"/>
              <a:t>previously removed.</a:t>
            </a:r>
            <a:endParaRPr lang="en-US" sz="1600" dirty="0"/>
          </a:p>
        </p:txBody>
      </p:sp>
      <p:sp>
        <p:nvSpPr>
          <p:cNvPr id="5" name="Text Placeholder 4"/>
          <p:cNvSpPr>
            <a:spLocks noGrp="1"/>
          </p:cNvSpPr>
          <p:nvPr>
            <p:ph type="body" sz="half" idx="3"/>
          </p:nvPr>
        </p:nvSpPr>
        <p:spPr/>
        <p:txBody>
          <a:bodyPr>
            <a:normAutofit fontScale="77500" lnSpcReduction="20000"/>
          </a:bodyPr>
          <a:lstStyle/>
          <a:p>
            <a:r>
              <a:rPr lang="en-US" sz="1600" b="0" dirty="0"/>
              <a:t>Refill the </a:t>
            </a:r>
            <a:r>
              <a:rPr lang="en-US" sz="1600" b="0" dirty="0" smtClean="0"/>
              <a:t>chamber with warm water between the 2 lines  and add the clean bath solution (96 drops).Mix the solution by  running a thaw cycle for 10 minutes.</a:t>
            </a:r>
            <a:endParaRPr lang="en-US" sz="1600" dirty="0"/>
          </a:p>
        </p:txBody>
      </p:sp>
      <p:sp>
        <p:nvSpPr>
          <p:cNvPr id="4" name="Content Placeholder 3"/>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2050" name="Picture 2" descr="C:\Documents and Settings\palabok2\My Documents\My Pictures\96 dro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3886199" cy="38099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palabok2\My Documents\My Pictures\basket a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799"/>
            <a:ext cx="35052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5340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a:t>
            </a:r>
            <a:endParaRPr lang="en-US" dirty="0"/>
          </a:p>
        </p:txBody>
      </p:sp>
      <p:pic>
        <p:nvPicPr>
          <p:cNvPr id="1027" name="Picture 3" descr="C:\Documents and Settings\palabok2\My Documents\My Pictures\imagesCAEMMLV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315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1595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Monthly Temperature QC</a:t>
            </a:r>
            <a:endParaRPr lang="en-US" sz="3200" dirty="0"/>
          </a:p>
        </p:txBody>
      </p:sp>
      <p:sp>
        <p:nvSpPr>
          <p:cNvPr id="3" name="Text Placeholder 2"/>
          <p:cNvSpPr>
            <a:spLocks noGrp="1"/>
          </p:cNvSpPr>
          <p:nvPr>
            <p:ph type="body" idx="1"/>
          </p:nvPr>
        </p:nvSpPr>
        <p:spPr/>
        <p:txBody>
          <a:bodyPr>
            <a:normAutofit fontScale="77500" lnSpcReduction="20000"/>
          </a:bodyPr>
          <a:lstStyle/>
          <a:p>
            <a:r>
              <a:rPr lang="en-US" sz="1600" dirty="0"/>
              <a:t>Place a NIST traceable calibrated independent thermometer in the chamber and allow the temperature to</a:t>
            </a:r>
          </a:p>
          <a:p>
            <a:r>
              <a:rPr lang="en-US" sz="1600" dirty="0"/>
              <a:t>stabilize for at least 30 minutes.</a:t>
            </a:r>
          </a:p>
        </p:txBody>
      </p:sp>
      <p:sp>
        <p:nvSpPr>
          <p:cNvPr id="5" name="Text Placeholder 4"/>
          <p:cNvSpPr>
            <a:spLocks noGrp="1"/>
          </p:cNvSpPr>
          <p:nvPr>
            <p:ph type="body" sz="half" idx="3"/>
          </p:nvPr>
        </p:nvSpPr>
        <p:spPr>
          <a:xfrm>
            <a:off x="4645025" y="1066800"/>
            <a:ext cx="4041775" cy="1066800"/>
          </a:xfrm>
        </p:spPr>
        <p:txBody>
          <a:bodyPr>
            <a:normAutofit fontScale="32500" lnSpcReduction="20000"/>
          </a:bodyPr>
          <a:lstStyle/>
          <a:p>
            <a:r>
              <a:rPr lang="en-US" sz="2500" dirty="0"/>
              <a:t>Compare the thermometer </a:t>
            </a:r>
            <a:r>
              <a:rPr lang="en-US" dirty="0"/>
              <a:t>reading against the display on the Temperature Controller. The Temperature</a:t>
            </a:r>
          </a:p>
          <a:p>
            <a:r>
              <a:rPr lang="en-US" dirty="0"/>
              <a:t>Controller needs to be calibrated if there is a temperature difference. A “difference” is defined as a</a:t>
            </a:r>
          </a:p>
          <a:p>
            <a:r>
              <a:rPr lang="en-US" dirty="0"/>
              <a:t>temperature variance greater than allowed by your department or facility policy.</a:t>
            </a:r>
          </a:p>
        </p:txBody>
      </p:sp>
      <p:sp>
        <p:nvSpPr>
          <p:cNvPr id="4" name="Content Placeholder 3"/>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normAutofit/>
          </a:bodyPr>
          <a:lstStyle/>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smtClean="0"/>
          </a:p>
          <a:p>
            <a:r>
              <a:rPr lang="en-US" sz="1200" b="1" dirty="0" smtClean="0">
                <a:solidFill>
                  <a:srgbClr val="FF0000"/>
                </a:solidFill>
              </a:rPr>
              <a:t>NOTE</a:t>
            </a:r>
            <a:r>
              <a:rPr lang="en-US" sz="1200" b="1" dirty="0">
                <a:solidFill>
                  <a:srgbClr val="FF0000"/>
                </a:solidFill>
              </a:rPr>
              <a:t>: </a:t>
            </a:r>
            <a:r>
              <a:rPr lang="en-US" sz="1200" dirty="0">
                <a:solidFill>
                  <a:srgbClr val="FF0000"/>
                </a:solidFill>
              </a:rPr>
              <a:t>For example, if the “set” temperature is </a:t>
            </a:r>
            <a:r>
              <a:rPr lang="en-US" sz="1200" dirty="0" smtClean="0">
                <a:solidFill>
                  <a:srgbClr val="FF0000"/>
                </a:solidFill>
              </a:rPr>
              <a:t>36.5°C, </a:t>
            </a:r>
            <a:r>
              <a:rPr lang="en-US" sz="1200" dirty="0">
                <a:solidFill>
                  <a:srgbClr val="FF0000"/>
                </a:solidFill>
              </a:rPr>
              <a:t>the Temperature Controller reads </a:t>
            </a:r>
            <a:r>
              <a:rPr lang="en-US" sz="1200" dirty="0" smtClean="0">
                <a:solidFill>
                  <a:srgbClr val="FF0000"/>
                </a:solidFill>
              </a:rPr>
              <a:t>36.9°C, and the independent </a:t>
            </a:r>
            <a:r>
              <a:rPr lang="en-US" sz="1200" dirty="0">
                <a:solidFill>
                  <a:srgbClr val="FF0000"/>
                </a:solidFill>
              </a:rPr>
              <a:t>thermometer reads </a:t>
            </a:r>
            <a:r>
              <a:rPr lang="en-US" sz="1200" dirty="0" smtClean="0">
                <a:solidFill>
                  <a:srgbClr val="FF0000"/>
                </a:solidFill>
              </a:rPr>
              <a:t>36.6°C, </a:t>
            </a:r>
            <a:r>
              <a:rPr lang="en-US" sz="1200" dirty="0">
                <a:solidFill>
                  <a:srgbClr val="FF0000"/>
                </a:solidFill>
              </a:rPr>
              <a:t>a -.3 adjustment is necessary</a:t>
            </a:r>
            <a:r>
              <a:rPr lang="en-US" sz="1200" dirty="0" smtClean="0">
                <a:solidFill>
                  <a:srgbClr val="FF0000"/>
                </a:solidFill>
              </a:rPr>
              <a:t>.(Fig 3-1)</a:t>
            </a:r>
            <a:endParaRPr lang="en-US" sz="1200" dirty="0">
              <a:solidFill>
                <a:srgbClr val="FF0000"/>
              </a:solidFill>
            </a:endParaRPr>
          </a:p>
        </p:txBody>
      </p:sp>
      <p:pic>
        <p:nvPicPr>
          <p:cNvPr id="7170" name="Picture 2" descr="C:\Documents and Settings\palabok2\My Documents\My Pictures\n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Documents and Settings\palabok2\My Documents\My Pictures\IMG_73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3505200"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845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24655" y="34671"/>
            <a:ext cx="9144000" cy="6858000"/>
          </a:xfrm>
          <a:prstGeom prst="rect">
            <a:avLst/>
          </a:prstGeom>
        </p:spPr>
      </p:pic>
      <p:sp>
        <p:nvSpPr>
          <p:cNvPr id="5" name="TextBox 5"/>
          <p:cNvSpPr txBox="1"/>
          <p:nvPr/>
        </p:nvSpPr>
        <p:spPr>
          <a:xfrm>
            <a:off x="1601323" y="580892"/>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1.</a:t>
            </a:r>
          </a:p>
          <a:p>
            <a:pPr>
              <a:lnSpc>
                <a:spcPts val="1150"/>
              </a:lnSpc>
            </a:pPr>
            <a:endParaRPr lang="en-CA" sz="984" smtClean="0">
              <a:solidFill>
                <a:srgbClr val="000000"/>
              </a:solidFill>
              <a:latin typeface="Times New Roman"/>
              <a:cs typeface="Times New Roman"/>
            </a:endParaRPr>
          </a:p>
        </p:txBody>
      </p:sp>
      <p:sp>
        <p:nvSpPr>
          <p:cNvPr id="6" name="TextBox 6"/>
          <p:cNvSpPr txBox="1"/>
          <p:nvPr/>
        </p:nvSpPr>
        <p:spPr>
          <a:xfrm>
            <a:off x="1885669" y="580893"/>
            <a:ext cx="5347618"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Press and hold </a:t>
            </a:r>
            <a:r>
              <a:rPr lang="en-CA" sz="800" dirty="0" smtClean="0">
                <a:solidFill>
                  <a:srgbClr val="000000"/>
                </a:solidFill>
                <a:latin typeface="Times New Roman"/>
                <a:cs typeface="Times New Roman"/>
              </a:rPr>
              <a:t> </a:t>
            </a:r>
            <a:r>
              <a:rPr lang="en-CA" sz="984" dirty="0" smtClean="0">
                <a:solidFill>
                  <a:srgbClr val="000000"/>
                </a:solidFill>
                <a:latin typeface="Times New Roman"/>
                <a:cs typeface="Times New Roman"/>
              </a:rPr>
              <a:t>and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at▼ the same time for 3 seconds. The display alternates between </a:t>
            </a:r>
            <a:r>
              <a:rPr lang="en-CA" sz="994" b="1" dirty="0" err="1" smtClean="0">
                <a:solidFill>
                  <a:srgbClr val="000000"/>
                </a:solidFill>
                <a:latin typeface="Arial Bold"/>
                <a:cs typeface="Arial Bold"/>
              </a:rPr>
              <a:t>tunE</a:t>
            </a:r>
            <a:r>
              <a:rPr lang="en-CA" sz="984" dirty="0" smtClean="0">
                <a:solidFill>
                  <a:srgbClr val="000000"/>
                </a:solidFill>
                <a:latin typeface="Times New Roman"/>
                <a:cs typeface="Times New Roman"/>
              </a:rPr>
              <a:t> and </a:t>
            </a:r>
            <a:r>
              <a:rPr lang="en-CA" sz="994" b="1" dirty="0" err="1" smtClean="0">
                <a:solidFill>
                  <a:srgbClr val="000000"/>
                </a:solidFill>
                <a:latin typeface="Arial Bold"/>
                <a:cs typeface="Arial Bold"/>
              </a:rPr>
              <a:t>oFF</a:t>
            </a:r>
            <a:r>
              <a:rPr lang="en-CA" sz="984" dirty="0" smtClean="0">
                <a:solidFill>
                  <a:srgbClr val="000000"/>
                </a:solidFill>
                <a:latin typeface="Times New Roman"/>
                <a:cs typeface="Times New Roman"/>
              </a:rPr>
              <a:t>.</a:t>
            </a:r>
          </a:p>
          <a:p>
            <a:pPr>
              <a:lnSpc>
                <a:spcPts val="1150"/>
              </a:lnSpc>
            </a:pPr>
            <a:endParaRPr lang="en-CA" sz="984" dirty="0" smtClean="0">
              <a:solidFill>
                <a:srgbClr val="000000"/>
              </a:solidFill>
              <a:latin typeface="Times New Roman"/>
              <a:cs typeface="Times New Roman"/>
            </a:endParaRPr>
          </a:p>
        </p:txBody>
      </p:sp>
      <p:sp>
        <p:nvSpPr>
          <p:cNvPr id="7" name="TextBox 7"/>
          <p:cNvSpPr txBox="1"/>
          <p:nvPr/>
        </p:nvSpPr>
        <p:spPr>
          <a:xfrm>
            <a:off x="1870704" y="684933"/>
            <a:ext cx="2226572"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This indicates you are in the program menu.</a:t>
            </a:r>
          </a:p>
          <a:p>
            <a:pPr>
              <a:lnSpc>
                <a:spcPts val="1150"/>
              </a:lnSpc>
            </a:pPr>
            <a:endParaRPr lang="en-CA" sz="984" smtClean="0">
              <a:solidFill>
                <a:srgbClr val="000000"/>
              </a:solidFill>
              <a:latin typeface="Times New Roman"/>
              <a:cs typeface="Times New Roman"/>
            </a:endParaRPr>
          </a:p>
        </p:txBody>
      </p:sp>
      <p:sp>
        <p:nvSpPr>
          <p:cNvPr id="8" name="TextBox 8"/>
          <p:cNvSpPr txBox="1"/>
          <p:nvPr/>
        </p:nvSpPr>
        <p:spPr>
          <a:xfrm>
            <a:off x="3412164" y="1040405"/>
            <a:ext cx="538609" cy="718145"/>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Times New Roman"/>
                <a:cs typeface="Times New Roman"/>
              </a:rPr>
              <a:t>36.5</a:t>
            </a:r>
          </a:p>
          <a:p>
            <a:pPr>
              <a:lnSpc>
                <a:spcPts val="2760"/>
              </a:lnSpc>
            </a:pPr>
            <a:endParaRPr lang="en-CA" sz="2400" smtClean="0">
              <a:solidFill>
                <a:srgbClr val="000000"/>
              </a:solidFill>
              <a:latin typeface="Times New Roman"/>
              <a:cs typeface="Times New Roman"/>
            </a:endParaRPr>
          </a:p>
        </p:txBody>
      </p:sp>
      <p:sp>
        <p:nvSpPr>
          <p:cNvPr id="9" name="TextBox 9"/>
          <p:cNvSpPr txBox="1"/>
          <p:nvPr/>
        </p:nvSpPr>
        <p:spPr>
          <a:xfrm>
            <a:off x="5627077" y="1040405"/>
            <a:ext cx="580287" cy="718145"/>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Times New Roman"/>
                <a:cs typeface="Times New Roman"/>
              </a:rPr>
              <a:t>tunE</a:t>
            </a:r>
          </a:p>
          <a:p>
            <a:pPr>
              <a:lnSpc>
                <a:spcPts val="2760"/>
              </a:lnSpc>
            </a:pPr>
            <a:endParaRPr lang="en-CA" sz="2400" smtClean="0">
              <a:solidFill>
                <a:srgbClr val="000000"/>
              </a:solidFill>
              <a:latin typeface="Times New Roman"/>
              <a:cs typeface="Times New Roman"/>
            </a:endParaRPr>
          </a:p>
        </p:txBody>
      </p:sp>
      <p:sp>
        <p:nvSpPr>
          <p:cNvPr id="10" name="TextBox 10"/>
          <p:cNvSpPr txBox="1"/>
          <p:nvPr/>
        </p:nvSpPr>
        <p:spPr>
          <a:xfrm>
            <a:off x="3292439" y="1283165"/>
            <a:ext cx="86562" cy="384721"/>
          </a:xfrm>
          <a:prstGeom prst="rect">
            <a:avLst/>
          </a:prstGeom>
          <a:noFill/>
        </p:spPr>
        <p:txBody>
          <a:bodyPr vert="horz" wrap="none" lIns="0" tIns="0" rIns="0" bIns="0" rtlCol="0">
            <a:spAutoFit/>
          </a:bodyPr>
          <a:lstStyle/>
          <a:p>
            <a:pPr>
              <a:lnSpc>
                <a:spcPts val="1535"/>
              </a:lnSpc>
            </a:pPr>
            <a:r>
              <a:rPr lang="en-CA" sz="1344" smtClean="0">
                <a:solidFill>
                  <a:srgbClr val="000000"/>
                </a:solidFill>
                <a:latin typeface="Times New Roman"/>
                <a:cs typeface="Times New Roman"/>
              </a:rPr>
              <a:t>*</a:t>
            </a:r>
          </a:p>
          <a:p>
            <a:pPr>
              <a:lnSpc>
                <a:spcPts val="1535"/>
              </a:lnSpc>
            </a:pPr>
            <a:endParaRPr lang="en-CA" sz="1344" smtClean="0">
              <a:solidFill>
                <a:srgbClr val="000000"/>
              </a:solidFill>
              <a:latin typeface="Times New Roman"/>
              <a:cs typeface="Times New Roman"/>
            </a:endParaRPr>
          </a:p>
        </p:txBody>
      </p:sp>
      <p:sp>
        <p:nvSpPr>
          <p:cNvPr id="11" name="TextBox 11"/>
          <p:cNvSpPr txBox="1"/>
          <p:nvPr/>
        </p:nvSpPr>
        <p:spPr>
          <a:xfrm>
            <a:off x="5507352" y="1283165"/>
            <a:ext cx="86562" cy="410369"/>
          </a:xfrm>
          <a:prstGeom prst="rect">
            <a:avLst/>
          </a:prstGeom>
          <a:noFill/>
        </p:spPr>
        <p:txBody>
          <a:bodyPr vert="horz" wrap="none" lIns="0" tIns="0" rIns="0" bIns="0" rtlCol="0">
            <a:spAutoFit/>
          </a:bodyPr>
          <a:lstStyle/>
          <a:p>
            <a:pPr>
              <a:lnSpc>
                <a:spcPts val="1550"/>
              </a:lnSpc>
            </a:pPr>
            <a:r>
              <a:rPr lang="en-CA" sz="1344" smtClean="0">
                <a:solidFill>
                  <a:srgbClr val="000000"/>
                </a:solidFill>
                <a:latin typeface="Times New Roman"/>
                <a:cs typeface="Times New Roman"/>
              </a:rPr>
              <a:t>*</a:t>
            </a:r>
          </a:p>
          <a:p>
            <a:pPr>
              <a:lnSpc>
                <a:spcPts val="1550"/>
              </a:lnSpc>
            </a:pPr>
            <a:endParaRPr lang="en-CA" sz="1344" smtClean="0">
              <a:solidFill>
                <a:srgbClr val="000000"/>
              </a:solidFill>
              <a:latin typeface="Times New Roman"/>
              <a:cs typeface="Times New Roman"/>
            </a:endParaRPr>
          </a:p>
        </p:txBody>
      </p:sp>
      <p:sp>
        <p:nvSpPr>
          <p:cNvPr id="12" name="TextBox 12"/>
          <p:cNvSpPr txBox="1"/>
          <p:nvPr/>
        </p:nvSpPr>
        <p:spPr>
          <a:xfrm>
            <a:off x="3352301" y="1629967"/>
            <a:ext cx="1139736"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Hold together for 3</a:t>
            </a:r>
          </a:p>
          <a:p>
            <a:pPr>
              <a:lnSpc>
                <a:spcPts val="1150"/>
              </a:lnSpc>
            </a:pPr>
            <a:endParaRPr lang="en-CA" sz="994" b="1" smtClean="0">
              <a:solidFill>
                <a:srgbClr val="000000"/>
              </a:solidFill>
              <a:latin typeface="Arial Bold"/>
              <a:cs typeface="Arial Bold"/>
            </a:endParaRPr>
          </a:p>
        </p:txBody>
      </p:sp>
      <p:sp>
        <p:nvSpPr>
          <p:cNvPr id="13" name="TextBox 13"/>
          <p:cNvSpPr txBox="1"/>
          <p:nvPr/>
        </p:nvSpPr>
        <p:spPr>
          <a:xfrm>
            <a:off x="3711476" y="1734007"/>
            <a:ext cx="517770"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seconds</a:t>
            </a:r>
          </a:p>
          <a:p>
            <a:pPr>
              <a:lnSpc>
                <a:spcPts val="1150"/>
              </a:lnSpc>
            </a:pPr>
            <a:endParaRPr lang="en-CA" sz="994" b="1" smtClean="0">
              <a:solidFill>
                <a:srgbClr val="000000"/>
              </a:solidFill>
              <a:latin typeface="Arial Bold"/>
              <a:cs typeface="Arial Bold"/>
            </a:endParaRPr>
          </a:p>
        </p:txBody>
      </p:sp>
      <p:sp>
        <p:nvSpPr>
          <p:cNvPr id="14" name="TextBox 14"/>
          <p:cNvSpPr txBox="1"/>
          <p:nvPr/>
        </p:nvSpPr>
        <p:spPr>
          <a:xfrm>
            <a:off x="2274776" y="1976768"/>
            <a:ext cx="4377802"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Figure 3-1.  Accessing the Program Menu on the Temperature Controller</a:t>
            </a:r>
          </a:p>
          <a:p>
            <a:pPr>
              <a:lnSpc>
                <a:spcPts val="1150"/>
              </a:lnSpc>
            </a:pPr>
            <a:endParaRPr lang="en-CA" sz="994" b="1" smtClean="0">
              <a:solidFill>
                <a:srgbClr val="000000"/>
              </a:solidFill>
              <a:latin typeface="Arial Bold"/>
              <a:cs typeface="Arial Bold"/>
            </a:endParaRPr>
          </a:p>
        </p:txBody>
      </p:sp>
      <p:sp>
        <p:nvSpPr>
          <p:cNvPr id="15" name="TextBox 15"/>
          <p:cNvSpPr txBox="1"/>
          <p:nvPr/>
        </p:nvSpPr>
        <p:spPr>
          <a:xfrm>
            <a:off x="1601323" y="2184849"/>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2.</a:t>
            </a:r>
          </a:p>
          <a:p>
            <a:pPr>
              <a:lnSpc>
                <a:spcPts val="1150"/>
              </a:lnSpc>
            </a:pPr>
            <a:endParaRPr lang="en-CA" sz="984" smtClean="0">
              <a:solidFill>
                <a:srgbClr val="000000"/>
              </a:solidFill>
              <a:latin typeface="Times New Roman"/>
              <a:cs typeface="Times New Roman"/>
            </a:endParaRPr>
          </a:p>
        </p:txBody>
      </p:sp>
      <p:sp>
        <p:nvSpPr>
          <p:cNvPr id="16" name="TextBox 16"/>
          <p:cNvSpPr txBox="1"/>
          <p:nvPr/>
        </p:nvSpPr>
        <p:spPr>
          <a:xfrm>
            <a:off x="1870704" y="2184850"/>
            <a:ext cx="5442195"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At the </a:t>
            </a:r>
            <a:r>
              <a:rPr lang="en-CA" sz="984" dirty="0" err="1" smtClean="0">
                <a:solidFill>
                  <a:srgbClr val="000000"/>
                </a:solidFill>
                <a:latin typeface="Arial"/>
                <a:cs typeface="Arial"/>
              </a:rPr>
              <a:t>tunE</a:t>
            </a:r>
            <a:r>
              <a:rPr lang="en-CA" sz="984" dirty="0" smtClean="0">
                <a:solidFill>
                  <a:srgbClr val="000000"/>
                </a:solidFill>
                <a:latin typeface="Times New Roman"/>
                <a:cs typeface="Times New Roman"/>
              </a:rPr>
              <a:t> prompt, press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until the display reads </a:t>
            </a:r>
            <a:r>
              <a:rPr lang="en-CA" sz="984" dirty="0" smtClean="0">
                <a:solidFill>
                  <a:srgbClr val="000000"/>
                </a:solidFill>
                <a:latin typeface="Arial"/>
                <a:cs typeface="Arial"/>
              </a:rPr>
              <a:t>AL.HI</a:t>
            </a:r>
            <a:r>
              <a:rPr lang="en-CA" sz="984" dirty="0" smtClean="0">
                <a:solidFill>
                  <a:srgbClr val="000000"/>
                </a:solidFill>
                <a:latin typeface="Times New Roman"/>
                <a:cs typeface="Times New Roman"/>
              </a:rPr>
              <a:t>.  While holding </a:t>
            </a:r>
            <a:r>
              <a:rPr lang="en-CA" sz="994" b="1" dirty="0" smtClean="0">
                <a:solidFill>
                  <a:srgbClr val="000000"/>
                </a:solidFill>
                <a:latin typeface="Arial Bold"/>
                <a:cs typeface="Arial Bold"/>
              </a:rPr>
              <a:t>*</a:t>
            </a:r>
            <a:r>
              <a:rPr lang="en-CA" sz="984" dirty="0" smtClean="0">
                <a:solidFill>
                  <a:srgbClr val="000000"/>
                </a:solidFill>
                <a:latin typeface="Times New Roman"/>
                <a:cs typeface="Times New Roman"/>
              </a:rPr>
              <a:t>,</a:t>
            </a:r>
            <a:r>
              <a:rPr lang="en-CA" sz="994" b="1" dirty="0" smtClean="0">
                <a:solidFill>
                  <a:srgbClr val="000000"/>
                </a:solidFill>
                <a:latin typeface="Arial Bold"/>
                <a:cs typeface="Arial Bold"/>
              </a:rPr>
              <a:t> </a:t>
            </a:r>
            <a:r>
              <a:rPr lang="en-CA" sz="984" dirty="0" smtClean="0">
                <a:solidFill>
                  <a:srgbClr val="000000"/>
                </a:solidFill>
                <a:latin typeface="Times New Roman"/>
                <a:cs typeface="Times New Roman"/>
              </a:rPr>
              <a:t>use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and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to set the desired</a:t>
            </a:r>
          </a:p>
          <a:p>
            <a:pPr>
              <a:lnSpc>
                <a:spcPts val="1150"/>
              </a:lnSpc>
            </a:pPr>
            <a:endParaRPr lang="en-CA" sz="984" dirty="0" smtClean="0">
              <a:solidFill>
                <a:srgbClr val="000000"/>
              </a:solidFill>
              <a:latin typeface="Times New Roman"/>
              <a:cs typeface="Times New Roman"/>
            </a:endParaRPr>
          </a:p>
        </p:txBody>
      </p:sp>
      <p:sp>
        <p:nvSpPr>
          <p:cNvPr id="17" name="TextBox 17"/>
          <p:cNvSpPr txBox="1"/>
          <p:nvPr/>
        </p:nvSpPr>
        <p:spPr>
          <a:xfrm>
            <a:off x="1885670" y="2288890"/>
            <a:ext cx="304571"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value.</a:t>
            </a:r>
          </a:p>
          <a:p>
            <a:pPr>
              <a:lnSpc>
                <a:spcPts val="1150"/>
              </a:lnSpc>
            </a:pPr>
            <a:endParaRPr lang="en-CA" sz="984" smtClean="0">
              <a:solidFill>
                <a:srgbClr val="000000"/>
              </a:solidFill>
              <a:latin typeface="Times New Roman"/>
              <a:cs typeface="Times New Roman"/>
            </a:endParaRPr>
          </a:p>
        </p:txBody>
      </p:sp>
      <p:sp>
        <p:nvSpPr>
          <p:cNvPr id="18" name="TextBox 18"/>
          <p:cNvSpPr txBox="1"/>
          <p:nvPr/>
        </p:nvSpPr>
        <p:spPr>
          <a:xfrm>
            <a:off x="3217610" y="2644362"/>
            <a:ext cx="795089" cy="718145"/>
          </a:xfrm>
          <a:prstGeom prst="rect">
            <a:avLst/>
          </a:prstGeom>
          <a:noFill/>
        </p:spPr>
        <p:txBody>
          <a:bodyPr vert="horz" wrap="none" lIns="0" tIns="0" rIns="0" bIns="0" rtlCol="0">
            <a:spAutoFit/>
          </a:bodyPr>
          <a:lstStyle/>
          <a:p>
            <a:pPr>
              <a:lnSpc>
                <a:spcPts val="2760"/>
              </a:lnSpc>
            </a:pPr>
            <a:r>
              <a:rPr lang="en-CA" sz="2400" smtClean="0">
                <a:solidFill>
                  <a:srgbClr val="000000"/>
                </a:solidFill>
                <a:latin typeface="Times New Roman"/>
                <a:cs typeface="Times New Roman"/>
              </a:rPr>
              <a:t>AL.Hi</a:t>
            </a:r>
          </a:p>
          <a:p>
            <a:pPr>
              <a:lnSpc>
                <a:spcPts val="2760"/>
              </a:lnSpc>
            </a:pPr>
            <a:endParaRPr lang="en-CA" sz="2400" smtClean="0">
              <a:solidFill>
                <a:srgbClr val="000000"/>
              </a:solidFill>
              <a:latin typeface="Times New Roman"/>
              <a:cs typeface="Times New Roman"/>
            </a:endParaRPr>
          </a:p>
        </p:txBody>
      </p:sp>
      <p:sp>
        <p:nvSpPr>
          <p:cNvPr id="19" name="TextBox 19"/>
          <p:cNvSpPr txBox="1"/>
          <p:nvPr/>
        </p:nvSpPr>
        <p:spPr>
          <a:xfrm>
            <a:off x="5627077" y="2635692"/>
            <a:ext cx="538609" cy="718145"/>
          </a:xfrm>
          <a:prstGeom prst="rect">
            <a:avLst/>
          </a:prstGeom>
          <a:noFill/>
        </p:spPr>
        <p:txBody>
          <a:bodyPr vert="horz" wrap="none" lIns="0" tIns="0" rIns="0" bIns="0" rtlCol="0">
            <a:spAutoFit/>
          </a:bodyPr>
          <a:lstStyle/>
          <a:p>
            <a:pPr>
              <a:lnSpc>
                <a:spcPts val="2760"/>
              </a:lnSpc>
            </a:pPr>
            <a:r>
              <a:rPr lang="en-CA" sz="2400" dirty="0" smtClean="0">
                <a:solidFill>
                  <a:srgbClr val="000000"/>
                </a:solidFill>
                <a:latin typeface="Times New Roman"/>
                <a:cs typeface="Times New Roman"/>
              </a:rPr>
              <a:t>37.6</a:t>
            </a:r>
          </a:p>
          <a:p>
            <a:pPr>
              <a:lnSpc>
                <a:spcPts val="2760"/>
              </a:lnSpc>
            </a:pPr>
            <a:endParaRPr lang="en-CA" sz="2400" dirty="0" smtClean="0">
              <a:solidFill>
                <a:srgbClr val="000000"/>
              </a:solidFill>
              <a:latin typeface="Times New Roman"/>
              <a:cs typeface="Times New Roman"/>
            </a:endParaRPr>
          </a:p>
        </p:txBody>
      </p:sp>
      <p:sp>
        <p:nvSpPr>
          <p:cNvPr id="20" name="TextBox 20"/>
          <p:cNvSpPr txBox="1"/>
          <p:nvPr/>
        </p:nvSpPr>
        <p:spPr>
          <a:xfrm>
            <a:off x="3292439" y="2887123"/>
            <a:ext cx="86562" cy="384721"/>
          </a:xfrm>
          <a:prstGeom prst="rect">
            <a:avLst/>
          </a:prstGeom>
          <a:noFill/>
        </p:spPr>
        <p:txBody>
          <a:bodyPr vert="horz" wrap="none" lIns="0" tIns="0" rIns="0" bIns="0" rtlCol="0">
            <a:spAutoFit/>
          </a:bodyPr>
          <a:lstStyle/>
          <a:p>
            <a:pPr>
              <a:lnSpc>
                <a:spcPts val="1535"/>
              </a:lnSpc>
            </a:pPr>
            <a:r>
              <a:rPr lang="en-CA" sz="1344" smtClean="0">
                <a:solidFill>
                  <a:srgbClr val="000000"/>
                </a:solidFill>
                <a:latin typeface="Times New Roman"/>
                <a:cs typeface="Times New Roman"/>
              </a:rPr>
              <a:t>*</a:t>
            </a:r>
          </a:p>
          <a:p>
            <a:pPr>
              <a:lnSpc>
                <a:spcPts val="1535"/>
              </a:lnSpc>
            </a:pPr>
            <a:endParaRPr lang="en-CA" sz="1344" smtClean="0">
              <a:solidFill>
                <a:srgbClr val="000000"/>
              </a:solidFill>
              <a:latin typeface="Times New Roman"/>
              <a:cs typeface="Times New Roman"/>
            </a:endParaRPr>
          </a:p>
        </p:txBody>
      </p:sp>
      <p:sp>
        <p:nvSpPr>
          <p:cNvPr id="21" name="TextBox 21"/>
          <p:cNvSpPr txBox="1"/>
          <p:nvPr/>
        </p:nvSpPr>
        <p:spPr>
          <a:xfrm>
            <a:off x="5507352" y="2878452"/>
            <a:ext cx="86562" cy="410369"/>
          </a:xfrm>
          <a:prstGeom prst="rect">
            <a:avLst/>
          </a:prstGeom>
          <a:noFill/>
        </p:spPr>
        <p:txBody>
          <a:bodyPr vert="horz" wrap="none" lIns="0" tIns="0" rIns="0" bIns="0" rtlCol="0">
            <a:spAutoFit/>
          </a:bodyPr>
          <a:lstStyle/>
          <a:p>
            <a:pPr>
              <a:lnSpc>
                <a:spcPts val="1550"/>
              </a:lnSpc>
            </a:pPr>
            <a:r>
              <a:rPr lang="en-CA" sz="1344" smtClean="0">
                <a:solidFill>
                  <a:srgbClr val="000000"/>
                </a:solidFill>
                <a:latin typeface="Times New Roman"/>
                <a:cs typeface="Times New Roman"/>
              </a:rPr>
              <a:t>*</a:t>
            </a:r>
          </a:p>
          <a:p>
            <a:pPr>
              <a:lnSpc>
                <a:spcPts val="1550"/>
              </a:lnSpc>
            </a:pPr>
            <a:endParaRPr lang="en-CA" sz="1344" smtClean="0">
              <a:solidFill>
                <a:srgbClr val="000000"/>
              </a:solidFill>
              <a:latin typeface="Times New Roman"/>
              <a:cs typeface="Times New Roman"/>
            </a:endParaRPr>
          </a:p>
        </p:txBody>
      </p:sp>
      <p:sp>
        <p:nvSpPr>
          <p:cNvPr id="22" name="TextBox 22"/>
          <p:cNvSpPr txBox="1"/>
          <p:nvPr/>
        </p:nvSpPr>
        <p:spPr>
          <a:xfrm>
            <a:off x="4714174" y="3155894"/>
            <a:ext cx="609141"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Press and</a:t>
            </a:r>
          </a:p>
          <a:p>
            <a:pPr>
              <a:lnSpc>
                <a:spcPts val="1150"/>
              </a:lnSpc>
            </a:pPr>
            <a:endParaRPr lang="en-CA" sz="994" b="1" smtClean="0">
              <a:solidFill>
                <a:srgbClr val="000000"/>
              </a:solidFill>
              <a:latin typeface="Arial Bold"/>
              <a:cs typeface="Arial Bold"/>
            </a:endParaRPr>
          </a:p>
        </p:txBody>
      </p:sp>
      <p:sp>
        <p:nvSpPr>
          <p:cNvPr id="23" name="TextBox 23"/>
          <p:cNvSpPr txBox="1"/>
          <p:nvPr/>
        </p:nvSpPr>
        <p:spPr>
          <a:xfrm>
            <a:off x="5657008" y="3155894"/>
            <a:ext cx="769441"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Use either to</a:t>
            </a:r>
          </a:p>
          <a:p>
            <a:pPr>
              <a:lnSpc>
                <a:spcPts val="1150"/>
              </a:lnSpc>
            </a:pPr>
            <a:endParaRPr lang="en-CA" sz="994" b="1" smtClean="0">
              <a:solidFill>
                <a:srgbClr val="000000"/>
              </a:solidFill>
              <a:latin typeface="Arial Bold"/>
              <a:cs typeface="Arial Bold"/>
            </a:endParaRPr>
          </a:p>
        </p:txBody>
      </p:sp>
      <p:sp>
        <p:nvSpPr>
          <p:cNvPr id="24" name="TextBox 24"/>
          <p:cNvSpPr txBox="1"/>
          <p:nvPr/>
        </p:nvSpPr>
        <p:spPr>
          <a:xfrm>
            <a:off x="3097886" y="3242594"/>
            <a:ext cx="1017907" cy="205184"/>
          </a:xfrm>
          <a:prstGeom prst="rect">
            <a:avLst/>
          </a:prstGeom>
          <a:noFill/>
        </p:spPr>
        <p:txBody>
          <a:bodyPr vert="horz" wrap="none" lIns="0" tIns="0" rIns="0" bIns="0" rtlCol="0">
            <a:spAutoFit/>
          </a:bodyPr>
          <a:lstStyle/>
          <a:p>
            <a:pPr>
              <a:lnSpc>
                <a:spcPts val="800"/>
              </a:lnSpc>
            </a:pPr>
            <a:r>
              <a:rPr lang="en-CA" sz="994" b="1" smtClean="0">
                <a:solidFill>
                  <a:srgbClr val="000000"/>
                </a:solidFill>
                <a:latin typeface="Arial Bold"/>
                <a:cs typeface="Arial Bold"/>
              </a:rPr>
              <a:t>Press repeatedly</a:t>
            </a:r>
          </a:p>
          <a:p>
            <a:pPr>
              <a:lnSpc>
                <a:spcPts val="800"/>
              </a:lnSpc>
            </a:pPr>
            <a:endParaRPr lang="en-CA" sz="984">
              <a:solidFill>
                <a:srgbClr val="000000"/>
              </a:solidFill>
            </a:endParaRPr>
          </a:p>
        </p:txBody>
      </p:sp>
      <p:sp>
        <p:nvSpPr>
          <p:cNvPr id="25" name="TextBox 25"/>
          <p:cNvSpPr txBox="1"/>
          <p:nvPr/>
        </p:nvSpPr>
        <p:spPr>
          <a:xfrm>
            <a:off x="4908727" y="3294614"/>
            <a:ext cx="1442703" cy="205184"/>
          </a:xfrm>
          <a:prstGeom prst="rect">
            <a:avLst/>
          </a:prstGeom>
          <a:noFill/>
        </p:spPr>
        <p:txBody>
          <a:bodyPr vert="horz" wrap="none" lIns="0" tIns="0" rIns="0" bIns="0" rtlCol="0">
            <a:spAutoFit/>
          </a:bodyPr>
          <a:lstStyle/>
          <a:p>
            <a:pPr>
              <a:lnSpc>
                <a:spcPts val="800"/>
              </a:lnSpc>
              <a:tabLst>
                <a:tab pos="609600" algn="l"/>
              </a:tabLst>
            </a:pPr>
            <a:r>
              <a:rPr lang="en-CA" sz="994" b="1" smtClean="0">
                <a:solidFill>
                  <a:srgbClr val="000000"/>
                </a:solidFill>
                <a:latin typeface="Arial Bold"/>
                <a:cs typeface="Arial Bold"/>
              </a:rPr>
              <a:t>hold	set new value</a:t>
            </a:r>
          </a:p>
          <a:p>
            <a:pPr>
              <a:lnSpc>
                <a:spcPts val="800"/>
              </a:lnSpc>
            </a:pPr>
            <a:endParaRPr lang="en-CA" sz="984">
              <a:solidFill>
                <a:srgbClr val="000000"/>
              </a:solidFill>
            </a:endParaRPr>
          </a:p>
        </p:txBody>
      </p:sp>
      <p:sp>
        <p:nvSpPr>
          <p:cNvPr id="26" name="TextBox 26"/>
          <p:cNvSpPr txBox="1"/>
          <p:nvPr/>
        </p:nvSpPr>
        <p:spPr>
          <a:xfrm>
            <a:off x="2903332" y="3572055"/>
            <a:ext cx="3297378" cy="307777"/>
          </a:xfrm>
          <a:prstGeom prst="rect">
            <a:avLst/>
          </a:prstGeom>
          <a:noFill/>
        </p:spPr>
        <p:txBody>
          <a:bodyPr vert="horz" wrap="none" lIns="0" tIns="0" rIns="0" bIns="0" rtlCol="0">
            <a:spAutoFit/>
          </a:bodyPr>
          <a:lstStyle/>
          <a:p>
            <a:pPr>
              <a:lnSpc>
                <a:spcPts val="1150"/>
              </a:lnSpc>
            </a:pPr>
            <a:r>
              <a:rPr lang="en-CA" sz="994" b="1" smtClean="0">
                <a:solidFill>
                  <a:srgbClr val="000000"/>
                </a:solidFill>
                <a:latin typeface="Arial Bold"/>
                <a:cs typeface="Arial Bold"/>
              </a:rPr>
              <a:t>Figure 3-2.  Setting a New Temperature Alarm Setpoint</a:t>
            </a:r>
          </a:p>
          <a:p>
            <a:pPr>
              <a:lnSpc>
                <a:spcPts val="1150"/>
              </a:lnSpc>
            </a:pPr>
            <a:endParaRPr lang="en-CA" sz="994" b="1" smtClean="0">
              <a:solidFill>
                <a:srgbClr val="000000"/>
              </a:solidFill>
              <a:latin typeface="Arial Bold"/>
              <a:cs typeface="Arial Bold"/>
            </a:endParaRPr>
          </a:p>
        </p:txBody>
      </p:sp>
      <p:sp>
        <p:nvSpPr>
          <p:cNvPr id="27" name="TextBox 27"/>
          <p:cNvSpPr txBox="1"/>
          <p:nvPr/>
        </p:nvSpPr>
        <p:spPr>
          <a:xfrm>
            <a:off x="1616288" y="3780136"/>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3.</a:t>
            </a:r>
          </a:p>
          <a:p>
            <a:pPr>
              <a:lnSpc>
                <a:spcPts val="1150"/>
              </a:lnSpc>
            </a:pPr>
            <a:endParaRPr lang="en-CA" sz="984" smtClean="0">
              <a:solidFill>
                <a:srgbClr val="000000"/>
              </a:solidFill>
              <a:latin typeface="Times New Roman"/>
              <a:cs typeface="Times New Roman"/>
            </a:endParaRPr>
          </a:p>
        </p:txBody>
      </p:sp>
      <p:sp>
        <p:nvSpPr>
          <p:cNvPr id="28" name="TextBox 28"/>
          <p:cNvSpPr txBox="1"/>
          <p:nvPr/>
        </p:nvSpPr>
        <p:spPr>
          <a:xfrm>
            <a:off x="1870704" y="3780137"/>
            <a:ext cx="5430974"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If you wish to set a low alarm value, press the </a:t>
            </a:r>
            <a:r>
              <a:rPr lang="en-CA" sz="994" b="1" dirty="0" smtClean="0">
                <a:solidFill>
                  <a:srgbClr val="000000"/>
                </a:solidFill>
                <a:latin typeface="Arial Bold"/>
                <a:cs typeface="Arial Bold"/>
              </a:rPr>
              <a:t>* </a:t>
            </a:r>
            <a:r>
              <a:rPr lang="en-CA" sz="984" dirty="0" smtClean="0">
                <a:solidFill>
                  <a:srgbClr val="000000"/>
                </a:solidFill>
                <a:latin typeface="Times New Roman"/>
                <a:cs typeface="Times New Roman"/>
              </a:rPr>
              <a:t>button then press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to display </a:t>
            </a:r>
            <a:r>
              <a:rPr lang="en-CA" sz="984" dirty="0" err="1" smtClean="0">
                <a:solidFill>
                  <a:srgbClr val="000000"/>
                </a:solidFill>
                <a:latin typeface="Arial"/>
                <a:cs typeface="Arial"/>
              </a:rPr>
              <a:t>AL.Lo</a:t>
            </a:r>
            <a:r>
              <a:rPr lang="en-CA" sz="984" dirty="0" smtClean="0">
                <a:solidFill>
                  <a:srgbClr val="000000"/>
                </a:solidFill>
                <a:latin typeface="Times New Roman"/>
                <a:cs typeface="Times New Roman"/>
              </a:rPr>
              <a:t>.  While holding the </a:t>
            </a:r>
            <a:r>
              <a:rPr lang="en-CA" sz="994" b="1" dirty="0" smtClean="0">
                <a:solidFill>
                  <a:srgbClr val="000000"/>
                </a:solidFill>
                <a:latin typeface="Arial Bold"/>
                <a:cs typeface="Arial Bold"/>
              </a:rPr>
              <a:t>*</a:t>
            </a:r>
          </a:p>
          <a:p>
            <a:pPr>
              <a:lnSpc>
                <a:spcPts val="1150"/>
              </a:lnSpc>
            </a:pPr>
            <a:endParaRPr lang="en-CA" sz="994" b="1" dirty="0" smtClean="0">
              <a:solidFill>
                <a:srgbClr val="000000"/>
              </a:solidFill>
              <a:latin typeface="Arial Bold"/>
              <a:cs typeface="Arial Bold"/>
            </a:endParaRPr>
          </a:p>
        </p:txBody>
      </p:sp>
      <p:sp>
        <p:nvSpPr>
          <p:cNvPr id="29" name="TextBox 29"/>
          <p:cNvSpPr txBox="1"/>
          <p:nvPr/>
        </p:nvSpPr>
        <p:spPr>
          <a:xfrm>
            <a:off x="1870704" y="3884177"/>
            <a:ext cx="3403176" cy="307777"/>
          </a:xfrm>
          <a:prstGeom prst="rect">
            <a:avLst/>
          </a:prstGeom>
          <a:noFill/>
        </p:spPr>
        <p:txBody>
          <a:bodyPr vert="horz" wrap="none" lIns="0" tIns="0" rIns="0" bIns="0" rtlCol="0">
            <a:spAutoFit/>
          </a:bodyPr>
          <a:lstStyle/>
          <a:p>
            <a:pPr>
              <a:lnSpc>
                <a:spcPts val="1150"/>
              </a:lnSpc>
            </a:pPr>
            <a:r>
              <a:rPr lang="en-CA" sz="984" dirty="0" smtClean="0">
                <a:solidFill>
                  <a:srgbClr val="000000"/>
                </a:solidFill>
                <a:latin typeface="Times New Roman"/>
                <a:cs typeface="Times New Roman"/>
              </a:rPr>
              <a:t>button  use the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and </a:t>
            </a:r>
            <a:r>
              <a:rPr lang="en-CA" sz="800" dirty="0">
                <a:solidFill>
                  <a:srgbClr val="000000"/>
                </a:solidFill>
                <a:latin typeface="Times New Roman"/>
                <a:cs typeface="Times New Roman"/>
              </a:rPr>
              <a:t>▲</a:t>
            </a:r>
            <a:r>
              <a:rPr lang="en-CA" sz="984" dirty="0" smtClean="0">
                <a:solidFill>
                  <a:srgbClr val="000000"/>
                </a:solidFill>
                <a:latin typeface="Times New Roman"/>
                <a:cs typeface="Times New Roman"/>
              </a:rPr>
              <a:t> to set the desired low alarm </a:t>
            </a:r>
            <a:r>
              <a:rPr lang="en-CA" sz="984" dirty="0" err="1" smtClean="0">
                <a:solidFill>
                  <a:srgbClr val="000000"/>
                </a:solidFill>
                <a:latin typeface="Times New Roman"/>
                <a:cs typeface="Times New Roman"/>
              </a:rPr>
              <a:t>setpoint</a:t>
            </a:r>
            <a:r>
              <a:rPr lang="en-CA" sz="984" dirty="0" smtClean="0">
                <a:solidFill>
                  <a:srgbClr val="000000"/>
                </a:solidFill>
                <a:latin typeface="Times New Roman"/>
                <a:cs typeface="Times New Roman"/>
              </a:rPr>
              <a:t> value.</a:t>
            </a:r>
          </a:p>
          <a:p>
            <a:pPr>
              <a:lnSpc>
                <a:spcPts val="1150"/>
              </a:lnSpc>
            </a:pPr>
            <a:endParaRPr lang="en-CA" sz="984" dirty="0" smtClean="0">
              <a:solidFill>
                <a:srgbClr val="000000"/>
              </a:solidFill>
              <a:latin typeface="Times New Roman"/>
              <a:cs typeface="Times New Roman"/>
            </a:endParaRPr>
          </a:p>
        </p:txBody>
      </p:sp>
      <p:sp>
        <p:nvSpPr>
          <p:cNvPr id="30" name="TextBox 30"/>
          <p:cNvSpPr txBox="1"/>
          <p:nvPr/>
        </p:nvSpPr>
        <p:spPr>
          <a:xfrm>
            <a:off x="1601323" y="4031567"/>
            <a:ext cx="94578"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4.</a:t>
            </a:r>
          </a:p>
          <a:p>
            <a:pPr>
              <a:lnSpc>
                <a:spcPts val="1150"/>
              </a:lnSpc>
            </a:pPr>
            <a:endParaRPr lang="en-CA" sz="984" smtClean="0">
              <a:solidFill>
                <a:srgbClr val="000000"/>
              </a:solidFill>
              <a:latin typeface="Times New Roman"/>
              <a:cs typeface="Times New Roman"/>
            </a:endParaRPr>
          </a:p>
        </p:txBody>
      </p:sp>
      <p:sp>
        <p:nvSpPr>
          <p:cNvPr id="31" name="TextBox 31"/>
          <p:cNvSpPr txBox="1"/>
          <p:nvPr/>
        </p:nvSpPr>
        <p:spPr>
          <a:xfrm>
            <a:off x="1885670" y="4031568"/>
            <a:ext cx="5118389"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To exit back to the main menu, release the </a:t>
            </a:r>
            <a:r>
              <a:rPr lang="en-CA" sz="994" b="1" smtClean="0">
                <a:solidFill>
                  <a:srgbClr val="000000"/>
                </a:solidFill>
                <a:latin typeface="Arial Bold"/>
                <a:cs typeface="Arial Bold"/>
              </a:rPr>
              <a:t>*</a:t>
            </a:r>
            <a:r>
              <a:rPr lang="en-CA" sz="984" smtClean="0">
                <a:solidFill>
                  <a:srgbClr val="000000"/>
                </a:solidFill>
                <a:latin typeface="Times New Roman"/>
                <a:cs typeface="Times New Roman"/>
              </a:rPr>
              <a:t> button and press and hold </a:t>
            </a:r>
            <a:r>
              <a:rPr lang="en-CA" sz="800" smtClean="0">
                <a:solidFill>
                  <a:srgbClr val="000000"/>
                </a:solidFill>
                <a:latin typeface="Times New Roman"/>
                <a:cs typeface="Times New Roman"/>
              </a:rPr>
              <a:t>u</a:t>
            </a:r>
            <a:r>
              <a:rPr lang="en-CA" sz="984" smtClean="0">
                <a:solidFill>
                  <a:srgbClr val="000000"/>
                </a:solidFill>
                <a:latin typeface="Times New Roman"/>
                <a:cs typeface="Times New Roman"/>
              </a:rPr>
              <a:t>and </a:t>
            </a:r>
            <a:r>
              <a:rPr lang="en-CA" sz="800" smtClean="0">
                <a:solidFill>
                  <a:srgbClr val="000000"/>
                </a:solidFill>
                <a:latin typeface="Times New Roman"/>
                <a:cs typeface="Times New Roman"/>
              </a:rPr>
              <a:t>t</a:t>
            </a:r>
            <a:r>
              <a:rPr lang="en-CA" sz="984" smtClean="0">
                <a:solidFill>
                  <a:srgbClr val="000000"/>
                </a:solidFill>
                <a:latin typeface="Times New Roman"/>
                <a:cs typeface="Times New Roman"/>
              </a:rPr>
              <a:t> simultaneously until the</a:t>
            </a:r>
          </a:p>
          <a:p>
            <a:pPr>
              <a:lnSpc>
                <a:spcPts val="1150"/>
              </a:lnSpc>
            </a:pPr>
            <a:endParaRPr lang="en-CA" sz="984" smtClean="0">
              <a:solidFill>
                <a:srgbClr val="000000"/>
              </a:solidFill>
              <a:latin typeface="Times New Roman"/>
              <a:cs typeface="Times New Roman"/>
            </a:endParaRPr>
          </a:p>
        </p:txBody>
      </p:sp>
      <p:sp>
        <p:nvSpPr>
          <p:cNvPr id="32" name="TextBox 32"/>
          <p:cNvSpPr txBox="1"/>
          <p:nvPr/>
        </p:nvSpPr>
        <p:spPr>
          <a:xfrm>
            <a:off x="1870704" y="4135608"/>
            <a:ext cx="2649764" cy="307777"/>
          </a:xfrm>
          <a:prstGeom prst="rect">
            <a:avLst/>
          </a:prstGeom>
          <a:noFill/>
        </p:spPr>
        <p:txBody>
          <a:bodyPr vert="horz" wrap="none" lIns="0" tIns="0" rIns="0" bIns="0" rtlCol="0">
            <a:spAutoFit/>
          </a:bodyPr>
          <a:lstStyle/>
          <a:p>
            <a:pPr>
              <a:lnSpc>
                <a:spcPts val="1150"/>
              </a:lnSpc>
            </a:pPr>
            <a:r>
              <a:rPr lang="en-CA" sz="984" smtClean="0">
                <a:solidFill>
                  <a:srgbClr val="000000"/>
                </a:solidFill>
                <a:latin typeface="Times New Roman"/>
                <a:cs typeface="Times New Roman"/>
              </a:rPr>
              <a:t>operating temperature appears on the digital display.</a:t>
            </a:r>
          </a:p>
          <a:p>
            <a:pPr>
              <a:lnSpc>
                <a:spcPts val="1150"/>
              </a:lnSpc>
            </a:pPr>
            <a:endParaRPr lang="en-CA" sz="984" smtClean="0">
              <a:solidFill>
                <a:srgbClr val="000000"/>
              </a:solidFill>
              <a:latin typeface="Times New Roman"/>
              <a:cs typeface="Times New Roman"/>
            </a:endParaRPr>
          </a:p>
        </p:txBody>
      </p:sp>
    </p:spTree>
    <p:extLst>
      <p:ext uri="{BB962C8B-B14F-4D97-AF65-F5344CB8AC3E}">
        <p14:creationId xmlns:p14="http://schemas.microsoft.com/office/powerpoint/2010/main" val="242308621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365</TotalTime>
  <Words>856</Words>
  <Application>Microsoft Office PowerPoint</Application>
  <PresentationFormat>On-screen Show (4:3)</PresentationFormat>
  <Paragraphs>141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Plasma Thawer Maintenance and QC </vt:lpstr>
      <vt:lpstr>Weekly Maintenance</vt:lpstr>
      <vt:lpstr> Drain the existing water from the chamber bath. </vt:lpstr>
      <vt:lpstr> Weekly Maintenance</vt:lpstr>
      <vt:lpstr>Remove the basket assemblies from the unit. </vt:lpstr>
      <vt:lpstr>Installing the basket assemblies</vt:lpstr>
      <vt:lpstr>Quality Control</vt:lpstr>
      <vt:lpstr>Monthly Temperature QC</vt:lpstr>
      <vt:lpstr>PowerPoint Presentation</vt:lpstr>
      <vt:lpstr>QUARTERLY HIGH ALARM TEST</vt:lpstr>
      <vt:lpstr>PowerPoint Presentation</vt:lpstr>
    </vt:vector>
  </TitlesOfParts>
  <Company>uwmc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Thawer QC and Maintenance</dc:title>
  <dc:creator>palabok2</dc:creator>
  <cp:lastModifiedBy>palabok2</cp:lastModifiedBy>
  <cp:revision>33</cp:revision>
  <dcterms:created xsi:type="dcterms:W3CDTF">2012-12-23T10:00:24Z</dcterms:created>
  <dcterms:modified xsi:type="dcterms:W3CDTF">2013-01-10T09:29:20Z</dcterms:modified>
</cp:coreProperties>
</file>