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0" r:id="rId1"/>
  </p:sldMasterIdLst>
  <p:notesMasterIdLst>
    <p:notesMasterId r:id="rId25"/>
  </p:notesMasterIdLst>
  <p:handoutMasterIdLst>
    <p:handoutMasterId r:id="rId26"/>
  </p:handoutMasterIdLst>
  <p:sldIdLst>
    <p:sldId id="258" r:id="rId2"/>
    <p:sldId id="259" r:id="rId3"/>
    <p:sldId id="262" r:id="rId4"/>
    <p:sldId id="261" r:id="rId5"/>
    <p:sldId id="263" r:id="rId6"/>
    <p:sldId id="264" r:id="rId7"/>
    <p:sldId id="265" r:id="rId8"/>
    <p:sldId id="266" r:id="rId9"/>
    <p:sldId id="267" r:id="rId10"/>
    <p:sldId id="268" r:id="rId11"/>
    <p:sldId id="269" r:id="rId12"/>
    <p:sldId id="270" r:id="rId13"/>
    <p:sldId id="281" r:id="rId14"/>
    <p:sldId id="280" r:id="rId15"/>
    <p:sldId id="271" r:id="rId16"/>
    <p:sldId id="272" r:id="rId17"/>
    <p:sldId id="273" r:id="rId18"/>
    <p:sldId id="274" r:id="rId19"/>
    <p:sldId id="275" r:id="rId20"/>
    <p:sldId id="276" r:id="rId21"/>
    <p:sldId id="277" r:id="rId22"/>
    <p:sldId id="278" r:id="rId23"/>
    <p:sldId id="27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28"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86B5512-A03D-4FEE-9656-61C91FBB5F23}" type="datetimeFigureOut">
              <a:rPr lang="en-US" smtClean="0"/>
              <a:t>10/11/2013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FEE28BB-BA08-4614-A456-6223A8C4F2A4}" type="slidenum">
              <a:rPr lang="en-US" smtClean="0"/>
              <a:t>‹#›</a:t>
            </a:fld>
            <a:endParaRPr lang="en-US"/>
          </a:p>
        </p:txBody>
      </p:sp>
    </p:spTree>
    <p:extLst>
      <p:ext uri="{BB962C8B-B14F-4D97-AF65-F5344CB8AC3E}">
        <p14:creationId xmlns:p14="http://schemas.microsoft.com/office/powerpoint/2010/main" val="36785330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5AD8F4-8521-4FA1-B6FE-DA013834C89E}" type="datetimeFigureOut">
              <a:rPr lang="en-US" smtClean="0"/>
              <a:t>10/11/2013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282C63-7B89-4F75-87A2-84BF49CD4660}" type="slidenum">
              <a:rPr lang="en-US" smtClean="0"/>
              <a:t>‹#›</a:t>
            </a:fld>
            <a:endParaRPr lang="en-US"/>
          </a:p>
        </p:txBody>
      </p:sp>
    </p:spTree>
    <p:extLst>
      <p:ext uri="{BB962C8B-B14F-4D97-AF65-F5344CB8AC3E}">
        <p14:creationId xmlns:p14="http://schemas.microsoft.com/office/powerpoint/2010/main" val="653297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282C63-7B89-4F75-87A2-84BF49CD4660}" type="slidenum">
              <a:rPr lang="en-US" smtClean="0"/>
              <a:t>21</a:t>
            </a:fld>
            <a:endParaRPr lang="en-US"/>
          </a:p>
        </p:txBody>
      </p:sp>
    </p:spTree>
    <p:extLst>
      <p:ext uri="{BB962C8B-B14F-4D97-AF65-F5344CB8AC3E}">
        <p14:creationId xmlns:p14="http://schemas.microsoft.com/office/powerpoint/2010/main" val="2595710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01F2160-4C65-4923-8EA2-93230E3D3BF6}" type="datetimeFigureOut">
              <a:rPr lang="en-US" smtClean="0"/>
              <a:t>10/11/2013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8E757F-4E02-48DE-B5E1-43A3E511629C}" type="slidenum">
              <a:rPr lang="en-US" smtClean="0"/>
              <a:t>‹#›</a:t>
            </a:fld>
            <a:endParaRPr lang="en-US"/>
          </a:p>
        </p:txBody>
      </p:sp>
    </p:spTree>
    <p:extLst>
      <p:ext uri="{BB962C8B-B14F-4D97-AF65-F5344CB8AC3E}">
        <p14:creationId xmlns:p14="http://schemas.microsoft.com/office/powerpoint/2010/main" val="816574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1F2160-4C65-4923-8EA2-93230E3D3BF6}" type="datetimeFigureOut">
              <a:rPr lang="en-US" smtClean="0"/>
              <a:t>10/11/2013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8E757F-4E02-48DE-B5E1-43A3E511629C}" type="slidenum">
              <a:rPr lang="en-US" smtClean="0"/>
              <a:t>‹#›</a:t>
            </a:fld>
            <a:endParaRPr lang="en-US"/>
          </a:p>
        </p:txBody>
      </p:sp>
    </p:spTree>
    <p:extLst>
      <p:ext uri="{BB962C8B-B14F-4D97-AF65-F5344CB8AC3E}">
        <p14:creationId xmlns:p14="http://schemas.microsoft.com/office/powerpoint/2010/main" val="1301134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1F2160-4C65-4923-8EA2-93230E3D3BF6}" type="datetimeFigureOut">
              <a:rPr lang="en-US" smtClean="0"/>
              <a:t>10/11/2013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8E757F-4E02-48DE-B5E1-43A3E511629C}" type="slidenum">
              <a:rPr lang="en-US" smtClean="0"/>
              <a:t>‹#›</a:t>
            </a:fld>
            <a:endParaRPr lang="en-US"/>
          </a:p>
        </p:txBody>
      </p:sp>
    </p:spTree>
    <p:extLst>
      <p:ext uri="{BB962C8B-B14F-4D97-AF65-F5344CB8AC3E}">
        <p14:creationId xmlns:p14="http://schemas.microsoft.com/office/powerpoint/2010/main" val="3495435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1F2160-4C65-4923-8EA2-93230E3D3BF6}" type="datetimeFigureOut">
              <a:rPr lang="en-US" smtClean="0"/>
              <a:t>10/11/2013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8E757F-4E02-48DE-B5E1-43A3E511629C}" type="slidenum">
              <a:rPr lang="en-US" smtClean="0"/>
              <a:t>‹#›</a:t>
            </a:fld>
            <a:endParaRPr lang="en-US"/>
          </a:p>
        </p:txBody>
      </p:sp>
    </p:spTree>
    <p:extLst>
      <p:ext uri="{BB962C8B-B14F-4D97-AF65-F5344CB8AC3E}">
        <p14:creationId xmlns:p14="http://schemas.microsoft.com/office/powerpoint/2010/main" val="287798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1F2160-4C65-4923-8EA2-93230E3D3BF6}" type="datetimeFigureOut">
              <a:rPr lang="en-US" smtClean="0"/>
              <a:t>10/11/2013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8E757F-4E02-48DE-B5E1-43A3E511629C}" type="slidenum">
              <a:rPr lang="en-US" smtClean="0"/>
              <a:t>‹#›</a:t>
            </a:fld>
            <a:endParaRPr lang="en-US"/>
          </a:p>
        </p:txBody>
      </p:sp>
    </p:spTree>
    <p:extLst>
      <p:ext uri="{BB962C8B-B14F-4D97-AF65-F5344CB8AC3E}">
        <p14:creationId xmlns:p14="http://schemas.microsoft.com/office/powerpoint/2010/main" val="1636809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01F2160-4C65-4923-8EA2-93230E3D3BF6}" type="datetimeFigureOut">
              <a:rPr lang="en-US" smtClean="0"/>
              <a:t>10/11/2013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8E757F-4E02-48DE-B5E1-43A3E511629C}" type="slidenum">
              <a:rPr lang="en-US" smtClean="0"/>
              <a:t>‹#›</a:t>
            </a:fld>
            <a:endParaRPr lang="en-US"/>
          </a:p>
        </p:txBody>
      </p:sp>
    </p:spTree>
    <p:extLst>
      <p:ext uri="{BB962C8B-B14F-4D97-AF65-F5344CB8AC3E}">
        <p14:creationId xmlns:p14="http://schemas.microsoft.com/office/powerpoint/2010/main" val="3135177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01F2160-4C65-4923-8EA2-93230E3D3BF6}" type="datetimeFigureOut">
              <a:rPr lang="en-US" smtClean="0"/>
              <a:t>10/11/2013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8E757F-4E02-48DE-B5E1-43A3E511629C}" type="slidenum">
              <a:rPr lang="en-US" smtClean="0"/>
              <a:t>‹#›</a:t>
            </a:fld>
            <a:endParaRPr lang="en-US"/>
          </a:p>
        </p:txBody>
      </p:sp>
    </p:spTree>
    <p:extLst>
      <p:ext uri="{BB962C8B-B14F-4D97-AF65-F5344CB8AC3E}">
        <p14:creationId xmlns:p14="http://schemas.microsoft.com/office/powerpoint/2010/main" val="3271633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01F2160-4C65-4923-8EA2-93230E3D3BF6}" type="datetimeFigureOut">
              <a:rPr lang="en-US" smtClean="0"/>
              <a:t>10/11/2013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8E757F-4E02-48DE-B5E1-43A3E511629C}" type="slidenum">
              <a:rPr lang="en-US" smtClean="0"/>
              <a:t>‹#›</a:t>
            </a:fld>
            <a:endParaRPr lang="en-US"/>
          </a:p>
        </p:txBody>
      </p:sp>
    </p:spTree>
    <p:extLst>
      <p:ext uri="{BB962C8B-B14F-4D97-AF65-F5344CB8AC3E}">
        <p14:creationId xmlns:p14="http://schemas.microsoft.com/office/powerpoint/2010/main" val="2010102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1F2160-4C65-4923-8EA2-93230E3D3BF6}" type="datetimeFigureOut">
              <a:rPr lang="en-US" smtClean="0"/>
              <a:t>10/11/2013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8E757F-4E02-48DE-B5E1-43A3E511629C}" type="slidenum">
              <a:rPr lang="en-US" smtClean="0"/>
              <a:t>‹#›</a:t>
            </a:fld>
            <a:endParaRPr lang="en-US"/>
          </a:p>
        </p:txBody>
      </p:sp>
    </p:spTree>
    <p:extLst>
      <p:ext uri="{BB962C8B-B14F-4D97-AF65-F5344CB8AC3E}">
        <p14:creationId xmlns:p14="http://schemas.microsoft.com/office/powerpoint/2010/main" val="2967041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1F2160-4C65-4923-8EA2-93230E3D3BF6}" type="datetimeFigureOut">
              <a:rPr lang="en-US" smtClean="0"/>
              <a:t>10/11/2013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8E757F-4E02-48DE-B5E1-43A3E511629C}" type="slidenum">
              <a:rPr lang="en-US" smtClean="0"/>
              <a:t>‹#›</a:t>
            </a:fld>
            <a:endParaRPr lang="en-US"/>
          </a:p>
        </p:txBody>
      </p:sp>
    </p:spTree>
    <p:extLst>
      <p:ext uri="{BB962C8B-B14F-4D97-AF65-F5344CB8AC3E}">
        <p14:creationId xmlns:p14="http://schemas.microsoft.com/office/powerpoint/2010/main" val="3971713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1F2160-4C65-4923-8EA2-93230E3D3BF6}" type="datetimeFigureOut">
              <a:rPr lang="en-US" smtClean="0"/>
              <a:t>10/11/2013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8E757F-4E02-48DE-B5E1-43A3E511629C}" type="slidenum">
              <a:rPr lang="en-US" smtClean="0"/>
              <a:t>‹#›</a:t>
            </a:fld>
            <a:endParaRPr lang="en-US"/>
          </a:p>
        </p:txBody>
      </p:sp>
    </p:spTree>
    <p:extLst>
      <p:ext uri="{BB962C8B-B14F-4D97-AF65-F5344CB8AC3E}">
        <p14:creationId xmlns:p14="http://schemas.microsoft.com/office/powerpoint/2010/main" val="3117540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1F2160-4C65-4923-8EA2-93230E3D3BF6}" type="datetimeFigureOut">
              <a:rPr lang="en-US" smtClean="0"/>
              <a:t>10/11/2013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8E757F-4E02-48DE-B5E1-43A3E511629C}" type="slidenum">
              <a:rPr lang="en-US" smtClean="0"/>
              <a:t>‹#›</a:t>
            </a:fld>
            <a:endParaRPr lang="en-US"/>
          </a:p>
        </p:txBody>
      </p:sp>
    </p:spTree>
    <p:extLst>
      <p:ext uri="{BB962C8B-B14F-4D97-AF65-F5344CB8AC3E}">
        <p14:creationId xmlns:p14="http://schemas.microsoft.com/office/powerpoint/2010/main" val="1713738299"/>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EVALUATE A POSITIVE </a:t>
            </a:r>
            <a:br>
              <a:rPr lang="en-US" sz="3200" b="1" dirty="0" smtClean="0"/>
            </a:br>
            <a:r>
              <a:rPr lang="en-US" sz="3200" b="1" dirty="0" smtClean="0"/>
              <a:t>DIRECT ANTIGLOBULIN TEST (DAT)</a:t>
            </a:r>
            <a:endParaRPr lang="en-US" sz="3200" b="1" dirty="0"/>
          </a:p>
        </p:txBody>
      </p:sp>
      <p:sp>
        <p:nvSpPr>
          <p:cNvPr id="3" name="Content Placeholder 2"/>
          <p:cNvSpPr>
            <a:spLocks noGrp="1"/>
          </p:cNvSpPr>
          <p:nvPr>
            <p:ph idx="1"/>
          </p:nvPr>
        </p:nvSpPr>
        <p:spPr/>
        <p:txBody>
          <a:bodyPr>
            <a:normAutofit/>
          </a:bodyPr>
          <a:lstStyle/>
          <a:p>
            <a:r>
              <a:rPr lang="en-US" dirty="0" smtClean="0"/>
              <a:t>DAT results with:</a:t>
            </a:r>
          </a:p>
          <a:p>
            <a:pPr lvl="1"/>
            <a:r>
              <a:rPr lang="en-US" dirty="0" err="1" smtClean="0"/>
              <a:t>Polyspecific</a:t>
            </a:r>
            <a:r>
              <a:rPr lang="en-US" dirty="0" smtClean="0"/>
              <a:t> AHG</a:t>
            </a:r>
          </a:p>
          <a:p>
            <a:pPr lvl="1"/>
            <a:r>
              <a:rPr lang="en-US" dirty="0" smtClean="0"/>
              <a:t>Anti-</a:t>
            </a:r>
            <a:r>
              <a:rPr lang="en-US" dirty="0" err="1" smtClean="0"/>
              <a:t>IgG</a:t>
            </a:r>
            <a:endParaRPr lang="en-US" dirty="0" smtClean="0"/>
          </a:p>
          <a:p>
            <a:pPr lvl="1"/>
            <a:r>
              <a:rPr lang="en-US" dirty="0" smtClean="0"/>
              <a:t>Anti-C3</a:t>
            </a:r>
          </a:p>
          <a:p>
            <a:pPr lvl="1"/>
            <a:r>
              <a:rPr lang="en-US" dirty="0" smtClean="0"/>
              <a:t>Control</a:t>
            </a:r>
          </a:p>
          <a:p>
            <a:r>
              <a:rPr lang="en-US" dirty="0"/>
              <a:t>I</a:t>
            </a:r>
            <a:r>
              <a:rPr lang="en-US" dirty="0" smtClean="0"/>
              <a:t>s the antibody screen positive?</a:t>
            </a:r>
          </a:p>
          <a:p>
            <a:r>
              <a:rPr lang="en-US" dirty="0" smtClean="0"/>
              <a:t>Is the antibody auto or </a:t>
            </a:r>
            <a:r>
              <a:rPr lang="en-US" dirty="0" err="1" smtClean="0"/>
              <a:t>allo</a:t>
            </a:r>
            <a:r>
              <a:rPr lang="en-US" dirty="0" smtClean="0"/>
              <a:t>?</a:t>
            </a:r>
          </a:p>
          <a:p>
            <a:pPr lvl="1"/>
            <a:r>
              <a:rPr lang="en-US" dirty="0" smtClean="0"/>
              <a:t>Perform elution</a:t>
            </a:r>
          </a:p>
          <a:p>
            <a:pPr marL="0" indent="0">
              <a:buNone/>
            </a:pPr>
            <a:endParaRPr lang="en-US" dirty="0" smtClean="0"/>
          </a:p>
          <a:p>
            <a:endParaRPr lang="en-US" dirty="0"/>
          </a:p>
        </p:txBody>
      </p:sp>
    </p:spTree>
    <p:extLst>
      <p:ext uri="{BB962C8B-B14F-4D97-AF65-F5344CB8AC3E}">
        <p14:creationId xmlns:p14="http://schemas.microsoft.com/office/powerpoint/2010/main" val="2555948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ELUTION TECHNIQUES</a:t>
            </a:r>
            <a:endParaRPr lang="en-US" sz="3200" b="1" dirty="0"/>
          </a:p>
        </p:txBody>
      </p:sp>
      <p:sp>
        <p:nvSpPr>
          <p:cNvPr id="3" name="Content Placeholder 2"/>
          <p:cNvSpPr>
            <a:spLocks noGrp="1"/>
          </p:cNvSpPr>
          <p:nvPr>
            <p:ph idx="1"/>
          </p:nvPr>
        </p:nvSpPr>
        <p:spPr/>
        <p:txBody>
          <a:bodyPr/>
          <a:lstStyle/>
          <a:p>
            <a:pPr lvl="1"/>
            <a:r>
              <a:rPr lang="en-US" dirty="0" smtClean="0"/>
              <a:t>3. Organic solvents – rarely used</a:t>
            </a:r>
          </a:p>
          <a:p>
            <a:pPr lvl="2"/>
            <a:r>
              <a:rPr lang="en-US" dirty="0" smtClean="0"/>
              <a:t>Lipids in the red cell membrane are dissolved by the solvent and antibody dissociation occur as a result</a:t>
            </a:r>
          </a:p>
          <a:p>
            <a:pPr lvl="2"/>
            <a:r>
              <a:rPr lang="en-US" dirty="0" smtClean="0"/>
              <a:t>Also used to decrease surface tension and disrupt the binding forces that hold antigen and antibody together</a:t>
            </a:r>
          </a:p>
          <a:p>
            <a:pPr lvl="2"/>
            <a:r>
              <a:rPr lang="en-US" dirty="0" smtClean="0"/>
              <a:t>Solvents used include ether, xylene, chloroform and dichloromethane (DCM)</a:t>
            </a:r>
            <a:endParaRPr lang="en-US" dirty="0"/>
          </a:p>
        </p:txBody>
      </p:sp>
    </p:spTree>
    <p:extLst>
      <p:ext uri="{BB962C8B-B14F-4D97-AF65-F5344CB8AC3E}">
        <p14:creationId xmlns:p14="http://schemas.microsoft.com/office/powerpoint/2010/main" val="1065747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ELUTION TECHNIQUES</a:t>
            </a:r>
            <a:endParaRPr lang="en-US" sz="3200" b="1" dirty="0"/>
          </a:p>
        </p:txBody>
      </p:sp>
      <p:sp>
        <p:nvSpPr>
          <p:cNvPr id="3" name="Content Placeholder 2"/>
          <p:cNvSpPr>
            <a:spLocks noGrp="1"/>
          </p:cNvSpPr>
          <p:nvPr>
            <p:ph idx="1"/>
          </p:nvPr>
        </p:nvSpPr>
        <p:spPr/>
        <p:txBody>
          <a:bodyPr>
            <a:normAutofit fontScale="92500"/>
          </a:bodyPr>
          <a:lstStyle/>
          <a:p>
            <a:pPr lvl="1"/>
            <a:r>
              <a:rPr lang="en-US" dirty="0" smtClean="0"/>
              <a:t>4. Alteration of pH</a:t>
            </a:r>
          </a:p>
          <a:p>
            <a:pPr lvl="2"/>
            <a:r>
              <a:rPr lang="en-US" dirty="0" smtClean="0"/>
              <a:t>Antibody attachment to RBCs is dependent on many factors, pH being one of them (normal range is pH 6.5-7.5)</a:t>
            </a:r>
          </a:p>
          <a:p>
            <a:pPr lvl="2"/>
            <a:r>
              <a:rPr lang="en-US" dirty="0" smtClean="0"/>
              <a:t>By lowering the pH (acidification to pH 3.0), the structural complementarity between antigen and antibody is lost resulting in antibody dissociation.</a:t>
            </a:r>
          </a:p>
          <a:p>
            <a:pPr lvl="3"/>
            <a:r>
              <a:rPr lang="en-US" dirty="0" smtClean="0"/>
              <a:t>Gamma ELU-KIT II utilizes total elution of bound immunoglobulin  from intact red blood cells by the addition of a low pH solution to dissociate the antibodies. The recovered </a:t>
            </a:r>
            <a:r>
              <a:rPr lang="en-US" dirty="0" err="1" smtClean="0"/>
              <a:t>eluate</a:t>
            </a:r>
            <a:r>
              <a:rPr lang="en-US" dirty="0" smtClean="0"/>
              <a:t> is then adjusted to pH 7.0 ± 0.5 by adding a buffering solution.  The deposited red cells cannot be used for antigen typing.</a:t>
            </a:r>
            <a:br>
              <a:rPr lang="en-US" dirty="0" smtClean="0"/>
            </a:br>
            <a:endParaRPr lang="en-US" dirty="0" smtClean="0"/>
          </a:p>
          <a:p>
            <a:pPr marL="914400" lvl="2" indent="0">
              <a:buNone/>
            </a:pPr>
            <a:endParaRPr lang="en-US" dirty="0" smtClean="0"/>
          </a:p>
          <a:p>
            <a:pPr lvl="2"/>
            <a:endParaRPr lang="en-US" dirty="0" smtClean="0"/>
          </a:p>
          <a:p>
            <a:pPr lvl="2"/>
            <a:endParaRPr lang="en-US" dirty="0"/>
          </a:p>
        </p:txBody>
      </p:sp>
    </p:spTree>
    <p:extLst>
      <p:ext uri="{BB962C8B-B14F-4D97-AF65-F5344CB8AC3E}">
        <p14:creationId xmlns:p14="http://schemas.microsoft.com/office/powerpoint/2010/main" val="31422110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smtClean="0"/>
              <a:t>ELUTION TECHNIQUES</a:t>
            </a:r>
            <a:endParaRPr lang="en-US" sz="3200" b="1" dirty="0"/>
          </a:p>
        </p:txBody>
      </p:sp>
      <p:sp>
        <p:nvSpPr>
          <p:cNvPr id="3" name="Content Placeholder 2"/>
          <p:cNvSpPr>
            <a:spLocks noGrp="1"/>
          </p:cNvSpPr>
          <p:nvPr>
            <p:ph idx="1"/>
          </p:nvPr>
        </p:nvSpPr>
        <p:spPr/>
        <p:txBody>
          <a:bodyPr>
            <a:normAutofit/>
          </a:bodyPr>
          <a:lstStyle/>
          <a:p>
            <a:pPr lvl="3"/>
            <a:r>
              <a:rPr lang="en-US" dirty="0" smtClean="0"/>
              <a:t>Gamma EGA Kit utilizes partial elution to dissociate bound immunoglobulin from intact red blood cells. RBCs are briefly suspended in acid solution to dissociate bound antibody, and then immediately brought to a neutral pH by the addition of a buffer.</a:t>
            </a:r>
          </a:p>
          <a:p>
            <a:pPr lvl="4"/>
            <a:r>
              <a:rPr lang="en-US" dirty="0" smtClean="0"/>
              <a:t>This procedure renders DAT-positive RBCs DAT-negative so treated RBCs can be further antigen typed  or used in serological testing.</a:t>
            </a:r>
          </a:p>
          <a:p>
            <a:pPr lvl="4"/>
            <a:r>
              <a:rPr lang="en-US" dirty="0" smtClean="0"/>
              <a:t>Note:  Antigens of the </a:t>
            </a:r>
            <a:r>
              <a:rPr lang="en-US" dirty="0" err="1" smtClean="0"/>
              <a:t>Kell</a:t>
            </a:r>
            <a:r>
              <a:rPr lang="en-US" dirty="0" smtClean="0"/>
              <a:t> blood group system are destroyed by this treatment.</a:t>
            </a:r>
          </a:p>
          <a:p>
            <a:pPr marL="1371600" lvl="3" indent="0">
              <a:buNone/>
            </a:pPr>
            <a:endParaRPr lang="en-US" dirty="0" smtClean="0"/>
          </a:p>
          <a:p>
            <a:pPr lvl="3"/>
            <a:endParaRPr lang="en-US" dirty="0"/>
          </a:p>
        </p:txBody>
      </p:sp>
    </p:spTree>
    <p:extLst>
      <p:ext uri="{BB962C8B-B14F-4D97-AF65-F5344CB8AC3E}">
        <p14:creationId xmlns:p14="http://schemas.microsoft.com/office/powerpoint/2010/main" val="3373820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3200" b="1" smtClean="0"/>
              <a:t>GAMMA ELU-KIT™ II</a:t>
            </a:r>
            <a:endParaRPr lang="en-US" sz="3200" b="1" dirty="0"/>
          </a:p>
        </p:txBody>
      </p:sp>
      <p:pic>
        <p:nvPicPr>
          <p:cNvPr id="1026" name="Picture 2"/>
          <p:cNvPicPr>
            <a:picLocks noChangeAspect="1" noChangeArrowheads="1"/>
          </p:cNvPicPr>
          <p:nvPr/>
        </p:nvPicPr>
        <p:blipFill>
          <a:blip r:embed="rId2">
            <a:lum bright="-20000"/>
            <a:extLst>
              <a:ext uri="{28A0092B-C50C-407E-A947-70E740481C1C}">
                <a14:useLocalDpi xmlns:a14="http://schemas.microsoft.com/office/drawing/2010/main" val="0"/>
              </a:ext>
            </a:extLst>
          </a:blip>
          <a:srcRect/>
          <a:stretch>
            <a:fillRect/>
          </a:stretch>
        </p:blipFill>
        <p:spPr bwMode="auto">
          <a:xfrm>
            <a:off x="1600198" y="1066800"/>
            <a:ext cx="5554663" cy="5656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9148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GAMMA ELU-KIT™ II</a:t>
            </a:r>
            <a:endParaRPr lang="en-US" sz="3200" b="1" dirty="0"/>
          </a:p>
        </p:txBody>
      </p:sp>
      <p:sp>
        <p:nvSpPr>
          <p:cNvPr id="3" name="Content Placeholder 2"/>
          <p:cNvSpPr>
            <a:spLocks noGrp="1"/>
          </p:cNvSpPr>
          <p:nvPr>
            <p:ph idx="1"/>
          </p:nvPr>
        </p:nvSpPr>
        <p:spPr/>
        <p:txBody>
          <a:bodyPr>
            <a:normAutofit fontScale="85000" lnSpcReduction="10000"/>
          </a:bodyPr>
          <a:lstStyle/>
          <a:p>
            <a:r>
              <a:rPr lang="en-US" b="1" dirty="0" smtClean="0"/>
              <a:t>Preparation of Working Wash Solution</a:t>
            </a:r>
          </a:p>
          <a:p>
            <a:pPr lvl="1"/>
            <a:r>
              <a:rPr lang="en-US" dirty="0" smtClean="0"/>
              <a:t>Label a wash bottle with lot number, preparation date and expiration date of the concentrated </a:t>
            </a:r>
            <a:r>
              <a:rPr lang="en-US" dirty="0"/>
              <a:t>w</a:t>
            </a:r>
            <a:r>
              <a:rPr lang="en-US" dirty="0" smtClean="0"/>
              <a:t>ash solution.</a:t>
            </a:r>
          </a:p>
          <a:p>
            <a:pPr lvl="1"/>
            <a:r>
              <a:rPr lang="en-US" dirty="0" smtClean="0"/>
              <a:t>Add the entire bottle of concentrated wash solution to the wash bottle and fill to the 500 ml mark with reagent-grade water (1 volume concentrated wash to 9 volumes water).</a:t>
            </a:r>
          </a:p>
          <a:p>
            <a:pPr lvl="1"/>
            <a:r>
              <a:rPr lang="en-US" dirty="0" smtClean="0"/>
              <a:t>Mix well and store at 1-10C.</a:t>
            </a:r>
          </a:p>
          <a:p>
            <a:pPr lvl="1"/>
            <a:r>
              <a:rPr lang="en-US" dirty="0" smtClean="0"/>
              <a:t>Do not use beyond expiration date of concentrated wash.</a:t>
            </a:r>
          </a:p>
          <a:p>
            <a:pPr lvl="1"/>
            <a:r>
              <a:rPr lang="en-US" dirty="0" smtClean="0"/>
              <a:t>Do not use if it shows marked turbidity and is causing hemolysis of the red cells.</a:t>
            </a:r>
          </a:p>
          <a:p>
            <a:pPr marL="457200" lvl="1" indent="0">
              <a:buNone/>
            </a:pPr>
            <a:r>
              <a:rPr lang="en-US" dirty="0"/>
              <a:t>	</a:t>
            </a:r>
          </a:p>
        </p:txBody>
      </p:sp>
    </p:spTree>
    <p:extLst>
      <p:ext uri="{BB962C8B-B14F-4D97-AF65-F5344CB8AC3E}">
        <p14:creationId xmlns:p14="http://schemas.microsoft.com/office/powerpoint/2010/main" val="3596692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GAMMA ELU-KIT™ II</a:t>
            </a:r>
            <a:endParaRPr lang="en-US" sz="3200" b="1" dirty="0"/>
          </a:p>
        </p:txBody>
      </p:sp>
      <p:sp>
        <p:nvSpPr>
          <p:cNvPr id="3" name="Content Placeholder 2"/>
          <p:cNvSpPr>
            <a:spLocks noGrp="1"/>
          </p:cNvSpPr>
          <p:nvPr>
            <p:ph idx="1"/>
          </p:nvPr>
        </p:nvSpPr>
        <p:spPr/>
        <p:txBody>
          <a:bodyPr>
            <a:normAutofit fontScale="77500" lnSpcReduction="20000"/>
          </a:bodyPr>
          <a:lstStyle/>
          <a:p>
            <a:r>
              <a:rPr lang="en-US" b="1" dirty="0" smtClean="0"/>
              <a:t>Washing Before Eluting</a:t>
            </a:r>
          </a:p>
          <a:p>
            <a:pPr lvl="1"/>
            <a:r>
              <a:rPr lang="en-US" dirty="0" smtClean="0"/>
              <a:t>The sensitized RBCs must be washed THOROUGHLY before performing the elution procedure. </a:t>
            </a:r>
          </a:p>
          <a:p>
            <a:pPr lvl="1"/>
            <a:r>
              <a:rPr lang="en-US" dirty="0" smtClean="0"/>
              <a:t>This is achieved by washing once with isotonic saline and an additional four times with cold working wash solution. The purpose of the cold working wash solution is to minimize antibody dissociation.</a:t>
            </a:r>
          </a:p>
          <a:p>
            <a:pPr lvl="1"/>
            <a:r>
              <a:rPr lang="en-US" dirty="0" smtClean="0"/>
              <a:t>Reserve an aliquot of the last wash as a control.</a:t>
            </a:r>
          </a:p>
          <a:p>
            <a:pPr lvl="1"/>
            <a:r>
              <a:rPr lang="en-US" dirty="0" smtClean="0"/>
              <a:t>If serum contains a high-titer antibody, additional washes may be needed.</a:t>
            </a:r>
          </a:p>
          <a:p>
            <a:pPr lvl="1"/>
            <a:r>
              <a:rPr lang="en-US" dirty="0" smtClean="0"/>
              <a:t>Thorough washing ensures that the antibody recovered in the </a:t>
            </a:r>
            <a:r>
              <a:rPr lang="en-US" dirty="0" err="1" smtClean="0"/>
              <a:t>eluate</a:t>
            </a:r>
            <a:r>
              <a:rPr lang="en-US" dirty="0" smtClean="0"/>
              <a:t> is derived from the RBC membrane and does not represent  unbound antibody from serum or plasma due to inadequate washing.</a:t>
            </a:r>
          </a:p>
          <a:p>
            <a:pPr marL="457200" lvl="1" indent="0">
              <a:buNone/>
            </a:pPr>
            <a:endParaRPr lang="en-US" dirty="0" smtClean="0"/>
          </a:p>
          <a:p>
            <a:pPr lvl="1"/>
            <a:endParaRPr lang="en-US" b="1" dirty="0" smtClean="0"/>
          </a:p>
          <a:p>
            <a:pPr lvl="1"/>
            <a:endParaRPr lang="en-US" b="1" dirty="0" smtClean="0"/>
          </a:p>
          <a:p>
            <a:pPr lvl="1"/>
            <a:endParaRPr lang="en-US" b="1" dirty="0"/>
          </a:p>
        </p:txBody>
      </p:sp>
    </p:spTree>
    <p:extLst>
      <p:ext uri="{BB962C8B-B14F-4D97-AF65-F5344CB8AC3E}">
        <p14:creationId xmlns:p14="http://schemas.microsoft.com/office/powerpoint/2010/main" val="4175812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GAMMA ELU-KIT™ II</a:t>
            </a:r>
            <a:endParaRPr lang="en-US" sz="3200" b="1" dirty="0"/>
          </a:p>
        </p:txBody>
      </p:sp>
      <p:sp>
        <p:nvSpPr>
          <p:cNvPr id="3" name="Content Placeholder 2"/>
          <p:cNvSpPr>
            <a:spLocks noGrp="1"/>
          </p:cNvSpPr>
          <p:nvPr>
            <p:ph idx="1"/>
          </p:nvPr>
        </p:nvSpPr>
        <p:spPr/>
        <p:txBody>
          <a:bodyPr/>
          <a:lstStyle/>
          <a:p>
            <a:r>
              <a:rPr lang="en-US" b="1" dirty="0" smtClean="0"/>
              <a:t>Testing the Last Wash</a:t>
            </a:r>
          </a:p>
          <a:p>
            <a:pPr lvl="1"/>
            <a:r>
              <a:rPr lang="en-US" dirty="0" smtClean="0"/>
              <a:t>To determine the efficacy of the washing process, an aliquot from the last wash phase should be tested for antibody activity and should be non-reactive.</a:t>
            </a:r>
          </a:p>
          <a:p>
            <a:pPr lvl="1"/>
            <a:r>
              <a:rPr lang="en-US" dirty="0" smtClean="0"/>
              <a:t>If antibody activity is detected, additional washes will be required before proceeding to </a:t>
            </a:r>
            <a:r>
              <a:rPr lang="en-US" dirty="0" err="1" smtClean="0"/>
              <a:t>eluate</a:t>
            </a:r>
            <a:r>
              <a:rPr lang="en-US" dirty="0" smtClean="0"/>
              <a:t> preparation.</a:t>
            </a:r>
          </a:p>
          <a:p>
            <a:pPr marL="457200" lvl="1" indent="0">
              <a:buNone/>
            </a:pPr>
            <a:endParaRPr lang="en-US" dirty="0" smtClean="0"/>
          </a:p>
          <a:p>
            <a:pPr lvl="1"/>
            <a:endParaRPr lang="en-US" b="1" dirty="0"/>
          </a:p>
        </p:txBody>
      </p:sp>
    </p:spTree>
    <p:extLst>
      <p:ext uri="{BB962C8B-B14F-4D97-AF65-F5344CB8AC3E}">
        <p14:creationId xmlns:p14="http://schemas.microsoft.com/office/powerpoint/2010/main" val="16417117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GAMMA ELU-KIT™ II</a:t>
            </a:r>
            <a:endParaRPr lang="en-US" sz="3200" b="1" dirty="0"/>
          </a:p>
        </p:txBody>
      </p:sp>
      <p:sp>
        <p:nvSpPr>
          <p:cNvPr id="3" name="Content Placeholder 2"/>
          <p:cNvSpPr>
            <a:spLocks noGrp="1"/>
          </p:cNvSpPr>
          <p:nvPr>
            <p:ph idx="1"/>
          </p:nvPr>
        </p:nvSpPr>
        <p:spPr/>
        <p:txBody>
          <a:bodyPr>
            <a:normAutofit fontScale="92500" lnSpcReduction="20000"/>
          </a:bodyPr>
          <a:lstStyle/>
          <a:p>
            <a:r>
              <a:rPr lang="en-US" b="1" dirty="0" smtClean="0"/>
              <a:t>Preparation of </a:t>
            </a:r>
            <a:r>
              <a:rPr lang="en-US" b="1" dirty="0" err="1" smtClean="0"/>
              <a:t>Eluate</a:t>
            </a:r>
            <a:endParaRPr lang="en-US" b="1" dirty="0" smtClean="0"/>
          </a:p>
          <a:p>
            <a:pPr lvl="1"/>
            <a:r>
              <a:rPr lang="en-US" dirty="0" smtClean="0"/>
              <a:t>Transfer 1 ml (20 large drops) of washed packed cells to a </a:t>
            </a:r>
            <a:r>
              <a:rPr lang="en-US" b="1" dirty="0" smtClean="0"/>
              <a:t>CLEAN</a:t>
            </a:r>
            <a:r>
              <a:rPr lang="en-US" dirty="0" smtClean="0"/>
              <a:t> glass tube.</a:t>
            </a:r>
          </a:p>
          <a:p>
            <a:pPr lvl="1"/>
            <a:r>
              <a:rPr lang="en-US" dirty="0" smtClean="0"/>
              <a:t>Add 20 drops (or an equal volume, since the volumes delivered in a </a:t>
            </a:r>
            <a:r>
              <a:rPr lang="en-US" dirty="0" err="1" smtClean="0"/>
              <a:t>dropwise</a:t>
            </a:r>
            <a:r>
              <a:rPr lang="en-US" dirty="0" smtClean="0"/>
              <a:t> fashion might not be exact) of eluting </a:t>
            </a:r>
            <a:r>
              <a:rPr lang="en-US" dirty="0"/>
              <a:t>s</a:t>
            </a:r>
            <a:r>
              <a:rPr lang="en-US" dirty="0" smtClean="0"/>
              <a:t>olution and mix GENTLY by inverting the tube four times. Adjust accordingly if less than 20 drops of packed red cells is available.</a:t>
            </a:r>
          </a:p>
          <a:p>
            <a:pPr lvl="1"/>
            <a:r>
              <a:rPr lang="en-US" dirty="0" smtClean="0"/>
              <a:t>Centrifuge IMMEDIATELY for 45-60 seconds at 3400 rpm. Prolonged immersion of the cells in the </a:t>
            </a:r>
            <a:r>
              <a:rPr lang="en-US" dirty="0"/>
              <a:t>e</a:t>
            </a:r>
            <a:r>
              <a:rPr lang="en-US" dirty="0" smtClean="0"/>
              <a:t>luting solution will cause the cells to </a:t>
            </a:r>
            <a:r>
              <a:rPr lang="en-US" dirty="0" err="1" smtClean="0"/>
              <a:t>hemolyse</a:t>
            </a:r>
            <a:r>
              <a:rPr lang="en-US" dirty="0" smtClean="0"/>
              <a:t>.</a:t>
            </a:r>
          </a:p>
          <a:p>
            <a:pPr lvl="1"/>
            <a:r>
              <a:rPr lang="en-US" dirty="0" smtClean="0"/>
              <a:t>Transfer the supernatant to a </a:t>
            </a:r>
            <a:r>
              <a:rPr lang="en-US" b="1" dirty="0" smtClean="0"/>
              <a:t>CLEAN</a:t>
            </a:r>
            <a:r>
              <a:rPr lang="en-US" dirty="0" smtClean="0"/>
              <a:t> glass tube.</a:t>
            </a:r>
          </a:p>
          <a:p>
            <a:pPr lvl="1"/>
            <a:endParaRPr lang="en-US" b="1" dirty="0" smtClean="0"/>
          </a:p>
          <a:p>
            <a:pPr lvl="1"/>
            <a:endParaRPr lang="en-US" b="1" dirty="0" smtClean="0"/>
          </a:p>
          <a:p>
            <a:pPr lvl="1"/>
            <a:endParaRPr lang="en-US" b="1" dirty="0" smtClean="0"/>
          </a:p>
          <a:p>
            <a:pPr lvl="1"/>
            <a:endParaRPr lang="en-US" b="1" dirty="0" smtClean="0"/>
          </a:p>
          <a:p>
            <a:pPr lvl="1"/>
            <a:endParaRPr lang="en-US" b="1" dirty="0" smtClean="0"/>
          </a:p>
          <a:p>
            <a:pPr lvl="1"/>
            <a:endParaRPr lang="en-US" b="1" dirty="0"/>
          </a:p>
        </p:txBody>
      </p:sp>
    </p:spTree>
    <p:extLst>
      <p:ext uri="{BB962C8B-B14F-4D97-AF65-F5344CB8AC3E}">
        <p14:creationId xmlns:p14="http://schemas.microsoft.com/office/powerpoint/2010/main" val="575223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GAMMA ELU-KIT™ II</a:t>
            </a:r>
            <a:endParaRPr lang="en-US" sz="3200" b="1" dirty="0"/>
          </a:p>
        </p:txBody>
      </p:sp>
      <p:sp>
        <p:nvSpPr>
          <p:cNvPr id="3" name="Content Placeholder 2"/>
          <p:cNvSpPr>
            <a:spLocks noGrp="1"/>
          </p:cNvSpPr>
          <p:nvPr>
            <p:ph idx="1"/>
          </p:nvPr>
        </p:nvSpPr>
        <p:spPr/>
        <p:txBody>
          <a:bodyPr>
            <a:normAutofit fontScale="85000" lnSpcReduction="20000"/>
          </a:bodyPr>
          <a:lstStyle/>
          <a:p>
            <a:r>
              <a:rPr lang="en-US" b="1" dirty="0" smtClean="0"/>
              <a:t>Preparation of </a:t>
            </a:r>
            <a:r>
              <a:rPr lang="en-US" b="1" dirty="0" err="1" smtClean="0"/>
              <a:t>Eluate</a:t>
            </a:r>
            <a:r>
              <a:rPr lang="en-US" b="1" dirty="0" smtClean="0"/>
              <a:t> (cont.)</a:t>
            </a:r>
          </a:p>
          <a:p>
            <a:pPr lvl="1"/>
            <a:r>
              <a:rPr lang="en-US" dirty="0" smtClean="0"/>
              <a:t>Add buffering </a:t>
            </a:r>
            <a:r>
              <a:rPr lang="en-US" dirty="0"/>
              <a:t>s</a:t>
            </a:r>
            <a:r>
              <a:rPr lang="en-US" dirty="0" smtClean="0"/>
              <a:t>olution drop by drop until a pale blue color appears and persists after mixing.</a:t>
            </a:r>
          </a:p>
          <a:p>
            <a:pPr lvl="1"/>
            <a:r>
              <a:rPr lang="en-US" dirty="0" smtClean="0"/>
              <a:t>Note: Excessive buffering </a:t>
            </a:r>
            <a:r>
              <a:rPr lang="en-US" dirty="0"/>
              <a:t>s</a:t>
            </a:r>
            <a:r>
              <a:rPr lang="en-US" dirty="0" smtClean="0"/>
              <a:t>olution may result in dilution of antibody in the </a:t>
            </a:r>
            <a:r>
              <a:rPr lang="en-US" dirty="0" err="1" smtClean="0"/>
              <a:t>eluate</a:t>
            </a:r>
            <a:r>
              <a:rPr lang="en-US" dirty="0" smtClean="0"/>
              <a:t>.</a:t>
            </a:r>
          </a:p>
          <a:p>
            <a:pPr lvl="1"/>
            <a:r>
              <a:rPr lang="en-US" dirty="0" smtClean="0"/>
              <a:t>Centrifuge to remove precipitate and cellular debris.</a:t>
            </a:r>
          </a:p>
          <a:p>
            <a:pPr lvl="1"/>
            <a:r>
              <a:rPr lang="en-US" dirty="0" smtClean="0"/>
              <a:t>Transfer to another </a:t>
            </a:r>
            <a:r>
              <a:rPr lang="en-US" b="1" dirty="0" smtClean="0"/>
              <a:t>CLEAN</a:t>
            </a:r>
            <a:r>
              <a:rPr lang="en-US" dirty="0" smtClean="0"/>
              <a:t> tube and repeat if debris is still visible in the </a:t>
            </a:r>
            <a:r>
              <a:rPr lang="en-US" dirty="0" err="1" smtClean="0"/>
              <a:t>eluate</a:t>
            </a:r>
            <a:r>
              <a:rPr lang="en-US" dirty="0" smtClean="0"/>
              <a:t>.</a:t>
            </a:r>
          </a:p>
          <a:p>
            <a:pPr lvl="1"/>
            <a:r>
              <a:rPr lang="en-US" dirty="0" smtClean="0"/>
              <a:t>The presence of a blue indicator in the buffering solution aids in the determination of whether the </a:t>
            </a:r>
            <a:r>
              <a:rPr lang="en-US" dirty="0" err="1" smtClean="0"/>
              <a:t>eluate</a:t>
            </a:r>
            <a:r>
              <a:rPr lang="en-US" dirty="0" smtClean="0"/>
              <a:t> has been adjusted to the appropriate neutral </a:t>
            </a:r>
            <a:r>
              <a:rPr lang="en-US" dirty="0" err="1" smtClean="0"/>
              <a:t>pH.</a:t>
            </a:r>
            <a:r>
              <a:rPr lang="en-US" dirty="0" smtClean="0"/>
              <a:t> Do not use if the buffering </a:t>
            </a:r>
            <a:r>
              <a:rPr lang="en-US" dirty="0"/>
              <a:t>s</a:t>
            </a:r>
            <a:r>
              <a:rPr lang="en-US" dirty="0" smtClean="0"/>
              <a:t>olution is not blue.</a:t>
            </a:r>
          </a:p>
          <a:p>
            <a:pPr lvl="1"/>
            <a:r>
              <a:rPr lang="en-US" dirty="0" smtClean="0"/>
              <a:t>Transfer </a:t>
            </a:r>
            <a:r>
              <a:rPr lang="en-US" dirty="0" err="1" smtClean="0"/>
              <a:t>eluate</a:t>
            </a:r>
            <a:r>
              <a:rPr lang="en-US" dirty="0" smtClean="0"/>
              <a:t> to a </a:t>
            </a:r>
            <a:r>
              <a:rPr lang="en-US" b="1" dirty="0" smtClean="0"/>
              <a:t>CLEAN</a:t>
            </a:r>
            <a:r>
              <a:rPr lang="en-US" dirty="0" smtClean="0"/>
              <a:t> properly labeled tube.</a:t>
            </a:r>
          </a:p>
          <a:p>
            <a:pPr lvl="1"/>
            <a:endParaRPr lang="en-US" dirty="0" smtClean="0"/>
          </a:p>
          <a:p>
            <a:pPr lvl="1"/>
            <a:endParaRPr lang="en-US" b="1" dirty="0"/>
          </a:p>
        </p:txBody>
      </p:sp>
    </p:spTree>
    <p:extLst>
      <p:ext uri="{BB962C8B-B14F-4D97-AF65-F5344CB8AC3E}">
        <p14:creationId xmlns:p14="http://schemas.microsoft.com/office/powerpoint/2010/main" val="36923727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GAMMA ELU-KIT™ II</a:t>
            </a:r>
            <a:endParaRPr lang="en-US" sz="3200" b="1" dirty="0"/>
          </a:p>
        </p:txBody>
      </p:sp>
      <p:sp>
        <p:nvSpPr>
          <p:cNvPr id="3" name="Content Placeholder 2"/>
          <p:cNvSpPr>
            <a:spLocks noGrp="1"/>
          </p:cNvSpPr>
          <p:nvPr>
            <p:ph idx="1"/>
          </p:nvPr>
        </p:nvSpPr>
        <p:spPr/>
        <p:txBody>
          <a:bodyPr>
            <a:normAutofit fontScale="85000" lnSpcReduction="20000"/>
          </a:bodyPr>
          <a:lstStyle/>
          <a:p>
            <a:r>
              <a:rPr lang="en-US" b="1" dirty="0" smtClean="0"/>
              <a:t>Testing the </a:t>
            </a:r>
            <a:r>
              <a:rPr lang="en-US" b="1" dirty="0" err="1" smtClean="0"/>
              <a:t>Eluate</a:t>
            </a:r>
            <a:endParaRPr lang="en-US" b="1" dirty="0" smtClean="0"/>
          </a:p>
          <a:p>
            <a:pPr lvl="1"/>
            <a:r>
              <a:rPr lang="en-US" dirty="0" smtClean="0"/>
              <a:t>Due to the limited amount of </a:t>
            </a:r>
            <a:r>
              <a:rPr lang="en-US" dirty="0" err="1" smtClean="0"/>
              <a:t>eluate</a:t>
            </a:r>
            <a:r>
              <a:rPr lang="en-US" dirty="0" smtClean="0"/>
              <a:t> available, panel cells should be selected based on antibody/antibodies identified in the plasma and on the patient’s phenotype, if available.</a:t>
            </a:r>
          </a:p>
          <a:p>
            <a:pPr lvl="1"/>
            <a:r>
              <a:rPr lang="en-US" dirty="0" smtClean="0"/>
              <a:t>If the panel is non-reactive, A and B cells should also be included in the testing of the </a:t>
            </a:r>
            <a:r>
              <a:rPr lang="en-US" dirty="0" err="1" smtClean="0"/>
              <a:t>eluate</a:t>
            </a:r>
            <a:r>
              <a:rPr lang="en-US" dirty="0" smtClean="0"/>
              <a:t> and last wash if patient is non-group-O and was transfused with plasma products containing anti-A and/or  anti-B.</a:t>
            </a:r>
          </a:p>
          <a:p>
            <a:pPr lvl="1"/>
            <a:r>
              <a:rPr lang="en-US" dirty="0" smtClean="0"/>
              <a:t>Only </a:t>
            </a:r>
            <a:r>
              <a:rPr lang="en-US" dirty="0" err="1" smtClean="0"/>
              <a:t>IgG</a:t>
            </a:r>
            <a:r>
              <a:rPr lang="en-US" dirty="0" smtClean="0"/>
              <a:t> antibodies will be recovered in the elution procedure. It is not necessary to rule out </a:t>
            </a:r>
            <a:r>
              <a:rPr lang="en-US" dirty="0" err="1" smtClean="0"/>
              <a:t>IgM</a:t>
            </a:r>
            <a:r>
              <a:rPr lang="en-US" dirty="0" smtClean="0"/>
              <a:t> antibodies during antibody identification unless otherwise instructed by the Transfusion Service Medical Director or Manager.</a:t>
            </a:r>
            <a:endParaRPr lang="en-US" dirty="0"/>
          </a:p>
        </p:txBody>
      </p:sp>
    </p:spTree>
    <p:extLst>
      <p:ext uri="{BB962C8B-B14F-4D97-AF65-F5344CB8AC3E}">
        <p14:creationId xmlns:p14="http://schemas.microsoft.com/office/powerpoint/2010/main" val="3786330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EVALUATE CLINICAL HISTORY</a:t>
            </a:r>
            <a:endParaRPr lang="en-US" sz="3200" b="1" dirty="0"/>
          </a:p>
        </p:txBody>
      </p:sp>
      <p:sp>
        <p:nvSpPr>
          <p:cNvPr id="3" name="Content Placeholder 2"/>
          <p:cNvSpPr>
            <a:spLocks noGrp="1"/>
          </p:cNvSpPr>
          <p:nvPr>
            <p:ph idx="1"/>
          </p:nvPr>
        </p:nvSpPr>
        <p:spPr/>
        <p:txBody>
          <a:bodyPr/>
          <a:lstStyle/>
          <a:p>
            <a:r>
              <a:rPr lang="en-US" dirty="0" smtClean="0"/>
              <a:t>Diagnosis</a:t>
            </a:r>
          </a:p>
          <a:p>
            <a:r>
              <a:rPr lang="en-US" dirty="0" smtClean="0"/>
              <a:t>Medications</a:t>
            </a:r>
          </a:p>
          <a:p>
            <a:r>
              <a:rPr lang="en-US" dirty="0" smtClean="0"/>
              <a:t>Transfusions</a:t>
            </a:r>
            <a:endParaRPr lang="en-US" dirty="0"/>
          </a:p>
        </p:txBody>
      </p:sp>
    </p:spTree>
    <p:extLst>
      <p:ext uri="{BB962C8B-B14F-4D97-AF65-F5344CB8AC3E}">
        <p14:creationId xmlns:p14="http://schemas.microsoft.com/office/powerpoint/2010/main" val="1038374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TECHNICAL FACTORS AFFECTING ELUTION</a:t>
            </a:r>
            <a:endParaRPr lang="en-US" sz="3200" b="1" dirty="0"/>
          </a:p>
        </p:txBody>
      </p:sp>
      <p:sp>
        <p:nvSpPr>
          <p:cNvPr id="3" name="Content Placeholder 2"/>
          <p:cNvSpPr>
            <a:spLocks noGrp="1"/>
          </p:cNvSpPr>
          <p:nvPr>
            <p:ph idx="1"/>
          </p:nvPr>
        </p:nvSpPr>
        <p:spPr/>
        <p:txBody>
          <a:bodyPr>
            <a:normAutofit/>
          </a:bodyPr>
          <a:lstStyle/>
          <a:p>
            <a:r>
              <a:rPr lang="en-US" b="1" dirty="0" smtClean="0"/>
              <a:t>Incorrect technique</a:t>
            </a:r>
          </a:p>
          <a:p>
            <a:pPr lvl="1"/>
            <a:r>
              <a:rPr lang="en-US" dirty="0" smtClean="0"/>
              <a:t>Failure to restore the pH of the </a:t>
            </a:r>
            <a:r>
              <a:rPr lang="en-US" dirty="0" err="1" smtClean="0"/>
              <a:t>eluate</a:t>
            </a:r>
            <a:r>
              <a:rPr lang="en-US" dirty="0" smtClean="0"/>
              <a:t> to neutral. This may cause hemolysis of reagent cells used for testing or may inhibit antibody activity.</a:t>
            </a:r>
          </a:p>
          <a:p>
            <a:pPr lvl="1"/>
            <a:r>
              <a:rPr lang="en-US" dirty="0" smtClean="0"/>
              <a:t>Addition of excessive buffering solution resulting in the dilution of antibody present in </a:t>
            </a:r>
            <a:r>
              <a:rPr lang="en-US" dirty="0" err="1" smtClean="0"/>
              <a:t>eluate</a:t>
            </a:r>
            <a:r>
              <a:rPr lang="en-US" dirty="0" smtClean="0"/>
              <a:t>.</a:t>
            </a:r>
          </a:p>
          <a:p>
            <a:pPr lvl="1"/>
            <a:r>
              <a:rPr lang="en-US" dirty="0" smtClean="0"/>
              <a:t>Cellular debris not completely removed from </a:t>
            </a:r>
            <a:r>
              <a:rPr lang="en-US" dirty="0" err="1" smtClean="0"/>
              <a:t>eluate</a:t>
            </a:r>
            <a:r>
              <a:rPr lang="en-US" dirty="0" smtClean="0"/>
              <a:t>. This may interfere with the results of subsequent testing.</a:t>
            </a:r>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2248905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TECHNICAL FACTORS AFFECTING ELUTION</a:t>
            </a:r>
            <a:endParaRPr lang="en-US" sz="3200" b="1" dirty="0"/>
          </a:p>
        </p:txBody>
      </p:sp>
      <p:sp>
        <p:nvSpPr>
          <p:cNvPr id="3" name="Content Placeholder 2"/>
          <p:cNvSpPr>
            <a:spLocks noGrp="1"/>
          </p:cNvSpPr>
          <p:nvPr>
            <p:ph idx="1"/>
          </p:nvPr>
        </p:nvSpPr>
        <p:spPr/>
        <p:txBody>
          <a:bodyPr>
            <a:normAutofit fontScale="85000" lnSpcReduction="10000"/>
          </a:bodyPr>
          <a:lstStyle/>
          <a:p>
            <a:r>
              <a:rPr lang="en-US" b="1" dirty="0" smtClean="0"/>
              <a:t>Incomplete washing</a:t>
            </a:r>
          </a:p>
          <a:p>
            <a:pPr lvl="1"/>
            <a:r>
              <a:rPr lang="en-US" dirty="0" smtClean="0"/>
              <a:t>Last wash should be tested to ensure no antibody activity.</a:t>
            </a:r>
          </a:p>
          <a:p>
            <a:pPr lvl="1"/>
            <a:r>
              <a:rPr lang="en-US" dirty="0" smtClean="0"/>
              <a:t>Antibody activity in the last wash indicates that there is contaminating free unbound serum antibody.</a:t>
            </a:r>
          </a:p>
          <a:p>
            <a:r>
              <a:rPr lang="en-US" b="1" dirty="0" smtClean="0"/>
              <a:t>Binding of protein to glass</a:t>
            </a:r>
          </a:p>
          <a:p>
            <a:pPr lvl="1"/>
            <a:r>
              <a:rPr lang="en-US" dirty="0" smtClean="0"/>
              <a:t>Antibodies can be adsorbed nonspecifically on to the surface of a glass test tube during the washing process and may dissociate from the glass during the elution procedure.</a:t>
            </a:r>
          </a:p>
          <a:p>
            <a:pPr lvl="1"/>
            <a:r>
              <a:rPr lang="en-US" dirty="0" smtClean="0"/>
              <a:t>To avoid this contamination, transfer the washed red cells to a clean glass tube before starting the elution procedure.</a:t>
            </a:r>
          </a:p>
          <a:p>
            <a:pPr lvl="1"/>
            <a:endParaRPr lang="en-US" dirty="0" smtClean="0"/>
          </a:p>
          <a:p>
            <a:endParaRPr lang="en-US" dirty="0"/>
          </a:p>
        </p:txBody>
      </p:sp>
    </p:spTree>
    <p:extLst>
      <p:ext uri="{BB962C8B-B14F-4D97-AF65-F5344CB8AC3E}">
        <p14:creationId xmlns:p14="http://schemas.microsoft.com/office/powerpoint/2010/main" val="962836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TECHNICAL FACTORS AFFECTING ELUTION</a:t>
            </a:r>
            <a:endParaRPr lang="en-US" sz="3200" b="1" dirty="0"/>
          </a:p>
        </p:txBody>
      </p:sp>
      <p:sp>
        <p:nvSpPr>
          <p:cNvPr id="3" name="Content Placeholder 2"/>
          <p:cNvSpPr>
            <a:spLocks noGrp="1"/>
          </p:cNvSpPr>
          <p:nvPr>
            <p:ph idx="1"/>
          </p:nvPr>
        </p:nvSpPr>
        <p:spPr/>
        <p:txBody>
          <a:bodyPr/>
          <a:lstStyle/>
          <a:p>
            <a:r>
              <a:rPr lang="en-US" b="1" dirty="0" smtClean="0"/>
              <a:t>Dissociation of antibody before elution</a:t>
            </a:r>
          </a:p>
          <a:p>
            <a:pPr lvl="1"/>
            <a:r>
              <a:rPr lang="en-US" dirty="0" smtClean="0"/>
              <a:t>Some antibodies, especially low affinity </a:t>
            </a:r>
            <a:r>
              <a:rPr lang="en-US" dirty="0" err="1" smtClean="0"/>
              <a:t>IgG</a:t>
            </a:r>
            <a:r>
              <a:rPr lang="en-US" dirty="0" smtClean="0"/>
              <a:t> antibodies, may spontaneously dissociate from the red cells during the wash phase.</a:t>
            </a:r>
          </a:p>
          <a:p>
            <a:pPr lvl="1"/>
            <a:r>
              <a:rPr lang="en-US" dirty="0" smtClean="0"/>
              <a:t>To minimize this dissociation, wash with cold (1 - 10C) working wash solution.</a:t>
            </a:r>
          </a:p>
          <a:p>
            <a:pPr marL="0" indent="0">
              <a:buNone/>
            </a:pPr>
            <a:endParaRPr lang="en-US" dirty="0" smtClean="0"/>
          </a:p>
          <a:p>
            <a:pPr lvl="1"/>
            <a:endParaRPr lang="en-US" dirty="0"/>
          </a:p>
        </p:txBody>
      </p:sp>
    </p:spTree>
    <p:extLst>
      <p:ext uri="{BB962C8B-B14F-4D97-AF65-F5344CB8AC3E}">
        <p14:creationId xmlns:p14="http://schemas.microsoft.com/office/powerpoint/2010/main" val="61407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PERFORMANCE LIMITATIONS</a:t>
            </a:r>
            <a:endParaRPr lang="en-US" sz="3200" b="1" dirty="0"/>
          </a:p>
        </p:txBody>
      </p:sp>
      <p:sp>
        <p:nvSpPr>
          <p:cNvPr id="3" name="Content Placeholder 2"/>
          <p:cNvSpPr>
            <a:spLocks noGrp="1"/>
          </p:cNvSpPr>
          <p:nvPr>
            <p:ph idx="1"/>
          </p:nvPr>
        </p:nvSpPr>
        <p:spPr/>
        <p:txBody>
          <a:bodyPr>
            <a:normAutofit fontScale="77500" lnSpcReduction="20000"/>
          </a:bodyPr>
          <a:lstStyle/>
          <a:p>
            <a:r>
              <a:rPr lang="en-US" b="1" dirty="0" smtClean="0"/>
              <a:t>A number of factors affect the yield of antibody obtained from an elution procedure:</a:t>
            </a:r>
          </a:p>
          <a:p>
            <a:pPr lvl="1"/>
            <a:r>
              <a:rPr lang="en-US" dirty="0" smtClean="0"/>
              <a:t>The amount of antibody bound to the cells</a:t>
            </a:r>
          </a:p>
          <a:p>
            <a:pPr lvl="1"/>
            <a:r>
              <a:rPr lang="en-US" dirty="0" smtClean="0"/>
              <a:t>The degree of dissociation that occurs during the wash phase</a:t>
            </a:r>
          </a:p>
          <a:p>
            <a:pPr lvl="1"/>
            <a:r>
              <a:rPr lang="en-US" dirty="0" smtClean="0"/>
              <a:t>The degree of recombination of antibody that occurs before the </a:t>
            </a:r>
            <a:r>
              <a:rPr lang="en-US" dirty="0" err="1" smtClean="0"/>
              <a:t>eluate</a:t>
            </a:r>
            <a:r>
              <a:rPr lang="en-US" dirty="0" smtClean="0"/>
              <a:t> is separated from the cells – minimal</a:t>
            </a:r>
          </a:p>
          <a:p>
            <a:pPr lvl="1"/>
            <a:r>
              <a:rPr lang="en-US" dirty="0" smtClean="0"/>
              <a:t>The degree to which immunoglobulin is denatured by the low pH during dissociation</a:t>
            </a:r>
          </a:p>
          <a:p>
            <a:pPr lvl="1"/>
            <a:r>
              <a:rPr lang="en-US" dirty="0" smtClean="0"/>
              <a:t>RBCs having a positive DAT due to bound complement alone will usually yield an </a:t>
            </a:r>
            <a:r>
              <a:rPr lang="en-US" dirty="0" err="1" smtClean="0"/>
              <a:t>eluate</a:t>
            </a:r>
            <a:r>
              <a:rPr lang="en-US" dirty="0" smtClean="0"/>
              <a:t> showing no </a:t>
            </a:r>
            <a:r>
              <a:rPr lang="en-US" smtClean="0"/>
              <a:t>antibody activity</a:t>
            </a:r>
            <a:endParaRPr lang="en-US" dirty="0" smtClean="0"/>
          </a:p>
          <a:p>
            <a:pPr lvl="1"/>
            <a:r>
              <a:rPr lang="en-US" dirty="0" smtClean="0"/>
              <a:t>In drug-induced hemolytic </a:t>
            </a:r>
            <a:r>
              <a:rPr lang="en-US" dirty="0" err="1" smtClean="0"/>
              <a:t>anemias</a:t>
            </a:r>
            <a:r>
              <a:rPr lang="en-US" dirty="0" smtClean="0"/>
              <a:t>, the </a:t>
            </a:r>
            <a:r>
              <a:rPr lang="en-US" dirty="0" err="1" smtClean="0"/>
              <a:t>eluate</a:t>
            </a:r>
            <a:r>
              <a:rPr lang="en-US" dirty="0" smtClean="0"/>
              <a:t> will show no antibody activity</a:t>
            </a:r>
          </a:p>
          <a:p>
            <a:pPr lvl="1"/>
            <a:r>
              <a:rPr lang="en-US" dirty="0" smtClean="0"/>
              <a:t>Age of sample</a:t>
            </a:r>
          </a:p>
          <a:p>
            <a:pPr lvl="1"/>
            <a:endParaRPr lang="en-US" dirty="0"/>
          </a:p>
        </p:txBody>
      </p:sp>
    </p:spTree>
    <p:extLst>
      <p:ext uri="{BB962C8B-B14F-4D97-AF65-F5344CB8AC3E}">
        <p14:creationId xmlns:p14="http://schemas.microsoft.com/office/powerpoint/2010/main" val="3374232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WHY PERFORM ELUTIONS?</a:t>
            </a:r>
            <a:endParaRPr lang="en-US" sz="3200" b="1" dirty="0"/>
          </a:p>
        </p:txBody>
      </p:sp>
      <p:sp>
        <p:nvSpPr>
          <p:cNvPr id="3" name="Content Placeholder 2"/>
          <p:cNvSpPr>
            <a:spLocks noGrp="1"/>
          </p:cNvSpPr>
          <p:nvPr>
            <p:ph idx="1"/>
          </p:nvPr>
        </p:nvSpPr>
        <p:spPr/>
        <p:txBody>
          <a:bodyPr/>
          <a:lstStyle/>
          <a:p>
            <a:r>
              <a:rPr lang="en-US" dirty="0" smtClean="0"/>
              <a:t>Mostly used in the investigation of a positive DAT caused by:</a:t>
            </a:r>
          </a:p>
          <a:p>
            <a:pPr lvl="1"/>
            <a:r>
              <a:rPr lang="en-US" dirty="0"/>
              <a:t>h</a:t>
            </a:r>
            <a:r>
              <a:rPr lang="en-US" dirty="0" smtClean="0"/>
              <a:t>emolytic disease of the fetus and newborn (HDFN)</a:t>
            </a:r>
          </a:p>
          <a:p>
            <a:pPr lvl="1"/>
            <a:r>
              <a:rPr lang="en-US" dirty="0"/>
              <a:t>h</a:t>
            </a:r>
            <a:r>
              <a:rPr lang="en-US" dirty="0" smtClean="0"/>
              <a:t>emolytic transfusion reaction (HTR)</a:t>
            </a:r>
          </a:p>
          <a:p>
            <a:pPr lvl="1"/>
            <a:r>
              <a:rPr lang="en-US" dirty="0" smtClean="0"/>
              <a:t>hemolytic anemia (immune or drug-induced)</a:t>
            </a:r>
            <a:endParaRPr lang="en-US" dirty="0"/>
          </a:p>
        </p:txBody>
      </p:sp>
    </p:spTree>
    <p:extLst>
      <p:ext uri="{BB962C8B-B14F-4D97-AF65-F5344CB8AC3E}">
        <p14:creationId xmlns:p14="http://schemas.microsoft.com/office/powerpoint/2010/main" val="3263794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COMBINED ADSORPTION-ELUTION</a:t>
            </a:r>
            <a:endParaRPr lang="en-US" sz="3200" b="1" dirty="0"/>
          </a:p>
        </p:txBody>
      </p:sp>
      <p:sp>
        <p:nvSpPr>
          <p:cNvPr id="3" name="Content Placeholder 2"/>
          <p:cNvSpPr>
            <a:spLocks noGrp="1"/>
          </p:cNvSpPr>
          <p:nvPr>
            <p:ph idx="1"/>
          </p:nvPr>
        </p:nvSpPr>
        <p:spPr/>
        <p:txBody>
          <a:bodyPr>
            <a:normAutofit/>
          </a:bodyPr>
          <a:lstStyle/>
          <a:p>
            <a:r>
              <a:rPr lang="en-US" dirty="0" smtClean="0"/>
              <a:t>When used in combination with an in-vitro adsorption technique, elution procedures are also used to:</a:t>
            </a:r>
          </a:p>
          <a:p>
            <a:pPr lvl="1"/>
            <a:r>
              <a:rPr lang="en-US" dirty="0" smtClean="0"/>
              <a:t>detect weakly expressed antigens</a:t>
            </a:r>
          </a:p>
          <a:p>
            <a:pPr lvl="1"/>
            <a:r>
              <a:rPr lang="en-US" dirty="0" smtClean="0"/>
              <a:t>isolate a specific antibody from multiple antibody specificities in a single specimen</a:t>
            </a:r>
          </a:p>
          <a:p>
            <a:pPr lvl="1"/>
            <a:r>
              <a:rPr lang="en-US" dirty="0" smtClean="0"/>
              <a:t>purify and concentrate blood group antibodies</a:t>
            </a:r>
          </a:p>
          <a:p>
            <a:pPr marL="457200" lvl="1" indent="0">
              <a:buNone/>
            </a:pPr>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1553242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PARTIAL ELUTION</a:t>
            </a:r>
            <a:endParaRPr lang="en-US" sz="3200" b="1" dirty="0"/>
          </a:p>
        </p:txBody>
      </p:sp>
      <p:sp>
        <p:nvSpPr>
          <p:cNvPr id="3" name="Content Placeholder 2"/>
          <p:cNvSpPr>
            <a:spLocks noGrp="1"/>
          </p:cNvSpPr>
          <p:nvPr>
            <p:ph idx="1"/>
          </p:nvPr>
        </p:nvSpPr>
        <p:spPr/>
        <p:txBody>
          <a:bodyPr>
            <a:normAutofit/>
          </a:bodyPr>
          <a:lstStyle/>
          <a:p>
            <a:r>
              <a:rPr lang="en-US" dirty="0" smtClean="0"/>
              <a:t>This technique dissociates bound immunoglobulin from red blood cells without impairing surface antigen reactivity, thus allowing antigen typing with antisera that require the indirect </a:t>
            </a:r>
            <a:r>
              <a:rPr lang="en-US" dirty="0" err="1" smtClean="0"/>
              <a:t>antiglobulin</a:t>
            </a:r>
            <a:r>
              <a:rPr lang="en-US" dirty="0" smtClean="0"/>
              <a:t> test. This aids in the identification of any underlying alloantibodies in patients with warm-reactive autoantibodies.</a:t>
            </a:r>
            <a:endParaRPr lang="en-US" dirty="0"/>
          </a:p>
        </p:txBody>
      </p:sp>
    </p:spTree>
    <p:extLst>
      <p:ext uri="{BB962C8B-B14F-4D97-AF65-F5344CB8AC3E}">
        <p14:creationId xmlns:p14="http://schemas.microsoft.com/office/powerpoint/2010/main" val="2675269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RED CELLS SENSITIZED BY ABO ANTIBODIES</a:t>
            </a:r>
            <a:endParaRPr lang="en-US" sz="3200" b="1" dirty="0"/>
          </a:p>
        </p:txBody>
      </p:sp>
      <p:sp>
        <p:nvSpPr>
          <p:cNvPr id="3" name="Content Placeholder 2"/>
          <p:cNvSpPr>
            <a:spLocks noGrp="1"/>
          </p:cNvSpPr>
          <p:nvPr>
            <p:ph idx="1"/>
          </p:nvPr>
        </p:nvSpPr>
        <p:spPr/>
        <p:txBody>
          <a:bodyPr>
            <a:normAutofit/>
          </a:bodyPr>
          <a:lstStyle/>
          <a:p>
            <a:r>
              <a:rPr lang="en-US" dirty="0" smtClean="0"/>
              <a:t>Possible sources of ABO antibodies coating red cells include:</a:t>
            </a:r>
          </a:p>
          <a:p>
            <a:pPr lvl="1"/>
            <a:r>
              <a:rPr lang="en-US" dirty="0" smtClean="0"/>
              <a:t>Non-ABO-type-specific plasma-containing products</a:t>
            </a:r>
          </a:p>
          <a:p>
            <a:pPr lvl="1"/>
            <a:r>
              <a:rPr lang="en-US" dirty="0" smtClean="0"/>
              <a:t>Maternally derived ABO antibody </a:t>
            </a:r>
          </a:p>
          <a:p>
            <a:pPr lvl="1"/>
            <a:r>
              <a:rPr lang="en-US" dirty="0" smtClean="0"/>
              <a:t>IVIG and other IV medications derived from pooled human plasma</a:t>
            </a:r>
          </a:p>
          <a:p>
            <a:pPr lvl="1"/>
            <a:r>
              <a:rPr lang="en-US" dirty="0" smtClean="0"/>
              <a:t>Passenger lymphocytes of donor origin from peripheral stem cell and solid organ transplants</a:t>
            </a:r>
            <a:endParaRPr lang="en-US" dirty="0"/>
          </a:p>
        </p:txBody>
      </p:sp>
    </p:spTree>
    <p:extLst>
      <p:ext uri="{BB962C8B-B14F-4D97-AF65-F5344CB8AC3E}">
        <p14:creationId xmlns:p14="http://schemas.microsoft.com/office/powerpoint/2010/main" val="452521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ELUTION TECHNIQUES</a:t>
            </a:r>
            <a:endParaRPr lang="en-US" sz="3200" b="1" dirty="0"/>
          </a:p>
        </p:txBody>
      </p:sp>
      <p:sp>
        <p:nvSpPr>
          <p:cNvPr id="3" name="Content Placeholder 2"/>
          <p:cNvSpPr>
            <a:spLocks noGrp="1"/>
          </p:cNvSpPr>
          <p:nvPr>
            <p:ph idx="1"/>
          </p:nvPr>
        </p:nvSpPr>
        <p:spPr/>
        <p:txBody>
          <a:bodyPr>
            <a:normAutofit lnSpcReduction="10000"/>
          </a:bodyPr>
          <a:lstStyle/>
          <a:p>
            <a:r>
              <a:rPr lang="en-US" dirty="0" smtClean="0"/>
              <a:t>Elution is a procedure that involves the removal of antibody from coated red cells and its recovery for identification by serological techniques.</a:t>
            </a:r>
          </a:p>
          <a:p>
            <a:r>
              <a:rPr lang="en-US" dirty="0" smtClean="0"/>
              <a:t>Alteration of thermodynamics, membrane structure and reversal of binding forces between red cell antigens and the coating antibody causes the dissociation of the antibody from the red cells.</a:t>
            </a:r>
            <a:endParaRPr lang="en-US" dirty="0"/>
          </a:p>
        </p:txBody>
      </p:sp>
    </p:spTree>
    <p:extLst>
      <p:ext uri="{BB962C8B-B14F-4D97-AF65-F5344CB8AC3E}">
        <p14:creationId xmlns:p14="http://schemas.microsoft.com/office/powerpoint/2010/main" val="3339794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ELUTION TECHNIQUES</a:t>
            </a:r>
            <a:endParaRPr lang="en-US" sz="3200" b="1" dirty="0"/>
          </a:p>
        </p:txBody>
      </p:sp>
      <p:sp>
        <p:nvSpPr>
          <p:cNvPr id="3" name="Content Placeholder 2"/>
          <p:cNvSpPr>
            <a:spLocks noGrp="1"/>
          </p:cNvSpPr>
          <p:nvPr>
            <p:ph idx="1"/>
          </p:nvPr>
        </p:nvSpPr>
        <p:spPr/>
        <p:txBody>
          <a:bodyPr/>
          <a:lstStyle/>
          <a:p>
            <a:r>
              <a:rPr lang="en-US" b="1" dirty="0" smtClean="0"/>
              <a:t>Methods include:</a:t>
            </a:r>
          </a:p>
          <a:p>
            <a:pPr lvl="1"/>
            <a:r>
              <a:rPr lang="en-US" dirty="0" smtClean="0"/>
              <a:t>1. Alteration in temperature</a:t>
            </a:r>
          </a:p>
          <a:p>
            <a:pPr lvl="2"/>
            <a:r>
              <a:rPr lang="en-US" dirty="0" smtClean="0"/>
              <a:t>Heat</a:t>
            </a:r>
          </a:p>
          <a:p>
            <a:pPr lvl="3"/>
            <a:r>
              <a:rPr lang="en-US" dirty="0" smtClean="0"/>
              <a:t>investigation of ABO HDFN</a:t>
            </a:r>
          </a:p>
          <a:p>
            <a:pPr lvl="3"/>
            <a:r>
              <a:rPr lang="en-US" dirty="0"/>
              <a:t>d</a:t>
            </a:r>
            <a:r>
              <a:rPr lang="en-US" dirty="0" smtClean="0"/>
              <a:t>etection of weak A and B antigens on RBCs</a:t>
            </a:r>
            <a:endParaRPr lang="en-US" dirty="0"/>
          </a:p>
          <a:p>
            <a:pPr lvl="2"/>
            <a:r>
              <a:rPr lang="en-US" dirty="0" smtClean="0"/>
              <a:t>Freeze-thaw</a:t>
            </a:r>
          </a:p>
          <a:p>
            <a:pPr lvl="3"/>
            <a:r>
              <a:rPr lang="en-US" dirty="0" smtClean="0"/>
              <a:t>Investigation of ABO HDFN</a:t>
            </a:r>
          </a:p>
          <a:p>
            <a:pPr lvl="3"/>
            <a:r>
              <a:rPr lang="en-US" dirty="0"/>
              <a:t>d</a:t>
            </a:r>
            <a:r>
              <a:rPr lang="en-US" dirty="0" smtClean="0"/>
              <a:t>etection of weak A and B antigens on RBCs</a:t>
            </a:r>
          </a:p>
          <a:p>
            <a:pPr marL="1371600" lvl="3" indent="0">
              <a:buNone/>
            </a:pPr>
            <a:endParaRPr lang="en-US" dirty="0"/>
          </a:p>
          <a:p>
            <a:pPr marL="1371600" lvl="3" indent="0">
              <a:buNone/>
            </a:pPr>
            <a:endParaRPr lang="en-US" dirty="0" smtClean="0"/>
          </a:p>
          <a:p>
            <a:pPr marL="1371600" lvl="3" indent="0">
              <a:buNone/>
            </a:pPr>
            <a:endParaRPr lang="en-US" dirty="0"/>
          </a:p>
          <a:p>
            <a:pPr marL="1371600" lvl="3" indent="0">
              <a:buNone/>
            </a:pPr>
            <a:endParaRPr lang="en-US" dirty="0" smtClean="0"/>
          </a:p>
        </p:txBody>
      </p:sp>
    </p:spTree>
    <p:extLst>
      <p:ext uri="{BB962C8B-B14F-4D97-AF65-F5344CB8AC3E}">
        <p14:creationId xmlns:p14="http://schemas.microsoft.com/office/powerpoint/2010/main" val="122795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ELUTION TECHNIQUES</a:t>
            </a:r>
            <a:endParaRPr lang="en-US" sz="3200" b="1" dirty="0"/>
          </a:p>
        </p:txBody>
      </p:sp>
      <p:sp>
        <p:nvSpPr>
          <p:cNvPr id="3" name="Content Placeholder 2"/>
          <p:cNvSpPr>
            <a:spLocks noGrp="1"/>
          </p:cNvSpPr>
          <p:nvPr>
            <p:ph idx="1"/>
          </p:nvPr>
        </p:nvSpPr>
        <p:spPr/>
        <p:txBody>
          <a:bodyPr>
            <a:normAutofit/>
          </a:bodyPr>
          <a:lstStyle/>
          <a:p>
            <a:pPr lvl="1"/>
            <a:r>
              <a:rPr lang="en-US" dirty="0" smtClean="0"/>
              <a:t>2. Chemical</a:t>
            </a:r>
          </a:p>
          <a:p>
            <a:pPr lvl="2"/>
            <a:r>
              <a:rPr lang="en-US" dirty="0" smtClean="0"/>
              <a:t>ZZAP (partial elution)</a:t>
            </a:r>
          </a:p>
          <a:p>
            <a:pPr lvl="3"/>
            <a:r>
              <a:rPr lang="en-US" dirty="0" smtClean="0"/>
              <a:t>Used to remove bound autoantibody in order to free antigen sites for use in </a:t>
            </a:r>
            <a:r>
              <a:rPr lang="en-US" dirty="0" err="1" smtClean="0"/>
              <a:t>autoadsorption</a:t>
            </a:r>
            <a:endParaRPr lang="en-US" dirty="0" smtClean="0"/>
          </a:p>
          <a:p>
            <a:pPr lvl="3"/>
            <a:r>
              <a:rPr lang="en-US" dirty="0" smtClean="0"/>
              <a:t>RBCs cannot be used for typing </a:t>
            </a:r>
            <a:r>
              <a:rPr lang="en-US" dirty="0" err="1" smtClean="0"/>
              <a:t>Kell</a:t>
            </a:r>
            <a:r>
              <a:rPr lang="en-US" dirty="0" smtClean="0"/>
              <a:t>, Duffy and MNSs antigens. Rh antigens </a:t>
            </a:r>
            <a:r>
              <a:rPr lang="en-US" smtClean="0"/>
              <a:t>are enhanced.</a:t>
            </a:r>
            <a:endParaRPr lang="en-US" dirty="0" smtClean="0"/>
          </a:p>
          <a:p>
            <a:pPr lvl="2"/>
            <a:r>
              <a:rPr lang="en-US" dirty="0" err="1" smtClean="0"/>
              <a:t>Chloroquine</a:t>
            </a:r>
            <a:r>
              <a:rPr lang="en-US" dirty="0" smtClean="0"/>
              <a:t> </a:t>
            </a:r>
            <a:r>
              <a:rPr lang="en-US" dirty="0" err="1" smtClean="0"/>
              <a:t>diphosphate</a:t>
            </a:r>
            <a:r>
              <a:rPr lang="en-US" dirty="0" smtClean="0"/>
              <a:t> (partial elution)</a:t>
            </a:r>
          </a:p>
          <a:p>
            <a:pPr lvl="3"/>
            <a:r>
              <a:rPr lang="en-US" dirty="0" smtClean="0"/>
              <a:t>Used to remove bound autoantibody</a:t>
            </a:r>
          </a:p>
          <a:p>
            <a:pPr lvl="3"/>
            <a:r>
              <a:rPr lang="en-US" dirty="0" smtClean="0"/>
              <a:t>Will not destroy RBC antigens</a:t>
            </a:r>
          </a:p>
          <a:p>
            <a:pPr lvl="3"/>
            <a:r>
              <a:rPr lang="en-US" dirty="0" smtClean="0"/>
              <a:t>RBCs can be antigen typed  (Rh antigens may be weakened after treatment) </a:t>
            </a:r>
          </a:p>
        </p:txBody>
      </p:sp>
    </p:spTree>
    <p:extLst>
      <p:ext uri="{BB962C8B-B14F-4D97-AF65-F5344CB8AC3E}">
        <p14:creationId xmlns:p14="http://schemas.microsoft.com/office/powerpoint/2010/main" val="444559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687</TotalTime>
  <Words>1507</Words>
  <Application>Microsoft Office PowerPoint</Application>
  <PresentationFormat>On-screen Show (4:3)</PresentationFormat>
  <Paragraphs>142</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EVALUATE A POSITIVE  DIRECT ANTIGLOBULIN TEST (DAT)</vt:lpstr>
      <vt:lpstr>EVALUATE CLINICAL HISTORY</vt:lpstr>
      <vt:lpstr>WHY PERFORM ELUTIONS?</vt:lpstr>
      <vt:lpstr>COMBINED ADSORPTION-ELUTION</vt:lpstr>
      <vt:lpstr>PARTIAL ELUTION</vt:lpstr>
      <vt:lpstr>RED CELLS SENSITIZED BY ABO ANTIBODIES</vt:lpstr>
      <vt:lpstr>ELUTION TECHNIQUES</vt:lpstr>
      <vt:lpstr>ELUTION TECHNIQUES</vt:lpstr>
      <vt:lpstr>ELUTION TECHNIQUES</vt:lpstr>
      <vt:lpstr>ELUTION TECHNIQUES</vt:lpstr>
      <vt:lpstr>ELUTION TECHNIQUES</vt:lpstr>
      <vt:lpstr>ELUTION TECHNIQUES</vt:lpstr>
      <vt:lpstr>GAMMA ELU-KIT™ II</vt:lpstr>
      <vt:lpstr>GAMMA ELU-KIT™ II</vt:lpstr>
      <vt:lpstr>GAMMA ELU-KIT™ II</vt:lpstr>
      <vt:lpstr>GAMMA ELU-KIT™ II</vt:lpstr>
      <vt:lpstr>GAMMA ELU-KIT™ II</vt:lpstr>
      <vt:lpstr>GAMMA ELU-KIT™ II</vt:lpstr>
      <vt:lpstr>GAMMA ELU-KIT™ II</vt:lpstr>
      <vt:lpstr>TECHNICAL FACTORS AFFECTING ELUTION</vt:lpstr>
      <vt:lpstr>TECHNICAL FACTORS AFFECTING ELUTION</vt:lpstr>
      <vt:lpstr>TECHNICAL FACTORS AFFECTING ELUTION</vt:lpstr>
      <vt:lpstr>PERFORMANCE LIMITATIONS</vt:lpstr>
    </vt:vector>
  </TitlesOfParts>
  <Company>UWMC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SSW9</dc:creator>
  <cp:lastModifiedBy>SSW9</cp:lastModifiedBy>
  <cp:revision>67</cp:revision>
  <cp:lastPrinted>2013-02-07T22:37:33Z</cp:lastPrinted>
  <dcterms:created xsi:type="dcterms:W3CDTF">2013-02-06T18:37:31Z</dcterms:created>
  <dcterms:modified xsi:type="dcterms:W3CDTF">2013-10-11T19:10:20Z</dcterms:modified>
</cp:coreProperties>
</file>