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0" r:id="rId3"/>
    <p:sldId id="289" r:id="rId4"/>
    <p:sldId id="301" r:id="rId5"/>
    <p:sldId id="290" r:id="rId6"/>
    <p:sldId id="311" r:id="rId7"/>
    <p:sldId id="257" r:id="rId8"/>
    <p:sldId id="288" r:id="rId9"/>
    <p:sldId id="276" r:id="rId10"/>
    <p:sldId id="291" r:id="rId11"/>
    <p:sldId id="293" r:id="rId12"/>
    <p:sldId id="308" r:id="rId13"/>
    <p:sldId id="305" r:id="rId14"/>
    <p:sldId id="309" r:id="rId15"/>
    <p:sldId id="306" r:id="rId16"/>
    <p:sldId id="310" r:id="rId17"/>
    <p:sldId id="307" r:id="rId18"/>
    <p:sldId id="277" r:id="rId19"/>
    <p:sldId id="312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5" d="100"/>
          <a:sy n="65" d="100"/>
        </p:scale>
        <p:origin x="15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</a:t>
            </a:r>
            <a:endParaRPr lang="en-US" sz="1000" kern="1200" baseline="0" dirty="0" smtClean="0">
              <a:ln>
                <a:noFill/>
              </a:ln>
              <a:solidFill>
                <a:srgbClr val="D2232A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mnLWsroLLAhUO8mMKHXagA6wQjRwIBw&amp;url=http://www.maquet.se/uk/company/news/article/2014-09-17-triumph-and-tragedy&amp;psig=AFQjCNHWesFnSI725u_QNGy3OcizAQQ-6w&amp;ust=145592095000199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400" spc="100" dirty="0" smtClean="0"/>
              <a:t>Extracorporeal Life Support (ECLS) at HMC</a:t>
            </a:r>
            <a:endParaRPr lang="en-US" sz="3400" spc="1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endParaRPr lang="en-US" sz="9600" dirty="0" smtClean="0">
              <a:solidFill>
                <a:srgbClr val="030201"/>
              </a:solidFill>
            </a:endParaRPr>
          </a:p>
          <a:p>
            <a:pPr>
              <a:lnSpc>
                <a:spcPct val="120000"/>
              </a:lnSpc>
            </a:pPr>
            <a:endParaRPr lang="en-US" sz="9600" dirty="0" smtClean="0">
              <a:solidFill>
                <a:srgbClr val="030201"/>
              </a:solidFill>
              <a:latin typeface="Georgi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ECLS programs in Western WA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St. Joseph, Bellingham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St. Joseph, Tacoma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St. Peter’s, Olympia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Harrison Hospital, Bremerton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Swedish Hospital, Seattle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Overlake Medical Center, Bellevue (in development)</a:t>
            </a:r>
          </a:p>
        </p:txBody>
      </p:sp>
    </p:spTree>
    <p:extLst>
      <p:ext uri="{BB962C8B-B14F-4D97-AF65-F5344CB8AC3E}">
        <p14:creationId xmlns:p14="http://schemas.microsoft.com/office/powerpoint/2010/main" val="16483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HMC Proposal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1"/>
            <a:ext cx="8305800" cy="5486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Harborview program to support severe pulmonary failure (VV) with a limited VA ECMO program for HMC specific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VV Support for severe </a:t>
            </a:r>
            <a:r>
              <a:rPr lang="en-US" sz="2600" dirty="0"/>
              <a:t>respiratory failure (P/F&lt;</a:t>
            </a:r>
            <a:r>
              <a:rPr lang="en-US" sz="2600" dirty="0" smtClean="0"/>
              <a:t>80-100 </a:t>
            </a:r>
            <a:r>
              <a:rPr lang="en-US" sz="2600" dirty="0"/>
              <a:t>despite max. vent support</a:t>
            </a:r>
            <a:r>
              <a:rPr lang="en-US" sz="2600" dirty="0" smtClean="0"/>
              <a:t>)</a:t>
            </a:r>
          </a:p>
          <a:p>
            <a:pPr marL="1600200" lvl="1" indent="-457200"/>
            <a:r>
              <a:rPr lang="en-US" sz="2200" dirty="0" smtClean="0"/>
              <a:t>ARDS </a:t>
            </a:r>
            <a:r>
              <a:rPr lang="en-US" sz="2200" dirty="0"/>
              <a:t>secondary to sepsis, trauma and </a:t>
            </a:r>
            <a:r>
              <a:rPr lang="en-US" sz="2200" dirty="0" smtClean="0"/>
              <a:t>burns</a:t>
            </a:r>
          </a:p>
          <a:p>
            <a:pPr marL="1600200" lvl="1" indent="-457200"/>
            <a:r>
              <a:rPr lang="en-US" sz="2200" dirty="0" smtClean="0"/>
              <a:t>Severe </a:t>
            </a:r>
            <a:r>
              <a:rPr lang="en-US" sz="2200" dirty="0"/>
              <a:t>pulmonary </a:t>
            </a:r>
            <a:r>
              <a:rPr lang="en-US" sz="2200" dirty="0" smtClean="0"/>
              <a:t>contusion/</a:t>
            </a:r>
            <a:r>
              <a:rPr lang="en-US" sz="2200" dirty="0" err="1" smtClean="0"/>
              <a:t>Broncho</a:t>
            </a:r>
            <a:r>
              <a:rPr lang="en-US" sz="2200" dirty="0"/>
              <a:t>-pleural </a:t>
            </a:r>
            <a:r>
              <a:rPr lang="en-US" sz="2200" dirty="0" smtClean="0"/>
              <a:t>fistulas</a:t>
            </a:r>
          </a:p>
          <a:p>
            <a:pPr marL="1600200" lvl="1" indent="-457200"/>
            <a:r>
              <a:rPr lang="en-US" sz="2200" dirty="0" smtClean="0"/>
              <a:t>Severe </a:t>
            </a:r>
            <a:r>
              <a:rPr lang="en-US" sz="2200" dirty="0"/>
              <a:t>pulmonary infection (bacterial or viral)</a:t>
            </a:r>
          </a:p>
          <a:p>
            <a:pPr marL="457200" lvl="1" indent="-457200"/>
            <a:r>
              <a:rPr lang="en-US" sz="2400" dirty="0" smtClean="0"/>
              <a:t>VA Support for “Harborview Patients” requiring complete cardio-pulmonary rescue</a:t>
            </a:r>
            <a:endParaRPr lang="en-US" sz="2400" dirty="0"/>
          </a:p>
          <a:p>
            <a:pPr marL="1600200" lvl="1" indent="-457200"/>
            <a:r>
              <a:rPr lang="en-US" sz="2200" dirty="0" smtClean="0"/>
              <a:t>Near-drowning</a:t>
            </a:r>
            <a:endParaRPr lang="en-US" sz="2200" dirty="0"/>
          </a:p>
          <a:p>
            <a:pPr marL="1600200" lvl="1" indent="-457200"/>
            <a:r>
              <a:rPr lang="en-US" sz="2200" dirty="0"/>
              <a:t>Hypothermic arrest secondary to exposure</a:t>
            </a:r>
          </a:p>
          <a:p>
            <a:pPr marL="1600200" lvl="1" indent="-457200"/>
            <a:r>
              <a:rPr lang="en-US" sz="2200" dirty="0">
                <a:solidFill>
                  <a:schemeClr val="tx2"/>
                </a:solidFill>
              </a:rPr>
              <a:t>Major pulmonary embolus with cardiovascular </a:t>
            </a:r>
            <a:r>
              <a:rPr lang="en-US" sz="2200" dirty="0" smtClean="0">
                <a:solidFill>
                  <a:schemeClr val="tx2"/>
                </a:solidFill>
              </a:rPr>
              <a:t>collapse</a:t>
            </a:r>
          </a:p>
          <a:p>
            <a:pPr marL="1600200" lvl="1" indent="-457200"/>
            <a:r>
              <a:rPr lang="en-US" sz="2200" dirty="0" smtClean="0">
                <a:solidFill>
                  <a:schemeClr val="tx2"/>
                </a:solidFill>
              </a:rPr>
              <a:t>Trauma-pneumonectomy</a:t>
            </a:r>
            <a:endParaRPr lang="en-US" sz="2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9740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Refractory Hypoxemia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Management of Severe Pulmonary Embolus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Management of Hypothermia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“ECMO Response Team” emergency page</a:t>
            </a:r>
          </a:p>
          <a:p>
            <a:pPr marL="1600200" lvl="1" indent="-457200"/>
            <a:r>
              <a:rPr lang="en-US" dirty="0" smtClean="0"/>
              <a:t>Notify in-house operators of an emergency procedure</a:t>
            </a:r>
          </a:p>
          <a:p>
            <a:pPr marL="1600200" lvl="1" indent="-457200"/>
            <a:r>
              <a:rPr lang="en-US" dirty="0" smtClean="0"/>
              <a:t>Responders include Code blue operations and recorder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Protocol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5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1815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Identified a Team of ECLS Operators from ICU and Respiratory Therapy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Four Operators in House on all shifts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 bedside RN and 1 ECLS Operator per patient</a:t>
            </a:r>
          </a:p>
          <a:p>
            <a:pPr marL="1600200" lvl="1" indent="-457200"/>
            <a:r>
              <a:rPr lang="en-US" dirty="0" smtClean="0"/>
              <a:t>Pump must be staffed without interruption (break relief)</a:t>
            </a:r>
          </a:p>
          <a:p>
            <a:pPr marL="1600200" lvl="1" indent="-457200"/>
            <a:r>
              <a:rPr lang="en-US" dirty="0" smtClean="0"/>
              <a:t>Cannulation and emergency procedures will require 2 operators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ECLS Operator located physically adjacent with a light assignment</a:t>
            </a:r>
          </a:p>
          <a:p>
            <a:pPr marL="457200" indent="-457200"/>
            <a:endParaRPr lang="en-US" dirty="0" smtClean="0"/>
          </a:p>
          <a:p>
            <a:pPr lvl="2" indent="0">
              <a:buNone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of ECLS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1815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New Service Created for Management</a:t>
            </a:r>
          </a:p>
          <a:p>
            <a:pPr marL="1600200" lvl="1" indent="-457200"/>
            <a:r>
              <a:rPr lang="en-US" dirty="0" smtClean="0"/>
              <a:t>“HMC ECLS Service”</a:t>
            </a:r>
          </a:p>
          <a:p>
            <a:pPr marL="1600200" lvl="1" indent="-457200"/>
            <a:r>
              <a:rPr lang="en-US" dirty="0" err="1" smtClean="0"/>
              <a:t>Attendings</a:t>
            </a:r>
            <a:r>
              <a:rPr lang="en-US" dirty="0" smtClean="0"/>
              <a:t> will consist of General Surgery Intensivists</a:t>
            </a:r>
          </a:p>
          <a:p>
            <a:pPr marL="1600200" lvl="1" indent="-457200"/>
            <a:r>
              <a:rPr lang="en-US" dirty="0" smtClean="0"/>
              <a:t>All day to day management will be at attending and fellow level</a:t>
            </a:r>
          </a:p>
          <a:p>
            <a:pPr marL="457200" indent="-457200"/>
            <a:endParaRPr lang="en-US" dirty="0" smtClean="0"/>
          </a:p>
          <a:p>
            <a:pPr lvl="2" indent="0">
              <a:buNone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of ECLS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8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5" y="762000"/>
            <a:ext cx="4410344" cy="58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80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Identification of ECLS Operators In-House</a:t>
            </a:r>
          </a:p>
          <a:p>
            <a:pPr marL="1600200" lvl="1" indent="-457200"/>
            <a:r>
              <a:rPr lang="en-US" dirty="0" smtClean="0"/>
              <a:t>Kronos Skill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Patients will be located in TS-ICU while on pump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 ECLS Operators will need to be adjacent to each other </a:t>
            </a:r>
          </a:p>
          <a:p>
            <a:pPr marL="1600200" lvl="1" indent="-457200"/>
            <a:r>
              <a:rPr lang="en-US" dirty="0" smtClean="0"/>
              <a:t>Break relief</a:t>
            </a:r>
          </a:p>
          <a:p>
            <a:pPr marL="1600200" lvl="1" indent="-457200"/>
            <a:r>
              <a:rPr lang="en-US" dirty="0" smtClean="0"/>
              <a:t>Emergency Procedures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2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ECLS Operator and Faculty Training near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Equipment purchased and being stocked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Notifications to departments and councils happening 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Finalizing workflows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Procedural Simulations in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Go-Live potentially week 3 or 4 of March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Readiness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Guirand</a:t>
            </a:r>
            <a:r>
              <a:rPr lang="en-US" sz="1800" dirty="0" smtClean="0"/>
              <a:t> DM, </a:t>
            </a:r>
            <a:r>
              <a:rPr lang="en-US" sz="1800" dirty="0" err="1" smtClean="0"/>
              <a:t>Okoye</a:t>
            </a:r>
            <a:r>
              <a:rPr lang="en-US" sz="1800" dirty="0" smtClean="0"/>
              <a:t> OT, Schmidt B, et al; </a:t>
            </a:r>
            <a:r>
              <a:rPr lang="en-US" sz="1800" dirty="0" err="1" smtClean="0"/>
              <a:t>Venovenous</a:t>
            </a:r>
            <a:r>
              <a:rPr lang="en-US" sz="1800" dirty="0" smtClean="0"/>
              <a:t> extracorporeal life support improves survival in adult trauma patients with hypoxemic respiratory failure: A multicenter retrospective cohort study. J Trauma Acute Care </a:t>
            </a:r>
            <a:r>
              <a:rPr lang="en-US" sz="1800" dirty="0" err="1" smtClean="0"/>
              <a:t>Surg</a:t>
            </a:r>
            <a:r>
              <a:rPr lang="en-US" sz="1800" dirty="0" smtClean="0"/>
              <a:t> 76: 1275-1281, 2014</a:t>
            </a:r>
          </a:p>
          <a:p>
            <a:endParaRPr lang="en-US" sz="1800" dirty="0" smtClean="0"/>
          </a:p>
          <a:p>
            <a:r>
              <a:rPr lang="en-US" sz="1800" dirty="0" smtClean="0"/>
              <a:t>Peek GH, </a:t>
            </a:r>
            <a:r>
              <a:rPr lang="en-US" sz="1800" dirty="0" err="1" smtClean="0"/>
              <a:t>Mugford</a:t>
            </a:r>
            <a:r>
              <a:rPr lang="en-US" sz="1800" dirty="0" smtClean="0"/>
              <a:t> M, </a:t>
            </a:r>
            <a:r>
              <a:rPr lang="en-US" sz="1800" dirty="0" err="1" smtClean="0"/>
              <a:t>Tiruviopati</a:t>
            </a:r>
            <a:r>
              <a:rPr lang="en-US" sz="1800" dirty="0" smtClean="0"/>
              <a:t> R, et al; Efficacy and economic assessment of conventional ventilator support versus extracorporeal membrane oxygenation for severe adult respiratory failure (CESAR): a multicenter randomized controlled trial. Lancet 374: 1351-1363, 2009</a:t>
            </a:r>
          </a:p>
          <a:p>
            <a:endParaRPr lang="en-US" sz="1800" dirty="0" smtClean="0"/>
          </a:p>
          <a:p>
            <a:r>
              <a:rPr lang="en-US" sz="1800" dirty="0" smtClean="0"/>
              <a:t>Sauer CM, </a:t>
            </a:r>
            <a:r>
              <a:rPr lang="en-US" sz="1800" dirty="0" err="1" smtClean="0"/>
              <a:t>Yuh</a:t>
            </a:r>
            <a:r>
              <a:rPr lang="en-US" sz="1800" dirty="0" smtClean="0"/>
              <a:t> D, </a:t>
            </a:r>
            <a:r>
              <a:rPr lang="en-US" sz="1800" dirty="0" err="1" smtClean="0"/>
              <a:t>Bonde</a:t>
            </a:r>
            <a:r>
              <a:rPr lang="en-US" sz="1800" dirty="0" smtClean="0"/>
              <a:t> P; </a:t>
            </a:r>
            <a:r>
              <a:rPr lang="en-US" sz="1800" dirty="0" err="1" smtClean="0"/>
              <a:t>Extracoporeal</a:t>
            </a:r>
            <a:r>
              <a:rPr lang="en-US" sz="1800" dirty="0" smtClean="0"/>
              <a:t> membrane Oxygenation Use Has Increased by 433% in Adults in the United States from 2006-2011. ASAIO Journal 2015 Jan-Feb; 61(1): 31-6</a:t>
            </a:r>
          </a:p>
          <a:p>
            <a:endParaRPr lang="en-US" sz="1800" dirty="0"/>
          </a:p>
          <a:p>
            <a:r>
              <a:rPr lang="en-US" sz="1800" dirty="0" smtClean="0"/>
              <a:t>Noah et al, JAMA, 2011; 306 (15): 1659-1668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9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Provide blood transfusion support to the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TSL Medical Directors will be contacted for coagulation and transfusion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HMC TSL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2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Extra-Corporeal Life Support (ECLS)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Allows provision of either cardiac &amp; pulmonary (VA) or pulmonary (VV) support in patients with severe cardio-pulmonary failure</a:t>
            </a:r>
          </a:p>
          <a:p>
            <a:endParaRPr lang="en-US" sz="3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7161"/>
            <a:ext cx="7150701" cy="310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Once notified by ECMO team; write on whiteboard name and HID of ECMO patient. Update BAD file in SQ; under comments ECMO; date time and tech ID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Emergency </a:t>
            </a:r>
            <a:r>
              <a:rPr lang="en-US" dirty="0"/>
              <a:t>trauma packs or </a:t>
            </a:r>
            <a:r>
              <a:rPr lang="en-US" dirty="0" err="1"/>
              <a:t>crossmatched</a:t>
            </a:r>
            <a:r>
              <a:rPr lang="en-US" dirty="0"/>
              <a:t> blood will be provided based on urgency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Patients on ECMO may or may not bleed therefore the team may call an MTP but no blood will be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TSL should respond STAT to all testing and blood requests on ECMO patients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Locations- OR, TSICU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HMC TSL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5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ECLS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err="1" smtClean="0"/>
              <a:t>Veno</a:t>
            </a:r>
            <a:r>
              <a:rPr lang="en-US" sz="3000" dirty="0" smtClean="0"/>
              <a:t>-Arterial (VA) ECMO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Provides both cardiac and pulmonary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Indications:</a:t>
            </a:r>
          </a:p>
          <a:p>
            <a:pPr marL="1600200" lvl="1" indent="-457200"/>
            <a:r>
              <a:rPr lang="en-US" dirty="0" smtClean="0"/>
              <a:t>Severe cardiac failure/refractory cardiogenic shock/septic shock</a:t>
            </a:r>
          </a:p>
          <a:p>
            <a:pPr marL="1600200" lvl="1" indent="-457200"/>
            <a:r>
              <a:rPr lang="en-US" dirty="0" smtClean="0"/>
              <a:t>Post cardiac surgery support</a:t>
            </a:r>
          </a:p>
          <a:p>
            <a:pPr marL="1600200" lvl="1" indent="-457200"/>
            <a:r>
              <a:rPr lang="en-US" dirty="0" smtClean="0"/>
              <a:t>Full arrest support (E-CPR)</a:t>
            </a:r>
          </a:p>
          <a:p>
            <a:pPr marL="1600200" lvl="1" indent="-457200"/>
            <a:r>
              <a:rPr lang="en-US" dirty="0" smtClean="0"/>
              <a:t>Massive pulmonary embolism</a:t>
            </a:r>
          </a:p>
          <a:p>
            <a:pPr marL="1600200" lvl="1" indent="-457200"/>
            <a:r>
              <a:rPr lang="en-US" dirty="0" smtClean="0"/>
              <a:t>Hypothermic cardiac arrest (exposure)</a:t>
            </a:r>
          </a:p>
          <a:p>
            <a:pPr marL="1600200" lvl="1" indent="-457200"/>
            <a:endParaRPr lang="en-US" dirty="0" smtClean="0"/>
          </a:p>
          <a:p>
            <a:pPr marL="160020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ECLS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err="1" smtClean="0"/>
              <a:t>Veno</a:t>
            </a:r>
            <a:r>
              <a:rPr lang="en-US" sz="3000" dirty="0" smtClean="0"/>
              <a:t>-Venous (VV) ECMO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Emerging mode</a:t>
            </a:r>
            <a:r>
              <a:rPr lang="en-US" dirty="0"/>
              <a:t> </a:t>
            </a:r>
            <a:r>
              <a:rPr lang="en-US" dirty="0" smtClean="0"/>
              <a:t>providing only pulmonary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Indications:</a:t>
            </a:r>
          </a:p>
          <a:p>
            <a:pPr marL="1600200" lvl="1" indent="-457200"/>
            <a:r>
              <a:rPr lang="en-US" dirty="0" smtClean="0"/>
              <a:t>Severe/refractory hypoxemia or pulmonary failure (P/F &lt; 80-100)</a:t>
            </a:r>
          </a:p>
          <a:p>
            <a:pPr marL="1947863" lvl="4" indent="-457200"/>
            <a:r>
              <a:rPr lang="en-US" dirty="0" smtClean="0"/>
              <a:t>ARDS secondary to sepsis, trauma or burns</a:t>
            </a:r>
          </a:p>
          <a:p>
            <a:pPr marL="1947863" lvl="4" indent="-457200"/>
            <a:r>
              <a:rPr lang="en-US" dirty="0" smtClean="0"/>
              <a:t>Severe pulmonary infection (bacterial or viral)</a:t>
            </a:r>
          </a:p>
          <a:p>
            <a:pPr marL="1947863" lvl="4" indent="-457200"/>
            <a:r>
              <a:rPr lang="en-US" dirty="0" smtClean="0"/>
              <a:t>Smoke inhalation</a:t>
            </a:r>
          </a:p>
          <a:p>
            <a:pPr marL="1947863" lvl="4" indent="-457200"/>
            <a:r>
              <a:rPr lang="en-US" dirty="0" smtClean="0"/>
              <a:t>Severe pulmonary injury/</a:t>
            </a:r>
            <a:r>
              <a:rPr lang="en-US" dirty="0" err="1" smtClean="0"/>
              <a:t>broncho</a:t>
            </a:r>
            <a:r>
              <a:rPr lang="en-US" dirty="0" smtClean="0"/>
              <a:t>-pleural fistulas</a:t>
            </a:r>
          </a:p>
        </p:txBody>
      </p:sp>
    </p:spTree>
    <p:extLst>
      <p:ext uri="{BB962C8B-B14F-4D97-AF65-F5344CB8AC3E}">
        <p14:creationId xmlns:p14="http://schemas.microsoft.com/office/powerpoint/2010/main" val="22253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ECLS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Changes in catheter access and pump technology are expanding the indications for this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Pumps are now manageable by specially trained ICU Nurses or Respiratory therapists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733800" cy="24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maquet.se/assets/media/MAQUET%20Online/Global%20Website/Content%20Images%20(Gallery,%20Inline,%20etc)/General%20Inline%20Images/Company/Events/cardiohelp_540x400_150_web--(Get%20Original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50566"/>
            <a:ext cx="2895600" cy="21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Treatment Strategy for all ECLS is allow time for healing or bridge to a device</a:t>
            </a:r>
          </a:p>
          <a:p>
            <a:pPr marL="1600200" lvl="1" indent="-457200"/>
            <a:r>
              <a:rPr lang="en-US" dirty="0" smtClean="0"/>
              <a:t>VV Pump times for respiratory failure are some of the longest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2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State of UW Medicine  ECLS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UW Medical Center Currently Operates an ECMO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Primarily VA as a rescue following cardiac surgery with some VV as a bridge to lung transplantation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 smtClean="0"/>
              <a:t>Perfusionist</a:t>
            </a:r>
            <a:r>
              <a:rPr lang="en-US" sz="3000" dirty="0" smtClean="0"/>
              <a:t> managed making expansion difficult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Plan to transition to a nursing model and then expand for additional cardiac indications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in adults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Increasing evidence of efficacy in adult respiratory failure from a variety of etiologies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RCT from the UK (CESAR) comparing conventional ventilator management to transfer to ECMO center</a:t>
            </a:r>
          </a:p>
          <a:p>
            <a:pPr marL="1600200" lvl="1" indent="-457200"/>
            <a:r>
              <a:rPr lang="en-US" dirty="0" smtClean="0"/>
              <a:t> 6 month survival 63% </a:t>
            </a:r>
            <a:r>
              <a:rPr lang="en-US" dirty="0" err="1" smtClean="0"/>
              <a:t>vs</a:t>
            </a:r>
            <a:r>
              <a:rPr lang="en-US" dirty="0" smtClean="0"/>
              <a:t> 47%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Recent experience with H1N1 epidemic in young adults with critical respiratory failure</a:t>
            </a:r>
          </a:p>
          <a:p>
            <a:pPr marL="1600200" lvl="1" indent="-457200"/>
            <a:r>
              <a:rPr lang="en-US" dirty="0" smtClean="0"/>
              <a:t>76% survival ECMO </a:t>
            </a:r>
            <a:r>
              <a:rPr lang="en-US" dirty="0" err="1" smtClean="0"/>
              <a:t>vs</a:t>
            </a:r>
            <a:r>
              <a:rPr lang="en-US" dirty="0" smtClean="0"/>
              <a:t> 45% survival matched controls</a:t>
            </a:r>
          </a:p>
        </p:txBody>
      </p:sp>
    </p:spTree>
    <p:extLst>
      <p:ext uri="{BB962C8B-B14F-4D97-AF65-F5344CB8AC3E}">
        <p14:creationId xmlns:p14="http://schemas.microsoft.com/office/powerpoint/2010/main" val="18467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Growing community need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" y="1143000"/>
            <a:ext cx="8201025" cy="32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4572000" cy="24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1223</TotalTime>
  <Words>858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Template_light-background_3-21-12 (1)</vt:lpstr>
      <vt:lpstr>Extracorporeal Life Support (ECLS) at HMC</vt:lpstr>
      <vt:lpstr>Extra-Corporeal Life Support (ECLS)</vt:lpstr>
      <vt:lpstr>ECLS Technology</vt:lpstr>
      <vt:lpstr>ECLS Technology</vt:lpstr>
      <vt:lpstr>ECLS Technology</vt:lpstr>
      <vt:lpstr>ECLS </vt:lpstr>
      <vt:lpstr>Current State of UW Medicine  ECLS </vt:lpstr>
      <vt:lpstr>Evidence in adults</vt:lpstr>
      <vt:lpstr>Growing community need</vt:lpstr>
      <vt:lpstr>New ECLS programs in Western WA</vt:lpstr>
      <vt:lpstr>HMC Proposal</vt:lpstr>
      <vt:lpstr>New Protocol Development</vt:lpstr>
      <vt:lpstr>Staffing of ECLS</vt:lpstr>
      <vt:lpstr>Staffing of ECLS</vt:lpstr>
      <vt:lpstr>Communication Tree</vt:lpstr>
      <vt:lpstr>NAS Concerns</vt:lpstr>
      <vt:lpstr>Program Readiness</vt:lpstr>
      <vt:lpstr>References</vt:lpstr>
      <vt:lpstr>HMC TSL </vt:lpstr>
      <vt:lpstr>HMC TSL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Nina Sen</cp:lastModifiedBy>
  <cp:revision>53</cp:revision>
  <dcterms:created xsi:type="dcterms:W3CDTF">2012-07-01T20:36:09Z</dcterms:created>
  <dcterms:modified xsi:type="dcterms:W3CDTF">2016-03-16T22:07:21Z</dcterms:modified>
</cp:coreProperties>
</file>