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60" r:id="rId3"/>
    <p:sldId id="277" r:id="rId4"/>
    <p:sldId id="261" r:id="rId5"/>
    <p:sldId id="262" r:id="rId6"/>
    <p:sldId id="278" r:id="rId7"/>
    <p:sldId id="271" r:id="rId8"/>
    <p:sldId id="264" r:id="rId9"/>
    <p:sldId id="265" r:id="rId10"/>
    <p:sldId id="279" r:id="rId11"/>
    <p:sldId id="263" r:id="rId12"/>
    <p:sldId id="282" r:id="rId13"/>
    <p:sldId id="257" r:id="rId14"/>
    <p:sldId id="280" r:id="rId15"/>
    <p:sldId id="273" r:id="rId16"/>
    <p:sldId id="27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04" autoAdjust="0"/>
  </p:normalViewPr>
  <p:slideViewPr>
    <p:cSldViewPr>
      <p:cViewPr>
        <p:scale>
          <a:sx n="82" d="100"/>
          <a:sy n="82" d="100"/>
        </p:scale>
        <p:origin x="-18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ABC83CD-C908-4923-ACA8-35604EAA69B4}" type="datetimeFigureOut">
              <a:rPr lang="en-US" smtClean="0"/>
              <a:pPr/>
              <a:t>5/20/2016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3823BEF-8181-4576-8D9B-8D66CF0F28C9}" type="slidenum">
              <a:rPr lang="en-US" smtClean="0"/>
              <a:pPr/>
              <a:t>‹#›</a:t>
            </a:fld>
            <a:endParaRPr lang="en-US"/>
          </a:p>
        </p:txBody>
      </p:sp>
    </p:spTree>
    <p:extLst>
      <p:ext uri="{BB962C8B-B14F-4D97-AF65-F5344CB8AC3E}">
        <p14:creationId xmlns:p14="http://schemas.microsoft.com/office/powerpoint/2010/main" val="418108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917147-B8DE-45AE-B681-4FEE27C851BC}" type="datetimeFigureOut">
              <a:rPr lang="en-US" smtClean="0"/>
              <a:pPr/>
              <a:t>5/20/2016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02E97F-6397-432A-AF6D-EFA4A3687E24}" type="slidenum">
              <a:rPr lang="en-US" smtClean="0"/>
              <a:pPr/>
              <a:t>‹#›</a:t>
            </a:fld>
            <a:endParaRPr lang="en-US"/>
          </a:p>
        </p:txBody>
      </p:sp>
    </p:spTree>
    <p:extLst>
      <p:ext uri="{BB962C8B-B14F-4D97-AF65-F5344CB8AC3E}">
        <p14:creationId xmlns:p14="http://schemas.microsoft.com/office/powerpoint/2010/main" val="96952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coming, everyone.  If you don’t know me… AIDET.  </a:t>
            </a:r>
          </a:p>
        </p:txBody>
      </p:sp>
      <p:sp>
        <p:nvSpPr>
          <p:cNvPr id="4" name="Slide Number Placeholder 3"/>
          <p:cNvSpPr>
            <a:spLocks noGrp="1"/>
          </p:cNvSpPr>
          <p:nvPr>
            <p:ph type="sldNum" sz="quarter" idx="10"/>
          </p:nvPr>
        </p:nvSpPr>
        <p:spPr/>
        <p:txBody>
          <a:bodyPr/>
          <a:lstStyle/>
          <a:p>
            <a:fld id="{4202E97F-6397-432A-AF6D-EFA4A3687E24}" type="slidenum">
              <a:rPr lang="en-US" smtClean="0"/>
              <a:pPr/>
              <a:t>1</a:t>
            </a:fld>
            <a:endParaRPr lang="en-US"/>
          </a:p>
        </p:txBody>
      </p:sp>
    </p:spTree>
    <p:extLst>
      <p:ext uri="{BB962C8B-B14F-4D97-AF65-F5344CB8AC3E}">
        <p14:creationId xmlns:p14="http://schemas.microsoft.com/office/powerpoint/2010/main" val="397506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going to review in detail (do so if you haven’t reviewed</a:t>
            </a:r>
            <a:r>
              <a:rPr lang="en-US" baseline="0" dirty="0" smtClean="0"/>
              <a:t> it in awhile) – </a:t>
            </a:r>
            <a:r>
              <a:rPr lang="en-US" dirty="0" smtClean="0"/>
              <a:t>Other employees stay </a:t>
            </a:r>
            <a:r>
              <a:rPr lang="en-US" dirty="0"/>
              <a:t>at least 6 feet away – okay to work at other benches.  </a:t>
            </a:r>
            <a:r>
              <a:rPr lang="en-US" dirty="0" smtClean="0"/>
              <a:t>Block</a:t>
            </a:r>
            <a:r>
              <a:rPr lang="en-US" baseline="0" dirty="0" smtClean="0"/>
              <a:t> </a:t>
            </a:r>
            <a:r>
              <a:rPr lang="en-US" baseline="0" dirty="0"/>
              <a:t>access to lab </a:t>
            </a:r>
            <a:r>
              <a:rPr lang="en-US" baseline="0" dirty="0" smtClean="0"/>
              <a:t>for non-lab </a:t>
            </a:r>
            <a:r>
              <a:rPr lang="en-US" baseline="0" dirty="0"/>
              <a:t>employees (delivery, couriers, sales </a:t>
            </a:r>
            <a:r>
              <a:rPr lang="en-US" baseline="0" dirty="0" smtClean="0"/>
              <a:t>reps, etc.)</a:t>
            </a:r>
            <a:endParaRPr lang="en-US" baseline="0"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“miasma of badness” or if CDC clearly recommending respirators for standard</a:t>
            </a:r>
            <a:r>
              <a:rPr lang="en-US" baseline="0" dirty="0"/>
              <a:t> lab testing (automated), then avoid bringing into the clinical lab.</a:t>
            </a:r>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11</a:t>
            </a:fld>
            <a:endParaRPr lang="en-US"/>
          </a:p>
        </p:txBody>
      </p:sp>
    </p:spTree>
    <p:extLst>
      <p:ext uri="{BB962C8B-B14F-4D97-AF65-F5344CB8AC3E}">
        <p14:creationId xmlns:p14="http://schemas.microsoft.com/office/powerpoint/2010/main" val="216090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Questions?</a:t>
            </a:r>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12</a:t>
            </a:fld>
            <a:endParaRPr lang="en-US"/>
          </a:p>
        </p:txBody>
      </p:sp>
    </p:spTree>
    <p:extLst>
      <p:ext uri="{BB962C8B-B14F-4D97-AF65-F5344CB8AC3E}">
        <p14:creationId xmlns:p14="http://schemas.microsoft.com/office/powerpoint/2010/main" val="2534060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HMC learned that it’s very expensive to have nurses &amp; doctors all suited up watching</a:t>
            </a:r>
            <a:r>
              <a:rPr lang="en-US" baseline="0" dirty="0"/>
              <a:t> a slightly ill patient sleep!  </a:t>
            </a:r>
            <a:r>
              <a:rPr lang="en-US" dirty="0"/>
              <a:t>In self defense, they have</a:t>
            </a:r>
            <a:r>
              <a:rPr lang="en-US" baseline="0" dirty="0"/>
              <a:t> created a process to take ambulance to patients home, suit up, talk to patient and take samples. Goal is to </a:t>
            </a:r>
            <a:r>
              <a:rPr lang="en-US" dirty="0"/>
              <a:t>rule out serious pathogen before bringing them into hospital.  Patient pre-logged as</a:t>
            </a:r>
            <a:r>
              <a:rPr lang="en-US" baseline="0" dirty="0"/>
              <a:t> </a:t>
            </a:r>
            <a:r>
              <a:rPr lang="en-US" baseline="0" dirty="0" err="1"/>
              <a:t>Inf</a:t>
            </a:r>
            <a:r>
              <a:rPr lang="en-US" baseline="0" dirty="0"/>
              <a:t> Disease clinic visit – they will call LMR to notify they are activating.  Lab has agreed to supply them with box containing sample collection tubes &amp; supplies – no one else willing to monitor for expiration dates.  Box will be labeled and serve as transport back to the lab.  Depending on the pathogen and samples, we may need to activate – no different than patient in house for us!  But rest of hospital no impact, other than lab TAT.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Would be activated perhaps by Public Health, say another </a:t>
            </a:r>
            <a:r>
              <a:rPr lang="en-US" baseline="0" dirty="0" err="1"/>
              <a:t>ebola</a:t>
            </a:r>
            <a:r>
              <a:rPr lang="en-US" baseline="0" dirty="0"/>
              <a:t> or VHD outbreak, or if researcher on UW Campus comes down with symptoms.  Upcoming new research for 1918 strain of influenza – one of the last big pandemics, so don’t want to take any chances if someone from that lab starts running a fever…</a:t>
            </a:r>
            <a:endParaRPr lang="en-US" dirty="0"/>
          </a:p>
          <a:p>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Extremely important – this is where</a:t>
            </a:r>
            <a:r>
              <a:rPr lang="en-US" baseline="0" dirty="0"/>
              <a:t> most HCP’s get ill, don’t realize contaminated self.</a:t>
            </a:r>
          </a:p>
          <a:p>
            <a:r>
              <a:rPr lang="en-US" baseline="0" dirty="0" smtClean="0"/>
              <a:t>Two parts – body, then face.  </a:t>
            </a:r>
          </a:p>
          <a:p>
            <a:r>
              <a:rPr lang="en-US" baseline="0" dirty="0" smtClean="0"/>
              <a:t>Keep </a:t>
            </a:r>
            <a:r>
              <a:rPr lang="en-US" baseline="0" dirty="0"/>
              <a:t>gown away from you and off floor</a:t>
            </a:r>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16</a:t>
            </a:fld>
            <a:endParaRPr lang="en-US"/>
          </a:p>
        </p:txBody>
      </p:sp>
    </p:spTree>
    <p:extLst>
      <p:ext uri="{BB962C8B-B14F-4D97-AF65-F5344CB8AC3E}">
        <p14:creationId xmlns:p14="http://schemas.microsoft.com/office/powerpoint/2010/main" val="296713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next hour we’re going to</a:t>
            </a:r>
            <a:r>
              <a:rPr lang="en-US" baseline="0" dirty="0"/>
              <a:t> spend 30 minutes talking what we’re now calling the HPI plan – essentially a melding of our existing Bioalert protocols with the Ebola protocols.  I’m also going to tell you about a new process that Harborview is instituting, where rather than activate a full containment for patients in the hospital when they’re possibly infected with something nasty, but they’re not sick enough to need hospital care.  And finally, we’ll spend the last 30 minutes donning &amp; doffing the extra PPE required in an Ebola-level activation, just so we don’t forget all we learned a year or so ago.</a:t>
            </a:r>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Any of you NOT here 1 – 2 years ago when we had to come up with a laboratory response to the Ebola epidemic?  </a:t>
            </a:r>
          </a:p>
          <a:p>
            <a:pPr marL="171450" indent="-171450">
              <a:buFont typeface="Arial" panose="020B0604020202020204" pitchFamily="34" charset="0"/>
              <a:buChar char="•"/>
            </a:pPr>
            <a:r>
              <a:rPr lang="en-US" baseline="0" dirty="0"/>
              <a:t>History: We had a Bioalert plan for many years, but when </a:t>
            </a:r>
            <a:r>
              <a:rPr lang="en-US" baseline="0" dirty="0" err="1"/>
              <a:t>ebola</a:t>
            </a:r>
            <a:r>
              <a:rPr lang="en-US" baseline="0" dirty="0"/>
              <a:t> hit, it was clear we’d never imagined dealing with a pathogen that virulent in a general clinical lab – had to come up with whole new way to be sure any lab person handling the specimen was protected. Long &amp; painful process, I’m very proud that we are one of very few labs who figured it out and made it work. HMC had 4 activations, carried off admirably. </a:t>
            </a:r>
          </a:p>
          <a:p>
            <a:pPr marL="171450" indent="-171450">
              <a:buFont typeface="Arial" panose="020B0604020202020204" pitchFamily="34" charset="0"/>
              <a:buChar char="•"/>
            </a:pPr>
            <a:r>
              <a:rPr lang="en-US" baseline="0" dirty="0"/>
              <a:t>Labs &amp; PCP now take what we learned from Ebola and create plans that covers the spectrum – like emergency preparedness &amp; ‘all hazards’ plan – one plan that covers all the hazards you can imagine happening.  So, even though </a:t>
            </a:r>
            <a:r>
              <a:rPr lang="en-US" dirty="0"/>
              <a:t>Ebola over for now, you never know when the next epidemic will happen – could be Ebola, could be Lassa or </a:t>
            </a:r>
            <a:r>
              <a:rPr lang="en-US" dirty="0" err="1"/>
              <a:t>Marlberg</a:t>
            </a:r>
            <a:r>
              <a:rPr lang="en-US" dirty="0"/>
              <a:t> or other known</a:t>
            </a:r>
            <a:r>
              <a:rPr lang="en-US" baseline="0" dirty="0"/>
              <a:t> nasty viruses out there, or it could be </a:t>
            </a:r>
            <a:r>
              <a:rPr lang="en-US" dirty="0"/>
              <a:t>one</a:t>
            </a:r>
            <a:r>
              <a:rPr lang="en-US" baseline="0" dirty="0"/>
              <a:t> of the emerging infectious diseases (</a:t>
            </a:r>
            <a:r>
              <a:rPr lang="en-US" baseline="0" dirty="0" err="1"/>
              <a:t>Zika</a:t>
            </a:r>
            <a:r>
              <a:rPr lang="en-US" baseline="0" dirty="0"/>
              <a:t> or MERS) or even bioterrorist attack. So – the new ‘Highly Pathogenic Infection’ term was created – HPI.  Doesn’t exactly roll off the tongue, but want to use the same terminology as the PCP’s, so we all understand what we’re dealing with.</a:t>
            </a:r>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3</a:t>
            </a:fld>
            <a:endParaRPr lang="en-US"/>
          </a:p>
        </p:txBody>
      </p:sp>
    </p:spTree>
    <p:extLst>
      <p:ext uri="{BB962C8B-B14F-4D97-AF65-F5344CB8AC3E}">
        <p14:creationId xmlns:p14="http://schemas.microsoft.com/office/powerpoint/2010/main" val="30913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hospital</a:t>
            </a:r>
            <a:r>
              <a:rPr lang="en-US" baseline="0" dirty="0"/>
              <a:t> level, the HPI plan goes into effect when there’s concern for infections that fit this definition.  Screen for disease, isolate patient – may or may not build out the special isolation room that we saw during Ebola activations.  IC will make sure people don’t inadvertently wander into the room or space, and also charged with notifying everyone who needs to know – includes the LMR on call.</a:t>
            </a:r>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4</a:t>
            </a:fld>
            <a:endParaRPr lang="en-US"/>
          </a:p>
        </p:txBody>
      </p:sp>
    </p:spTree>
    <p:extLst>
      <p:ext uri="{BB962C8B-B14F-4D97-AF65-F5344CB8AC3E}">
        <p14:creationId xmlns:p14="http://schemas.microsoft.com/office/powerpoint/2010/main" val="234243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a:t>
            </a:r>
            <a:r>
              <a:rPr lang="en-US" baseline="0" dirty="0"/>
              <a:t> LMR gets notified, they need to figure out what type of risk does this particular issue hold for those of us in the lab. One of the new things in the HPI lab plan was creation of tiers of risk, with different levels of activation based on that risk.  Some things may be hazardous to those working up close to the patient, but no excessive risk to anyone removed from the patient.  Recent example is MERS – extra precautions while working with patient, but standard precautions in the lab.</a:t>
            </a:r>
          </a:p>
          <a:p>
            <a:endParaRPr lang="en-US" baseline="0" dirty="0"/>
          </a:p>
          <a:p>
            <a:r>
              <a:rPr lang="en-US" baseline="0" dirty="0"/>
              <a:t>Once LMR determines level of activation, starts the notification process, works with patient’s docs as needed, and deactivates the plan – much like they did for Ebola process. So let’s talk about the tiers…</a:t>
            </a:r>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5</a:t>
            </a:fld>
            <a:endParaRPr lang="en-US"/>
          </a:p>
        </p:txBody>
      </p:sp>
    </p:spTree>
    <p:extLst>
      <p:ext uri="{BB962C8B-B14F-4D97-AF65-F5344CB8AC3E}">
        <p14:creationId xmlns:p14="http://schemas.microsoft.com/office/powerpoint/2010/main" val="65507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Made up a new term to help us </a:t>
            </a:r>
            <a:r>
              <a:rPr lang="en-US" dirty="0" smtClean="0"/>
              <a:t>(LPL)</a:t>
            </a:r>
            <a:endParaRPr lang="en-US" dirty="0"/>
          </a:p>
          <a:p>
            <a:r>
              <a:rPr lang="en-US" dirty="0"/>
              <a:t>A = highest risk near patient – phlebotomy wear</a:t>
            </a:r>
            <a:r>
              <a:rPr lang="en-US" baseline="0" dirty="0"/>
              <a:t> PPE (like Flu).  While </a:t>
            </a:r>
            <a:r>
              <a:rPr lang="en-US" baseline="0" dirty="0" smtClean="0"/>
              <a:t>with these </a:t>
            </a:r>
            <a:r>
              <a:rPr lang="en-US" baseline="0" dirty="0"/>
              <a:t>diseases you can get pathogen in blood, highest titer in respiratory secretions (sputum, BAL) and many high in stool, so want these specimens handled in BSC.  Other testing okay using standard precautions &amp; PPE.  Virology shouldn’t culture, so need to know.  Also would apply to diseases spread by mosquito, where need an infected mosquito.</a:t>
            </a:r>
          </a:p>
          <a:p>
            <a:r>
              <a:rPr lang="en-US" baseline="0" dirty="0"/>
              <a:t>B = Ebola level.  Enhanced PPE – staff monitoring likely</a:t>
            </a:r>
          </a:p>
          <a:p>
            <a:r>
              <a:rPr lang="en-US" baseline="0" dirty="0"/>
              <a:t>C = can’t </a:t>
            </a:r>
            <a:r>
              <a:rPr lang="en-US" baseline="0" dirty="0" smtClean="0"/>
              <a:t>think </a:t>
            </a:r>
            <a:r>
              <a:rPr lang="en-US" baseline="0" dirty="0"/>
              <a:t>of what pathogen would fit here, but wanted a category for things that the CDC says we need to use a respirator even for the limited no-manipulation basic lab testing.  Faculty have decided that we won’t go that far – we’d possibly offer near-patient testing wearing same PPE as patient care providers, but not bring samples into the lab.</a:t>
            </a:r>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Protection Level A - Obviously,</a:t>
            </a:r>
            <a:r>
              <a:rPr lang="en-US" baseline="0" dirty="0"/>
              <a:t> a disease that is transmitted by respiratory route can be caught by lab worker handling sample containing organism if they don’t follow good lab procedures – this is also true of blood borne pathogens we know we handle every day.  Aerosol generation comes to mind – how do you avoid aerosols?  </a:t>
            </a:r>
          </a:p>
          <a:p>
            <a:r>
              <a:rPr lang="en-US" baseline="0" dirty="0"/>
              <a:t>Seeing too many people handling a tube of blood without gloves lately!  Also, scratching face, fluffing hair, etc. all bad habits.</a:t>
            </a:r>
          </a:p>
          <a:p>
            <a:r>
              <a:rPr lang="en-US" baseline="0" dirty="0"/>
              <a:t>During Ebola outbreak, resident did a study to see if could find virus around the lab, specifically on the </a:t>
            </a:r>
            <a:r>
              <a:rPr lang="en-US" baseline="0" dirty="0" err="1"/>
              <a:t>chem</a:t>
            </a:r>
            <a:r>
              <a:rPr lang="en-US" baseline="0" dirty="0"/>
              <a:t> automation line – while mostly none in areas not directly near specimen handling/pipetting/discard areas, there were some positive findings on just regular automation line surfaces – treat the lab testing areas as a contaminated areas! </a:t>
            </a:r>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7</a:t>
            </a:fld>
            <a:endParaRPr lang="en-US"/>
          </a:p>
        </p:txBody>
      </p:sp>
    </p:spTree>
    <p:extLst>
      <p:ext uri="{BB962C8B-B14F-4D97-AF65-F5344CB8AC3E}">
        <p14:creationId xmlns:p14="http://schemas.microsoft.com/office/powerpoint/2010/main" val="269780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plan will apply to any VHF</a:t>
            </a:r>
            <a:r>
              <a:rPr lang="en-US" baseline="0" dirty="0"/>
              <a:t> (Ebola, </a:t>
            </a:r>
            <a:r>
              <a:rPr lang="en-US" dirty="0"/>
              <a:t>Lassa, Marburg, and Crimean-Congo hemorrhagic fevers have person-to-person transmission).</a:t>
            </a:r>
          </a:p>
          <a:p>
            <a:r>
              <a:rPr lang="en-US" dirty="0"/>
              <a:t>Take standard</a:t>
            </a:r>
            <a:r>
              <a:rPr lang="en-US" baseline="0" dirty="0"/>
              <a:t> precautions</a:t>
            </a:r>
            <a:r>
              <a:rPr lang="en-US" dirty="0"/>
              <a:t> and stepped</a:t>
            </a:r>
            <a:r>
              <a:rPr lang="en-US" baseline="0" dirty="0"/>
              <a:t> it up a notch with additional PPE &amp; safety processes</a:t>
            </a:r>
          </a:p>
          <a:p>
            <a:r>
              <a:rPr lang="en-US" baseline="0" dirty="0"/>
              <a:t>Respirator not required </a:t>
            </a:r>
          </a:p>
          <a:p>
            <a:r>
              <a:rPr lang="en-US" baseline="0" dirty="0"/>
              <a:t>Test Manu - Automated instrument or POC/other stuff in BSC (biological safety cabinet, or hood), only thing done on open bench is carefully remove tube top</a:t>
            </a:r>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8</a:t>
            </a:fld>
            <a:endParaRPr lang="en-US"/>
          </a:p>
        </p:txBody>
      </p:sp>
    </p:spTree>
    <p:extLst>
      <p:ext uri="{BB962C8B-B14F-4D97-AF65-F5344CB8AC3E}">
        <p14:creationId xmlns:p14="http://schemas.microsoft.com/office/powerpoint/2010/main" val="192450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limited lab testing, things necessary for</a:t>
            </a:r>
            <a:r>
              <a:rPr lang="en-US" baseline="0" dirty="0"/>
              <a:t> patient care.  They can send additional tubes and order whatever they like but unless on this list we won’t perform unless get LMR approval.  Do need to save the samples for awhile in case of </a:t>
            </a:r>
            <a:r>
              <a:rPr lang="en-US" baseline="0" dirty="0" err="1"/>
              <a:t>addons</a:t>
            </a:r>
            <a:r>
              <a:rPr lang="en-US" baseline="0" dirty="0"/>
              <a:t> or if patient shown to not have the suspected pathogen.</a:t>
            </a:r>
            <a:endParaRPr lang="en-US" dirty="0"/>
          </a:p>
        </p:txBody>
      </p:sp>
      <p:sp>
        <p:nvSpPr>
          <p:cNvPr id="4" name="Slide Number Placeholder 3"/>
          <p:cNvSpPr>
            <a:spLocks noGrp="1"/>
          </p:cNvSpPr>
          <p:nvPr>
            <p:ph type="sldNum" sz="quarter" idx="10"/>
          </p:nvPr>
        </p:nvSpPr>
        <p:spPr/>
        <p:txBody>
          <a:bodyPr/>
          <a:lstStyle/>
          <a:p>
            <a:fld id="{4202E97F-6397-432A-AF6D-EFA4A3687E24}" type="slidenum">
              <a:rPr lang="en-US" smtClean="0"/>
              <a:pPr/>
              <a:t>9</a:t>
            </a:fld>
            <a:endParaRPr lang="en-US"/>
          </a:p>
        </p:txBody>
      </p:sp>
    </p:spTree>
    <p:extLst>
      <p:ext uri="{BB962C8B-B14F-4D97-AF65-F5344CB8AC3E}">
        <p14:creationId xmlns:p14="http://schemas.microsoft.com/office/powerpoint/2010/main" val="234931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DE36CC19-C42E-4FC4-874D-A5CB75F7DB33}"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FCEE4-A060-4AD6-8FD8-1131A6B9C2B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36CC19-C42E-4FC4-874D-A5CB75F7DB33}"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FCEE4-A060-4AD6-8FD8-1131A6B9C2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36CC19-C42E-4FC4-874D-A5CB75F7DB33}" type="datetimeFigureOut">
              <a:rPr lang="en-US" smtClean="0"/>
              <a:pPr/>
              <a:t>5/20/2016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8BFCEE4-A060-4AD6-8FD8-1131A6B9C2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36CC19-C42E-4FC4-874D-A5CB75F7DB33}"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FCEE4-A060-4AD6-8FD8-1131A6B9C2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E36CC19-C42E-4FC4-874D-A5CB75F7DB33}" type="datetimeFigureOut">
              <a:rPr lang="en-US" smtClean="0"/>
              <a:pPr/>
              <a:t>5/20/2016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FCEE4-A060-4AD6-8FD8-1131A6B9C2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E36CC19-C42E-4FC4-874D-A5CB75F7DB33}" type="datetimeFigureOut">
              <a:rPr lang="en-US" smtClean="0"/>
              <a:pPr/>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FCEE4-A060-4AD6-8FD8-1131A6B9C2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E36CC19-C42E-4FC4-874D-A5CB75F7DB33}" type="datetimeFigureOut">
              <a:rPr lang="en-US" smtClean="0"/>
              <a:pPr/>
              <a:t>5/20/2016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FCEE4-A060-4AD6-8FD8-1131A6B9C2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E36CC19-C42E-4FC4-874D-A5CB75F7DB33}" type="datetimeFigureOut">
              <a:rPr lang="en-US" smtClean="0"/>
              <a:pPr/>
              <a:t>5/20/2016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FCEE4-A060-4AD6-8FD8-1131A6B9C2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6CC19-C42E-4FC4-874D-A5CB75F7DB33}" type="datetimeFigureOut">
              <a:rPr lang="en-US" smtClean="0"/>
              <a:pPr/>
              <a:t>5/20/2016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FCEE4-A060-4AD6-8FD8-1131A6B9C2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E36CC19-C42E-4FC4-874D-A5CB75F7DB33}" type="datetimeFigureOut">
              <a:rPr lang="en-US" smtClean="0"/>
              <a:pPr/>
              <a:t>5/20/2016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FCEE4-A060-4AD6-8FD8-1131A6B9C2B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E36CC19-C42E-4FC4-874D-A5CB75F7DB33}" type="datetimeFigureOut">
              <a:rPr lang="en-US" smtClean="0"/>
              <a:pPr/>
              <a:t>5/20/2016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8BFCEE4-A060-4AD6-8FD8-1131A6B9C2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E36CC19-C42E-4FC4-874D-A5CB75F7DB33}" type="datetimeFigureOut">
              <a:rPr lang="en-US" smtClean="0"/>
              <a:pPr/>
              <a:t>5/20/2016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8BFCEE4-A060-4AD6-8FD8-1131A6B9C2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355848"/>
            <a:ext cx="8534400" cy="1673352"/>
          </a:xfrm>
        </p:spPr>
        <p:txBody>
          <a:bodyPr>
            <a:normAutofit fontScale="90000"/>
          </a:bodyPr>
          <a:lstStyle/>
          <a:p>
            <a:pPr>
              <a:spcAft>
                <a:spcPts val="1200"/>
              </a:spcAft>
            </a:pPr>
            <a:r>
              <a:rPr lang="en-US" sz="3600" dirty="0"/>
              <a:t>HMC Laboratory Medicine</a:t>
            </a:r>
            <a:r>
              <a:rPr lang="en-US" dirty="0"/>
              <a:t/>
            </a:r>
            <a:br>
              <a:rPr lang="en-US" dirty="0"/>
            </a:br>
            <a:r>
              <a:rPr lang="en-US" dirty="0"/>
              <a:t>Highly Pathogenic Infection Update</a:t>
            </a:r>
          </a:p>
        </p:txBody>
      </p:sp>
      <p:sp>
        <p:nvSpPr>
          <p:cNvPr id="3" name="Subtitle 2"/>
          <p:cNvSpPr>
            <a:spLocks noGrp="1"/>
          </p:cNvSpPr>
          <p:nvPr>
            <p:ph type="subTitle" idx="1"/>
          </p:nvPr>
        </p:nvSpPr>
        <p:spPr>
          <a:xfrm>
            <a:off x="685800" y="1828800"/>
            <a:ext cx="8077200" cy="1371600"/>
          </a:xfrm>
        </p:spPr>
        <p:txBody>
          <a:bodyPr/>
          <a:lstStyle/>
          <a:p>
            <a:r>
              <a:rPr lang="en-US" dirty="0"/>
              <a:t>3/2016</a:t>
            </a:r>
          </a:p>
        </p:txBody>
      </p:sp>
    </p:spTree>
    <p:extLst>
      <p:ext uri="{BB962C8B-B14F-4D97-AF65-F5344CB8AC3E}">
        <p14:creationId xmlns:p14="http://schemas.microsoft.com/office/powerpoint/2010/main" val="409216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Divisional Plans</a:t>
            </a:r>
          </a:p>
        </p:txBody>
      </p:sp>
      <p:sp>
        <p:nvSpPr>
          <p:cNvPr id="3" name="Content Placeholder 2"/>
          <p:cNvSpPr>
            <a:spLocks noGrp="1"/>
          </p:cNvSpPr>
          <p:nvPr>
            <p:ph idx="1"/>
          </p:nvPr>
        </p:nvSpPr>
        <p:spPr/>
        <p:txBody>
          <a:bodyPr>
            <a:normAutofit fontScale="92500" lnSpcReduction="20000"/>
          </a:bodyPr>
          <a:lstStyle/>
          <a:p>
            <a:r>
              <a:rPr lang="en-US" dirty="0"/>
              <a:t>Work as a team:</a:t>
            </a:r>
          </a:p>
          <a:p>
            <a:pPr lvl="1">
              <a:spcBef>
                <a:spcPts val="0"/>
              </a:spcBef>
            </a:pPr>
            <a:r>
              <a:rPr lang="en-US" dirty="0"/>
              <a:t>Specimen HANDLER works with sample </a:t>
            </a:r>
          </a:p>
          <a:p>
            <a:pPr lvl="1">
              <a:spcBef>
                <a:spcPts val="0"/>
              </a:spcBef>
            </a:pPr>
            <a:r>
              <a:rPr lang="en-US" dirty="0"/>
              <a:t>Helper provide safety monitoring and perform ‘clean’ tasks if helpful</a:t>
            </a:r>
          </a:p>
          <a:p>
            <a:pPr lvl="1">
              <a:spcBef>
                <a:spcPts val="0"/>
              </a:spcBef>
            </a:pPr>
            <a:r>
              <a:rPr lang="en-US" dirty="0"/>
              <a:t>Lab Site Manager ensures process goes smoothly &amp; doffing PPE done correctly</a:t>
            </a:r>
          </a:p>
          <a:p>
            <a:pPr>
              <a:spcBef>
                <a:spcPts val="600"/>
              </a:spcBef>
            </a:pPr>
            <a:r>
              <a:rPr lang="en-US" dirty="0"/>
              <a:t>Other employees stay clear of area to minimize distraction</a:t>
            </a:r>
          </a:p>
          <a:p>
            <a:pPr>
              <a:spcBef>
                <a:spcPts val="600"/>
              </a:spcBef>
            </a:pPr>
            <a:r>
              <a:rPr lang="en-US" dirty="0"/>
              <a:t>Block access to non-lab staff</a:t>
            </a:r>
          </a:p>
          <a:p>
            <a:pPr>
              <a:spcBef>
                <a:spcPts val="600"/>
              </a:spcBef>
            </a:pPr>
            <a:r>
              <a:rPr lang="en-US" dirty="0"/>
              <a:t>No manual manipulations or verification steps </a:t>
            </a:r>
          </a:p>
          <a:p>
            <a:pPr>
              <a:spcBef>
                <a:spcPts val="600"/>
              </a:spcBef>
            </a:pPr>
            <a:r>
              <a:rPr lang="en-US" dirty="0"/>
              <a:t>Decontaminate area/instrument prior to resuming regular testing</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Protection Level C</a:t>
            </a:r>
          </a:p>
        </p:txBody>
      </p:sp>
      <p:sp>
        <p:nvSpPr>
          <p:cNvPr id="3" name="Content Placeholder 2"/>
          <p:cNvSpPr>
            <a:spLocks noGrp="1"/>
          </p:cNvSpPr>
          <p:nvPr>
            <p:ph idx="1"/>
          </p:nvPr>
        </p:nvSpPr>
        <p:spPr>
          <a:xfrm>
            <a:off x="457200" y="1600200"/>
            <a:ext cx="4876800" cy="4952999"/>
          </a:xfrm>
        </p:spPr>
        <p:txBody>
          <a:bodyPr>
            <a:noAutofit/>
          </a:bodyPr>
          <a:lstStyle/>
          <a:p>
            <a:pPr>
              <a:spcAft>
                <a:spcPts val="600"/>
              </a:spcAft>
            </a:pPr>
            <a:r>
              <a:rPr lang="en-US" sz="3000" dirty="0"/>
              <a:t>If transmitted by airborne &amp; contact   </a:t>
            </a:r>
            <a:r>
              <a:rPr lang="en-US" sz="3000" i="1" dirty="0"/>
              <a:t>or</a:t>
            </a:r>
          </a:p>
          <a:p>
            <a:pPr>
              <a:spcAft>
                <a:spcPts val="600"/>
              </a:spcAft>
            </a:pPr>
            <a:r>
              <a:rPr lang="en-US" sz="3000" dirty="0"/>
              <a:t>If CDC requires respirator for GENERAL laboratory testing</a:t>
            </a:r>
          </a:p>
          <a:p>
            <a:pPr>
              <a:spcAft>
                <a:spcPts val="600"/>
              </a:spcAft>
            </a:pPr>
            <a:r>
              <a:rPr lang="en-US" sz="3000" dirty="0"/>
              <a:t>NO TESTING IN LAB – would set up near-patient testing, wearing same PPE as patient care providers</a:t>
            </a:r>
            <a:endParaRPr lang="en-US" dirty="0"/>
          </a:p>
        </p:txBody>
      </p:sp>
      <p:pic>
        <p:nvPicPr>
          <p:cNvPr id="4" name="Picture 3"/>
          <p:cNvPicPr>
            <a:picLocks noChangeAspect="1"/>
          </p:cNvPicPr>
          <p:nvPr/>
        </p:nvPicPr>
        <p:blipFill>
          <a:blip r:embed="rId3"/>
          <a:stretch>
            <a:fillRect/>
          </a:stretch>
        </p:blipFill>
        <p:spPr>
          <a:xfrm>
            <a:off x="5334000" y="1828800"/>
            <a:ext cx="3638550" cy="3667125"/>
          </a:xfrm>
          <a:prstGeom prst="rect">
            <a:avLst/>
          </a:prstGeom>
        </p:spPr>
      </p:pic>
    </p:spTree>
    <p:extLst>
      <p:ext uri="{BB962C8B-B14F-4D97-AF65-F5344CB8AC3E}">
        <p14:creationId xmlns:p14="http://schemas.microsoft.com/office/powerpoint/2010/main" val="567489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HPI Summary</a:t>
            </a:r>
            <a:endParaRPr lang="en-US" dirty="0"/>
          </a:p>
        </p:txBody>
      </p:sp>
      <p:sp>
        <p:nvSpPr>
          <p:cNvPr id="3" name="Content Placeholder 2"/>
          <p:cNvSpPr>
            <a:spLocks noGrp="1"/>
          </p:cNvSpPr>
          <p:nvPr>
            <p:ph idx="1"/>
          </p:nvPr>
        </p:nvSpPr>
        <p:spPr/>
        <p:txBody>
          <a:bodyPr/>
          <a:lstStyle/>
          <a:p>
            <a:r>
              <a:rPr lang="en-US" dirty="0" smtClean="0"/>
              <a:t>Tiered system based on transmission risk</a:t>
            </a:r>
          </a:p>
          <a:p>
            <a:pPr lvl="1"/>
            <a:r>
              <a:rPr lang="en-US" dirty="0" smtClean="0"/>
              <a:t>Lab Protection Level A </a:t>
            </a:r>
          </a:p>
          <a:p>
            <a:pPr lvl="1"/>
            <a:r>
              <a:rPr lang="en-US" dirty="0" smtClean="0"/>
              <a:t>Lab Protection Level B</a:t>
            </a:r>
          </a:p>
          <a:p>
            <a:pPr lvl="1">
              <a:spcAft>
                <a:spcPts val="1200"/>
              </a:spcAft>
            </a:pPr>
            <a:r>
              <a:rPr lang="en-US" dirty="0" smtClean="0"/>
              <a:t>Won’t go above this</a:t>
            </a:r>
          </a:p>
          <a:p>
            <a:pPr>
              <a:spcAft>
                <a:spcPts val="1200"/>
              </a:spcAft>
            </a:pPr>
            <a:r>
              <a:rPr lang="en-US" dirty="0" smtClean="0"/>
              <a:t>Activated when hospital activates</a:t>
            </a:r>
          </a:p>
          <a:p>
            <a:pPr>
              <a:spcAft>
                <a:spcPts val="1200"/>
              </a:spcAft>
            </a:pPr>
            <a:r>
              <a:rPr lang="en-US" dirty="0" smtClean="0"/>
              <a:t>LMR responsible for communication &amp; risk assessment </a:t>
            </a:r>
            <a:endParaRPr lang="en-US" dirty="0"/>
          </a:p>
        </p:txBody>
      </p:sp>
    </p:spTree>
    <p:extLst>
      <p:ext uri="{BB962C8B-B14F-4D97-AF65-F5344CB8AC3E}">
        <p14:creationId xmlns:p14="http://schemas.microsoft.com/office/powerpoint/2010/main" val="2946037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HMC ‘Home Assessment Team’</a:t>
            </a:r>
          </a:p>
        </p:txBody>
      </p:sp>
      <p:sp>
        <p:nvSpPr>
          <p:cNvPr id="3" name="Content Placeholder 2"/>
          <p:cNvSpPr>
            <a:spLocks noGrp="1"/>
          </p:cNvSpPr>
          <p:nvPr>
            <p:ph idx="1"/>
          </p:nvPr>
        </p:nvSpPr>
        <p:spPr>
          <a:xfrm>
            <a:off x="228600" y="1524000"/>
            <a:ext cx="6172200" cy="5181600"/>
          </a:xfrm>
        </p:spPr>
        <p:txBody>
          <a:bodyPr>
            <a:noAutofit/>
          </a:bodyPr>
          <a:lstStyle/>
          <a:p>
            <a:pPr>
              <a:spcAft>
                <a:spcPts val="600"/>
              </a:spcAft>
            </a:pPr>
            <a:r>
              <a:rPr lang="en-US" sz="2800" dirty="0"/>
              <a:t>For mildly ill patient – day shift</a:t>
            </a:r>
          </a:p>
          <a:p>
            <a:pPr>
              <a:spcAft>
                <a:spcPts val="600"/>
              </a:spcAft>
            </a:pPr>
            <a:r>
              <a:rPr lang="en-US" sz="2800" dirty="0"/>
              <a:t>Lab supplies container with sample collection supplies</a:t>
            </a:r>
          </a:p>
          <a:p>
            <a:pPr>
              <a:spcAft>
                <a:spcPts val="600"/>
              </a:spcAft>
            </a:pPr>
            <a:r>
              <a:rPr lang="en-US" sz="2800" dirty="0"/>
              <a:t>Team will go to patient’s home, assess and collect samples</a:t>
            </a:r>
          </a:p>
          <a:p>
            <a:pPr>
              <a:spcAft>
                <a:spcPts val="600"/>
              </a:spcAft>
            </a:pPr>
            <a:r>
              <a:rPr lang="en-US" sz="2800" dirty="0"/>
              <a:t>Samples come to HMC lab</a:t>
            </a:r>
          </a:p>
          <a:p>
            <a:r>
              <a:rPr lang="en-US" sz="2800" dirty="0"/>
              <a:t>Lab may activate HPI plan (depending on pathogen and specimens received)</a:t>
            </a:r>
          </a:p>
          <a:p>
            <a:pPr lvl="1"/>
            <a:r>
              <a:rPr lang="en-US" dirty="0"/>
              <a:t>1918 influenza – virology specimen in inactivating media</a:t>
            </a:r>
          </a:p>
        </p:txBody>
      </p:sp>
      <p:pic>
        <p:nvPicPr>
          <p:cNvPr id="5" name="Picture 4"/>
          <p:cNvPicPr>
            <a:picLocks noChangeAspect="1"/>
          </p:cNvPicPr>
          <p:nvPr/>
        </p:nvPicPr>
        <p:blipFill>
          <a:blip r:embed="rId3"/>
          <a:stretch>
            <a:fillRect/>
          </a:stretch>
        </p:blipFill>
        <p:spPr>
          <a:xfrm>
            <a:off x="6400799" y="2057400"/>
            <a:ext cx="2728913" cy="4014787"/>
          </a:xfrm>
          <a:prstGeom prst="rect">
            <a:avLst/>
          </a:prstGeom>
        </p:spPr>
      </p:pic>
    </p:spTree>
    <p:extLst>
      <p:ext uri="{BB962C8B-B14F-4D97-AF65-F5344CB8AC3E}">
        <p14:creationId xmlns:p14="http://schemas.microsoft.com/office/powerpoint/2010/main" val="291510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Donning / Doffing PPE</a:t>
            </a:r>
          </a:p>
        </p:txBody>
      </p:sp>
      <p:sp>
        <p:nvSpPr>
          <p:cNvPr id="3" name="Content Placeholder 2"/>
          <p:cNvSpPr>
            <a:spLocks noGrp="1"/>
          </p:cNvSpPr>
          <p:nvPr>
            <p:ph idx="1"/>
          </p:nvPr>
        </p:nvSpPr>
        <p:spPr/>
        <p:txBody>
          <a:bodyPr>
            <a:normAutofit/>
          </a:bodyPr>
          <a:lstStyle/>
          <a:p>
            <a:pPr>
              <a:spcAft>
                <a:spcPts val="1200"/>
              </a:spcAft>
            </a:pPr>
            <a:r>
              <a:rPr lang="en-US" dirty="0"/>
              <a:t>Critical to do correctly</a:t>
            </a:r>
          </a:p>
          <a:p>
            <a:r>
              <a:rPr lang="en-US" dirty="0"/>
              <a:t>Helper or Lab Site Manager talk people through removing PPE</a:t>
            </a:r>
          </a:p>
          <a:p>
            <a:pPr lvl="1">
              <a:spcBef>
                <a:spcPts val="0"/>
              </a:spcBef>
            </a:pPr>
            <a:r>
              <a:rPr lang="en-US" dirty="0"/>
              <a:t>Provide </a:t>
            </a:r>
            <a:r>
              <a:rPr lang="en-US" dirty="0" err="1"/>
              <a:t>Sani</a:t>
            </a:r>
            <a:r>
              <a:rPr lang="en-US" dirty="0"/>
              <a:t>-wipe to disinfect gloves prior to removal</a:t>
            </a:r>
          </a:p>
          <a:p>
            <a:pPr lvl="1">
              <a:spcBef>
                <a:spcPts val="0"/>
              </a:spcBef>
            </a:pPr>
            <a:r>
              <a:rPr lang="en-US" dirty="0"/>
              <a:t>Read steps from Poster - do not get ahead of reader</a:t>
            </a:r>
          </a:p>
          <a:p>
            <a:pPr lvl="1">
              <a:spcBef>
                <a:spcPts val="0"/>
              </a:spcBef>
            </a:pPr>
            <a:r>
              <a:rPr lang="en-US" dirty="0"/>
              <a:t>Helper can assist in removal if needed</a:t>
            </a:r>
          </a:p>
          <a:p>
            <a:pPr>
              <a:spcAft>
                <a:spcPts val="1200"/>
              </a:spcAft>
            </a:pPr>
            <a:r>
              <a:rPr lang="en-US" dirty="0"/>
              <a:t>If potential exposure, clean immediately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Putting </a:t>
            </a:r>
            <a:r>
              <a:rPr lang="en-US" dirty="0"/>
              <a:t>on PPE</a:t>
            </a:r>
          </a:p>
        </p:txBody>
      </p:sp>
      <p:sp>
        <p:nvSpPr>
          <p:cNvPr id="3" name="Content Placeholder 2"/>
          <p:cNvSpPr>
            <a:spLocks noGrp="1"/>
          </p:cNvSpPr>
          <p:nvPr>
            <p:ph idx="1"/>
          </p:nvPr>
        </p:nvSpPr>
        <p:spPr/>
        <p:txBody>
          <a:bodyPr/>
          <a:lstStyle/>
          <a:p>
            <a:r>
              <a:rPr lang="en-US" dirty="0"/>
              <a:t>Isolation gown over lab coat, head through loop, tighten neck, tie at waist in back </a:t>
            </a:r>
          </a:p>
          <a:p>
            <a:r>
              <a:rPr lang="en-US" dirty="0"/>
              <a:t>Mask – adjust to fit at nose</a:t>
            </a:r>
          </a:p>
          <a:p>
            <a:r>
              <a:rPr lang="en-US" dirty="0" smtClean="0"/>
              <a:t>Hair/head/neck </a:t>
            </a:r>
            <a:r>
              <a:rPr lang="en-US" dirty="0"/>
              <a:t>protection (if using)</a:t>
            </a:r>
          </a:p>
          <a:p>
            <a:r>
              <a:rPr lang="en-US" dirty="0"/>
              <a:t>Face shield </a:t>
            </a:r>
          </a:p>
          <a:p>
            <a:r>
              <a:rPr lang="en-US" dirty="0"/>
              <a:t>First glove – under isolation gown cuff</a:t>
            </a:r>
          </a:p>
          <a:p>
            <a:r>
              <a:rPr lang="en-US" dirty="0"/>
              <a:t>Put gown thumb loop over gloved thumb</a:t>
            </a:r>
          </a:p>
          <a:p>
            <a:r>
              <a:rPr lang="en-US" dirty="0"/>
              <a:t>Extended cuff glove - pull over cuff of gown</a:t>
            </a:r>
          </a:p>
          <a:p>
            <a:r>
              <a:rPr lang="en-US" dirty="0"/>
              <a:t>Team members check each other</a:t>
            </a:r>
          </a:p>
        </p:txBody>
      </p:sp>
    </p:spTree>
    <p:extLst>
      <p:ext uri="{BB962C8B-B14F-4D97-AF65-F5344CB8AC3E}">
        <p14:creationId xmlns:p14="http://schemas.microsoft.com/office/powerpoint/2010/main" val="978037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take off PPE</a:t>
            </a:r>
          </a:p>
        </p:txBody>
      </p:sp>
      <p:sp>
        <p:nvSpPr>
          <p:cNvPr id="3" name="Content Placeholder 2"/>
          <p:cNvSpPr>
            <a:spLocks noGrp="1"/>
          </p:cNvSpPr>
          <p:nvPr>
            <p:ph idx="1"/>
          </p:nvPr>
        </p:nvSpPr>
        <p:spPr>
          <a:xfrm>
            <a:off x="457200" y="1775191"/>
            <a:ext cx="8077200" cy="4930409"/>
          </a:xfrm>
        </p:spPr>
        <p:txBody>
          <a:bodyPr>
            <a:normAutofit fontScale="92500" lnSpcReduction="10000"/>
          </a:bodyPr>
          <a:lstStyle/>
          <a:p>
            <a:r>
              <a:rPr lang="en-US" dirty="0" smtClean="0"/>
              <a:t>Disinfect &amp; remove outer gloves &amp; discard</a:t>
            </a:r>
          </a:p>
          <a:p>
            <a:r>
              <a:rPr lang="en-US" dirty="0" smtClean="0"/>
              <a:t>Pull gown at waist to break back tie</a:t>
            </a:r>
          </a:p>
          <a:p>
            <a:r>
              <a:rPr lang="en-US" dirty="0" smtClean="0"/>
              <a:t>Pull at shoulders– roll gown inside out – discard</a:t>
            </a:r>
          </a:p>
          <a:p>
            <a:r>
              <a:rPr lang="en-US" dirty="0" smtClean="0"/>
              <a:t>Disinfect inner gloves &amp; remove</a:t>
            </a:r>
          </a:p>
          <a:p>
            <a:r>
              <a:rPr lang="en-US" dirty="0"/>
              <a:t>P</a:t>
            </a:r>
            <a:r>
              <a:rPr lang="en-US" dirty="0" smtClean="0"/>
              <a:t>erform hand hygiene, put on clean gloves </a:t>
            </a:r>
          </a:p>
          <a:p>
            <a:r>
              <a:rPr lang="en-US" dirty="0" smtClean="0"/>
              <a:t>Remove face shield, grasping by headband</a:t>
            </a:r>
          </a:p>
          <a:p>
            <a:r>
              <a:rPr lang="en-US" dirty="0" smtClean="0"/>
              <a:t>Remove head/neck/hair protection (if using)</a:t>
            </a:r>
          </a:p>
          <a:p>
            <a:r>
              <a:rPr lang="en-US" dirty="0" smtClean="0"/>
              <a:t>Remove mask/eye protection by the side and/or ties - discard</a:t>
            </a:r>
          </a:p>
          <a:p>
            <a:r>
              <a:rPr lang="en-US" dirty="0" smtClean="0"/>
              <a:t>Remove gloves - discard</a:t>
            </a:r>
          </a:p>
          <a:p>
            <a:r>
              <a:rPr lang="en-US" dirty="0" smtClean="0"/>
              <a:t>Perform hand hygiene again immediately</a:t>
            </a:r>
            <a:endParaRPr lang="en-US" dirty="0"/>
          </a:p>
        </p:txBody>
      </p:sp>
    </p:spTree>
    <p:extLst>
      <p:ext uri="{BB962C8B-B14F-4D97-AF65-F5344CB8AC3E}">
        <p14:creationId xmlns:p14="http://schemas.microsoft.com/office/powerpoint/2010/main" val="2713685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457200" y="1773936"/>
            <a:ext cx="7467600" cy="4623816"/>
          </a:xfrm>
        </p:spPr>
        <p:txBody>
          <a:bodyPr/>
          <a:lstStyle/>
          <a:p>
            <a:r>
              <a:rPr lang="en-US" sz="3200" dirty="0"/>
              <a:t>Overview</a:t>
            </a:r>
          </a:p>
          <a:p>
            <a:r>
              <a:rPr lang="en-US" sz="3200" dirty="0"/>
              <a:t>Highly Pathogenic Infection (HPI) Plan</a:t>
            </a:r>
          </a:p>
          <a:p>
            <a:r>
              <a:rPr lang="en-US" sz="3200" dirty="0"/>
              <a:t>HMC Home Assessment Teams</a:t>
            </a:r>
          </a:p>
          <a:p>
            <a:r>
              <a:rPr lang="en-US" sz="3200" dirty="0"/>
              <a:t>Practice with PPE</a:t>
            </a:r>
          </a:p>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flipH="1">
            <a:off x="5101910" y="4140514"/>
            <a:ext cx="3280090" cy="2181176"/>
          </a:xfrm>
          <a:prstGeom prst="rect">
            <a:avLst/>
          </a:prstGeom>
        </p:spPr>
      </p:pic>
      <p:sp>
        <p:nvSpPr>
          <p:cNvPr id="5" name="TextBox 4"/>
          <p:cNvSpPr txBox="1"/>
          <p:nvPr/>
        </p:nvSpPr>
        <p:spPr>
          <a:xfrm>
            <a:off x="5101910" y="6321690"/>
            <a:ext cx="1527490" cy="276999"/>
          </a:xfrm>
          <a:prstGeom prst="rect">
            <a:avLst/>
          </a:prstGeom>
          <a:noFill/>
        </p:spPr>
        <p:txBody>
          <a:bodyPr wrap="square" rtlCol="0">
            <a:spAutoFit/>
          </a:bodyPr>
          <a:lstStyle/>
          <a:p>
            <a:r>
              <a:rPr lang="en-US" sz="1200" dirty="0"/>
              <a:t>Ebola Viral Particle</a:t>
            </a:r>
          </a:p>
        </p:txBody>
      </p:sp>
    </p:spTree>
    <p:extLst>
      <p:ext uri="{BB962C8B-B14F-4D97-AF65-F5344CB8AC3E}">
        <p14:creationId xmlns:p14="http://schemas.microsoft.com/office/powerpoint/2010/main" val="244341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the change to ‘HPI’?</a:t>
            </a:r>
          </a:p>
        </p:txBody>
      </p:sp>
      <p:sp>
        <p:nvSpPr>
          <p:cNvPr id="7" name="Content Placeholder 6"/>
          <p:cNvSpPr>
            <a:spLocks noGrp="1"/>
          </p:cNvSpPr>
          <p:nvPr>
            <p:ph sz="half" idx="2"/>
          </p:nvPr>
        </p:nvSpPr>
        <p:spPr>
          <a:xfrm>
            <a:off x="103132" y="1587760"/>
            <a:ext cx="6781800" cy="5029200"/>
          </a:xfrm>
        </p:spPr>
        <p:txBody>
          <a:bodyPr>
            <a:normAutofit/>
          </a:bodyPr>
          <a:lstStyle/>
          <a:p>
            <a:pPr>
              <a:spcAft>
                <a:spcPts val="600"/>
              </a:spcAft>
            </a:pPr>
            <a:r>
              <a:rPr lang="en-US" sz="3200" dirty="0"/>
              <a:t>Ebola epidemic over for now</a:t>
            </a:r>
          </a:p>
          <a:p>
            <a:r>
              <a:rPr lang="en-US" sz="3200" dirty="0"/>
              <a:t>Other emerging infectious diseases</a:t>
            </a:r>
          </a:p>
          <a:p>
            <a:pPr lvl="1"/>
            <a:r>
              <a:rPr lang="en-US" dirty="0"/>
              <a:t>MERS</a:t>
            </a:r>
          </a:p>
          <a:p>
            <a:pPr lvl="1"/>
            <a:r>
              <a:rPr lang="en-US" dirty="0" err="1"/>
              <a:t>Zika</a:t>
            </a:r>
            <a:endParaRPr lang="en-US" dirty="0"/>
          </a:p>
          <a:p>
            <a:pPr lvl="1">
              <a:spcAft>
                <a:spcPts val="600"/>
              </a:spcAft>
            </a:pPr>
            <a:r>
              <a:rPr lang="en-US" dirty="0"/>
              <a:t>Next one??? </a:t>
            </a:r>
          </a:p>
          <a:p>
            <a:r>
              <a:rPr lang="en-US" sz="3200" dirty="0"/>
              <a:t>Patient Care Providers also transitioning</a:t>
            </a:r>
          </a:p>
          <a:p>
            <a:pPr lvl="1"/>
            <a:r>
              <a:rPr lang="en-US" dirty="0"/>
              <a:t>Use the same terminology</a:t>
            </a:r>
          </a:p>
          <a:p>
            <a:pPr lvl="1"/>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9849" y="5163406"/>
            <a:ext cx="2817840" cy="157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lilith2.labmed.washington.edu\HMC_Hematology_Sups\HMC Heme Admin\Safety\BioAlert\Zika_Chikungunya\virus-zik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393" y="3414601"/>
            <a:ext cx="2505945" cy="167063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ilith2.labmed.washington.edu\HMC_Hematology_Sups\HMC Heme Admin\Safety\BioAlert\Zika_Chikungunya\chikv particl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0219" y="1679585"/>
            <a:ext cx="2477119" cy="165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8560" y="4770132"/>
            <a:ext cx="1216079" cy="276999"/>
          </a:xfrm>
          <a:prstGeom prst="rect">
            <a:avLst/>
          </a:prstGeom>
          <a:noFill/>
        </p:spPr>
        <p:txBody>
          <a:bodyPr wrap="square" rtlCol="0">
            <a:spAutoFit/>
          </a:bodyPr>
          <a:lstStyle/>
          <a:p>
            <a:r>
              <a:rPr lang="en-US" sz="1200" dirty="0" err="1"/>
              <a:t>Zika</a:t>
            </a:r>
            <a:r>
              <a:rPr lang="en-US" sz="1200" dirty="0"/>
              <a:t> Virus</a:t>
            </a:r>
          </a:p>
        </p:txBody>
      </p:sp>
      <p:sp>
        <p:nvSpPr>
          <p:cNvPr id="4" name="TextBox 3"/>
          <p:cNvSpPr txBox="1"/>
          <p:nvPr/>
        </p:nvSpPr>
        <p:spPr>
          <a:xfrm>
            <a:off x="6172200" y="6443998"/>
            <a:ext cx="1295400" cy="276999"/>
          </a:xfrm>
          <a:prstGeom prst="rect">
            <a:avLst/>
          </a:prstGeom>
          <a:noFill/>
        </p:spPr>
        <p:txBody>
          <a:bodyPr wrap="square" rtlCol="0">
            <a:spAutoFit/>
          </a:bodyPr>
          <a:lstStyle/>
          <a:p>
            <a:r>
              <a:rPr lang="en-US" sz="1200" dirty="0"/>
              <a:t>Ebola Virus</a:t>
            </a:r>
          </a:p>
        </p:txBody>
      </p:sp>
      <p:sp>
        <p:nvSpPr>
          <p:cNvPr id="5" name="TextBox 4"/>
          <p:cNvSpPr txBox="1"/>
          <p:nvPr/>
        </p:nvSpPr>
        <p:spPr>
          <a:xfrm>
            <a:off x="7239000" y="1679585"/>
            <a:ext cx="2477119" cy="276999"/>
          </a:xfrm>
          <a:prstGeom prst="rect">
            <a:avLst/>
          </a:prstGeom>
          <a:noFill/>
        </p:spPr>
        <p:txBody>
          <a:bodyPr wrap="square" rtlCol="0">
            <a:spAutoFit/>
          </a:bodyPr>
          <a:lstStyle/>
          <a:p>
            <a:r>
              <a:rPr lang="en-US" sz="1200" dirty="0" err="1"/>
              <a:t>Chikungunya</a:t>
            </a:r>
            <a:r>
              <a:rPr lang="en-US" sz="1200" dirty="0"/>
              <a:t> Viral Particles</a:t>
            </a:r>
          </a:p>
        </p:txBody>
      </p:sp>
    </p:spTree>
    <p:extLst>
      <p:ext uri="{BB962C8B-B14F-4D97-AF65-F5344CB8AC3E}">
        <p14:creationId xmlns:p14="http://schemas.microsoft.com/office/powerpoint/2010/main" val="13816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‘Highly Pathogenic Infection’ Plan</a:t>
            </a:r>
          </a:p>
        </p:txBody>
      </p:sp>
      <p:sp>
        <p:nvSpPr>
          <p:cNvPr id="3" name="Content Placeholder 2"/>
          <p:cNvSpPr>
            <a:spLocks noGrp="1"/>
          </p:cNvSpPr>
          <p:nvPr>
            <p:ph idx="1"/>
          </p:nvPr>
        </p:nvSpPr>
        <p:spPr>
          <a:xfrm>
            <a:off x="228600" y="1524000"/>
            <a:ext cx="8001000" cy="4800600"/>
          </a:xfrm>
        </p:spPr>
        <p:txBody>
          <a:bodyPr>
            <a:noAutofit/>
          </a:bodyPr>
          <a:lstStyle/>
          <a:p>
            <a:pPr>
              <a:spcAft>
                <a:spcPts val="1200"/>
              </a:spcAft>
            </a:pPr>
            <a:r>
              <a:rPr lang="en-US" sz="2800" dirty="0"/>
              <a:t>Definition:  “Infections requiring enhanced precautions due to a high potential to cause fatal human disease via respiratory, airborne or contact transmission.”</a:t>
            </a:r>
          </a:p>
          <a:p>
            <a:pPr>
              <a:spcAft>
                <a:spcPts val="300"/>
              </a:spcAft>
            </a:pPr>
            <a:r>
              <a:rPr lang="en-US" sz="2800" dirty="0"/>
              <a:t>Hospital Process</a:t>
            </a:r>
          </a:p>
          <a:p>
            <a:pPr lvl="1">
              <a:spcAft>
                <a:spcPts val="300"/>
              </a:spcAft>
            </a:pPr>
            <a:r>
              <a:rPr lang="en-US" sz="2400" dirty="0"/>
              <a:t>Screen patients for history of travel or HPI </a:t>
            </a:r>
            <a:r>
              <a:rPr lang="en-US" sz="2400" dirty="0" smtClean="0"/>
              <a:t>symptoms</a:t>
            </a:r>
          </a:p>
          <a:p>
            <a:pPr lvl="1">
              <a:spcAft>
                <a:spcPts val="300"/>
              </a:spcAft>
            </a:pPr>
            <a:r>
              <a:rPr lang="en-US" sz="2400" dirty="0"/>
              <a:t>I</a:t>
            </a:r>
            <a:r>
              <a:rPr lang="en-US" sz="2400" dirty="0" smtClean="0"/>
              <a:t>f </a:t>
            </a:r>
            <a:r>
              <a:rPr lang="en-US" sz="2400" dirty="0"/>
              <a:t>positive, place in isolation: droplet, contact and/or respiratory as needed</a:t>
            </a:r>
          </a:p>
          <a:p>
            <a:pPr lvl="1">
              <a:spcAft>
                <a:spcPts val="300"/>
              </a:spcAft>
            </a:pPr>
            <a:r>
              <a:rPr lang="en-US" sz="2400" dirty="0"/>
              <a:t>Infection Control will notify impacted departments  (Lab, EVS, Dietary, etc.)</a:t>
            </a:r>
          </a:p>
          <a:p>
            <a:pPr lvl="1">
              <a:spcAft>
                <a:spcPts val="300"/>
              </a:spcAft>
            </a:pPr>
            <a:r>
              <a:rPr lang="en-US" sz="2400" dirty="0" smtClean="0"/>
              <a:t>Infection </a:t>
            </a:r>
            <a:r>
              <a:rPr lang="en-US" sz="2400" dirty="0"/>
              <a:t>Control will monitor access to room</a:t>
            </a:r>
          </a:p>
          <a:p>
            <a:endParaRPr lang="en-US" sz="2800" dirty="0"/>
          </a:p>
        </p:txBody>
      </p:sp>
    </p:spTree>
    <p:extLst>
      <p:ext uri="{BB962C8B-B14F-4D97-AF65-F5344CB8AC3E}">
        <p14:creationId xmlns:p14="http://schemas.microsoft.com/office/powerpoint/2010/main" val="316142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2601" y="3200400"/>
            <a:ext cx="2925761" cy="3479863"/>
          </a:xfrm>
          <a:prstGeom prst="rect">
            <a:avLst/>
          </a:prstGeom>
        </p:spPr>
      </p:pic>
      <p:sp>
        <p:nvSpPr>
          <p:cNvPr id="2" name="Title 1"/>
          <p:cNvSpPr>
            <a:spLocks noGrp="1"/>
          </p:cNvSpPr>
          <p:nvPr>
            <p:ph type="title"/>
          </p:nvPr>
        </p:nvSpPr>
        <p:spPr/>
        <p:txBody>
          <a:bodyPr/>
          <a:lstStyle/>
          <a:p>
            <a:r>
              <a:rPr lang="en-US" dirty="0"/>
              <a:t>Laboratory HPI Plan</a:t>
            </a:r>
          </a:p>
        </p:txBody>
      </p:sp>
      <p:sp>
        <p:nvSpPr>
          <p:cNvPr id="4" name="Content Placeholder 3"/>
          <p:cNvSpPr>
            <a:spLocks noGrp="1"/>
          </p:cNvSpPr>
          <p:nvPr>
            <p:ph idx="1"/>
          </p:nvPr>
        </p:nvSpPr>
        <p:spPr>
          <a:xfrm>
            <a:off x="228600" y="1676400"/>
            <a:ext cx="6374038" cy="4876800"/>
          </a:xfrm>
        </p:spPr>
        <p:txBody>
          <a:bodyPr>
            <a:normAutofit/>
          </a:bodyPr>
          <a:lstStyle/>
          <a:p>
            <a:pPr>
              <a:spcAft>
                <a:spcPts val="600"/>
              </a:spcAft>
            </a:pPr>
            <a:r>
              <a:rPr lang="en-US" dirty="0"/>
              <a:t>Tiered system based on transmission risk</a:t>
            </a:r>
          </a:p>
          <a:p>
            <a:pPr>
              <a:spcAft>
                <a:spcPts val="600"/>
              </a:spcAft>
            </a:pPr>
            <a:r>
              <a:rPr lang="en-US" dirty="0"/>
              <a:t>LMR integral part of activation, notification and risk assessment</a:t>
            </a:r>
          </a:p>
          <a:p>
            <a:pPr lvl="1">
              <a:spcBef>
                <a:spcPts val="0"/>
              </a:spcBef>
            </a:pPr>
            <a:r>
              <a:rPr lang="en-US" dirty="0"/>
              <a:t>Do risk assessment </a:t>
            </a:r>
          </a:p>
          <a:p>
            <a:pPr lvl="1">
              <a:spcBef>
                <a:spcPts val="0"/>
              </a:spcBef>
            </a:pPr>
            <a:r>
              <a:rPr lang="en-US" dirty="0"/>
              <a:t>Do Lab Medicine notification</a:t>
            </a:r>
          </a:p>
          <a:p>
            <a:pPr lvl="1">
              <a:spcBef>
                <a:spcPts val="0"/>
              </a:spcBef>
            </a:pPr>
            <a:r>
              <a:rPr lang="en-US" dirty="0"/>
              <a:t>Work with patient care team regarding testing</a:t>
            </a:r>
          </a:p>
          <a:p>
            <a:pPr lvl="1">
              <a:spcBef>
                <a:spcPts val="0"/>
              </a:spcBef>
            </a:pPr>
            <a:r>
              <a:rPr lang="en-US" dirty="0" smtClean="0"/>
              <a:t>Deactivate </a:t>
            </a:r>
            <a:r>
              <a:rPr lang="en-US" dirty="0"/>
              <a:t>plan</a:t>
            </a:r>
          </a:p>
        </p:txBody>
      </p:sp>
    </p:spTree>
    <p:extLst>
      <p:ext uri="{BB962C8B-B14F-4D97-AF65-F5344CB8AC3E}">
        <p14:creationId xmlns:p14="http://schemas.microsoft.com/office/powerpoint/2010/main" val="293739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Protection Levels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5756047"/>
              </p:ext>
            </p:extLst>
          </p:nvPr>
        </p:nvGraphicFramePr>
        <p:xfrm>
          <a:off x="381000" y="1676401"/>
          <a:ext cx="8192073" cy="5013398"/>
        </p:xfrm>
        <a:graphic>
          <a:graphicData uri="http://schemas.openxmlformats.org/drawingml/2006/table">
            <a:tbl>
              <a:tblPr firstRow="1" bandRow="1">
                <a:tableStyleId>{5C22544A-7EE6-4342-B048-85BDC9FD1C3A}</a:tableStyleId>
              </a:tblPr>
              <a:tblGrid>
                <a:gridCol w="1295400">
                  <a:extLst>
                    <a:ext uri="{9D8B030D-6E8A-4147-A177-3AD203B41FA5}">
                      <a16:colId xmlns="" xmlns:a16="http://schemas.microsoft.com/office/drawing/2014/main" val="1111540271"/>
                    </a:ext>
                  </a:extLst>
                </a:gridCol>
                <a:gridCol w="2096072">
                  <a:extLst>
                    <a:ext uri="{9D8B030D-6E8A-4147-A177-3AD203B41FA5}">
                      <a16:colId xmlns="" xmlns:a16="http://schemas.microsoft.com/office/drawing/2014/main" val="6262726"/>
                    </a:ext>
                  </a:extLst>
                </a:gridCol>
                <a:gridCol w="4800601">
                  <a:extLst>
                    <a:ext uri="{9D8B030D-6E8A-4147-A177-3AD203B41FA5}">
                      <a16:colId xmlns="" xmlns:a16="http://schemas.microsoft.com/office/drawing/2014/main" val="1984553801"/>
                    </a:ext>
                  </a:extLst>
                </a:gridCol>
              </a:tblGrid>
              <a:tr h="1051279">
                <a:tc>
                  <a:txBody>
                    <a:bodyPr/>
                    <a:lstStyle/>
                    <a:p>
                      <a:pPr algn="ctr"/>
                      <a:r>
                        <a:rPr lang="en-US" b="1" dirty="0"/>
                        <a:t>Lab Protection Level</a:t>
                      </a:r>
                    </a:p>
                  </a:txBody>
                  <a:tcPr anchor="ctr"/>
                </a:tc>
                <a:tc>
                  <a:txBody>
                    <a:bodyPr/>
                    <a:lstStyle/>
                    <a:p>
                      <a:pPr algn="ctr"/>
                      <a:r>
                        <a:rPr lang="en-US" dirty="0"/>
                        <a:t>Infection Route</a:t>
                      </a:r>
                    </a:p>
                  </a:txBody>
                  <a:tcPr anchor="ctr"/>
                </a:tc>
                <a:tc>
                  <a:txBody>
                    <a:bodyPr/>
                    <a:lstStyle/>
                    <a:p>
                      <a:pPr algn="ctr"/>
                      <a:r>
                        <a:rPr lang="en-US" dirty="0"/>
                        <a:t>Laboratory</a:t>
                      </a:r>
                      <a:r>
                        <a:rPr lang="en-US" baseline="0" dirty="0"/>
                        <a:t> Precautions</a:t>
                      </a:r>
                      <a:endParaRPr lang="en-US" dirty="0"/>
                    </a:p>
                  </a:txBody>
                  <a:tcPr anchor="ctr"/>
                </a:tc>
                <a:extLst>
                  <a:ext uri="{0D108BD9-81ED-4DB2-BD59-A6C34878D82A}">
                    <a16:rowId xmlns="" xmlns:a16="http://schemas.microsoft.com/office/drawing/2014/main" val="4073566880"/>
                  </a:ext>
                </a:extLst>
              </a:tr>
              <a:tr h="1646761">
                <a:tc>
                  <a:txBody>
                    <a:bodyPr/>
                    <a:lstStyle/>
                    <a:p>
                      <a:r>
                        <a:rPr lang="en-US" sz="1900" b="1" dirty="0"/>
                        <a:t>Level A</a:t>
                      </a:r>
                    </a:p>
                  </a:txBody>
                  <a:tcPr/>
                </a:tc>
                <a:tc>
                  <a:txBody>
                    <a:bodyPr/>
                    <a:lstStyle/>
                    <a:p>
                      <a:r>
                        <a:rPr lang="en-US" sz="1900" b="1" dirty="0"/>
                        <a:t>Respiratory </a:t>
                      </a:r>
                    </a:p>
                    <a:p>
                      <a:r>
                        <a:rPr lang="en-US" sz="1600" b="1" dirty="0"/>
                        <a:t>or</a:t>
                      </a:r>
                      <a:r>
                        <a:rPr lang="en-US" sz="1600" b="1" baseline="0" dirty="0"/>
                        <a:t> Mosquito-borne</a:t>
                      </a:r>
                    </a:p>
                    <a:p>
                      <a:endParaRPr lang="en-US" sz="800" b="1" dirty="0"/>
                    </a:p>
                    <a:p>
                      <a:r>
                        <a:rPr lang="en-US" sz="1900" dirty="0"/>
                        <a:t>(</a:t>
                      </a:r>
                      <a:r>
                        <a:rPr lang="en-US" sz="1900" i="1" dirty="0"/>
                        <a:t>MERS, SARS</a:t>
                      </a:r>
                      <a:r>
                        <a:rPr lang="en-US" sz="1900" dirty="0"/>
                        <a:t>)</a:t>
                      </a:r>
                    </a:p>
                  </a:txBody>
                  <a:tcPr/>
                </a:tc>
                <a:tc>
                  <a:txBody>
                    <a:bodyPr/>
                    <a:lstStyle/>
                    <a:p>
                      <a:r>
                        <a:rPr lang="en-US" sz="1900" dirty="0"/>
                        <a:t>Enhanced precautions</a:t>
                      </a:r>
                      <a:r>
                        <a:rPr lang="en-US" sz="1900" baseline="0" dirty="0"/>
                        <a:t> for Phlebotomy &amp; other direct patient care. Use BSC for respiratory &amp; stool samples.  Standard PPE and normal laboratory precautions in lab.  Precautions when culturing pathogen.</a:t>
                      </a:r>
                    </a:p>
                    <a:p>
                      <a:endParaRPr lang="en-US" sz="800" dirty="0"/>
                    </a:p>
                  </a:txBody>
                  <a:tcPr/>
                </a:tc>
                <a:extLst>
                  <a:ext uri="{0D108BD9-81ED-4DB2-BD59-A6C34878D82A}">
                    <a16:rowId xmlns="" xmlns:a16="http://schemas.microsoft.com/office/drawing/2014/main" val="337047956"/>
                  </a:ext>
                </a:extLst>
              </a:tr>
              <a:tr h="1051279">
                <a:tc>
                  <a:txBody>
                    <a:bodyPr/>
                    <a:lstStyle/>
                    <a:p>
                      <a:r>
                        <a:rPr lang="en-US" sz="1900" b="1" dirty="0"/>
                        <a:t>Level B</a:t>
                      </a:r>
                    </a:p>
                  </a:txBody>
                  <a:tcPr/>
                </a:tc>
                <a:tc>
                  <a:txBody>
                    <a:bodyPr/>
                    <a:lstStyle/>
                    <a:p>
                      <a:r>
                        <a:rPr lang="en-US" sz="1900" b="1" dirty="0"/>
                        <a:t>Direct</a:t>
                      </a:r>
                      <a:r>
                        <a:rPr lang="en-US" sz="1900" b="1" baseline="0" dirty="0"/>
                        <a:t> Contact</a:t>
                      </a:r>
                    </a:p>
                    <a:p>
                      <a:endParaRPr lang="en-US" sz="800" baseline="0" dirty="0"/>
                    </a:p>
                    <a:p>
                      <a:r>
                        <a:rPr lang="en-US" sz="1900" baseline="0" dirty="0"/>
                        <a:t>(</a:t>
                      </a:r>
                      <a:r>
                        <a:rPr lang="en-US" sz="1900" i="1" baseline="0" dirty="0"/>
                        <a:t>Ebola &amp; other VHF</a:t>
                      </a:r>
                      <a:r>
                        <a:rPr lang="en-US" sz="1900" baseline="0" dirty="0"/>
                        <a:t>)</a:t>
                      </a:r>
                      <a:endParaRPr lang="en-US" sz="1900" dirty="0"/>
                    </a:p>
                  </a:txBody>
                  <a:tcPr/>
                </a:tc>
                <a:tc>
                  <a:txBody>
                    <a:bodyPr/>
                    <a:lstStyle/>
                    <a:p>
                      <a:r>
                        <a:rPr lang="en-US" sz="1900" dirty="0"/>
                        <a:t>Phlebotomy will not draw patients. Enhanced</a:t>
                      </a:r>
                      <a:r>
                        <a:rPr lang="en-US" sz="1900" baseline="0" dirty="0"/>
                        <a:t> PPE for specimen handling &amp; testing, limited test menu, special waste &amp; specimen discard process.</a:t>
                      </a:r>
                      <a:endParaRPr lang="en-US" sz="1900" dirty="0"/>
                    </a:p>
                  </a:txBody>
                  <a:tcPr/>
                </a:tc>
                <a:extLst>
                  <a:ext uri="{0D108BD9-81ED-4DB2-BD59-A6C34878D82A}">
                    <a16:rowId xmlns="" xmlns:a16="http://schemas.microsoft.com/office/drawing/2014/main" val="1273360436"/>
                  </a:ext>
                </a:extLst>
              </a:tr>
              <a:tr h="1051279">
                <a:tc>
                  <a:txBody>
                    <a:bodyPr/>
                    <a:lstStyle/>
                    <a:p>
                      <a:r>
                        <a:rPr lang="en-US" sz="1900" b="1" dirty="0"/>
                        <a:t>Level C</a:t>
                      </a:r>
                    </a:p>
                  </a:txBody>
                  <a:tcPr/>
                </a:tc>
                <a:tc>
                  <a:txBody>
                    <a:bodyPr/>
                    <a:lstStyle/>
                    <a:p>
                      <a:r>
                        <a:rPr lang="en-US" sz="1900" b="1" dirty="0"/>
                        <a:t>Airborne &amp; Contact</a:t>
                      </a:r>
                    </a:p>
                    <a:p>
                      <a:r>
                        <a:rPr lang="en-US" sz="1900" dirty="0"/>
                        <a:t>(</a:t>
                      </a:r>
                      <a:r>
                        <a:rPr lang="en-US" sz="1900" i="1" dirty="0"/>
                        <a:t>??</a:t>
                      </a:r>
                      <a:r>
                        <a:rPr lang="en-US" sz="1900" dirty="0"/>
                        <a:t>)</a:t>
                      </a:r>
                    </a:p>
                  </a:txBody>
                  <a:tcPr/>
                </a:tc>
                <a:tc>
                  <a:txBody>
                    <a:bodyPr/>
                    <a:lstStyle/>
                    <a:p>
                      <a:r>
                        <a:rPr lang="en-US" sz="1900" dirty="0"/>
                        <a:t>If respirator required, testing not performed in central lab.</a:t>
                      </a:r>
                    </a:p>
                  </a:txBody>
                  <a:tcPr/>
                </a:tc>
                <a:extLst>
                  <a:ext uri="{0D108BD9-81ED-4DB2-BD59-A6C34878D82A}">
                    <a16:rowId xmlns="" xmlns:a16="http://schemas.microsoft.com/office/drawing/2014/main" val="210201943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Laboratory Precautions</a:t>
            </a:r>
          </a:p>
        </p:txBody>
      </p:sp>
      <p:sp>
        <p:nvSpPr>
          <p:cNvPr id="4" name="Content Placeholder 3"/>
          <p:cNvSpPr>
            <a:spLocks noGrp="1"/>
          </p:cNvSpPr>
          <p:nvPr>
            <p:ph idx="1"/>
          </p:nvPr>
        </p:nvSpPr>
        <p:spPr>
          <a:xfrm>
            <a:off x="228600" y="1524000"/>
            <a:ext cx="8534400" cy="4648200"/>
          </a:xfrm>
        </p:spPr>
        <p:txBody>
          <a:bodyPr/>
          <a:lstStyle/>
          <a:p>
            <a:r>
              <a:rPr lang="en-US" dirty="0"/>
              <a:t>Wear standard PPE (gloves, lab coat, eye protection)</a:t>
            </a:r>
          </a:p>
          <a:p>
            <a:r>
              <a:rPr lang="en-US" dirty="0"/>
              <a:t>Avoid aerosol </a:t>
            </a:r>
            <a:r>
              <a:rPr lang="en-US" dirty="0" smtClean="0"/>
              <a:t>generation</a:t>
            </a:r>
          </a:p>
          <a:p>
            <a:r>
              <a:rPr lang="en-US" dirty="0" smtClean="0"/>
              <a:t>Perform hand hygiene after removing gloves</a:t>
            </a:r>
            <a:endParaRPr lang="en-US" dirty="0"/>
          </a:p>
          <a:p>
            <a:r>
              <a:rPr lang="en-US" dirty="0"/>
              <a:t>Clean benches regularly</a:t>
            </a:r>
          </a:p>
          <a:p>
            <a:r>
              <a:rPr lang="en-US" dirty="0"/>
              <a:t>No eating or drinking in lab </a:t>
            </a:r>
          </a:p>
          <a:p>
            <a:r>
              <a:rPr lang="en-US" dirty="0"/>
              <a:t>Avoid touching face</a:t>
            </a:r>
          </a:p>
        </p:txBody>
      </p:sp>
      <p:pic>
        <p:nvPicPr>
          <p:cNvPr id="3" name="Picture 2"/>
          <p:cNvPicPr>
            <a:picLocks noChangeAspect="1"/>
          </p:cNvPicPr>
          <p:nvPr/>
        </p:nvPicPr>
        <p:blipFill>
          <a:blip r:embed="rId3"/>
          <a:stretch>
            <a:fillRect/>
          </a:stretch>
        </p:blipFill>
        <p:spPr>
          <a:xfrm>
            <a:off x="5474546" y="4114800"/>
            <a:ext cx="3517053" cy="2552700"/>
          </a:xfrm>
          <a:prstGeom prst="rect">
            <a:avLst/>
          </a:prstGeom>
        </p:spPr>
      </p:pic>
    </p:spTree>
    <p:extLst>
      <p:ext uri="{BB962C8B-B14F-4D97-AF65-F5344CB8AC3E}">
        <p14:creationId xmlns:p14="http://schemas.microsoft.com/office/powerpoint/2010/main" val="91012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Protection Level B</a:t>
            </a:r>
          </a:p>
        </p:txBody>
      </p:sp>
      <p:sp>
        <p:nvSpPr>
          <p:cNvPr id="3" name="Content Placeholder 2"/>
          <p:cNvSpPr>
            <a:spLocks noGrp="1"/>
          </p:cNvSpPr>
          <p:nvPr>
            <p:ph sz="half" idx="1"/>
          </p:nvPr>
        </p:nvSpPr>
        <p:spPr>
          <a:xfrm>
            <a:off x="304800" y="1524000"/>
            <a:ext cx="6019800" cy="5181600"/>
          </a:xfrm>
        </p:spPr>
        <p:txBody>
          <a:bodyPr>
            <a:noAutofit/>
          </a:bodyPr>
          <a:lstStyle/>
          <a:p>
            <a:pPr>
              <a:spcAft>
                <a:spcPts val="600"/>
              </a:spcAft>
            </a:pPr>
            <a:r>
              <a:rPr lang="en-US" dirty="0"/>
              <a:t>“Ebola” level response</a:t>
            </a:r>
          </a:p>
          <a:p>
            <a:pPr>
              <a:spcAft>
                <a:spcPts val="600"/>
              </a:spcAft>
            </a:pPr>
            <a:r>
              <a:rPr lang="en-US" dirty="0"/>
              <a:t>Limited test menu </a:t>
            </a:r>
          </a:p>
          <a:p>
            <a:pPr>
              <a:spcAft>
                <a:spcPts val="600"/>
              </a:spcAft>
            </a:pPr>
            <a:r>
              <a:rPr lang="en-US" dirty="0"/>
              <a:t>Teams of 2 – handler and helper</a:t>
            </a:r>
          </a:p>
          <a:p>
            <a:pPr>
              <a:spcAft>
                <a:spcPts val="600"/>
              </a:spcAft>
            </a:pPr>
            <a:r>
              <a:rPr lang="en-US" dirty="0"/>
              <a:t>Laboratory Site Manager</a:t>
            </a:r>
          </a:p>
          <a:p>
            <a:pPr>
              <a:spcAft>
                <a:spcPts val="600"/>
              </a:spcAft>
            </a:pPr>
            <a:r>
              <a:rPr lang="en-US" dirty="0"/>
              <a:t>Enhanced </a:t>
            </a:r>
            <a:r>
              <a:rPr lang="en-US" sz="2000" dirty="0"/>
              <a:t>PPE – impermeable gown, double gloves, face shield, face mask (surgical hoods &amp; leg covering available but not required)</a:t>
            </a:r>
          </a:p>
          <a:p>
            <a:pPr>
              <a:spcAft>
                <a:spcPts val="600"/>
              </a:spcAft>
            </a:pPr>
            <a:r>
              <a:rPr lang="en-US" dirty="0"/>
              <a:t>Use BSC for sample manipulation, can open tubes behind a shield</a:t>
            </a:r>
          </a:p>
          <a:p>
            <a:pPr>
              <a:spcAft>
                <a:spcPts val="600"/>
              </a:spcAft>
            </a:pPr>
            <a:r>
              <a:rPr lang="en-US" dirty="0"/>
              <a:t>Special attention to cleaning/ disinfection/discard</a:t>
            </a:r>
          </a:p>
        </p:txBody>
      </p:sp>
      <p:pic>
        <p:nvPicPr>
          <p:cNvPr id="1026" name="Picture 2" descr="C:\Users\trimble\Desktop\Blue g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524000"/>
            <a:ext cx="2549525" cy="521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98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a:bodyPr>
          <a:lstStyle/>
          <a:p>
            <a:r>
              <a:rPr lang="en-US" dirty="0"/>
              <a:t>Limited Test Menu </a:t>
            </a:r>
            <a:r>
              <a:rPr lang="en-US" sz="2800" dirty="0"/>
              <a:t>(others require LMR approval)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4952989"/>
              </p:ext>
            </p:extLst>
          </p:nvPr>
        </p:nvGraphicFramePr>
        <p:xfrm>
          <a:off x="457200" y="1752600"/>
          <a:ext cx="8229600" cy="4766945"/>
        </p:xfrm>
        <a:graphic>
          <a:graphicData uri="http://schemas.openxmlformats.org/drawingml/2006/table">
            <a:tbl>
              <a:tblPr firstRow="1" bandRow="1">
                <a:tableStyleId>{5C22544A-7EE6-4342-B048-85BDC9FD1C3A}</a:tableStyleId>
              </a:tblPr>
              <a:tblGrid>
                <a:gridCol w="25146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tblGrid>
              <a:tr h="393065">
                <a:tc>
                  <a:txBody>
                    <a:bodyPr/>
                    <a:lstStyle/>
                    <a:p>
                      <a:r>
                        <a:rPr lang="en-US" dirty="0"/>
                        <a:t>Division/Bench</a:t>
                      </a:r>
                    </a:p>
                  </a:txBody>
                  <a:tcPr/>
                </a:tc>
                <a:tc>
                  <a:txBody>
                    <a:bodyPr/>
                    <a:lstStyle/>
                    <a:p>
                      <a:r>
                        <a:rPr lang="en-US" dirty="0"/>
                        <a:t>Testing Available</a:t>
                      </a:r>
                    </a:p>
                  </a:txBody>
                  <a:tcPr/>
                </a:tc>
                <a:extLst>
                  <a:ext uri="{0D108BD9-81ED-4DB2-BD59-A6C34878D82A}">
                    <a16:rowId xmlns="" xmlns:a16="http://schemas.microsoft.com/office/drawing/2014/main" val="10000"/>
                  </a:ext>
                </a:extLst>
              </a:tr>
              <a:tr h="370840">
                <a:tc>
                  <a:txBody>
                    <a:bodyPr/>
                    <a:lstStyle/>
                    <a:p>
                      <a:r>
                        <a:rPr lang="en-US" dirty="0"/>
                        <a:t>Hematology</a:t>
                      </a:r>
                    </a:p>
                  </a:txBody>
                  <a:tcPr/>
                </a:tc>
                <a:tc>
                  <a:txBody>
                    <a:bodyPr/>
                    <a:lstStyle/>
                    <a:p>
                      <a:r>
                        <a:rPr lang="en-US" dirty="0"/>
                        <a:t>CBC/Differential/Retic, Malaria Screen</a:t>
                      </a:r>
                    </a:p>
                  </a:txBody>
                  <a:tcPr/>
                </a:tc>
                <a:extLst>
                  <a:ext uri="{0D108BD9-81ED-4DB2-BD59-A6C34878D82A}">
                    <a16:rowId xmlns="" xmlns:a16="http://schemas.microsoft.com/office/drawing/2014/main" val="10001"/>
                  </a:ext>
                </a:extLst>
              </a:tr>
              <a:tr h="370840">
                <a:tc>
                  <a:txBody>
                    <a:bodyPr/>
                    <a:lstStyle/>
                    <a:p>
                      <a:r>
                        <a:rPr lang="en-US" dirty="0"/>
                        <a:t>Coagulation</a:t>
                      </a:r>
                    </a:p>
                  </a:txBody>
                  <a:tcPr/>
                </a:tc>
                <a:tc>
                  <a:txBody>
                    <a:bodyPr/>
                    <a:lstStyle/>
                    <a:p>
                      <a:r>
                        <a:rPr lang="en-US" dirty="0"/>
                        <a:t>PT, PTT, FIB, TT,</a:t>
                      </a:r>
                      <a:r>
                        <a:rPr lang="en-US" baseline="0" dirty="0"/>
                        <a:t> DDI</a:t>
                      </a:r>
                    </a:p>
                    <a:p>
                      <a:endParaRPr lang="en-US" sz="800" baseline="0" dirty="0"/>
                    </a:p>
                  </a:txBody>
                  <a:tcPr/>
                </a:tc>
                <a:extLst>
                  <a:ext uri="{0D108BD9-81ED-4DB2-BD59-A6C34878D82A}">
                    <a16:rowId xmlns="" xmlns:a16="http://schemas.microsoft.com/office/drawing/2014/main" val="10002"/>
                  </a:ext>
                </a:extLst>
              </a:tr>
              <a:tr h="370840">
                <a:tc>
                  <a:txBody>
                    <a:bodyPr/>
                    <a:lstStyle/>
                    <a:p>
                      <a:r>
                        <a:rPr lang="en-US" dirty="0"/>
                        <a:t>Chemistry</a:t>
                      </a:r>
                    </a:p>
                  </a:txBody>
                  <a:tcPr/>
                </a:tc>
                <a:tc>
                  <a:txBody>
                    <a:bodyPr/>
                    <a:lstStyle/>
                    <a:p>
                      <a:r>
                        <a:rPr lang="en-US" dirty="0" err="1"/>
                        <a:t>Chem</a:t>
                      </a:r>
                      <a:r>
                        <a:rPr lang="en-US" dirty="0"/>
                        <a:t> tests on automated line– only lime green or orange</a:t>
                      </a:r>
                      <a:r>
                        <a:rPr lang="en-US" baseline="0" dirty="0"/>
                        <a:t> tops accepted (no aliquoting)</a:t>
                      </a:r>
                      <a:endParaRPr lang="en-US" dirty="0"/>
                    </a:p>
                  </a:txBody>
                  <a:tcPr/>
                </a:tc>
                <a:extLst>
                  <a:ext uri="{0D108BD9-81ED-4DB2-BD59-A6C34878D82A}">
                    <a16:rowId xmlns="" xmlns:a16="http://schemas.microsoft.com/office/drawing/2014/main" val="10003"/>
                  </a:ext>
                </a:extLst>
              </a:tr>
              <a:tr h="370840">
                <a:tc>
                  <a:txBody>
                    <a:bodyPr/>
                    <a:lstStyle/>
                    <a:p>
                      <a:r>
                        <a:rPr lang="en-US" dirty="0"/>
                        <a:t>Urinalysis</a:t>
                      </a:r>
                    </a:p>
                  </a:txBody>
                  <a:tcPr/>
                </a:tc>
                <a:tc>
                  <a:txBody>
                    <a:bodyPr/>
                    <a:lstStyle/>
                    <a:p>
                      <a:r>
                        <a:rPr lang="en-US" dirty="0"/>
                        <a:t>UA,</a:t>
                      </a:r>
                      <a:r>
                        <a:rPr lang="en-US" baseline="0" dirty="0"/>
                        <a:t> yellow-top tube only </a:t>
                      </a:r>
                    </a:p>
                    <a:p>
                      <a:r>
                        <a:rPr lang="en-US" baseline="0" dirty="0"/>
                        <a:t>(no urine cups, no manual microscopic exam)</a:t>
                      </a:r>
                      <a:endParaRPr lang="en-US" dirty="0"/>
                    </a:p>
                  </a:txBody>
                  <a:tcPr/>
                </a:tc>
                <a:extLst>
                  <a:ext uri="{0D108BD9-81ED-4DB2-BD59-A6C34878D82A}">
                    <a16:rowId xmlns="" xmlns:a16="http://schemas.microsoft.com/office/drawing/2014/main" val="10004"/>
                  </a:ext>
                </a:extLst>
              </a:tr>
              <a:tr h="363855">
                <a:tc>
                  <a:txBody>
                    <a:bodyPr/>
                    <a:lstStyle/>
                    <a:p>
                      <a:r>
                        <a:rPr lang="en-US" dirty="0"/>
                        <a:t>Blood Gas</a:t>
                      </a:r>
                    </a:p>
                  </a:txBody>
                  <a:tcPr/>
                </a:tc>
                <a:tc>
                  <a:txBody>
                    <a:bodyPr/>
                    <a:lstStyle/>
                    <a:p>
                      <a:r>
                        <a:rPr lang="en-US" dirty="0"/>
                        <a:t>ABG</a:t>
                      </a:r>
                    </a:p>
                  </a:txBody>
                  <a:tcPr/>
                </a:tc>
                <a:extLst>
                  <a:ext uri="{0D108BD9-81ED-4DB2-BD59-A6C34878D82A}">
                    <a16:rowId xmlns="" xmlns:a16="http://schemas.microsoft.com/office/drawing/2014/main" val="10005"/>
                  </a:ext>
                </a:extLst>
              </a:tr>
              <a:tr h="370840">
                <a:tc>
                  <a:txBody>
                    <a:bodyPr/>
                    <a:lstStyle/>
                    <a:p>
                      <a:r>
                        <a:rPr lang="en-US" dirty="0"/>
                        <a:t>Microbiology</a:t>
                      </a:r>
                    </a:p>
                  </a:txBody>
                  <a:tcPr/>
                </a:tc>
                <a:tc>
                  <a:txBody>
                    <a:bodyPr/>
                    <a:lstStyle/>
                    <a:p>
                      <a:r>
                        <a:rPr lang="en-US" dirty="0"/>
                        <a:t>Blood Cultures</a:t>
                      </a:r>
                    </a:p>
                    <a:p>
                      <a:r>
                        <a:rPr lang="en-US" dirty="0"/>
                        <a:t>Rapid</a:t>
                      </a:r>
                      <a:r>
                        <a:rPr lang="en-US" baseline="0" dirty="0"/>
                        <a:t> Strep</a:t>
                      </a:r>
                      <a:endParaRPr lang="en-US" dirty="0"/>
                    </a:p>
                  </a:txBody>
                  <a:tcPr/>
                </a:tc>
                <a:extLst>
                  <a:ext uri="{0D108BD9-81ED-4DB2-BD59-A6C34878D82A}">
                    <a16:rowId xmlns="" xmlns:a16="http://schemas.microsoft.com/office/drawing/2014/main" val="10006"/>
                  </a:ext>
                </a:extLst>
              </a:tr>
              <a:tr h="370840">
                <a:tc>
                  <a:txBody>
                    <a:bodyPr/>
                    <a:lstStyle/>
                    <a:p>
                      <a:r>
                        <a:rPr lang="en-US" dirty="0"/>
                        <a:t>Transfusion</a:t>
                      </a:r>
                    </a:p>
                  </a:txBody>
                  <a:tcPr/>
                </a:tc>
                <a:tc>
                  <a:txBody>
                    <a:bodyPr/>
                    <a:lstStyle/>
                    <a:p>
                      <a:r>
                        <a:rPr lang="en-US" dirty="0"/>
                        <a:t>Universal Donor – no testing without faculty approval</a:t>
                      </a:r>
                    </a:p>
                    <a:p>
                      <a:endParaRPr lang="en-US" sz="800" dirty="0"/>
                    </a:p>
                  </a:txBody>
                  <a:tcPr/>
                </a:tc>
                <a:extLst>
                  <a:ext uri="{0D108BD9-81ED-4DB2-BD59-A6C34878D82A}">
                    <a16:rowId xmlns="" xmlns:a16="http://schemas.microsoft.com/office/drawing/2014/main" val="10007"/>
                  </a:ext>
                </a:extLst>
              </a:tr>
              <a:tr h="370840">
                <a:tc>
                  <a:txBody>
                    <a:bodyPr/>
                    <a:lstStyle/>
                    <a:p>
                      <a:r>
                        <a:rPr lang="en-US" dirty="0"/>
                        <a:t>Virology</a:t>
                      </a:r>
                    </a:p>
                  </a:txBody>
                  <a:tcPr/>
                </a:tc>
                <a:tc>
                  <a:txBody>
                    <a:bodyPr/>
                    <a:lstStyle/>
                    <a:p>
                      <a:r>
                        <a:rPr lang="en-US" sz="1800" dirty="0"/>
                        <a:t>Requires</a:t>
                      </a:r>
                      <a:r>
                        <a:rPr lang="en-US" sz="1800" baseline="0" dirty="0"/>
                        <a:t> approval or inactivating media</a:t>
                      </a:r>
                      <a:endParaRPr lang="en-US" sz="1800" dirty="0"/>
                    </a:p>
                  </a:txBody>
                  <a:tcPr/>
                </a:tc>
                <a:extLst>
                  <a:ext uri="{0D108BD9-81ED-4DB2-BD59-A6C34878D82A}">
                    <a16:rowId xmlns="" xmlns:a16="http://schemas.microsoft.com/office/drawing/2014/main" val="1331068317"/>
                  </a:ext>
                </a:extLst>
              </a:tr>
              <a:tr h="370840">
                <a:tc>
                  <a:txBody>
                    <a:bodyPr/>
                    <a:lstStyle/>
                    <a:p>
                      <a:r>
                        <a:rPr lang="en-US" dirty="0"/>
                        <a:t>Send-Outs</a:t>
                      </a:r>
                    </a:p>
                  </a:txBody>
                  <a:tcPr/>
                </a:tc>
                <a:tc>
                  <a:txBody>
                    <a:bodyPr/>
                    <a:lstStyle/>
                    <a:p>
                      <a:r>
                        <a:rPr lang="en-US" dirty="0"/>
                        <a:t>To State Lab if approved</a:t>
                      </a: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574052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7751</TotalTime>
  <Words>2216</Words>
  <Application>Microsoft Office PowerPoint</Application>
  <PresentationFormat>On-screen Show (4:3)</PresentationFormat>
  <Paragraphs>188</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Module</vt:lpstr>
      <vt:lpstr>HMC Laboratory Medicine Highly Pathogenic Infection Update</vt:lpstr>
      <vt:lpstr>Agenda</vt:lpstr>
      <vt:lpstr>Why the change to ‘HPI’?</vt:lpstr>
      <vt:lpstr>‘Highly Pathogenic Infection’ Plan</vt:lpstr>
      <vt:lpstr>Laboratory HPI Plan</vt:lpstr>
      <vt:lpstr>Lab Protection Levels </vt:lpstr>
      <vt:lpstr>Standard Laboratory Precautions</vt:lpstr>
      <vt:lpstr>Lab Protection Level B</vt:lpstr>
      <vt:lpstr>Limited Test Menu (others require LMR approval)</vt:lpstr>
      <vt:lpstr>Divisional Plans</vt:lpstr>
      <vt:lpstr>Lab Protection Level C</vt:lpstr>
      <vt:lpstr>HPI Summary</vt:lpstr>
      <vt:lpstr>HMC ‘Home Assessment Team’</vt:lpstr>
      <vt:lpstr>Donning / Doffing PPE</vt:lpstr>
      <vt:lpstr>Putting on PPE</vt:lpstr>
      <vt:lpstr>How to take off PPE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trimble</dc:creator>
  <cp:lastModifiedBy>Sen, Nina</cp:lastModifiedBy>
  <cp:revision>266</cp:revision>
  <cp:lastPrinted>2016-03-22T14:37:58Z</cp:lastPrinted>
  <dcterms:created xsi:type="dcterms:W3CDTF">2014-08-18T22:11:02Z</dcterms:created>
  <dcterms:modified xsi:type="dcterms:W3CDTF">2016-05-20T23:25:36Z</dcterms:modified>
</cp:coreProperties>
</file>