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77" r:id="rId4"/>
    <p:sldId id="261" r:id="rId5"/>
    <p:sldId id="262" r:id="rId6"/>
    <p:sldId id="278" r:id="rId7"/>
    <p:sldId id="271" r:id="rId8"/>
    <p:sldId id="264" r:id="rId9"/>
    <p:sldId id="265" r:id="rId10"/>
    <p:sldId id="279" r:id="rId11"/>
    <p:sldId id="263" r:id="rId12"/>
    <p:sldId id="282" r:id="rId13"/>
    <p:sldId id="28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63" autoAdjust="0"/>
  </p:normalViewPr>
  <p:slideViewPr>
    <p:cSldViewPr>
      <p:cViewPr>
        <p:scale>
          <a:sx n="114" d="100"/>
          <a:sy n="114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83CD-C908-4923-ACA8-35604EAA69B4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23BEF-8181-4576-8D9B-8D66CF0F2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917147-B8DE-45AE-B681-4FEE27C851BC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02E97F-6397-432A-AF6D-EFA4A3687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0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97F-6397-432A-AF6D-EFA4A3687E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36CC19-C42E-4FC4-874D-A5CB75F7DB33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8BFCEE4-A060-4AD6-8FD8-1131A6B9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355848"/>
            <a:ext cx="8534400" cy="167335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Laboratory </a:t>
            </a:r>
            <a:r>
              <a:rPr lang="en-US" sz="3600" dirty="0"/>
              <a:t>Medicine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Highly Pathogenic Infection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371600"/>
          </a:xfrm>
        </p:spPr>
        <p:txBody>
          <a:bodyPr/>
          <a:lstStyle/>
          <a:p>
            <a:r>
              <a:rPr lang="en-US" dirty="0" smtClean="0"/>
              <a:t>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6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Divisional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Review your division’s plan in Workplace Safety Manual</a:t>
            </a:r>
          </a:p>
          <a:p>
            <a:r>
              <a:rPr lang="en-US" sz="2800" dirty="0" smtClean="0"/>
              <a:t>Work </a:t>
            </a:r>
            <a:r>
              <a:rPr lang="en-US" sz="2800" dirty="0"/>
              <a:t>as a team: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Specimen HANDLER works with sample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Helper provide safety monitoring and </a:t>
            </a:r>
            <a:r>
              <a:rPr lang="en-US" sz="2000" dirty="0" smtClean="0"/>
              <a:t>performs </a:t>
            </a:r>
            <a:r>
              <a:rPr lang="en-US" sz="2000" dirty="0"/>
              <a:t>‘clean’ tasks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Lab </a:t>
            </a:r>
            <a:r>
              <a:rPr lang="en-US" sz="2000" dirty="0"/>
              <a:t>Site Manager ensures process goes smoothly &amp; doffing PPE done correctly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Other employees stay clear of area to minimize distraction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Block access to non-lab staff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No manual manipulations or verification steps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Decontaminate area/instrument prior to resuming regular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Protection Level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29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If </a:t>
            </a:r>
            <a:r>
              <a:rPr lang="en-US" sz="3000" dirty="0"/>
              <a:t>CDC requires respirator for GENERAL laboratory testing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Then NO </a:t>
            </a:r>
            <a:r>
              <a:rPr lang="en-US" sz="3000" dirty="0"/>
              <a:t>TESTING IN LAB – </a:t>
            </a:r>
            <a:r>
              <a:rPr lang="en-US" sz="3000" dirty="0" smtClean="0"/>
              <a:t>likely would </a:t>
            </a:r>
            <a:r>
              <a:rPr lang="en-US" sz="3000" dirty="0"/>
              <a:t>set up near-patient testing, wearing same PPE as patient care providers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3638550" cy="366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562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going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Tiered system based on transmission risk</a:t>
            </a:r>
          </a:p>
          <a:p>
            <a:pPr lvl="1"/>
            <a:r>
              <a:rPr lang="en-US" dirty="0" smtClean="0"/>
              <a:t>Lab Protection Level A – respiratory transmission, standard precautions for most lab testing</a:t>
            </a:r>
          </a:p>
          <a:p>
            <a:pPr lvl="1"/>
            <a:r>
              <a:rPr lang="en-US" dirty="0" smtClean="0"/>
              <a:t>Lab Protection Level B – contact transmission, requires enhanced PPE, only limited testing offered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Won’t go above this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Activated when hospital activates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LMR responsible for communication &amp; risk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3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HPI plan and divisional plans are located in the Workplace Safety Manual</a:t>
            </a:r>
          </a:p>
          <a:p>
            <a:pPr marL="118872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	OR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Ask your Supervisor</a:t>
            </a:r>
          </a:p>
          <a:p>
            <a:pPr marL="118872" indent="0">
              <a:buNone/>
            </a:pPr>
            <a:r>
              <a:rPr lang="en-US" sz="2800" i="1" dirty="0" smtClean="0"/>
              <a:t>			OR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Contact Sara Trimble, Laboratory </a:t>
            </a:r>
            <a:r>
              <a:rPr lang="en-US" sz="2800" dirty="0"/>
              <a:t>Safety </a:t>
            </a:r>
            <a:r>
              <a:rPr lang="en-US" sz="2800" dirty="0" smtClean="0"/>
              <a:t>Officer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6773" r="16427" b="6030"/>
          <a:stretch/>
        </p:blipFill>
        <p:spPr bwMode="auto">
          <a:xfrm>
            <a:off x="6997574" y="4495800"/>
            <a:ext cx="191782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2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77200" cy="4852416"/>
          </a:xfrm>
        </p:spPr>
        <p:txBody>
          <a:bodyPr/>
          <a:lstStyle/>
          <a:p>
            <a:r>
              <a:rPr lang="en-US" dirty="0" smtClean="0"/>
              <a:t>Lab Medicine has recently combined the lab’s  ‘Bioalert’ and ‘Ebola’ plans into a ‘Highly </a:t>
            </a:r>
            <a:r>
              <a:rPr lang="en-US" dirty="0"/>
              <a:t>Pathogenic Infection (HPI) </a:t>
            </a:r>
            <a:r>
              <a:rPr lang="en-US" dirty="0" smtClean="0"/>
              <a:t>Plan’.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dirty="0" smtClean="0"/>
              <a:t>This training will describe the new HPI plan.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dirty="0" smtClean="0"/>
              <a:t>The actual HPI plan and division-specific plans can be found in the Workplace Safety Manual.</a:t>
            </a:r>
            <a:endParaRPr lang="en-US" dirty="0"/>
          </a:p>
          <a:p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3200" y="4953387"/>
            <a:ext cx="2415654" cy="1606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1582" y="6581001"/>
            <a:ext cx="152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Ebola Viral Particle</a:t>
            </a:r>
          </a:p>
        </p:txBody>
      </p:sp>
    </p:spTree>
    <p:extLst>
      <p:ext uri="{BB962C8B-B14F-4D97-AF65-F5344CB8AC3E}">
        <p14:creationId xmlns:p14="http://schemas.microsoft.com/office/powerpoint/2010/main" val="244341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change to ‘HPI’?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3132" y="1587760"/>
            <a:ext cx="6408261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Ebola </a:t>
            </a:r>
            <a:r>
              <a:rPr lang="en-US" dirty="0"/>
              <a:t>epidemic over for </a:t>
            </a:r>
            <a:r>
              <a:rPr lang="en-US" dirty="0" smtClean="0"/>
              <a:t>now.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Want to maintain lessons learned from Ebola, and be able to apply them to any high risk pathogen.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hospitals and patient care providers are also transitioning to a more generic plan based on risk.</a:t>
            </a:r>
            <a:endParaRPr lang="en-US" dirty="0"/>
          </a:p>
          <a:p>
            <a:pPr lvl="1"/>
            <a:r>
              <a:rPr lang="en-US" dirty="0" smtClean="0"/>
              <a:t>Want to use </a:t>
            </a:r>
            <a:r>
              <a:rPr lang="en-US" dirty="0"/>
              <a:t>the same terminology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4434"/>
          <a:stretch/>
        </p:blipFill>
        <p:spPr bwMode="auto">
          <a:xfrm>
            <a:off x="6523393" y="5163406"/>
            <a:ext cx="2481944" cy="15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lilith2.labmed.washington.edu\HMC_Hematology_Sups\HMC Heme Admin\Safety\BioAlert\Zika_Chikungunya\virus-z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93" y="3414601"/>
            <a:ext cx="2505945" cy="1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lilith2.labmed.washington.edu\HMC_Hematology_Sups\HMC Heme Admin\Safety\BioAlert\Zika_Chikungunya\chikv partic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19" y="1679585"/>
            <a:ext cx="2477119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8560" y="4770132"/>
            <a:ext cx="1216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Zika</a:t>
            </a:r>
            <a:r>
              <a:rPr lang="en-US" sz="1200" dirty="0"/>
              <a:t> Virus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1393" y="644399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Ebola Virus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1679585"/>
            <a:ext cx="247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Chikungunya</a:t>
            </a:r>
            <a:r>
              <a:rPr lang="en-US" sz="1200" dirty="0"/>
              <a:t> Viral Particles</a:t>
            </a:r>
          </a:p>
        </p:txBody>
      </p:sp>
    </p:spTree>
    <p:extLst>
      <p:ext uri="{BB962C8B-B14F-4D97-AF65-F5344CB8AC3E}">
        <p14:creationId xmlns:p14="http://schemas.microsoft.com/office/powerpoint/2010/main" val="13816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‘Highly Pathogenic Infection’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001000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HPI Definition</a:t>
            </a:r>
            <a:r>
              <a:rPr lang="en-US" sz="2800" dirty="0"/>
              <a:t>:  “Infections requiring enhanced precautions due to a high potential to cause fatal human disease via respiratory, airborne or contact transmission.”</a:t>
            </a:r>
          </a:p>
          <a:p>
            <a:pPr>
              <a:spcAft>
                <a:spcPts val="300"/>
              </a:spcAft>
            </a:pPr>
            <a:r>
              <a:rPr lang="en-US" sz="2800" dirty="0"/>
              <a:t>Hospital Process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Screen patients for history of travel or HPI </a:t>
            </a:r>
            <a:r>
              <a:rPr lang="en-US" sz="2000" dirty="0" smtClean="0"/>
              <a:t>symptoms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positive, place </a:t>
            </a:r>
            <a:r>
              <a:rPr lang="en-US" sz="2000" dirty="0" smtClean="0"/>
              <a:t>patient in </a:t>
            </a:r>
            <a:r>
              <a:rPr lang="en-US" sz="2000" dirty="0"/>
              <a:t>isolation: droplet, contact and/or respiratory as needed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Infection Control will notify impacted departments  (Lab, EVS, Dietary, etc</a:t>
            </a:r>
            <a:r>
              <a:rPr lang="en-US" sz="2000" dirty="0" smtClean="0"/>
              <a:t>.) and activate plan</a:t>
            </a: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sz="2000" dirty="0" smtClean="0"/>
              <a:t>Infection </a:t>
            </a:r>
            <a:r>
              <a:rPr lang="en-US" sz="2000" dirty="0"/>
              <a:t>Control will </a:t>
            </a:r>
            <a:r>
              <a:rPr lang="en-US" sz="2000" dirty="0" smtClean="0"/>
              <a:t>monitor &amp; limit  </a:t>
            </a:r>
            <a:r>
              <a:rPr lang="en-US" sz="2000" dirty="0"/>
              <a:t>access to </a:t>
            </a:r>
            <a:r>
              <a:rPr lang="en-US" sz="2000" dirty="0" smtClean="0"/>
              <a:t>patient room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42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11" r="17902"/>
          <a:stretch/>
        </p:blipFill>
        <p:spPr>
          <a:xfrm>
            <a:off x="7271656" y="3955080"/>
            <a:ext cx="1872343" cy="2870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HPI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7391400" cy="48768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Lab Protection Levels:  Created new tiered </a:t>
            </a:r>
            <a:r>
              <a:rPr lang="en-US" sz="3000" dirty="0"/>
              <a:t>system based on </a:t>
            </a:r>
            <a:r>
              <a:rPr lang="en-US" sz="3000" dirty="0" smtClean="0"/>
              <a:t>lab transmission </a:t>
            </a:r>
            <a:r>
              <a:rPr lang="en-US" sz="3000" dirty="0"/>
              <a:t>risk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Lab Med Resident responsible for the following:</a:t>
            </a: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dirty="0"/>
              <a:t>Do risk assessment </a:t>
            </a:r>
            <a:r>
              <a:rPr lang="en-US" dirty="0" smtClean="0"/>
              <a:t>of the pathogen – how is it transmitted?  What precautions does the lab need to take (i.e. what lab protection level to activate)?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Start </a:t>
            </a:r>
            <a:r>
              <a:rPr lang="en-US" dirty="0"/>
              <a:t>Lab Medicine </a:t>
            </a:r>
            <a:r>
              <a:rPr lang="en-US" dirty="0" smtClean="0"/>
              <a:t>notification process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Work with patient care team regarding testing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Deactivate plan when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Protection </a:t>
            </a:r>
            <a:r>
              <a:rPr lang="en-US" dirty="0" smtClean="0"/>
              <a:t>Levels </a:t>
            </a:r>
            <a:r>
              <a:rPr lang="en-US" sz="2800" dirty="0" smtClean="0"/>
              <a:t>(A thru C)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71886"/>
              </p:ext>
            </p:extLst>
          </p:nvPr>
        </p:nvGraphicFramePr>
        <p:xfrm>
          <a:off x="381000" y="1676401"/>
          <a:ext cx="8192073" cy="504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1111540271"/>
                    </a:ext>
                  </a:extLst>
                </a:gridCol>
                <a:gridCol w="2096072">
                  <a:extLst>
                    <a:ext uri="{9D8B030D-6E8A-4147-A177-3AD203B41FA5}">
                      <a16:colId xmlns="" xmlns:a16="http://schemas.microsoft.com/office/drawing/2014/main" val="6262726"/>
                    </a:ext>
                  </a:extLst>
                </a:gridCol>
                <a:gridCol w="4800601">
                  <a:extLst>
                    <a:ext uri="{9D8B030D-6E8A-4147-A177-3AD203B41FA5}">
                      <a16:colId xmlns="" xmlns:a16="http://schemas.microsoft.com/office/drawing/2014/main" val="1984553801"/>
                    </a:ext>
                  </a:extLst>
                </a:gridCol>
              </a:tblGrid>
              <a:tr h="105127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Lab Protection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 </a:t>
                      </a:r>
                      <a:r>
                        <a:rPr lang="en-US" dirty="0" smtClean="0"/>
                        <a:t>Route</a:t>
                      </a:r>
                    </a:p>
                    <a:p>
                      <a:pPr algn="ctr"/>
                      <a:r>
                        <a:rPr lang="en-US" sz="1400" dirty="0" smtClean="0"/>
                        <a:t>(examples)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Laboratory</a:t>
                      </a:r>
                      <a:r>
                        <a:rPr lang="en-US" baseline="0" dirty="0"/>
                        <a:t> Precautions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3566880"/>
                  </a:ext>
                </a:extLst>
              </a:tr>
              <a:tr h="1646761">
                <a:tc>
                  <a:txBody>
                    <a:bodyPr/>
                    <a:lstStyle/>
                    <a:p>
                      <a:endParaRPr lang="en-US" sz="1900" b="1" dirty="0" smtClean="0"/>
                    </a:p>
                    <a:p>
                      <a:endParaRPr lang="en-US" sz="1900" b="1" dirty="0" smtClean="0"/>
                    </a:p>
                    <a:p>
                      <a:r>
                        <a:rPr lang="en-US" sz="1900" b="1" dirty="0" smtClean="0"/>
                        <a:t>Level </a:t>
                      </a:r>
                      <a:r>
                        <a:rPr lang="en-US" sz="19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Respiratory </a:t>
                      </a:r>
                    </a:p>
                    <a:p>
                      <a:r>
                        <a:rPr lang="en-US" sz="1600" b="1" dirty="0"/>
                        <a:t>or</a:t>
                      </a:r>
                      <a:r>
                        <a:rPr lang="en-US" sz="1600" b="1" baseline="0" dirty="0"/>
                        <a:t> Mosquito-borne</a:t>
                      </a:r>
                    </a:p>
                    <a:p>
                      <a:endParaRPr lang="en-US" sz="800" b="1" dirty="0"/>
                    </a:p>
                    <a:p>
                      <a:r>
                        <a:rPr lang="en-US" sz="1900" dirty="0"/>
                        <a:t>(</a:t>
                      </a:r>
                      <a:r>
                        <a:rPr lang="en-US" sz="1900" i="1" dirty="0"/>
                        <a:t>MERS, SARS</a:t>
                      </a:r>
                      <a:r>
                        <a:rPr lang="en-US" sz="1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Enhanced precautions</a:t>
                      </a:r>
                      <a:r>
                        <a:rPr lang="en-US" sz="1900" baseline="0" dirty="0"/>
                        <a:t> for Phlebotomy &amp; other direct patient care. </a:t>
                      </a:r>
                      <a:r>
                        <a:rPr lang="en-US" sz="1900" baseline="0" dirty="0" smtClean="0"/>
                        <a:t>Standard PPE and normal laboratory precautions in lab. Use </a:t>
                      </a:r>
                      <a:r>
                        <a:rPr lang="en-US" sz="1900" baseline="0" dirty="0"/>
                        <a:t>BSC for respiratory &amp; stool samples. </a:t>
                      </a:r>
                      <a:r>
                        <a:rPr lang="en-US" sz="1900" baseline="0" dirty="0" smtClean="0"/>
                        <a:t>Take precautions </a:t>
                      </a:r>
                      <a:r>
                        <a:rPr lang="en-US" sz="1900" baseline="0" dirty="0"/>
                        <a:t>when culturing pathogen.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047956"/>
                  </a:ext>
                </a:extLst>
              </a:tr>
              <a:tr h="1051279">
                <a:tc>
                  <a:txBody>
                    <a:bodyPr/>
                    <a:lstStyle/>
                    <a:p>
                      <a:endParaRPr lang="en-US" sz="1900" b="1" dirty="0" smtClean="0"/>
                    </a:p>
                    <a:p>
                      <a:r>
                        <a:rPr lang="en-US" sz="1900" b="1" dirty="0" smtClean="0"/>
                        <a:t>Level </a:t>
                      </a:r>
                      <a:r>
                        <a:rPr lang="en-US" sz="19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Direct</a:t>
                      </a:r>
                      <a:r>
                        <a:rPr lang="en-US" sz="1900" b="1" baseline="0" dirty="0"/>
                        <a:t> Contact</a:t>
                      </a:r>
                    </a:p>
                    <a:p>
                      <a:endParaRPr lang="en-US" sz="800" baseline="0" dirty="0"/>
                    </a:p>
                    <a:p>
                      <a:r>
                        <a:rPr lang="en-US" sz="1900" baseline="0" dirty="0"/>
                        <a:t>(</a:t>
                      </a:r>
                      <a:r>
                        <a:rPr lang="en-US" sz="1900" i="1" baseline="0" dirty="0"/>
                        <a:t>Ebola &amp; other VHF</a:t>
                      </a:r>
                      <a:r>
                        <a:rPr lang="en-US" sz="1900" baseline="0" dirty="0"/>
                        <a:t>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Phlebotomy will not draw patients. Enhanced</a:t>
                      </a:r>
                      <a:r>
                        <a:rPr lang="en-US" sz="1900" baseline="0" dirty="0"/>
                        <a:t> PPE for specimen handling &amp; testing, limited test menu, special waste &amp; specimen discard process.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3360436"/>
                  </a:ext>
                </a:extLst>
              </a:tr>
              <a:tr h="1051279">
                <a:tc>
                  <a:txBody>
                    <a:bodyPr/>
                    <a:lstStyle/>
                    <a:p>
                      <a:endParaRPr lang="en-US" sz="1900" b="1" dirty="0" smtClean="0"/>
                    </a:p>
                    <a:p>
                      <a:r>
                        <a:rPr lang="en-US" sz="1900" b="1" dirty="0" smtClean="0"/>
                        <a:t>Level </a:t>
                      </a:r>
                      <a:r>
                        <a:rPr lang="en-US" sz="19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Airborne &amp; Contact</a:t>
                      </a:r>
                    </a:p>
                    <a:p>
                      <a:r>
                        <a:rPr lang="en-US" sz="1900" dirty="0"/>
                        <a:t>(</a:t>
                      </a:r>
                      <a:r>
                        <a:rPr lang="en-US" sz="1900" i="1" dirty="0"/>
                        <a:t>??</a:t>
                      </a:r>
                      <a:r>
                        <a:rPr lang="en-US" sz="1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sz="1900" dirty="0" smtClean="0"/>
                        <a:t>If CDC says a respirator required for general lab testing, </a:t>
                      </a:r>
                      <a:r>
                        <a:rPr lang="en-US" sz="1900" dirty="0"/>
                        <a:t>testing </a:t>
                      </a:r>
                      <a:r>
                        <a:rPr lang="en-US" sz="1900" dirty="0" smtClean="0"/>
                        <a:t>will not be performed </a:t>
                      </a:r>
                      <a:r>
                        <a:rPr lang="en-US" sz="1900" dirty="0"/>
                        <a:t>in central lab.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20194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A:  Standard </a:t>
            </a:r>
            <a:r>
              <a:rPr lang="en-US" dirty="0"/>
              <a:t>Laboratory </a:t>
            </a:r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Standard Precautions only protect you if you consistently follow them!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Wear </a:t>
            </a:r>
            <a:r>
              <a:rPr lang="en-US" sz="2800" dirty="0"/>
              <a:t>standard PPE (gloves, lab coat, eye protection</a:t>
            </a:r>
            <a:r>
              <a:rPr lang="en-US" sz="2800" dirty="0" smtClean="0"/>
              <a:t>) whenever handling specimens or are working in an area that specimens are handled</a:t>
            </a:r>
            <a:endParaRPr lang="en-US" sz="2800" dirty="0"/>
          </a:p>
          <a:p>
            <a:r>
              <a:rPr lang="en-US" sz="2800" dirty="0"/>
              <a:t>Perform hand hygiene after removing gloves</a:t>
            </a:r>
          </a:p>
          <a:p>
            <a:r>
              <a:rPr lang="en-US" sz="2800" dirty="0" smtClean="0"/>
              <a:t>Avoid </a:t>
            </a:r>
            <a:r>
              <a:rPr lang="en-US" sz="2800" dirty="0"/>
              <a:t>aerosol </a:t>
            </a:r>
            <a:r>
              <a:rPr lang="en-US" sz="2800" dirty="0" smtClean="0"/>
              <a:t>generation</a:t>
            </a:r>
          </a:p>
          <a:p>
            <a:r>
              <a:rPr lang="en-US" sz="2800" dirty="0" smtClean="0"/>
              <a:t>Clean </a:t>
            </a:r>
            <a:r>
              <a:rPr lang="en-US" sz="2800" dirty="0"/>
              <a:t>benches regularly</a:t>
            </a:r>
          </a:p>
          <a:p>
            <a:r>
              <a:rPr lang="en-US" sz="2800" dirty="0"/>
              <a:t>No eating or drinking in lab </a:t>
            </a:r>
          </a:p>
          <a:p>
            <a:r>
              <a:rPr lang="en-US" sz="2800" dirty="0"/>
              <a:t>Avoid touching </a:t>
            </a:r>
            <a:r>
              <a:rPr lang="en-US" sz="2800" dirty="0" smtClean="0"/>
              <a:t>your face in lab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454012"/>
            <a:ext cx="3113313" cy="22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Protection Level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6477000" cy="5181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This is  the “Ebola</a:t>
            </a:r>
            <a:r>
              <a:rPr lang="en-US" sz="2400" dirty="0"/>
              <a:t>” level response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Limited test menu </a:t>
            </a:r>
            <a:r>
              <a:rPr lang="en-US" sz="2400" dirty="0" smtClean="0"/>
              <a:t>offered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Teams of 2 – handler and </a:t>
            </a:r>
            <a:r>
              <a:rPr lang="en-US" sz="2400" dirty="0" smtClean="0"/>
              <a:t>helper – suit up and perform the testing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A Laboratory </a:t>
            </a:r>
            <a:r>
              <a:rPr lang="en-US" sz="2400" dirty="0"/>
              <a:t>Site </a:t>
            </a:r>
            <a:r>
              <a:rPr lang="en-US" sz="2400" dirty="0" smtClean="0"/>
              <a:t>Manager oversees activity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Enhanced PPE </a:t>
            </a:r>
            <a:r>
              <a:rPr lang="en-US" sz="2400" dirty="0" smtClean="0"/>
              <a:t>worn when performing testing </a:t>
            </a:r>
            <a:r>
              <a:rPr lang="en-US" sz="2000" dirty="0" smtClean="0"/>
              <a:t>– </a:t>
            </a:r>
            <a:r>
              <a:rPr lang="en-US" sz="2000" dirty="0"/>
              <a:t>impermeable gown, double gloves, face </a:t>
            </a:r>
            <a:r>
              <a:rPr lang="en-US" sz="2000" dirty="0" smtClean="0"/>
              <a:t>shield &amp; mask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Samples can only be manipulated in a hood or run on automated instrument (can </a:t>
            </a:r>
            <a:r>
              <a:rPr lang="en-US" sz="2400" dirty="0"/>
              <a:t>open tubes behind a </a:t>
            </a:r>
            <a:r>
              <a:rPr lang="en-US" sz="2400" dirty="0" smtClean="0"/>
              <a:t>shield)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Special attention </a:t>
            </a:r>
            <a:r>
              <a:rPr lang="en-US" sz="2400" dirty="0" smtClean="0"/>
              <a:t>given to </a:t>
            </a:r>
            <a:r>
              <a:rPr lang="en-US" sz="2400" dirty="0"/>
              <a:t>cleaning/ disinfection</a:t>
            </a:r>
            <a:r>
              <a:rPr lang="en-US" sz="2400" dirty="0" smtClean="0"/>
              <a:t>/ discard of samples</a:t>
            </a:r>
            <a:endParaRPr lang="en-US" sz="2400" dirty="0"/>
          </a:p>
        </p:txBody>
      </p:sp>
      <p:pic>
        <p:nvPicPr>
          <p:cNvPr id="1026" name="Picture 2" descr="C:\Users\trimble\Desktop\Blue gow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5550"/>
          <a:stretch/>
        </p:blipFill>
        <p:spPr bwMode="auto">
          <a:xfrm>
            <a:off x="6868886" y="1524000"/>
            <a:ext cx="2242457" cy="52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8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dirty="0"/>
              <a:t>Limited Test Menu </a:t>
            </a:r>
            <a:r>
              <a:rPr lang="en-US" sz="2800" dirty="0" smtClean="0"/>
              <a:t>(all other testing requires </a:t>
            </a:r>
            <a:r>
              <a:rPr lang="en-US" sz="2800" dirty="0"/>
              <a:t>LMR approval)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701621"/>
              </p:ext>
            </p:extLst>
          </p:nvPr>
        </p:nvGraphicFramePr>
        <p:xfrm>
          <a:off x="457200" y="1752600"/>
          <a:ext cx="8229600" cy="44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r>
                        <a:rPr lang="en-US" dirty="0"/>
                        <a:t>Division/Bench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Testing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Hematology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CBC/Differential/</a:t>
                      </a:r>
                      <a:r>
                        <a:rPr lang="en-US" dirty="0" err="1" smtClean="0"/>
                        <a:t>Retic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PT, PTT, FIB, TT,</a:t>
                      </a:r>
                      <a:r>
                        <a:rPr lang="en-US" baseline="0" dirty="0"/>
                        <a:t> DDI</a:t>
                      </a:r>
                    </a:p>
                    <a:p>
                      <a:endParaRPr lang="en-US" sz="8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Chem</a:t>
                      </a:r>
                      <a:r>
                        <a:rPr lang="en-US" dirty="0"/>
                        <a:t> tests on automated line– only lime green or orange</a:t>
                      </a:r>
                      <a:r>
                        <a:rPr lang="en-US" baseline="0" dirty="0"/>
                        <a:t> tops accepted (no aliquoting)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UA,</a:t>
                      </a:r>
                      <a:r>
                        <a:rPr lang="en-US" baseline="0" dirty="0"/>
                        <a:t> yellow-top tube only </a:t>
                      </a:r>
                    </a:p>
                    <a:p>
                      <a:r>
                        <a:rPr lang="en-US" baseline="0" dirty="0"/>
                        <a:t>(no urine cups, no manual microscopic exam)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r>
                        <a:rPr lang="en-US" dirty="0"/>
                        <a:t>Blood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Blood </a:t>
                      </a:r>
                      <a:r>
                        <a:rPr lang="en-US" dirty="0" smtClean="0"/>
                        <a:t>Cultures, Malaria Screen,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Rapid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Strep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Universal Donor – no testing without faculty approval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Requires</a:t>
                      </a:r>
                      <a:r>
                        <a:rPr lang="en-US" sz="1800" baseline="0" dirty="0"/>
                        <a:t> approval or inactivating media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10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Send-Outs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State Lab if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52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7846</TotalTime>
  <Words>830</Words>
  <Application>Microsoft Office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Laboratory Medicine Highly Pathogenic Infection Training</vt:lpstr>
      <vt:lpstr>Overview</vt:lpstr>
      <vt:lpstr>Why the change to ‘HPI’?</vt:lpstr>
      <vt:lpstr>‘Highly Pathogenic Infection’ Plan</vt:lpstr>
      <vt:lpstr>Laboratory HPI Plan</vt:lpstr>
      <vt:lpstr>Lab Protection Levels (A thru C) </vt:lpstr>
      <vt:lpstr>Level A:  Standard Laboratory Precautions</vt:lpstr>
      <vt:lpstr>Lab Protection Level B</vt:lpstr>
      <vt:lpstr>Limited Test Menu (all other testing requires LMR approval)</vt:lpstr>
      <vt:lpstr>Divisional Plans</vt:lpstr>
      <vt:lpstr>Lab Protection Level C</vt:lpstr>
      <vt:lpstr>HPI 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trimble</dc:creator>
  <cp:lastModifiedBy>Bendig, Jennifer S</cp:lastModifiedBy>
  <cp:revision>277</cp:revision>
  <cp:lastPrinted>2016-03-22T14:37:58Z</cp:lastPrinted>
  <dcterms:created xsi:type="dcterms:W3CDTF">2014-08-18T22:11:02Z</dcterms:created>
  <dcterms:modified xsi:type="dcterms:W3CDTF">2016-07-19T17:25:00Z</dcterms:modified>
</cp:coreProperties>
</file>