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74" r:id="rId4"/>
    <p:sldId id="275" r:id="rId5"/>
    <p:sldId id="263" r:id="rId6"/>
    <p:sldId id="261" r:id="rId7"/>
    <p:sldId id="266" r:id="rId8"/>
    <p:sldId id="267" r:id="rId9"/>
    <p:sldId id="268" r:id="rId10"/>
    <p:sldId id="276" r:id="rId11"/>
    <p:sldId id="280" r:id="rId12"/>
    <p:sldId id="281" r:id="rId13"/>
    <p:sldId id="283" r:id="rId14"/>
    <p:sldId id="282" r:id="rId15"/>
    <p:sldId id="273" r:id="rId16"/>
    <p:sldId id="277" r:id="rId17"/>
    <p:sldId id="278" r:id="rId18"/>
    <p:sldId id="279" r:id="rId19"/>
    <p:sldId id="286" r:id="rId20"/>
    <p:sldId id="284" r:id="rId21"/>
    <p:sldId id="264" r:id="rId22"/>
    <p:sldId id="265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6" autoAdjust="0"/>
  </p:normalViewPr>
  <p:slideViewPr>
    <p:cSldViewPr>
      <p:cViewPr>
        <p:scale>
          <a:sx n="80" d="100"/>
          <a:sy n="80" d="100"/>
        </p:scale>
        <p:origin x="-252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AFD43-0982-4AFE-913E-00B2A0E789C5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FCD9-1AD4-4997-ADDB-5C3A1875A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FCD9-1AD4-4997-ADDB-5C3A1875AE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probability of identifying an HLA-identical sibling donor depends only on the number of siblings and is 25% for patients with one sibling, 44% for those with two, 58% for those with three, 68% for those with four, and up to 90% for patients with eight siblings.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 the probability of identifying a highly matched unrelated donor depends on the frequency of the patient’s HLA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haplotypes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FCD9-1AD4-4997-ADDB-5C3A1875AE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development of HLA molecular typing technologies and the availability of more than 27 million donors in the international database has greatly facilitated unrelated donor searches.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patients will still not have a fully matched donor because of the extremely great diversity of HLA alleles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haplotypes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FCD9-1AD4-4997-ADDB-5C3A1875AE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FCD9-1AD4-4997-ADDB-5C3A1875AE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hyperlink" Target="http://www.sciencedirect.com/science/article/pii/S07492081090002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tandfonline.com/author/Gualandi,+F" TargetMode="External"/><Relationship Id="rId4" Type="http://schemas.openxmlformats.org/officeDocument/2006/relationships/hyperlink" Target="http://www.tandfonline.com/author/Saccardi,+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990600"/>
            <a:ext cx="56388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Hematopoietic Stem Cell Transplantation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88007"/>
            <a:ext cx="7772400" cy="156999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Madalina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Badiu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Medical Laboratory Science Student</a:t>
            </a: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Immunohematology</a:t>
            </a:r>
            <a:r>
              <a:rPr lang="en-US" dirty="0" smtClean="0">
                <a:solidFill>
                  <a:schemeClr val="bg1"/>
                </a:solidFill>
              </a:rPr>
              <a:t> Rotation,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July 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2016</a:t>
            </a:r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0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Patient receives high dose chemotherapy and/or total body irradiation to: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Eradicate malignant or abnormal cells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Create space within bone marrow microenvironment to allow engraftment of stem cells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Provide immunosuppression to prevent </a:t>
            </a:r>
            <a:r>
              <a:rPr lang="en-US" sz="1900" dirty="0" smtClean="0"/>
              <a:t>rejection</a:t>
            </a:r>
          </a:p>
          <a:p>
            <a:pPr marL="630936" lvl="2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Prophylactic antimicrobials  </a:t>
            </a:r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Acute GVHD prophylaxis with  methotrexate and cyclosporine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Allogeneic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HSCT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reparatory Regimen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Electron image of a human lymph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387816"/>
            <a:ext cx="1600200" cy="147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13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419600"/>
          </a:xfrm>
        </p:spPr>
        <p:txBody>
          <a:bodyPr>
            <a:normAutofit/>
          </a:bodyPr>
          <a:lstStyle/>
          <a:p>
            <a:r>
              <a:rPr lang="en-US" sz="2200" dirty="0"/>
              <a:t>The genes for </a:t>
            </a:r>
            <a:r>
              <a:rPr lang="en-US" sz="2200" dirty="0" smtClean="0"/>
              <a:t>RBCs </a:t>
            </a:r>
            <a:r>
              <a:rPr lang="en-US" sz="2200" dirty="0"/>
              <a:t>are </a:t>
            </a:r>
            <a:r>
              <a:rPr lang="en-US" sz="2200" b="1" dirty="0"/>
              <a:t>not</a:t>
            </a:r>
            <a:r>
              <a:rPr lang="en-US" sz="2200" dirty="0"/>
              <a:t> located on the same chromosome as those for HLA type, therefore allogeneic transplant recipients may </a:t>
            </a:r>
            <a:r>
              <a:rPr lang="en-US" sz="2200" b="1" dirty="0"/>
              <a:t>receive </a:t>
            </a:r>
            <a:r>
              <a:rPr lang="en-US" sz="2200" b="1" dirty="0" smtClean="0"/>
              <a:t>stem cells </a:t>
            </a:r>
            <a:r>
              <a:rPr lang="en-US" sz="2200" b="1" dirty="0"/>
              <a:t>from </a:t>
            </a:r>
            <a:r>
              <a:rPr lang="en-US" sz="2200" b="1" dirty="0" smtClean="0"/>
              <a:t>ABO–incompatible donors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dirty="0"/>
              <a:t>Crossing the ABO barrier </a:t>
            </a:r>
            <a:r>
              <a:rPr lang="en-US" sz="2200" dirty="0" smtClean="0"/>
              <a:t>raises the issues of:</a:t>
            </a:r>
          </a:p>
          <a:p>
            <a:pPr marL="109728" indent="0">
              <a:buNone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Major ABO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mismatch </a:t>
            </a:r>
            <a:r>
              <a:rPr lang="en-US" sz="2000" dirty="0" smtClean="0"/>
              <a:t>- occurring </a:t>
            </a:r>
            <a:r>
              <a:rPr lang="en-US" sz="2000" dirty="0"/>
              <a:t>when </a:t>
            </a:r>
            <a:r>
              <a:rPr lang="en-US" sz="2000" dirty="0" smtClean="0"/>
              <a:t>the recipient has </a:t>
            </a:r>
            <a:r>
              <a:rPr lang="en-US" sz="2000" dirty="0" err="1" smtClean="0"/>
              <a:t>isoagglutinins</a:t>
            </a:r>
            <a:r>
              <a:rPr lang="en-US" sz="2000" dirty="0" smtClean="0"/>
              <a:t> against donor’s RBCs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Minor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ABO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mismatch </a:t>
            </a:r>
            <a:r>
              <a:rPr lang="en-US" sz="2000" dirty="0" smtClean="0"/>
              <a:t>- when plasma from </a:t>
            </a:r>
            <a:r>
              <a:rPr lang="en-US" sz="2000" dirty="0"/>
              <a:t>the donor contains </a:t>
            </a:r>
            <a:r>
              <a:rPr lang="en-US" sz="2000" dirty="0" err="1" smtClean="0"/>
              <a:t>isoagglutinins</a:t>
            </a:r>
            <a:r>
              <a:rPr lang="en-US" sz="2000" dirty="0" smtClean="0"/>
              <a:t> against recipient’s RBCs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Stem Cells Infusion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Electron image of a human lymph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"/>
            <a:ext cx="1828800" cy="1680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43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Immediate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Hemolysis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900" dirty="0"/>
              <a:t>commonly seen when the HSCT is derived from bone marrow because more RBCs are present</a:t>
            </a:r>
          </a:p>
          <a:p>
            <a:pPr marL="946404" lvl="2" indent="-342900">
              <a:buFont typeface="Wingdings" panose="05000000000000000000" pitchFamily="2" charset="2"/>
              <a:buChar char="§"/>
            </a:pPr>
            <a:r>
              <a:rPr lang="en-US" sz="1700" dirty="0"/>
              <a:t>RBC depletion techniques have helped eliminate this </a:t>
            </a:r>
            <a:r>
              <a:rPr lang="en-US" sz="1700" dirty="0" smtClean="0"/>
              <a:t>complication</a:t>
            </a:r>
          </a:p>
          <a:p>
            <a:pPr marL="603504" lvl="2" indent="0">
              <a:buNone/>
            </a:pPr>
            <a:endParaRPr lang="en-US" sz="1900" dirty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900" dirty="0"/>
              <a:t>HSCTs derived from peripheral blood typically contain a minimal volume of RBCs (8–15 mL), so clinically significant immediate hemolysis is rare</a:t>
            </a:r>
          </a:p>
          <a:p>
            <a:pPr marL="109728" indent="0">
              <a:buNone/>
            </a:pPr>
            <a:endParaRPr lang="en-US" sz="2200" b="1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Delayed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Hemolysis</a:t>
            </a:r>
          </a:p>
          <a:p>
            <a:pPr marL="889254" lvl="2" indent="-285750">
              <a:buFont typeface="Wingdings" panose="05000000000000000000" pitchFamily="2" charset="2"/>
              <a:buChar char="v"/>
            </a:pPr>
            <a:r>
              <a:rPr lang="en-US" sz="1900" dirty="0" smtClean="0"/>
              <a:t>preformed </a:t>
            </a:r>
            <a:r>
              <a:rPr lang="en-US" sz="1900" dirty="0"/>
              <a:t>antibodies against non-ABO RBC antigens may remain in a recipient’s peripheral circulation for many weeks following </a:t>
            </a:r>
            <a:r>
              <a:rPr lang="en-US" sz="1900" dirty="0" smtClean="0"/>
              <a:t>transplantation</a:t>
            </a:r>
          </a:p>
          <a:p>
            <a:pPr marL="603504" lvl="2" indent="0">
              <a:buNone/>
            </a:pPr>
            <a:endParaRPr lang="en-US" sz="1900" dirty="0"/>
          </a:p>
          <a:p>
            <a:pPr marL="889254" lvl="2" indent="-285750">
              <a:buFont typeface="Wingdings" panose="05000000000000000000" pitchFamily="2" charset="2"/>
              <a:buChar char="v"/>
            </a:pPr>
            <a:r>
              <a:rPr lang="en-US" sz="1900" dirty="0" smtClean="0"/>
              <a:t>these </a:t>
            </a:r>
            <a:r>
              <a:rPr lang="en-US" sz="1900" dirty="0"/>
              <a:t>antibodies may cause lysis when engrafted cells begin to produce new </a:t>
            </a:r>
            <a:r>
              <a:rPr lang="en-US" sz="1900" dirty="0" smtClean="0"/>
              <a:t>RBCs</a:t>
            </a:r>
          </a:p>
          <a:p>
            <a:pPr marL="603504" lvl="2" indent="0">
              <a:buNone/>
            </a:pPr>
            <a:endParaRPr lang="en-US" sz="1900" dirty="0"/>
          </a:p>
          <a:p>
            <a:pPr marL="889254" lvl="2" indent="-285750">
              <a:buFont typeface="Wingdings" panose="05000000000000000000" pitchFamily="2" charset="2"/>
              <a:buChar char="v"/>
            </a:pPr>
            <a:r>
              <a:rPr lang="en-US" sz="1900" dirty="0" smtClean="0"/>
              <a:t>in </a:t>
            </a:r>
            <a:r>
              <a:rPr lang="en-US" sz="1900" dirty="0"/>
              <a:t>addition, chimeric patients may develop antibodies against ABO or non-ABO RBC antigens, thus resulting in delayed hemolysis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sz="2200" b="1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sz="2200" b="1" dirty="0"/>
          </a:p>
          <a:p>
            <a:pPr marL="109728" indent="0">
              <a:buNone/>
            </a:pPr>
            <a:endParaRPr lang="en-US" sz="2200" b="1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Major ABO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Mismatch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1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Pure Red Cell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Aplasia (PRCA)</a:t>
            </a:r>
          </a:p>
          <a:p>
            <a:pPr marL="109728" indent="0">
              <a:buNone/>
            </a:pPr>
            <a:endParaRPr lang="en-US" sz="2000" b="1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seen frequently with group O patients receiving a group A </a:t>
            </a:r>
            <a:r>
              <a:rPr lang="en-US" sz="1800" dirty="0" smtClean="0"/>
              <a:t>transplantation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occurs when antibodies </a:t>
            </a:r>
            <a:r>
              <a:rPr lang="en-US" sz="1800" dirty="0"/>
              <a:t>against newly engrafted RBCs destroy erythrocyte progenitor cells in the bone </a:t>
            </a:r>
            <a:r>
              <a:rPr lang="en-US" sz="1800" dirty="0" smtClean="0"/>
              <a:t>marrow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this </a:t>
            </a:r>
            <a:r>
              <a:rPr lang="en-US" sz="1800" dirty="0"/>
              <a:t>intramedullary destruction leads to severe anemia </a:t>
            </a:r>
            <a:r>
              <a:rPr lang="en-US" sz="1800" dirty="0" smtClean="0"/>
              <a:t>without leukocytes </a:t>
            </a:r>
            <a:r>
              <a:rPr lang="en-US" sz="1800" dirty="0"/>
              <a:t>or </a:t>
            </a:r>
            <a:r>
              <a:rPr lang="en-US" sz="1800" dirty="0" smtClean="0"/>
              <a:t>platelets involvement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because </a:t>
            </a:r>
            <a:r>
              <a:rPr lang="en-US" sz="1800" dirty="0"/>
              <a:t>PRCA is associated with high levels of </a:t>
            </a:r>
            <a:r>
              <a:rPr lang="en-US" sz="1800" dirty="0" err="1" smtClean="0"/>
              <a:t>isohemagglutinins</a:t>
            </a:r>
            <a:r>
              <a:rPr lang="en-US" sz="1800" dirty="0" smtClean="0"/>
              <a:t>, a reduction </a:t>
            </a:r>
            <a:r>
              <a:rPr lang="en-US" sz="1800" dirty="0"/>
              <a:t>of </a:t>
            </a:r>
            <a:r>
              <a:rPr lang="en-US" sz="1800" dirty="0" smtClean="0"/>
              <a:t>patient’s IgM or IgG titers </a:t>
            </a:r>
            <a:r>
              <a:rPr lang="en-US" sz="1800" dirty="0"/>
              <a:t>(</a:t>
            </a:r>
            <a:r>
              <a:rPr lang="en-US" sz="1800" dirty="0" smtClean="0"/>
              <a:t>to ≤16) by </a:t>
            </a:r>
            <a:r>
              <a:rPr lang="en-US" sz="1800" dirty="0"/>
              <a:t>plasma exchange </a:t>
            </a:r>
            <a:r>
              <a:rPr lang="en-US" sz="1800" dirty="0" smtClean="0"/>
              <a:t>or apheresis may </a:t>
            </a:r>
            <a:r>
              <a:rPr lang="en-US" sz="1800" dirty="0"/>
              <a:t>be </a:t>
            </a:r>
            <a:r>
              <a:rPr lang="en-US" sz="1800" dirty="0" smtClean="0"/>
              <a:t>effective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Major ABO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Mismatch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3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Passenger Lymphocyte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Syndrome (PLS)</a:t>
            </a:r>
          </a:p>
          <a:p>
            <a:pPr>
              <a:buNone/>
            </a:pPr>
            <a:endParaRPr lang="en-US" b="1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Donor </a:t>
            </a:r>
            <a:r>
              <a:rPr lang="en-US" sz="2000" dirty="0"/>
              <a:t>B lymphocytes produce antibodies </a:t>
            </a:r>
            <a:r>
              <a:rPr lang="en-US" sz="2000" dirty="0" smtClean="0"/>
              <a:t>against host’s </a:t>
            </a:r>
            <a:r>
              <a:rPr lang="en-US" sz="2000" dirty="0"/>
              <a:t>red </a:t>
            </a:r>
            <a:r>
              <a:rPr lang="en-US" sz="2000" dirty="0" smtClean="0"/>
              <a:t>cells </a:t>
            </a:r>
          </a:p>
          <a:p>
            <a:pPr marL="708660" lvl="1" indent="-342900">
              <a:buNone/>
            </a:pPr>
            <a:endParaRPr lang="en-US" sz="20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PLS is the highest risk factor for early onset Graft Versus Host Disease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It is usually a self limited process</a:t>
            </a:r>
          </a:p>
          <a:p>
            <a:pPr marL="365760" lvl="1" indent="0">
              <a:buNone/>
            </a:pPr>
            <a:endParaRPr lang="en-US" sz="2000" dirty="0" smtClean="0"/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Risks for PLS include: </a:t>
            </a:r>
            <a:endParaRPr lang="en-US" sz="2000" dirty="0" smtClean="0"/>
          </a:p>
          <a:p>
            <a:pPr marL="1117854" lvl="2" indent="-514350">
              <a:buFont typeface="Wingdings 2"/>
              <a:buAutoNum type="arabicPeriod"/>
            </a:pPr>
            <a:r>
              <a:rPr lang="en-US" sz="1800" dirty="0" smtClean="0"/>
              <a:t>Highly lymphoid grafts </a:t>
            </a:r>
          </a:p>
          <a:p>
            <a:pPr marL="1117854" lvl="2" indent="-514350">
              <a:buFont typeface="Wingdings 2"/>
              <a:buAutoNum type="arabicPeriod"/>
            </a:pPr>
            <a:r>
              <a:rPr lang="en-US" sz="1800" dirty="0" smtClean="0"/>
              <a:t>High donor antibody titers (donor </a:t>
            </a:r>
            <a:r>
              <a:rPr lang="en-US" sz="1800" dirty="0" err="1" smtClean="0"/>
              <a:t>Ab</a:t>
            </a:r>
            <a:r>
              <a:rPr lang="en-US" sz="1800" dirty="0" smtClean="0"/>
              <a:t> titers ≥256)</a:t>
            </a:r>
          </a:p>
          <a:p>
            <a:pPr marL="1117854" lvl="2" indent="-514350">
              <a:buFont typeface="Wingdings 2"/>
              <a:buAutoNum type="arabicPeriod"/>
            </a:pPr>
            <a:r>
              <a:rPr lang="en-US" sz="1800" dirty="0" smtClean="0"/>
              <a:t>Donor lymphocytes capable of escape from host immune clearance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7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Minor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ABO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Mismatch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Frequently </a:t>
            </a:r>
            <a:r>
              <a:rPr lang="en-US" sz="2200" dirty="0"/>
              <a:t>leukocytes </a:t>
            </a:r>
            <a:r>
              <a:rPr lang="en-US" sz="2200" dirty="0" smtClean="0"/>
              <a:t>appear </a:t>
            </a:r>
            <a:r>
              <a:rPr lang="en-US" sz="2200" dirty="0"/>
              <a:t>first, then platelets and </a:t>
            </a:r>
            <a:r>
              <a:rPr lang="en-US" sz="2200" dirty="0" smtClean="0"/>
              <a:t>erythrocytes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Platelet transfusions </a:t>
            </a:r>
            <a:r>
              <a:rPr lang="en-US" sz="2200" dirty="0" smtClean="0"/>
              <a:t>are administered to keep platelet counts &gt;10,000/mm</a:t>
            </a:r>
            <a:r>
              <a:rPr lang="en-US" sz="2200" baseline="30000" dirty="0" smtClean="0"/>
              <a:t>3</a:t>
            </a:r>
          </a:p>
          <a:p>
            <a:pPr>
              <a:buNone/>
            </a:pPr>
            <a:endParaRPr lang="en-US" sz="2200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/>
              <a:t>Patients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receive RBCs </a:t>
            </a:r>
            <a:r>
              <a:rPr lang="en-US" sz="2200" dirty="0" smtClean="0"/>
              <a:t>to maintain a hemoglobin level &gt;8.0 g/dl or a </a:t>
            </a:r>
            <a:r>
              <a:rPr lang="en-US" sz="2200" dirty="0" err="1" smtClean="0"/>
              <a:t>Hct</a:t>
            </a:r>
            <a:r>
              <a:rPr lang="en-US" sz="2200" dirty="0" smtClean="0"/>
              <a:t> &gt;26%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Patient’s ABO </a:t>
            </a:r>
            <a:r>
              <a:rPr lang="en-US" sz="2200" dirty="0" err="1" smtClean="0"/>
              <a:t>Ab</a:t>
            </a:r>
            <a:r>
              <a:rPr lang="en-US" sz="2200" dirty="0" smtClean="0"/>
              <a:t> titer at transplant time is measured and if greater than 16, less than 20ml RBC are required in the stem cell bags at transplant</a:t>
            </a:r>
          </a:p>
          <a:p>
            <a:endParaRPr lang="en-US" sz="2200" dirty="0" smtClean="0"/>
          </a:p>
          <a:p>
            <a:r>
              <a:rPr lang="en-US" sz="2200" dirty="0"/>
              <a:t>The need for plasma and cryoprecipitate transfusions is less frequent because HSCT does not typically interfere with the production of coagulation </a:t>
            </a:r>
            <a:r>
              <a:rPr lang="en-US" sz="2200" dirty="0" smtClean="0"/>
              <a:t>factors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Transfusion Support in HSCT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www.clipartbest.com/cliparts/4i9/ogB/4i9ogBR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1455231" cy="685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6457890"/>
            <a:ext cx="426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ACKNOWLEDGEMENTS</a:t>
            </a:r>
          </a:p>
          <a:p>
            <a:r>
              <a:rPr lang="en-US" sz="1050" dirty="0" smtClean="0"/>
              <a:t>I thank Bruce Ballard, RN, Manager Transfusion Services SCCA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ABO of </a:t>
            </a:r>
            <a:r>
              <a:rPr lang="en-US" sz="2800" b="1" dirty="0" smtClean="0"/>
              <a:t>both the patient and the stem cell donor </a:t>
            </a:r>
            <a:r>
              <a:rPr lang="en-US" sz="2800" dirty="0" smtClean="0"/>
              <a:t>are important considerations in RBC </a:t>
            </a:r>
            <a:r>
              <a:rPr lang="en-US" sz="2800" dirty="0" err="1" smtClean="0"/>
              <a:t>Tx</a:t>
            </a:r>
            <a:r>
              <a:rPr lang="en-US" sz="2800" dirty="0" smtClean="0"/>
              <a:t> of the HSC recipient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Recipients of ABO-mismatched SC will be transfused with </a:t>
            </a:r>
            <a:r>
              <a:rPr lang="en-US" sz="2800" b="1" dirty="0" smtClean="0"/>
              <a:t>group O </a:t>
            </a:r>
            <a:r>
              <a:rPr lang="en-US" sz="2800" dirty="0" smtClean="0"/>
              <a:t>RBCs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Post transplant RBC (and Platelet) support will be the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type of the donor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(unless the patient has anti-D, in which case </a:t>
            </a:r>
            <a:r>
              <a:rPr lang="en-US" sz="2800" dirty="0" err="1" smtClean="0"/>
              <a:t>Rh</a:t>
            </a:r>
            <a:r>
              <a:rPr lang="en-US" sz="2800" dirty="0" smtClean="0"/>
              <a:t> </a:t>
            </a:r>
            <a:r>
              <a:rPr lang="en-US" sz="2800" dirty="0" err="1" smtClean="0"/>
              <a:t>neg</a:t>
            </a:r>
            <a:r>
              <a:rPr lang="en-US" sz="2800" dirty="0" smtClean="0"/>
              <a:t> components will be used)</a:t>
            </a:r>
          </a:p>
          <a:p>
            <a:pPr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In the case of </a:t>
            </a:r>
            <a:r>
              <a:rPr lang="en-US" sz="2600" b="1" dirty="0" smtClean="0"/>
              <a:t>double cord transplants</a:t>
            </a:r>
            <a:r>
              <a:rPr lang="en-US" sz="2600" dirty="0" smtClean="0"/>
              <a:t>, if either of the donors is </a:t>
            </a:r>
            <a:r>
              <a:rPr lang="en-US" sz="2600" dirty="0" err="1" smtClean="0"/>
              <a:t>Rh</a:t>
            </a:r>
            <a:r>
              <a:rPr lang="en-US" sz="2600" dirty="0" smtClean="0"/>
              <a:t> </a:t>
            </a:r>
            <a:r>
              <a:rPr lang="en-US" sz="2600" dirty="0" err="1" smtClean="0"/>
              <a:t>neg</a:t>
            </a:r>
            <a:r>
              <a:rPr lang="en-US" sz="2600" dirty="0" smtClean="0"/>
              <a:t>, support components will be </a:t>
            </a:r>
            <a:r>
              <a:rPr lang="en-US" sz="2600" dirty="0" err="1" smtClean="0"/>
              <a:t>Rh</a:t>
            </a:r>
            <a:r>
              <a:rPr lang="en-US" sz="2600" dirty="0" smtClean="0"/>
              <a:t> </a:t>
            </a:r>
            <a:r>
              <a:rPr lang="en-US" sz="2600" dirty="0" err="1" smtClean="0"/>
              <a:t>neg</a:t>
            </a:r>
            <a:r>
              <a:rPr lang="en-US" sz="2600" dirty="0" smtClean="0"/>
              <a:t>, since it is not known which donor cells will eventually engraft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800" dirty="0" smtClean="0"/>
              <a:t>RBCs attributes: </a:t>
            </a:r>
          </a:p>
          <a:p>
            <a:pPr marL="946404" lvl="2" indent="-342900">
              <a:buFont typeface="Wingdings" panose="05000000000000000000" pitchFamily="2" charset="2"/>
              <a:buChar char="§"/>
            </a:pPr>
            <a:r>
              <a:rPr lang="en-US" sz="2600" b="1" dirty="0" smtClean="0"/>
              <a:t>Irradiated</a:t>
            </a:r>
            <a:r>
              <a:rPr lang="en-US" sz="2600" dirty="0" smtClean="0"/>
              <a:t> (to inactivate lymphocytes and prevent TAGVHD)</a:t>
            </a:r>
          </a:p>
          <a:p>
            <a:pPr marL="946404" lvl="2" indent="-342900">
              <a:buFont typeface="Wingdings" panose="05000000000000000000" pitchFamily="2" charset="2"/>
              <a:buChar char="§"/>
            </a:pPr>
            <a:r>
              <a:rPr lang="en-US" sz="2600" b="1" dirty="0" err="1" smtClean="0"/>
              <a:t>Leukoreduced</a:t>
            </a:r>
            <a:r>
              <a:rPr lang="en-US" sz="2600" dirty="0" smtClean="0"/>
              <a:t> (to prevent HLA </a:t>
            </a:r>
            <a:r>
              <a:rPr lang="en-US" sz="2600" dirty="0" err="1" smtClean="0"/>
              <a:t>alloimmunization</a:t>
            </a:r>
            <a:r>
              <a:rPr lang="en-US" sz="2600" dirty="0" smtClean="0"/>
              <a:t> and reduce risk of CMV transmission)</a:t>
            </a:r>
            <a:endParaRPr lang="en-US" sz="2600" dirty="0"/>
          </a:p>
          <a:p>
            <a:pPr marL="946404" lvl="2" indent="-342900">
              <a:buFont typeface="Wingdings" panose="05000000000000000000" pitchFamily="2" charset="2"/>
              <a:buChar char="§"/>
            </a:pPr>
            <a:r>
              <a:rPr lang="en-US" sz="2600" b="1" dirty="0" smtClean="0"/>
              <a:t>Washed</a:t>
            </a:r>
            <a:r>
              <a:rPr lang="en-US" sz="2600" dirty="0" smtClean="0"/>
              <a:t>/</a:t>
            </a:r>
            <a:r>
              <a:rPr lang="en-US" sz="2600" dirty="0" err="1" smtClean="0"/>
              <a:t>resuspended</a:t>
            </a:r>
            <a:r>
              <a:rPr lang="en-US" sz="2600" dirty="0" smtClean="0"/>
              <a:t> (to reduce risk of allergic reactions for patients with severe IgA deficiency)  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RBC Transfusion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457890"/>
            <a:ext cx="426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ACKNOWLEDGEMENTS</a:t>
            </a:r>
          </a:p>
          <a:p>
            <a:r>
              <a:rPr lang="en-US" sz="1050" dirty="0" smtClean="0"/>
              <a:t>I thank Bruce Ballard, RN, Manager Transfusion Services SCCA</a:t>
            </a:r>
            <a:endParaRPr lang="en-US" sz="1050" dirty="0"/>
          </a:p>
        </p:txBody>
      </p:sp>
      <p:pic>
        <p:nvPicPr>
          <p:cNvPr id="9218" name="Picture 2" descr="http://preview.turbosquid.com/Preview/2014/07/11__08_05_42/RedBloodCell_2.jpg97272112-b159-402b-b7cb-ff0f28770d64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36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Because </a:t>
            </a:r>
            <a:r>
              <a:rPr lang="en-US" sz="2000" dirty="0"/>
              <a:t>ABO antigens are </a:t>
            </a:r>
            <a:r>
              <a:rPr lang="en-US" sz="2000" dirty="0" smtClean="0"/>
              <a:t>only weakly present </a:t>
            </a:r>
            <a:r>
              <a:rPr lang="en-US" sz="2000" dirty="0"/>
              <a:t>on the surface of platelets, </a:t>
            </a:r>
            <a:r>
              <a:rPr lang="en-US" sz="2000" dirty="0" smtClean="0"/>
              <a:t>and PLT components contain only small numbers of RBCs, </a:t>
            </a:r>
            <a:r>
              <a:rPr lang="en-US" sz="2000" b="1" dirty="0" smtClean="0"/>
              <a:t>ABO incompatible PLT may be transfused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PLT with ABO-incompatible plasma will be volume reduced to minimize the transfusion of </a:t>
            </a:r>
            <a:r>
              <a:rPr lang="en-US" sz="2000" dirty="0" err="1" smtClean="0"/>
              <a:t>isoagglutinines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ecipient’s ABO </a:t>
            </a:r>
            <a:r>
              <a:rPr lang="en-US" sz="2000" dirty="0" err="1" smtClean="0"/>
              <a:t>Ab</a:t>
            </a:r>
            <a:r>
              <a:rPr lang="en-US" sz="2000" dirty="0" smtClean="0"/>
              <a:t> titer must also be monitored:</a:t>
            </a:r>
          </a:p>
          <a:p>
            <a:pPr marL="708660" lvl="1" indent="-342900">
              <a:buFont typeface="Wingdings" panose="05000000000000000000" pitchFamily="2" charset="2"/>
              <a:buChar char="§"/>
            </a:pPr>
            <a:r>
              <a:rPr lang="en-US" sz="1900" dirty="0" smtClean="0"/>
              <a:t>For ex. </a:t>
            </a:r>
            <a:r>
              <a:rPr lang="en-US" sz="1900" dirty="0"/>
              <a:t>i</a:t>
            </a:r>
            <a:r>
              <a:rPr lang="en-US" sz="1900" dirty="0" smtClean="0"/>
              <a:t>f type O patient who receives SC from a type A donor has a titer of &gt;256 ABO Ab then should not receive type A platelets unless they are volume reduced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sz="2000" dirty="0" smtClean="0"/>
              <a:t>Special requirements: irradiated, </a:t>
            </a:r>
            <a:r>
              <a:rPr lang="en-US" sz="2000" dirty="0" err="1" smtClean="0"/>
              <a:t>leukoreduced</a:t>
            </a:r>
            <a:r>
              <a:rPr lang="en-US" sz="2000" dirty="0" smtClean="0"/>
              <a:t>, HLA-selected, volume reduced, washed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Platelets Transfusion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6457890"/>
            <a:ext cx="419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ACKNOWLEDGEMENTS</a:t>
            </a:r>
          </a:p>
          <a:p>
            <a:r>
              <a:rPr lang="en-US" sz="1050" dirty="0" smtClean="0"/>
              <a:t>I thank Bruce Ballard, RN, Manager Transfusion Services SCCA</a:t>
            </a:r>
            <a:endParaRPr lang="en-US" sz="1050" dirty="0"/>
          </a:p>
        </p:txBody>
      </p:sp>
      <p:pic>
        <p:nvPicPr>
          <p:cNvPr id="8196" name="Picture 4" descr="http://accellorthopedics.com/wp-content/uploads/2012/12/platelet-114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0"/>
            <a:ext cx="2800350" cy="98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55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275877"/>
              </p:ext>
            </p:extLst>
          </p:nvPr>
        </p:nvGraphicFramePr>
        <p:xfrm>
          <a:off x="3352800" y="228600"/>
          <a:ext cx="5638800" cy="647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03610">
                <a:tc row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Type of mismatch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Transplantation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Transfusion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4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Donor Type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Recipient Type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Red Blood Cell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Full Volume Platelets/</a:t>
                      </a:r>
                    </a:p>
                    <a:p>
                      <a:pPr algn="ctr"/>
                      <a:r>
                        <a:rPr lang="en-US" sz="1200" dirty="0" smtClean="0"/>
                        <a:t>Plasma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15">
                <a:tc rowSpan="5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Major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</a:p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</a:p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15">
                <a:tc rowSpan="5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Minor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</a:p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</a:p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AB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</a:p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AB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15">
                <a:tc row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Bidirectional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AB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716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Component Selection –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transition period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3352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Table 1: Component </a:t>
            </a:r>
            <a:r>
              <a:rPr lang="en-US" sz="1050" dirty="0"/>
              <a:t>Type Selection for </a:t>
            </a:r>
            <a:r>
              <a:rPr lang="en-US" sz="1050" dirty="0" smtClean="0"/>
              <a:t>RBC and Platelet/Plasma Support of </a:t>
            </a:r>
            <a:r>
              <a:rPr lang="en-US" sz="1050" dirty="0"/>
              <a:t>P</a:t>
            </a:r>
            <a:r>
              <a:rPr lang="en-US" sz="1050" dirty="0" smtClean="0"/>
              <a:t>atients </a:t>
            </a:r>
            <a:r>
              <a:rPr lang="en-US" sz="1050" dirty="0"/>
              <a:t>U</a:t>
            </a:r>
            <a:r>
              <a:rPr lang="en-US" sz="1050" dirty="0" smtClean="0"/>
              <a:t>ndergoing HSCT.</a:t>
            </a:r>
            <a:endParaRPr lang="en-US" sz="1050" dirty="0"/>
          </a:p>
        </p:txBody>
      </p:sp>
      <p:pic>
        <p:nvPicPr>
          <p:cNvPr id="7" name="Picture 2" descr="http://www.clipartbest.com/cliparts/4i9/ogB/4i9ogBR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233851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75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about 100 days after HSCT, RBC’s for transfusion may be changed to donor ABO type when:</a:t>
            </a:r>
          </a:p>
          <a:p>
            <a:pPr marL="109728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Patient has a stable graft and produces donor group ABO RBC (complete conversion to the new type, so no mixed fields in ABO forward and reverse typing)</a:t>
            </a:r>
          </a:p>
          <a:p>
            <a:pPr marL="393192" lvl="1" indent="0">
              <a:buNone/>
            </a:pPr>
            <a:endParaRPr lang="en-US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RBC transfusion independence for at least one month</a:t>
            </a:r>
          </a:p>
          <a:p>
            <a:pPr marL="393192" lvl="1" indent="0">
              <a:buNone/>
            </a:pPr>
            <a:endParaRPr lang="en-US" sz="1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Two consecutive titers of both IgM and IgG, drawn at least one week apart, are negative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If measurable titers persist, we continue support with type O RBCs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Component Selection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after conversion to donor’s ABO type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457890"/>
            <a:ext cx="434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ACKNOWLEDGEMENTS</a:t>
            </a:r>
          </a:p>
          <a:p>
            <a:r>
              <a:rPr lang="en-US" sz="1050" dirty="0" smtClean="0"/>
              <a:t>I thank Bruce Ballard, RN, Manager Transfusion Services SCCA</a:t>
            </a:r>
            <a:endParaRPr lang="en-US" sz="1050" dirty="0"/>
          </a:p>
        </p:txBody>
      </p:sp>
      <p:pic>
        <p:nvPicPr>
          <p:cNvPr id="6146" name="Picture 2" descr="http://preview.turbosquid.com/Preview/2014/07/11__08_05_42/RedBloodCell_2.jpg97272112-b159-402b-b7cb-ff0f28770d64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13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0292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Categories of hematopoietic stem cell transplantation (HSCT):</a:t>
            </a:r>
          </a:p>
          <a:p>
            <a:pPr>
              <a:buNone/>
            </a:pPr>
            <a:endParaRPr lang="en-US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7200" dirty="0"/>
              <a:t>Autologous HSCT </a:t>
            </a:r>
            <a:r>
              <a:rPr lang="en-US" sz="7200" dirty="0" smtClean="0"/>
              <a:t>(the </a:t>
            </a:r>
            <a:r>
              <a:rPr lang="en-US" sz="7200" dirty="0"/>
              <a:t>graft is collected from the patient before the </a:t>
            </a:r>
            <a:r>
              <a:rPr lang="en-US" sz="7200" dirty="0" smtClean="0"/>
              <a:t>transplant)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7200" dirty="0" err="1" smtClean="0"/>
              <a:t>Syngeneic</a:t>
            </a:r>
            <a:r>
              <a:rPr lang="en-US" sz="7200" dirty="0" smtClean="0"/>
              <a:t> HSCT (donor-recipient </a:t>
            </a:r>
            <a:r>
              <a:rPr lang="en-US" sz="7200" dirty="0"/>
              <a:t>are identical </a:t>
            </a:r>
            <a:r>
              <a:rPr lang="en-US" sz="7200" dirty="0" smtClean="0"/>
              <a:t>twins)</a:t>
            </a:r>
            <a:endParaRPr lang="en-US" sz="72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Allogeneic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HSCT </a:t>
            </a:r>
            <a:r>
              <a:rPr lang="en-US" sz="7200" b="1" dirty="0" smtClean="0"/>
              <a:t>(</a:t>
            </a:r>
            <a:r>
              <a:rPr lang="en-US" sz="7200" dirty="0" smtClean="0"/>
              <a:t>the </a:t>
            </a:r>
            <a:r>
              <a:rPr lang="en-US" sz="7200" dirty="0"/>
              <a:t>graft is collected from a healthy </a:t>
            </a:r>
            <a:r>
              <a:rPr lang="en-US" sz="7200" dirty="0" smtClean="0"/>
              <a:t>donor</a:t>
            </a:r>
            <a:r>
              <a:rPr lang="en-US" sz="5500" dirty="0" smtClean="0"/>
              <a:t>)</a:t>
            </a:r>
          </a:p>
          <a:p>
            <a:pPr lvl="1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Sources of SC</a:t>
            </a:r>
          </a:p>
          <a:p>
            <a:pPr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HLA matching</a:t>
            </a:r>
          </a:p>
          <a:p>
            <a:pPr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ABO mismatches</a:t>
            </a:r>
          </a:p>
          <a:p>
            <a:pPr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Transfusion support</a:t>
            </a:r>
          </a:p>
          <a:p>
            <a:pPr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Graft versus Host disease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Electron image of a human lymph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675"/>
            <a:ext cx="2819400" cy="259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Leukocytes from the donor graft attack recipient’s cells</a:t>
            </a:r>
          </a:p>
          <a:p>
            <a:pPr marL="109728" indent="0">
              <a:buNone/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Target organs: </a:t>
            </a:r>
            <a:endParaRPr lang="en-US" sz="3200" dirty="0"/>
          </a:p>
          <a:p>
            <a:pPr marL="70866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900" dirty="0" smtClean="0"/>
              <a:t>skin – rash</a:t>
            </a:r>
          </a:p>
          <a:p>
            <a:pPr marL="70866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900" dirty="0" smtClean="0"/>
              <a:t>intestine – gastrointestinal bleeding</a:t>
            </a:r>
          </a:p>
          <a:p>
            <a:pPr marL="70866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900" dirty="0" smtClean="0"/>
              <a:t>liver – altered hepatic function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GVHD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457890"/>
            <a:ext cx="381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Table 2: A comparison between transplant versus transfusion associated graft versus host disease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5367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HSCT is used to treat a variety of hematological diseases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HLA matching is important for a successful HSCT</a:t>
            </a:r>
          </a:p>
          <a:p>
            <a:pPr marL="109728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Crossing the ABO barrier is not an impediment for the SC transplantation itself, however, it is very important and complex in transfusion support of the chimera patients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Patients undergoing HSCT remain dependent on RBCs and platelet transfusions until these cell lines engraft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All transfused components must be irradiated to prevent TAGVHD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www.clipartbest.com/cliparts/4i9/ogB/4i9ogBR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919" y="1"/>
            <a:ext cx="258708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81600"/>
          </a:xfrm>
        </p:spPr>
        <p:txBody>
          <a:bodyPr>
            <a:noAutofit/>
          </a:bodyPr>
          <a:lstStyle/>
          <a:p>
            <a:r>
              <a:rPr lang="en-US" sz="1300" dirty="0" err="1" smtClean="0"/>
              <a:t>Güner</a:t>
            </a:r>
            <a:r>
              <a:rPr lang="en-US" sz="1300" dirty="0" smtClean="0"/>
              <a:t> ŞI, </a:t>
            </a:r>
            <a:r>
              <a:rPr lang="en-US" sz="1300" dirty="0" err="1" smtClean="0"/>
              <a:t>Yanmaz</a:t>
            </a:r>
            <a:r>
              <a:rPr lang="en-US" sz="1300" dirty="0" smtClean="0"/>
              <a:t> MT, </a:t>
            </a:r>
            <a:r>
              <a:rPr lang="en-US" sz="1300" dirty="0" err="1" smtClean="0"/>
              <a:t>Selvi</a:t>
            </a:r>
            <a:r>
              <a:rPr lang="en-US" sz="1300" dirty="0" smtClean="0"/>
              <a:t> A, </a:t>
            </a:r>
            <a:r>
              <a:rPr lang="en-US" sz="1300" dirty="0" err="1" smtClean="0"/>
              <a:t>Usul</a:t>
            </a:r>
            <a:r>
              <a:rPr lang="en-US" sz="1300" dirty="0" smtClean="0"/>
              <a:t> C. The High Effect of </a:t>
            </a:r>
            <a:r>
              <a:rPr lang="en-US" sz="1300" dirty="0" err="1" smtClean="0"/>
              <a:t>Chemomobilization</a:t>
            </a:r>
            <a:r>
              <a:rPr lang="en-US" sz="1300" dirty="0" smtClean="0"/>
              <a:t> with High-Dose </a:t>
            </a:r>
            <a:r>
              <a:rPr lang="en-US" sz="1300" dirty="0" err="1" smtClean="0"/>
              <a:t>Etopside</a:t>
            </a:r>
            <a:r>
              <a:rPr lang="en-US" sz="1300" dirty="0" smtClean="0"/>
              <a:t> + Granulocyte-Colony Stimulating Factor in </a:t>
            </a:r>
            <a:r>
              <a:rPr lang="en-US" sz="1300" dirty="0" err="1" smtClean="0"/>
              <a:t>Autologous</a:t>
            </a:r>
            <a:r>
              <a:rPr lang="en-US" sz="1300" dirty="0" smtClean="0"/>
              <a:t> Hematopoietic Peripheral Blood Stem Cell Transplantation: A Single Center Experience. </a:t>
            </a:r>
            <a:r>
              <a:rPr lang="en-US" sz="1300" i="1" dirty="0" smtClean="0"/>
              <a:t>Hematology Reports</a:t>
            </a:r>
            <a:r>
              <a:rPr lang="en-US" sz="1300" dirty="0" smtClean="0"/>
              <a:t>. 2016;8(1):6319. </a:t>
            </a:r>
          </a:p>
          <a:p>
            <a:r>
              <a:rPr lang="en-US" sz="1300" dirty="0" err="1" smtClean="0"/>
              <a:t>Tiercy</a:t>
            </a:r>
            <a:r>
              <a:rPr lang="en-US" sz="1300" dirty="0" smtClean="0"/>
              <a:t>, JM. How to select the best available related or unrelated donor of hematopoietic stem cells? </a:t>
            </a:r>
            <a:r>
              <a:rPr lang="en-US" sz="1300" i="1" dirty="0" err="1" smtClean="0"/>
              <a:t>Haematologica</a:t>
            </a:r>
            <a:r>
              <a:rPr lang="en-US" sz="1300" dirty="0" smtClean="0"/>
              <a:t> June 2016 101: 680-687</a:t>
            </a:r>
          </a:p>
          <a:p>
            <a:r>
              <a:rPr lang="en-US" sz="1300" dirty="0" err="1" smtClean="0"/>
              <a:t>Vacca</a:t>
            </a:r>
            <a:r>
              <a:rPr lang="en-US" sz="1300" dirty="0" smtClean="0"/>
              <a:t> P, </a:t>
            </a:r>
            <a:r>
              <a:rPr lang="en-US" sz="1300" dirty="0" err="1" smtClean="0"/>
              <a:t>Montaldo</a:t>
            </a:r>
            <a:r>
              <a:rPr lang="en-US" sz="1300" dirty="0" smtClean="0"/>
              <a:t> E, </a:t>
            </a:r>
            <a:r>
              <a:rPr lang="en-US" sz="1300" dirty="0" err="1" smtClean="0"/>
              <a:t>Croxatto</a:t>
            </a:r>
            <a:r>
              <a:rPr lang="en-US" sz="1300" dirty="0" smtClean="0"/>
              <a:t> D, et al. NK Cells and Other Innate Lymphoid Cells in Hematopoietic Stem Cell Transplantation. </a:t>
            </a:r>
            <a:r>
              <a:rPr lang="en-US" sz="1300" i="1" dirty="0" smtClean="0"/>
              <a:t>Frontiers in Immunology</a:t>
            </a:r>
            <a:r>
              <a:rPr lang="en-US" sz="1300" dirty="0" smtClean="0"/>
              <a:t>. 2016;7:188. </a:t>
            </a:r>
          </a:p>
          <a:p>
            <a:r>
              <a:rPr lang="en-US" sz="1300" dirty="0" smtClean="0"/>
              <a:t>Fonseca-</a:t>
            </a:r>
            <a:r>
              <a:rPr lang="en-US" sz="1300" dirty="0" err="1" smtClean="0"/>
              <a:t>Hial</a:t>
            </a:r>
            <a:r>
              <a:rPr lang="en-US" sz="1300" dirty="0" smtClean="0"/>
              <a:t> AMR, </a:t>
            </a:r>
            <a:r>
              <a:rPr lang="en-US" sz="1300" dirty="0" err="1" smtClean="0"/>
              <a:t>Parisio</a:t>
            </a:r>
            <a:r>
              <a:rPr lang="en-US" sz="1300" dirty="0" smtClean="0"/>
              <a:t> K, Oliveira JSR. </a:t>
            </a:r>
            <a:r>
              <a:rPr lang="en-US" sz="1300" dirty="0" err="1" smtClean="0"/>
              <a:t>Allogeneic</a:t>
            </a:r>
            <a:r>
              <a:rPr lang="en-US" sz="1300" dirty="0" smtClean="0"/>
              <a:t> hematopoietic stem cell transplantation in patients with advanced indolent </a:t>
            </a:r>
            <a:r>
              <a:rPr lang="en-US" sz="1300" dirty="0" err="1" smtClean="0"/>
              <a:t>lymphoproliferative</a:t>
            </a:r>
            <a:r>
              <a:rPr lang="en-US" sz="1300" dirty="0" smtClean="0"/>
              <a:t> disorders. </a:t>
            </a:r>
            <a:r>
              <a:rPr lang="en-US" sz="1300" i="1" dirty="0" err="1" smtClean="0"/>
              <a:t>Revista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Brasileira</a:t>
            </a:r>
            <a:r>
              <a:rPr lang="en-US" sz="1300" i="1" dirty="0" smtClean="0"/>
              <a:t> de </a:t>
            </a:r>
            <a:r>
              <a:rPr lang="en-US" sz="1300" i="1" dirty="0" err="1" smtClean="0"/>
              <a:t>Hematologia</a:t>
            </a:r>
            <a:r>
              <a:rPr lang="en-US" sz="1300" i="1" dirty="0" smtClean="0"/>
              <a:t> e </a:t>
            </a:r>
            <a:r>
              <a:rPr lang="en-US" sz="1300" i="1" dirty="0" err="1" smtClean="0"/>
              <a:t>Hemoterapia</a:t>
            </a:r>
            <a:r>
              <a:rPr lang="en-US" sz="1300" dirty="0" smtClean="0"/>
              <a:t>. 2016;38(2):99-105.</a:t>
            </a:r>
          </a:p>
          <a:p>
            <a:r>
              <a:rPr lang="en-US" sz="1300" dirty="0"/>
              <a:t>Espinoza M, </a:t>
            </a:r>
            <a:r>
              <a:rPr lang="en-US" sz="1300" dirty="0" err="1"/>
              <a:t>Perelli</a:t>
            </a:r>
            <a:r>
              <a:rPr lang="en-US" sz="1300" dirty="0"/>
              <a:t> J, Olmos R, et al. Nutritional assessment as predictor of complications after hematopoietic stem cell transplantation. </a:t>
            </a:r>
            <a:r>
              <a:rPr lang="en-US" sz="1300" i="1" dirty="0" err="1"/>
              <a:t>Revista</a:t>
            </a:r>
            <a:r>
              <a:rPr lang="en-US" sz="1300" i="1" dirty="0"/>
              <a:t> </a:t>
            </a:r>
            <a:r>
              <a:rPr lang="en-US" sz="1300" i="1" dirty="0" err="1"/>
              <a:t>Brasileira</a:t>
            </a:r>
            <a:r>
              <a:rPr lang="en-US" sz="1300" i="1" dirty="0"/>
              <a:t> de </a:t>
            </a:r>
            <a:r>
              <a:rPr lang="en-US" sz="1300" i="1" dirty="0" err="1"/>
              <a:t>Hematologia</a:t>
            </a:r>
            <a:r>
              <a:rPr lang="en-US" sz="1300" i="1" dirty="0"/>
              <a:t> e </a:t>
            </a:r>
            <a:r>
              <a:rPr lang="en-US" sz="1300" i="1" dirty="0" err="1"/>
              <a:t>Hemoterapia</a:t>
            </a:r>
            <a:r>
              <a:rPr lang="en-US" sz="1300" dirty="0"/>
              <a:t>. 2016;38(1):7-14. </a:t>
            </a:r>
          </a:p>
          <a:p>
            <a:r>
              <a:rPr lang="en-US" sz="1300" dirty="0"/>
              <a:t>Lee HG, Kim S-Y, Kim I, et al. Prediction of survival by applying current prognostic models in diffuse large B-cell lymphoma treated with R-CHOP followed by autologous transplantation. </a:t>
            </a:r>
            <a:r>
              <a:rPr lang="en-US" sz="1300" i="1" dirty="0"/>
              <a:t>Blood research</a:t>
            </a:r>
            <a:r>
              <a:rPr lang="en-US" sz="1300" dirty="0"/>
              <a:t>. 2015;50(3):160-166.</a:t>
            </a:r>
          </a:p>
          <a:p>
            <a:r>
              <a:rPr lang="en-US" sz="1300" dirty="0"/>
              <a:t>Blumberg N, </a:t>
            </a:r>
            <a:r>
              <a:rPr lang="en-US" sz="1300" dirty="0" err="1"/>
              <a:t>Refaai</a:t>
            </a:r>
            <a:r>
              <a:rPr lang="en-US" sz="1300" dirty="0"/>
              <a:t> M, Heal J. ABO matching of platelet transfusions - "Start Making Sense As we get older, and stop making sense…" - The Talking Heads (1984).</a:t>
            </a:r>
            <a:r>
              <a:rPr lang="en-US" sz="1300" i="1" dirty="0"/>
              <a:t> Department of Pathology and Laboratory Medicine, University of Rochester Medical Center, Rochester, NY. Blood </a:t>
            </a:r>
            <a:r>
              <a:rPr lang="en-US" sz="1300" i="1" dirty="0" err="1"/>
              <a:t>Transfus</a:t>
            </a:r>
            <a:r>
              <a:rPr lang="en-US" sz="1300" i="1" dirty="0"/>
              <a:t> </a:t>
            </a:r>
            <a:r>
              <a:rPr lang="en-US" sz="1300" dirty="0"/>
              <a:t>2015; </a:t>
            </a:r>
            <a:r>
              <a:rPr lang="en-US" sz="1300" b="1" dirty="0"/>
              <a:t>13</a:t>
            </a:r>
            <a:r>
              <a:rPr lang="en-US" sz="1300" dirty="0"/>
              <a:t>; 347-50</a:t>
            </a:r>
            <a:r>
              <a:rPr lang="en-US" sz="1300" i="1" dirty="0"/>
              <a:t>.</a:t>
            </a:r>
          </a:p>
          <a:p>
            <a:r>
              <a:rPr lang="en-US" sz="1300" dirty="0"/>
              <a:t>Platelet Transfusion. Standard Practice Manual, Fred Hutchinson Cancer Research Center, Seattle, WA. Revised by the Standard Practice Committee, December 17, 2014, finalized June 03, 2015.</a:t>
            </a:r>
          </a:p>
          <a:p>
            <a:r>
              <a:rPr lang="en-US" sz="1300" dirty="0"/>
              <a:t>Red Blood Cells Transfusion. Standard Practice Manual, Fred Hutchinson Cancer Research Center, Seattle, WA. Revised by the Standard Practice Committee, April 16, 2014.  </a:t>
            </a:r>
            <a:endParaRPr lang="en-US" sz="1300" dirty="0" smtClean="0"/>
          </a:p>
          <a:p>
            <a:r>
              <a:rPr lang="en-US" sz="1300" dirty="0"/>
              <a:t>Cohn C. Transfusion support issues in hematopoietic stem cell transplantation</a:t>
            </a:r>
            <a:r>
              <a:rPr lang="en-US" sz="1300" i="1" dirty="0"/>
              <a:t>. Cancer Control. </a:t>
            </a:r>
            <a:r>
              <a:rPr lang="en-US" sz="1300" dirty="0"/>
              <a:t>January 2015, 22 (1):</a:t>
            </a:r>
            <a:r>
              <a:rPr lang="en-US" sz="1300" dirty="0" smtClean="0"/>
              <a:t>52-59</a:t>
            </a:r>
            <a:endParaRPr lang="en-US" sz="1300" dirty="0"/>
          </a:p>
          <a:p>
            <a:r>
              <a:rPr lang="en-US" sz="1300" dirty="0">
                <a:solidFill>
                  <a:schemeClr val="bg1"/>
                </a:solidFill>
              </a:rPr>
              <a:t>http://www.slideshare.</a:t>
            </a:r>
            <a:r>
              <a:rPr lang="en-US" sz="1300" dirty="0"/>
              <a:t>net/BhargavKaptan/HSCT</a:t>
            </a:r>
          </a:p>
          <a:p>
            <a:r>
              <a:rPr lang="en-US" sz="1300" dirty="0">
                <a:solidFill>
                  <a:schemeClr val="bg1"/>
                </a:solidFill>
              </a:rPr>
              <a:t>http://www.transfusionmedicine.ca</a:t>
            </a:r>
            <a:r>
              <a:rPr lang="en-US" sz="1300" dirty="0" smtClean="0"/>
              <a:t>/</a:t>
            </a:r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021"/>
            <a:ext cx="8229600" cy="817179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www.clipartbest.com/cliparts/4i9/ogB/4i9ogBR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0"/>
            <a:ext cx="1905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193"/>
            <a:ext cx="9144000" cy="27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ipartbest.com/cliparts/4i9/ogB/4i9ogBR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7972"/>
            <a:ext cx="1676399" cy="79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941" y="1143000"/>
            <a:ext cx="8229600" cy="1338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HSCT </a:t>
            </a:r>
            <a:r>
              <a:rPr lang="en-US" sz="2000" dirty="0"/>
              <a:t>has been used for many years for the treatment of a variety of malignant and non-malignant hematologic disorders, solid tumors, and autoimmune </a:t>
            </a:r>
            <a:r>
              <a:rPr lang="en-US" sz="2000" dirty="0" smtClean="0"/>
              <a:t>disorders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2102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HSCT</a:t>
            </a:r>
          </a:p>
        </p:txBody>
      </p:sp>
      <p:pic>
        <p:nvPicPr>
          <p:cNvPr id="1026" name="Picture 2" descr="http://www.tandfonline.com/na101/home/literatum/publisher/tandf/journals/content/iaut20/2008/iaut20.v041.i08/08916930802197776/20150515/images/medium/iaut_a_319944_f0001_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343400" cy="3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5809130"/>
            <a:ext cx="4939862" cy="10618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Fig.2:</a:t>
            </a:r>
            <a:r>
              <a:rPr lang="en-US" sz="1050" dirty="0"/>
              <a:t> Bars indicate the number of HSCT transplants/year reported to the European Blood and Marrow Transplantation </a:t>
            </a:r>
            <a:r>
              <a:rPr lang="en-US" sz="1050" dirty="0" smtClean="0"/>
              <a:t>Group (EBMT) </a:t>
            </a:r>
            <a:r>
              <a:rPr lang="en-US" sz="1050" dirty="0"/>
              <a:t>registry in the period 1980–2006, according to the source of SCs and irrespective of diagnosis. Data </a:t>
            </a:r>
            <a:r>
              <a:rPr lang="en-US" sz="1050" dirty="0" smtClean="0"/>
              <a:t>of 2006/7 </a:t>
            </a:r>
            <a:r>
              <a:rPr lang="en-US" sz="1050" dirty="0"/>
              <a:t>are incomplete.</a:t>
            </a:r>
          </a:p>
          <a:p>
            <a:r>
              <a:rPr lang="en-US" sz="1050" dirty="0" smtClean="0"/>
              <a:t>White bars        allogeneic </a:t>
            </a:r>
          </a:p>
          <a:p>
            <a:r>
              <a:rPr lang="en-US" sz="1050" dirty="0" smtClean="0"/>
              <a:t>Black bars         autologous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7425146" y="5578298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/>
              </a:rPr>
              <a:t>R. </a:t>
            </a:r>
            <a:r>
              <a:rPr lang="en-US" sz="900" dirty="0" err="1" smtClean="0">
                <a:hlinkClick r:id="rId4"/>
              </a:rPr>
              <a:t>Saccardi</a:t>
            </a:r>
            <a:r>
              <a:rPr lang="en-US" sz="900" baseline="30000" dirty="0"/>
              <a:t> </a:t>
            </a:r>
            <a:r>
              <a:rPr lang="en-US" sz="900" dirty="0" smtClean="0">
                <a:solidFill>
                  <a:schemeClr val="accent3"/>
                </a:solidFill>
              </a:rPr>
              <a:t>&amp;</a:t>
            </a:r>
            <a:r>
              <a:rPr lang="en-US" sz="900" dirty="0"/>
              <a:t> </a:t>
            </a:r>
            <a:r>
              <a:rPr lang="en-US" sz="900" u="sng" dirty="0">
                <a:hlinkClick r:id="rId5"/>
              </a:rPr>
              <a:t>F. </a:t>
            </a:r>
            <a:r>
              <a:rPr lang="en-US" sz="900" u="sng" dirty="0" err="1" smtClean="0">
                <a:hlinkClick r:id="rId5"/>
              </a:rPr>
              <a:t>Gualandi</a:t>
            </a:r>
            <a:endParaRPr lang="en-US" sz="900" dirty="0"/>
          </a:p>
        </p:txBody>
      </p:sp>
      <p:pic>
        <p:nvPicPr>
          <p:cNvPr id="7" name="Picture 2" descr="Indications for HSCT in North America – 2005. (Reprinted with permission from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6" y="2362200"/>
            <a:ext cx="4257402" cy="28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5240179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hlinkClick r:id="rId7"/>
              </a:rPr>
              <a:t>Kim </a:t>
            </a:r>
            <a:r>
              <a:rPr lang="en-US" sz="1000" u="sng" dirty="0" err="1">
                <a:hlinkClick r:id="rId7"/>
              </a:rPr>
              <a:t>Schmit-Pokorny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10207" y="5532131"/>
            <a:ext cx="4278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Fig.1 Indications </a:t>
            </a:r>
            <a:r>
              <a:rPr lang="en-US" sz="1050" dirty="0"/>
              <a:t>for HSCT in North America – 2005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6553200"/>
            <a:ext cx="228600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6705600"/>
            <a:ext cx="228600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Bone marrow </a:t>
            </a:r>
            <a:r>
              <a:rPr lang="en-US" sz="2200" dirty="0" smtClean="0"/>
              <a:t>- obtained </a:t>
            </a:r>
            <a:r>
              <a:rPr lang="en-US" sz="2200" dirty="0"/>
              <a:t>by repeated aspiration of the </a:t>
            </a:r>
            <a:r>
              <a:rPr lang="en-US" sz="2200" dirty="0" smtClean="0"/>
              <a:t>posterior </a:t>
            </a:r>
            <a:r>
              <a:rPr lang="en-US" sz="2200" dirty="0"/>
              <a:t>iliac crests </a:t>
            </a:r>
            <a:r>
              <a:rPr lang="en-US" sz="2200" dirty="0" smtClean="0"/>
              <a:t>(was </a:t>
            </a:r>
            <a:r>
              <a:rPr lang="en-US" sz="2200" dirty="0"/>
              <a:t>the first source of hematopoietic stem </a:t>
            </a:r>
            <a:r>
              <a:rPr lang="en-US" sz="2200" dirty="0" smtClean="0"/>
              <a:t>cells)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Peripheral blood </a:t>
            </a:r>
            <a:r>
              <a:rPr lang="en-US" sz="2200" dirty="0" smtClean="0"/>
              <a:t>- </a:t>
            </a:r>
            <a:r>
              <a:rPr lang="en-US" sz="2200" dirty="0"/>
              <a:t>b</a:t>
            </a:r>
            <a:r>
              <a:rPr lang="en-US" sz="2200" dirty="0" smtClean="0"/>
              <a:t>ecause </a:t>
            </a:r>
            <a:r>
              <a:rPr lang="en-US" sz="2200" dirty="0"/>
              <a:t>marrow stem cells detach continuously, enter the circulation, and return to the marrow, </a:t>
            </a:r>
            <a:r>
              <a:rPr lang="en-US" sz="2200" dirty="0" smtClean="0"/>
              <a:t>peripheral blood is </a:t>
            </a:r>
            <a:r>
              <a:rPr lang="en-US" sz="2200" dirty="0"/>
              <a:t>a convenient source of hematopoietic stem </a:t>
            </a:r>
            <a:r>
              <a:rPr lang="en-US" sz="2200" dirty="0" smtClean="0"/>
              <a:t>cells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As compared with marrow, peripheral-blood stem cells obtained with currently used techniques produce more rapid hematopoietic </a:t>
            </a:r>
            <a:r>
              <a:rPr lang="en-US" sz="1900" dirty="0" smtClean="0"/>
              <a:t>reconstitution</a:t>
            </a:r>
          </a:p>
          <a:p>
            <a:pPr marL="393192" lvl="1" indent="0">
              <a:buNone/>
            </a:pPr>
            <a:endParaRPr lang="en-US" sz="19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Umbilical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Cord Blood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03504" lvl="2" indent="-256032">
              <a:spcBef>
                <a:spcPts val="400"/>
              </a:spcBef>
              <a:buSzPct val="68000"/>
              <a:buFont typeface="Wingdings" pitchFamily="2" charset="2"/>
              <a:buChar char="§"/>
            </a:pPr>
            <a:r>
              <a:rPr lang="en-US" sz="1900" dirty="0" smtClean="0"/>
              <a:t>can </a:t>
            </a:r>
            <a:r>
              <a:rPr lang="en-US" sz="1900" dirty="0"/>
              <a:t>be used if transplantation is urgent or if suitable donors are not </a:t>
            </a:r>
            <a:r>
              <a:rPr lang="en-US" sz="1900" dirty="0" smtClean="0"/>
              <a:t>found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" pitchFamily="2" charset="2"/>
              <a:buChar char="§"/>
            </a:pPr>
            <a:r>
              <a:rPr lang="en-US" sz="1900" dirty="0" smtClean="0"/>
              <a:t>blood </a:t>
            </a:r>
            <a:r>
              <a:rPr lang="en-US" sz="1900" dirty="0"/>
              <a:t>from the umbilical </a:t>
            </a:r>
            <a:r>
              <a:rPr lang="en-US" sz="1900" dirty="0" smtClean="0"/>
              <a:t>cord </a:t>
            </a:r>
            <a:r>
              <a:rPr lang="en-US" sz="1900" dirty="0"/>
              <a:t>is rich in hematopoietic stem cells but is limited in </a:t>
            </a:r>
            <a:r>
              <a:rPr lang="en-US" sz="1900" dirty="0" smtClean="0"/>
              <a:t>volume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HSCT –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Sources of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Stem Cells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The number of CD34+ cells in blood can be increased by mobilizing them from the </a:t>
            </a:r>
            <a:r>
              <a:rPr lang="en-US" sz="2600" dirty="0" smtClean="0"/>
              <a:t>bone marrow</a:t>
            </a:r>
          </a:p>
          <a:p>
            <a:pPr marL="109728" indent="0">
              <a:buNone/>
            </a:pPr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Mobilization using FDA approved cytokines alone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generally well tolerated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yields are often suboptimal </a:t>
            </a:r>
          </a:p>
          <a:p>
            <a:pPr marL="630936" lvl="2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Mobilization with chemotherapy in addition to cytokine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increases stem cell yields at the time of collection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increased complications: (</a:t>
            </a:r>
            <a:r>
              <a:rPr lang="en-US" b="1" dirty="0" err="1" smtClean="0"/>
              <a:t>cytopenias</a:t>
            </a:r>
            <a:r>
              <a:rPr lang="en-US" dirty="0" smtClean="0"/>
              <a:t> requiring transfusion support and </a:t>
            </a:r>
            <a:r>
              <a:rPr lang="en-US" b="1" dirty="0" smtClean="0"/>
              <a:t>febrile neutropenia </a:t>
            </a:r>
            <a:r>
              <a:rPr lang="en-US" dirty="0" smtClean="0"/>
              <a:t>requiring hospitalization and intravenous antibiotics)</a:t>
            </a:r>
          </a:p>
          <a:p>
            <a:pPr marL="393192" lvl="1" indent="0">
              <a:buNone/>
            </a:pPr>
            <a:endParaRPr lang="en-US" sz="2300" dirty="0" smtClean="0"/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Mobilization using granulocyte-colony stimulating factor (G-CSF) alone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good efficacy in most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patients (most frequently used)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93192" lvl="1" indent="0">
              <a:buNone/>
            </a:pPr>
            <a:r>
              <a:rPr lang="en-US" dirty="0"/>
              <a:t>The mobilization of CD34+ cells is increased when G-CSF is given after chemotherapy.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HSCT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Mobilization Strategies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106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Auto-HSCT is recommended for patients with either relapsed lymphoma or those in first remission as consolidative therapy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Autologous HSCT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7333" y="6019800"/>
            <a:ext cx="2106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www.msra.org.au/HSCT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449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success of auto-HSCT is influenced </a:t>
            </a:r>
            <a:r>
              <a:rPr lang="en-US" sz="2000" dirty="0" smtClean="0"/>
              <a:t>by: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dose of reinfused stem cells:</a:t>
            </a:r>
            <a:r>
              <a:rPr lang="en-US" dirty="0"/>
              <a:t> </a:t>
            </a:r>
            <a:r>
              <a:rPr lang="en-US" sz="1600" dirty="0"/>
              <a:t>higher stem cell doses are associated with faster platelet and neutrophil engraftment and reduction in the need for supportive </a:t>
            </a:r>
            <a:r>
              <a:rPr lang="en-US" sz="1600" dirty="0" smtClean="0"/>
              <a:t>measures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patient age and gender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exposure to previous irradiation and chemotherapy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previous mobilization attempts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disease characteristics </a:t>
            </a:r>
            <a:r>
              <a:rPr lang="en-US" sz="1600" dirty="0"/>
              <a:t>(such as the involvement of bone marrow)</a:t>
            </a:r>
          </a:p>
        </p:txBody>
      </p:sp>
      <p:pic>
        <p:nvPicPr>
          <p:cNvPr id="1026" name="Picture 2" descr="C:\Users\Bogdan\Desktop\AHSCT_infographic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569" y="2133600"/>
            <a:ext cx="470043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3657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err="1" smtClean="0"/>
              <a:t>Allo</a:t>
            </a:r>
            <a:r>
              <a:rPr lang="en-US" sz="2600" dirty="0" smtClean="0"/>
              <a:t>-HSCT has been used as salvage therapy in relapsed lymphoma after previous auto-HSCT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Success of </a:t>
            </a:r>
            <a:r>
              <a:rPr lang="en-US" sz="2600" dirty="0" err="1" smtClean="0"/>
              <a:t>allo</a:t>
            </a:r>
            <a:r>
              <a:rPr lang="en-US" sz="2600" dirty="0" smtClean="0"/>
              <a:t>-HSCT can be impaired by:</a:t>
            </a:r>
          </a:p>
          <a:p>
            <a:pPr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HLA/ABO patient/donor  incompatibility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graft-versus-host disease (GVHD)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disease relapse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infections favored by the delayed immune reconstitution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Allogeneic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HSCT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0784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245507"/>
            <a:ext cx="3222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www.slideshare.net/BhargavKaptan/HSCT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HLA </a:t>
            </a:r>
            <a:r>
              <a:rPr lang="en-US" sz="2000" dirty="0" err="1" smtClean="0"/>
              <a:t>genotypically</a:t>
            </a:r>
            <a:r>
              <a:rPr lang="en-US" sz="2000" dirty="0" smtClean="0"/>
              <a:t> identical sibling donors are the gold standard for transplantation purposes (only 30% patients have such a donor)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For the remaining 70% patients alternative sources of stem cells are a matched unrelated adult volunteer donor, a </a:t>
            </a:r>
            <a:r>
              <a:rPr lang="en-US" sz="2000" dirty="0" err="1" smtClean="0"/>
              <a:t>haploidentical</a:t>
            </a:r>
            <a:r>
              <a:rPr lang="en-US" sz="2000" dirty="0" smtClean="0"/>
              <a:t> donor or a cord blood unit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If multiple donors are available, choice is based upon: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/>
              <a:t>Blood group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/>
              <a:t>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/>
              <a:t>Transfusion history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/>
              <a:t>CMV status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 smtClean="0"/>
              <a:t>Parity in case of women donors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Allogeneic HSCT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Electron image of a human lymphoc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17719"/>
            <a:ext cx="2438400" cy="224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HLA matching depends on the level of resolution and on which loci are tested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gold standard is high resolution typing at the HLA-A, -B, -C, -DRB1 and -DQB1 loci (10/10 match)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Single disparities for HLA-A, -B, - C, or -DRB1 are associated with increased risk of post-transplant complications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HLA-DQB1 mismatches seem to be better tolerated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Some HLA-C, -DRB1 and -DPB1 disparities are potentially less immunogenic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Allogeneic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HSCT- HLA Matching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1392</TotalTime>
  <Words>2100</Words>
  <Application>Microsoft Office PowerPoint</Application>
  <PresentationFormat>On-screen Show (4:3)</PresentationFormat>
  <Paragraphs>327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Hematopoietic Stem Cell Transplantation </vt:lpstr>
      <vt:lpstr>Objectives</vt:lpstr>
      <vt:lpstr>HSCT</vt:lpstr>
      <vt:lpstr>HSCT – Sources of Stem Cells</vt:lpstr>
      <vt:lpstr>HSCT-Mobilization Strategies</vt:lpstr>
      <vt:lpstr>Autologous HSCT </vt:lpstr>
      <vt:lpstr>Allogeneic HSCT</vt:lpstr>
      <vt:lpstr>Allogeneic HSCT </vt:lpstr>
      <vt:lpstr>Allogeneic HSCT- HLA Matching</vt:lpstr>
      <vt:lpstr>Allogeneic HSCT – Preparatory Regimen</vt:lpstr>
      <vt:lpstr>Stem Cells Infusion</vt:lpstr>
      <vt:lpstr>Major ABO Mismatch</vt:lpstr>
      <vt:lpstr>Major ABO Mismatch</vt:lpstr>
      <vt:lpstr>Minor ABO Mismatch</vt:lpstr>
      <vt:lpstr>Transfusion Support in HSCT</vt:lpstr>
      <vt:lpstr>RBC Transfusion</vt:lpstr>
      <vt:lpstr>Platelets Transfusion</vt:lpstr>
      <vt:lpstr>Component Selection –  transition period</vt:lpstr>
      <vt:lpstr>Component Selection - after conversion to donor’s ABO type</vt:lpstr>
      <vt:lpstr>GVHD</vt:lpstr>
      <vt:lpstr>Conclusions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Bogdan</dc:creator>
  <cp:lastModifiedBy>Gary, Roxann</cp:lastModifiedBy>
  <cp:revision>177</cp:revision>
  <dcterms:created xsi:type="dcterms:W3CDTF">2006-08-16T00:00:00Z</dcterms:created>
  <dcterms:modified xsi:type="dcterms:W3CDTF">2016-07-06T21:34:13Z</dcterms:modified>
</cp:coreProperties>
</file>