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50" autoAdjust="0"/>
  </p:normalViewPr>
  <p:slideViewPr>
    <p:cSldViewPr>
      <p:cViewPr>
        <p:scale>
          <a:sx n="94" d="100"/>
          <a:sy n="94"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58B616-7CEA-494A-96E4-95E437DEAFC1}" type="datetimeFigureOut">
              <a:rPr lang="en-US" smtClean="0"/>
              <a:t>7/13/2017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0EFB1-3C26-48B0-A06D-0E26C9743A6B}" type="slidenum">
              <a:rPr lang="en-US" smtClean="0"/>
              <a:t>‹#›</a:t>
            </a:fld>
            <a:endParaRPr lang="en-US"/>
          </a:p>
        </p:txBody>
      </p:sp>
    </p:spTree>
    <p:extLst>
      <p:ext uri="{BB962C8B-B14F-4D97-AF65-F5344CB8AC3E}">
        <p14:creationId xmlns:p14="http://schemas.microsoft.com/office/powerpoint/2010/main" val="2610383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err="1" smtClean="0"/>
              <a:t>powerpoint</a:t>
            </a:r>
            <a:r>
              <a:rPr lang="en-US" dirty="0" smtClean="0"/>
              <a:t> is designed for</a:t>
            </a:r>
            <a:r>
              <a:rPr lang="en-US" baseline="0" dirty="0" smtClean="0"/>
              <a:t> awareness of the potential hazards present with the Tango Infinity after conducting an instrument hazard analysis.				</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1</a:t>
            </a:fld>
            <a:endParaRPr lang="en-US"/>
          </a:p>
        </p:txBody>
      </p:sp>
    </p:spTree>
    <p:extLst>
      <p:ext uri="{BB962C8B-B14F-4D97-AF65-F5344CB8AC3E}">
        <p14:creationId xmlns:p14="http://schemas.microsoft.com/office/powerpoint/2010/main" val="2077606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Always wear appropriate laboratory personal protective equipment while performing patient testing or instrument maintenance. Examples include donning of lab coat, disposable gloves, eye wear or face shield. Use PPE, compliance with applicable policies and procedures regarding biohazardous materials should minimize any potential biohazardous exposures.</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4</a:t>
            </a:fld>
            <a:endParaRPr lang="en-US"/>
          </a:p>
        </p:txBody>
      </p:sp>
    </p:spTree>
    <p:extLst>
      <p:ext uri="{BB962C8B-B14F-4D97-AF65-F5344CB8AC3E}">
        <p14:creationId xmlns:p14="http://schemas.microsoft.com/office/powerpoint/2010/main" val="1546676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should not</a:t>
            </a:r>
            <a:r>
              <a:rPr lang="en-US" baseline="0" dirty="0" smtClean="0"/>
              <a:t> be direct access to the laser lights used to read barcode labels, just be aware of their presence while performing patient testing or instrument maintenance.</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5</a:t>
            </a:fld>
            <a:endParaRPr lang="en-US"/>
          </a:p>
        </p:txBody>
      </p:sp>
    </p:spTree>
    <p:extLst>
      <p:ext uri="{BB962C8B-B14F-4D97-AF65-F5344CB8AC3E}">
        <p14:creationId xmlns:p14="http://schemas.microsoft.com/office/powerpoint/2010/main" val="578539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Tango Infinity</a:t>
            </a:r>
            <a:r>
              <a:rPr lang="en-US" baseline="0" dirty="0" smtClean="0"/>
              <a:t> has an improved design in that the instrument operator will not be exposed to any moving instrument parts, unlike the Tango </a:t>
            </a:r>
            <a:r>
              <a:rPr lang="en-US" baseline="0" dirty="0" err="1" smtClean="0"/>
              <a:t>Optimo</a:t>
            </a:r>
            <a:r>
              <a:rPr lang="en-US" baseline="0" dirty="0" smtClean="0"/>
              <a:t>.</a:t>
            </a:r>
          </a:p>
          <a:p>
            <a:r>
              <a:rPr lang="en-US" baseline="0" dirty="0" smtClean="0"/>
              <a:t>In addition, there is “Kill Switch” technology designed to stop instrument movements when the main instrument cover is opened during instrument operations.</a:t>
            </a:r>
          </a:p>
          <a:p>
            <a:r>
              <a:rPr lang="en-US" dirty="0" smtClean="0"/>
              <a:t>The instrument hinge</a:t>
            </a:r>
            <a:r>
              <a:rPr lang="en-US" baseline="0" dirty="0" smtClean="0"/>
              <a:t> covers are designed not to slam shut, if you suspect wear and tear of these parts request for repair.</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6</a:t>
            </a:fld>
            <a:endParaRPr lang="en-US"/>
          </a:p>
        </p:txBody>
      </p:sp>
    </p:spTree>
    <p:extLst>
      <p:ext uri="{BB962C8B-B14F-4D97-AF65-F5344CB8AC3E}">
        <p14:creationId xmlns:p14="http://schemas.microsoft.com/office/powerpoint/2010/main" val="3401891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Tango</a:t>
            </a:r>
            <a:r>
              <a:rPr lang="en-US" baseline="0" dirty="0" smtClean="0"/>
              <a:t> Infinity has an instrument table designed for its use. It is constructed to be less than 4 feet tall with wheel brakes, please ensure that the wheel brakes are in the locked position while the instrument is stationary. In addition, the feet of the instrument are rubberized to resist movement on the table. In the event of an earthquake, leave the immediate area of the instrument to avoid any potential crush injuries while the ground is in motion.</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7</a:t>
            </a:fld>
            <a:endParaRPr lang="en-US"/>
          </a:p>
        </p:txBody>
      </p:sp>
    </p:spTree>
    <p:extLst>
      <p:ext uri="{BB962C8B-B14F-4D97-AF65-F5344CB8AC3E}">
        <p14:creationId xmlns:p14="http://schemas.microsoft.com/office/powerpoint/2010/main" val="471039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Tango Infinity poses</a:t>
            </a:r>
            <a:r>
              <a:rPr lang="en-US" baseline="0" dirty="0" smtClean="0"/>
              <a:t> an electrical hazard as with any instrumentation or device requiring electric power. Engineering controls and plans are designed to minimize electric shock injury. All instruments should be inspected for electrical current leakage and ground integrity before initial use, after major repair or modification, or if problems are suspected. Report any damaged equipment or electrical outlets, unusually hot equipment, frayed electrical cords, and even minor shocks to management for further evaluation. Follow policies and procedures provided regarding electrical safety.</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8</a:t>
            </a:fld>
            <a:endParaRPr lang="en-US"/>
          </a:p>
        </p:txBody>
      </p:sp>
    </p:spTree>
    <p:extLst>
      <p:ext uri="{BB962C8B-B14F-4D97-AF65-F5344CB8AC3E}">
        <p14:creationId xmlns:p14="http://schemas.microsoft.com/office/powerpoint/2010/main" val="2496578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Tango Infinity operator manual should be able to list any potential</a:t>
            </a:r>
            <a:r>
              <a:rPr lang="en-US" baseline="0" dirty="0" smtClean="0"/>
              <a:t> risks while operating the instrument, refer to it for further information.</a:t>
            </a:r>
          </a:p>
          <a:p>
            <a:r>
              <a:rPr lang="en-US" baseline="0" dirty="0" smtClean="0"/>
              <a:t>Follow all policies and procedures provided to you to minimize exposure to hazards in the workplace, a good resource available to you is the Accident Prevention Program and Exposure Control Plan in the Workplace Safety Manual.</a:t>
            </a:r>
            <a:endParaRPr lang="en-US" dirty="0"/>
          </a:p>
        </p:txBody>
      </p:sp>
      <p:sp>
        <p:nvSpPr>
          <p:cNvPr id="4" name="Slide Number Placeholder 3"/>
          <p:cNvSpPr>
            <a:spLocks noGrp="1"/>
          </p:cNvSpPr>
          <p:nvPr>
            <p:ph type="sldNum" sz="quarter" idx="10"/>
          </p:nvPr>
        </p:nvSpPr>
        <p:spPr/>
        <p:txBody>
          <a:bodyPr/>
          <a:lstStyle/>
          <a:p>
            <a:fld id="{7E20EFB1-3C26-48B0-A06D-0E26C9743A6B}" type="slidenum">
              <a:rPr lang="en-US" smtClean="0"/>
              <a:t>9</a:t>
            </a:fld>
            <a:endParaRPr lang="en-US"/>
          </a:p>
        </p:txBody>
      </p:sp>
    </p:spTree>
    <p:extLst>
      <p:ext uri="{BB962C8B-B14F-4D97-AF65-F5344CB8AC3E}">
        <p14:creationId xmlns:p14="http://schemas.microsoft.com/office/powerpoint/2010/main" val="1830818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556D9D-B4B9-4089-B650-AC1803ED6102}" type="datetimeFigureOut">
              <a:rPr lang="en-US" smtClean="0"/>
              <a:t>7/13/2017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0336AD7-8623-45C0-BFD9-AE89DCA5C26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56D9D-B4B9-4089-B650-AC1803ED6102}"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56D9D-B4B9-4089-B650-AC1803ED6102}"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556D9D-B4B9-4089-B650-AC1803ED6102}"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556D9D-B4B9-4089-B650-AC1803ED6102}"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1556D9D-B4B9-4089-B650-AC1803ED6102}"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36AD7-8623-45C0-BFD9-AE89DCA5C26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556D9D-B4B9-4089-B650-AC1803ED6102}" type="datetimeFigureOut">
              <a:rPr lang="en-US" smtClean="0"/>
              <a:t>7/13/2017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56D9D-B4B9-4089-B650-AC1803ED6102}" type="datetimeFigureOut">
              <a:rPr lang="en-US" smtClean="0"/>
              <a:t>7/13/2017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56D9D-B4B9-4089-B650-AC1803ED6102}" type="datetimeFigureOut">
              <a:rPr lang="en-US" smtClean="0"/>
              <a:t>7/13/2017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556D9D-B4B9-4089-B650-AC1803ED6102}" type="datetimeFigureOut">
              <a:rPr lang="en-US" smtClean="0"/>
              <a:t>7/13/2017</a:t>
            </a:fld>
            <a:endParaRPr lang="en-US"/>
          </a:p>
        </p:txBody>
      </p:sp>
      <p:sp>
        <p:nvSpPr>
          <p:cNvPr id="7" name="Slide Number Placeholder 6"/>
          <p:cNvSpPr>
            <a:spLocks noGrp="1"/>
          </p:cNvSpPr>
          <p:nvPr>
            <p:ph type="sldNum" sz="quarter" idx="12"/>
          </p:nvPr>
        </p:nvSpPr>
        <p:spPr/>
        <p:txBody>
          <a:bodyPr/>
          <a:lstStyle/>
          <a:p>
            <a:fld id="{00336AD7-8623-45C0-BFD9-AE89DCA5C26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56D9D-B4B9-4089-B650-AC1803ED6102}" type="datetimeFigureOut">
              <a:rPr lang="en-US" smtClean="0"/>
              <a:t>7/13/2017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0336AD7-8623-45C0-BFD9-AE89DCA5C2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556D9D-B4B9-4089-B650-AC1803ED6102}" type="datetimeFigureOut">
              <a:rPr lang="en-US" smtClean="0"/>
              <a:t>7/13/2017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0336AD7-8623-45C0-BFD9-AE89DCA5C2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Tango Infinity </a:t>
            </a:r>
            <a:endParaRPr lang="en-US" dirty="0"/>
          </a:p>
        </p:txBody>
      </p:sp>
      <p:sp>
        <p:nvSpPr>
          <p:cNvPr id="3" name="Subtitle 2"/>
          <p:cNvSpPr>
            <a:spLocks noGrp="1"/>
          </p:cNvSpPr>
          <p:nvPr>
            <p:ph type="subTitle" idx="1"/>
          </p:nvPr>
        </p:nvSpPr>
        <p:spPr/>
        <p:txBody>
          <a:bodyPr>
            <a:normAutofit lnSpcReduction="10000"/>
          </a:bodyPr>
          <a:lstStyle/>
          <a:p>
            <a:r>
              <a:rPr lang="en-US" dirty="0" smtClean="0"/>
              <a:t>Instrument Hazards</a:t>
            </a:r>
          </a:p>
          <a:p>
            <a:r>
              <a:rPr lang="en-US" dirty="0" smtClean="0"/>
              <a:t>By: Brennan </a:t>
            </a:r>
            <a:r>
              <a:rPr lang="en-US" dirty="0" err="1" smtClean="0"/>
              <a:t>Katchatag</a:t>
            </a:r>
            <a:r>
              <a:rPr lang="en-US" dirty="0" smtClean="0"/>
              <a:t> MT (ASCP)</a:t>
            </a:r>
          </a:p>
          <a:p>
            <a:r>
              <a:rPr lang="en-US" dirty="0" smtClean="0"/>
              <a:t>July 2017	</a:t>
            </a:r>
            <a:endParaRPr lang="en-US" dirty="0"/>
          </a:p>
        </p:txBody>
      </p:sp>
    </p:spTree>
    <p:extLst>
      <p:ext uri="{BB962C8B-B14F-4D97-AF65-F5344CB8AC3E}">
        <p14:creationId xmlns:p14="http://schemas.microsoft.com/office/powerpoint/2010/main" val="951234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Chemicals Used</a:t>
            </a:r>
            <a:endParaRPr lang="en-US" dirty="0"/>
          </a:p>
        </p:txBody>
      </p:sp>
      <p:sp>
        <p:nvSpPr>
          <p:cNvPr id="3" name="Content Placeholder 2"/>
          <p:cNvSpPr>
            <a:spLocks noGrp="1"/>
          </p:cNvSpPr>
          <p:nvPr>
            <p:ph idx="1"/>
          </p:nvPr>
        </p:nvSpPr>
        <p:spPr/>
        <p:txBody>
          <a:bodyPr/>
          <a:lstStyle/>
          <a:p>
            <a:r>
              <a:rPr lang="en-US" dirty="0" smtClean="0"/>
              <a:t>Please review all MSDS and package inserts for chemicals used by the Infinity including:</a:t>
            </a:r>
          </a:p>
          <a:p>
            <a:pPr lvl="1"/>
            <a:r>
              <a:rPr lang="en-US" dirty="0" smtClean="0"/>
              <a:t>Bromelin</a:t>
            </a:r>
          </a:p>
          <a:p>
            <a:pPr lvl="1"/>
            <a:r>
              <a:rPr lang="en-US" dirty="0" smtClean="0"/>
              <a:t>LISS</a:t>
            </a:r>
          </a:p>
          <a:p>
            <a:pPr lvl="1"/>
            <a:r>
              <a:rPr lang="en-US" dirty="0" smtClean="0"/>
              <a:t>AHG</a:t>
            </a:r>
          </a:p>
          <a:p>
            <a:pPr lvl="1"/>
            <a:r>
              <a:rPr lang="en-US" dirty="0" err="1" smtClean="0"/>
              <a:t>Microcide</a:t>
            </a:r>
            <a:endParaRPr lang="en-US" dirty="0"/>
          </a:p>
        </p:txBody>
      </p:sp>
    </p:spTree>
    <p:extLst>
      <p:ext uri="{BB962C8B-B14F-4D97-AF65-F5344CB8AC3E}">
        <p14:creationId xmlns:p14="http://schemas.microsoft.com/office/powerpoint/2010/main" val="248980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Hazards Identified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Biohazard Exposure</a:t>
            </a:r>
          </a:p>
          <a:p>
            <a:pPr>
              <a:buFont typeface="Wingdings" panose="05000000000000000000" pitchFamily="2" charset="2"/>
              <a:buChar char="v"/>
            </a:pPr>
            <a:r>
              <a:rPr lang="en-US" dirty="0" smtClean="0"/>
              <a:t>Eye Tissue Damage</a:t>
            </a:r>
          </a:p>
          <a:p>
            <a:pPr>
              <a:buFont typeface="Wingdings" panose="05000000000000000000" pitchFamily="2" charset="2"/>
              <a:buChar char="v"/>
            </a:pPr>
            <a:r>
              <a:rPr lang="en-US" dirty="0" smtClean="0"/>
              <a:t>Moving Instrument Parts</a:t>
            </a:r>
          </a:p>
          <a:p>
            <a:pPr>
              <a:buFont typeface="Wingdings" panose="05000000000000000000" pitchFamily="2" charset="2"/>
              <a:buChar char="v"/>
            </a:pPr>
            <a:r>
              <a:rPr lang="en-US" dirty="0" smtClean="0"/>
              <a:t>Earthquake Hazard</a:t>
            </a:r>
          </a:p>
          <a:p>
            <a:pPr>
              <a:buFont typeface="Wingdings" panose="05000000000000000000" pitchFamily="2" charset="2"/>
              <a:buChar char="v"/>
            </a:pPr>
            <a:r>
              <a:rPr lang="en-US" dirty="0" smtClean="0"/>
              <a:t>Electrical Hazard</a:t>
            </a:r>
          </a:p>
          <a:p>
            <a:pPr marL="68580" indent="0">
              <a:buNone/>
            </a:pPr>
            <a:endParaRPr lang="en-US" dirty="0" smtClean="0"/>
          </a:p>
          <a:p>
            <a:pPr>
              <a:buFont typeface="Wingdings" panose="05000000000000000000" pitchFamily="2" charset="2"/>
              <a:buChar char="v"/>
            </a:pPr>
            <a:endParaRPr lang="en-US" dirty="0" smtClean="0"/>
          </a:p>
          <a:p>
            <a:pPr marL="68580" indent="0">
              <a:buNone/>
            </a:pPr>
            <a:endParaRPr lang="en-US" dirty="0"/>
          </a:p>
        </p:txBody>
      </p:sp>
    </p:spTree>
    <p:extLst>
      <p:ext uri="{BB962C8B-B14F-4D97-AF65-F5344CB8AC3E}">
        <p14:creationId xmlns:p14="http://schemas.microsoft.com/office/powerpoint/2010/main" val="3251297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Biohazard Exposure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Test Samples</a:t>
            </a:r>
          </a:p>
          <a:p>
            <a:pPr lvl="1">
              <a:buFont typeface="Wingdings" panose="05000000000000000000" pitchFamily="2" charset="2"/>
              <a:buChar char="v"/>
            </a:pPr>
            <a:r>
              <a:rPr lang="en-US" dirty="0" smtClean="0"/>
              <a:t>Pathogenic Viruses such as HBV, HIV, HCV, etc.</a:t>
            </a:r>
            <a:endParaRPr lang="en-US" dirty="0"/>
          </a:p>
          <a:p>
            <a:pPr>
              <a:buFont typeface="Wingdings" panose="05000000000000000000" pitchFamily="2" charset="2"/>
              <a:buChar char="v"/>
            </a:pPr>
            <a:r>
              <a:rPr lang="en-US" dirty="0" smtClean="0"/>
              <a:t>Instrument Liquid Waste</a:t>
            </a:r>
          </a:p>
          <a:p>
            <a:pPr lvl="1">
              <a:buFont typeface="Wingdings" panose="05000000000000000000" pitchFamily="2" charset="2"/>
              <a:buChar char="v"/>
            </a:pPr>
            <a:r>
              <a:rPr lang="en-US" dirty="0" smtClean="0"/>
              <a:t>High volume of biological waste</a:t>
            </a:r>
          </a:p>
          <a:p>
            <a:pPr>
              <a:buFont typeface="Wingdings" panose="05000000000000000000" pitchFamily="2" charset="2"/>
              <a:buChar char="v"/>
            </a:pPr>
            <a:r>
              <a:rPr lang="en-US" dirty="0" smtClean="0"/>
              <a:t>Instrument Solid Waste</a:t>
            </a:r>
          </a:p>
          <a:p>
            <a:pPr lvl="1">
              <a:buFont typeface="Wingdings" panose="05000000000000000000" pitchFamily="2" charset="2"/>
              <a:buChar char="v"/>
            </a:pPr>
            <a:r>
              <a:rPr lang="en-US" dirty="0" smtClean="0"/>
              <a:t>High volume of contaminated test strips</a:t>
            </a:r>
          </a:p>
        </p:txBody>
      </p:sp>
    </p:spTree>
    <p:extLst>
      <p:ext uri="{BB962C8B-B14F-4D97-AF65-F5344CB8AC3E}">
        <p14:creationId xmlns:p14="http://schemas.microsoft.com/office/powerpoint/2010/main" val="2115578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Eye Tissue Damage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Laser Beam Light Hazard</a:t>
            </a:r>
          </a:p>
          <a:p>
            <a:pPr lvl="1">
              <a:buFont typeface="Wingdings" panose="05000000000000000000" pitchFamily="2" charset="2"/>
              <a:buChar char="v"/>
            </a:pPr>
            <a:r>
              <a:rPr lang="en-US" dirty="0" smtClean="0"/>
              <a:t>Laser beam lights when directed to your eyes can cause serious or permanent eye tissue damage</a:t>
            </a:r>
          </a:p>
          <a:p>
            <a:pPr lvl="1">
              <a:buFont typeface="Wingdings" panose="05000000000000000000" pitchFamily="2" charset="2"/>
              <a:buChar char="v"/>
            </a:pPr>
            <a:r>
              <a:rPr lang="en-US" dirty="0" smtClean="0"/>
              <a:t>Observe any precautionary signs indicated on the instrument where potential laser light hazards are present</a:t>
            </a:r>
            <a:endParaRPr lang="en-US" dirty="0"/>
          </a:p>
        </p:txBody>
      </p:sp>
    </p:spTree>
    <p:extLst>
      <p:ext uri="{BB962C8B-B14F-4D97-AF65-F5344CB8AC3E}">
        <p14:creationId xmlns:p14="http://schemas.microsoft.com/office/powerpoint/2010/main" val="902859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Moving Instrument Parts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68580" indent="0">
              <a:buNone/>
            </a:pPr>
            <a:endParaRPr lang="en-US" dirty="0" smtClean="0"/>
          </a:p>
          <a:p>
            <a:pPr>
              <a:buFont typeface="Wingdings" panose="05000000000000000000" pitchFamily="2" charset="2"/>
              <a:buChar char="v"/>
            </a:pPr>
            <a:r>
              <a:rPr lang="en-US" dirty="0"/>
              <a:t>Crush injuries may occur while closing instrument compartments or </a:t>
            </a:r>
            <a:r>
              <a:rPr lang="en-US" dirty="0" smtClean="0"/>
              <a:t>covers or by moving instrument parts</a:t>
            </a:r>
            <a:endParaRPr lang="en-US" dirty="0"/>
          </a:p>
          <a:p>
            <a:pPr>
              <a:buFont typeface="Wingdings" panose="05000000000000000000" pitchFamily="2" charset="2"/>
              <a:buChar char="v"/>
            </a:pPr>
            <a:r>
              <a:rPr lang="en-US" dirty="0"/>
              <a:t>Observe any precautionary signs indicated on the instrument where potential crush injury is </a:t>
            </a:r>
            <a:r>
              <a:rPr lang="en-US" dirty="0" smtClean="0"/>
              <a:t>present</a:t>
            </a:r>
          </a:p>
          <a:p>
            <a:pPr>
              <a:buFont typeface="Wingdings" panose="05000000000000000000" pitchFamily="2" charset="2"/>
              <a:buChar char="v"/>
            </a:pPr>
            <a:r>
              <a:rPr lang="en-US" dirty="0" smtClean="0"/>
              <a:t>Avoid opening the main instrument cover while instrument is in operation</a:t>
            </a:r>
            <a:endParaRPr lang="en-US" dirty="0"/>
          </a:p>
        </p:txBody>
      </p:sp>
    </p:spTree>
    <p:extLst>
      <p:ext uri="{BB962C8B-B14F-4D97-AF65-F5344CB8AC3E}">
        <p14:creationId xmlns:p14="http://schemas.microsoft.com/office/powerpoint/2010/main" val="2330701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Earthquake Hazard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The potential for displacement of instrument during an earthquake is present</a:t>
            </a:r>
          </a:p>
          <a:p>
            <a:pPr>
              <a:buFont typeface="Wingdings" panose="05000000000000000000" pitchFamily="2" charset="2"/>
              <a:buChar char="v"/>
            </a:pPr>
            <a:r>
              <a:rPr lang="en-US" dirty="0" smtClean="0"/>
              <a:t>Be aware of engineering controls designed to mitigate movement of instrument</a:t>
            </a:r>
            <a:endParaRPr lang="en-US" dirty="0"/>
          </a:p>
        </p:txBody>
      </p:sp>
    </p:spTree>
    <p:extLst>
      <p:ext uri="{BB962C8B-B14F-4D97-AF65-F5344CB8AC3E}">
        <p14:creationId xmlns:p14="http://schemas.microsoft.com/office/powerpoint/2010/main" val="65825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Hazard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Electrical shock injury is present when the instrument is connected to an electrical outlet or source</a:t>
            </a:r>
          </a:p>
          <a:p>
            <a:pPr>
              <a:buFont typeface="Wingdings" panose="05000000000000000000" pitchFamily="2" charset="2"/>
              <a:buChar char="v"/>
            </a:pPr>
            <a:r>
              <a:rPr lang="en-US" dirty="0" smtClean="0"/>
              <a:t>Be aware of any potential electrical hazards while in the vicinity  or operation of the instrument</a:t>
            </a:r>
            <a:endParaRPr lang="en-US" dirty="0"/>
          </a:p>
        </p:txBody>
      </p:sp>
    </p:spTree>
    <p:extLst>
      <p:ext uri="{BB962C8B-B14F-4D97-AF65-F5344CB8AC3E}">
        <p14:creationId xmlns:p14="http://schemas.microsoft.com/office/powerpoint/2010/main" val="1807261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v"/>
            </a:pPr>
            <a:r>
              <a:rPr lang="en-US" dirty="0" smtClean="0"/>
              <a:t>Be aware of the potential risks while operating the Tango Infinity, further information should be provided in the operating manual</a:t>
            </a:r>
          </a:p>
          <a:p>
            <a:pPr>
              <a:buFont typeface="Wingdings" panose="05000000000000000000" pitchFamily="2" charset="2"/>
              <a:buChar char="v"/>
            </a:pPr>
            <a:r>
              <a:rPr lang="en-US" dirty="0" smtClean="0"/>
              <a:t>Follow all policies and procedures provided regarding hazards potentially present in the workplace</a:t>
            </a:r>
          </a:p>
          <a:p>
            <a:pPr>
              <a:buFont typeface="Wingdings" panose="05000000000000000000" pitchFamily="2" charset="2"/>
              <a:buChar char="v"/>
            </a:pPr>
            <a:r>
              <a:rPr lang="en-US" dirty="0" smtClean="0"/>
              <a:t>If you have  further questions or concerns regarding the mentioned hazards, direct them to your lead or manager</a:t>
            </a:r>
            <a:endParaRPr lang="en-US" dirty="0"/>
          </a:p>
        </p:txBody>
      </p:sp>
    </p:spTree>
    <p:extLst>
      <p:ext uri="{BB962C8B-B14F-4D97-AF65-F5344CB8AC3E}">
        <p14:creationId xmlns:p14="http://schemas.microsoft.com/office/powerpoint/2010/main" val="3554414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157</TotalTime>
  <Words>703</Words>
  <Application>Microsoft Office PowerPoint</Application>
  <PresentationFormat>On-screen Show (4:3)</PresentationFormat>
  <Paragraphs>60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Tango Infinity </vt:lpstr>
      <vt:lpstr>Chemicals Used</vt:lpstr>
      <vt:lpstr>Hazards Identified</vt:lpstr>
      <vt:lpstr>Biohazard Exposure</vt:lpstr>
      <vt:lpstr>Eye Tissue Damage</vt:lpstr>
      <vt:lpstr>Moving Instrument Parts </vt:lpstr>
      <vt:lpstr>Earthquake Hazard</vt:lpstr>
      <vt:lpstr>Electrical Hazard</vt:lpstr>
      <vt:lpstr>Conclusion</vt:lpstr>
    </vt:vector>
  </TitlesOfParts>
  <Company>UW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Tango Infinity</dc:title>
  <dc:creator>Katchatag, Brennan L</dc:creator>
  <cp:lastModifiedBy>Max J Louzon</cp:lastModifiedBy>
  <cp:revision>13</cp:revision>
  <dcterms:created xsi:type="dcterms:W3CDTF">2017-07-13T16:30:33Z</dcterms:created>
  <dcterms:modified xsi:type="dcterms:W3CDTF">2017-07-13T19:52:11Z</dcterms:modified>
</cp:coreProperties>
</file>