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1" r:id="rId3"/>
    <p:sldId id="295" r:id="rId4"/>
    <p:sldId id="296" r:id="rId5"/>
    <p:sldId id="312" r:id="rId6"/>
    <p:sldId id="313" r:id="rId7"/>
    <p:sldId id="314" r:id="rId8"/>
    <p:sldId id="297" r:id="rId9"/>
    <p:sldId id="298" r:id="rId10"/>
    <p:sldId id="303" r:id="rId11"/>
    <p:sldId id="300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95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DE16C28-0FF3-463E-9BF4-8AB2E61B3488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8F31326-F09B-4A32-AA20-BDC2B8246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1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9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2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88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0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9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6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9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2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3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4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65A41-E1AD-44A8-8C4E-CC5D8A523E39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8A20-FC77-4BF2-AF79-47DDA24B7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2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4648200" cy="1470025"/>
          </a:xfrm>
        </p:spPr>
        <p:txBody>
          <a:bodyPr/>
          <a:lstStyle/>
          <a:p>
            <a:r>
              <a:rPr lang="en-US" dirty="0" smtClean="0"/>
              <a:t>BloodHub Returns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" y="123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447800" y="5794783"/>
            <a:ext cx="2743200" cy="612648"/>
          </a:xfrm>
          <a:prstGeom prst="wedgeRoundRectCallout">
            <a:avLst>
              <a:gd name="adj1" fmla="val -62274"/>
              <a:gd name="adj2" fmla="val 79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Then click on “Continue”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638800" y="3810000"/>
            <a:ext cx="3352800" cy="2362200"/>
          </a:xfrm>
          <a:prstGeom prst="wedgeRoundRectCallout">
            <a:avLst>
              <a:gd name="adj1" fmla="val -160476"/>
              <a:gd name="adj2" fmla="val -155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/>
              <a:t>Read the terms and click the check box to agree to the terms.</a:t>
            </a: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r>
              <a:rPr lang="en-US" dirty="0"/>
              <a:t>This is a required field and the return will not proceed without this box being checked.</a:t>
            </a: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732"/>
            <a:ext cx="9144000" cy="616306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3962400"/>
            <a:ext cx="2590800" cy="2003405"/>
          </a:xfrm>
          <a:prstGeom prst="wedgeRoundRectCallout">
            <a:avLst>
              <a:gd name="adj1" fmla="val -243790"/>
              <a:gd name="adj2" fmla="val 65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This screen is for reviewing your return before getting the final paperwork to print. When you have finished reviewing, click “Confirm.”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4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73" y="-7620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22733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62600" y="2819400"/>
            <a:ext cx="3200400" cy="1676400"/>
          </a:xfrm>
          <a:prstGeom prst="wedgeRoundRectCallout">
            <a:avLst>
              <a:gd name="adj1" fmla="val -113436"/>
              <a:gd name="adj2" fmla="val 1419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Shipper must </a:t>
            </a:r>
            <a:r>
              <a:rPr lang="en-US" u="sng" dirty="0" smtClean="0"/>
              <a:t>print</a:t>
            </a:r>
            <a:r>
              <a:rPr lang="en-US" dirty="0" smtClean="0"/>
              <a:t> first and last name to certify the storage conditions were met and the date and time units were placed in shipping container</a:t>
            </a:r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172200" y="5257800"/>
            <a:ext cx="2743200" cy="1295400"/>
          </a:xfrm>
          <a:prstGeom prst="wedgeRoundRectCallout">
            <a:avLst>
              <a:gd name="adj1" fmla="val -172823"/>
              <a:gd name="adj2" fmla="val 29908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/>
              <a:t>IMPORTANT NOTE: Bloodworks will use this date and time as the time packed for the return </a:t>
            </a:r>
            <a:r>
              <a:rPr lang="en-US" dirty="0" smtClean="0"/>
              <a:t>shipment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248400" y="152400"/>
            <a:ext cx="26670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final paperwork that needs to go in the shipment back to Bloodworks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819" y="3044280"/>
            <a:ext cx="45559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Cancelling Returns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ea typeface="+mj-ea"/>
                <a:cs typeface="+mj-cs"/>
              </a:rPr>
              <a:t>In BloodHub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2266950"/>
            <a:ext cx="8248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90600" y="533400"/>
            <a:ext cx="2286000" cy="762000"/>
          </a:xfrm>
          <a:prstGeom prst="wedgeRoundRectCallout">
            <a:avLst>
              <a:gd name="adj1" fmla="val 73822"/>
              <a:gd name="adj2" fmla="val 182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on 3x3 square to access Dashboard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376363"/>
            <a:ext cx="64198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3810000" y="502508"/>
            <a:ext cx="2819400" cy="612648"/>
          </a:xfrm>
          <a:prstGeom prst="wedgeRoundRectCallout">
            <a:avLst>
              <a:gd name="adj1" fmla="val -64101"/>
              <a:gd name="adj2" fmla="val 3771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Inventory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4419600" y="2743200"/>
            <a:ext cx="1905000" cy="2362200"/>
          </a:xfrm>
          <a:prstGeom prst="wedgeRoundRectCallout">
            <a:avLst>
              <a:gd name="adj1" fmla="val -186455"/>
              <a:gd name="adj2" fmla="val 468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Click“Returned</a:t>
            </a:r>
            <a:r>
              <a:rPr lang="en-US" dirty="0" smtClean="0"/>
              <a:t>” to display returns for day and then select return transaction to be cancelled.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7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67446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105400" y="762000"/>
            <a:ext cx="2362200" cy="917448"/>
          </a:xfrm>
          <a:prstGeom prst="wedgeRoundRectCallout">
            <a:avLst>
              <a:gd name="adj1" fmla="val 70536"/>
              <a:gd name="adj2" fmla="val 3309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Click “Remove” to remove a unit from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9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786063"/>
            <a:ext cx="4191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221760" y="4876800"/>
            <a:ext cx="914400" cy="612648"/>
          </a:xfrm>
          <a:prstGeom prst="wedgeRoundRectCallout">
            <a:avLst>
              <a:gd name="adj1" fmla="val -43356"/>
              <a:gd name="adj2" fmla="val -2010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“OK”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378"/>
            <a:ext cx="9144000" cy="690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62600" y="304800"/>
            <a:ext cx="2362200" cy="1069848"/>
          </a:xfrm>
          <a:prstGeom prst="wedgeRoundRectCallout">
            <a:avLst>
              <a:gd name="adj1" fmla="val -257276"/>
              <a:gd name="adj2" fmla="val 278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Reprint Packing List to show that unit has been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0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5181600" cy="512048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43600" y="1600200"/>
            <a:ext cx="2590800" cy="2590800"/>
          </a:xfrm>
          <a:prstGeom prst="wedgeRoundRectCallout">
            <a:avLst>
              <a:gd name="adj1" fmla="val -236258"/>
              <a:gd name="adj2" fmla="val -578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Click on 3x3 square to access Dashboard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Returns Process in BloodHub</a:t>
            </a:r>
          </a:p>
        </p:txBody>
      </p:sp>
    </p:spTree>
    <p:extLst>
      <p:ext uri="{BB962C8B-B14F-4D97-AF65-F5344CB8AC3E}">
        <p14:creationId xmlns:p14="http://schemas.microsoft.com/office/powerpoint/2010/main" val="7058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59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715000" y="381000"/>
            <a:ext cx="2590800" cy="841248"/>
          </a:xfrm>
          <a:prstGeom prst="wedgeRoundRectCallout">
            <a:avLst>
              <a:gd name="adj1" fmla="val 789"/>
              <a:gd name="adj2" fmla="val 2691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 cancel entire return, remove all units from transaction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42" y="1704732"/>
            <a:ext cx="5106113" cy="3448531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80109" y="2887661"/>
            <a:ext cx="2590800" cy="1082675"/>
          </a:xfrm>
          <a:prstGeom prst="wedgeRoundRectCallout">
            <a:avLst>
              <a:gd name="adj1" fmla="val 96732"/>
              <a:gd name="adj2" fmla="val -4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Click on </a:t>
            </a:r>
            <a:r>
              <a:rPr lang="en-US" dirty="0" smtClean="0"/>
              <a:t>“Manage Inventory” </a:t>
            </a:r>
            <a:r>
              <a:rPr lang="en-US" dirty="0"/>
              <a:t>to </a:t>
            </a:r>
            <a:r>
              <a:rPr lang="en-US" dirty="0" smtClean="0"/>
              <a:t>return blood </a:t>
            </a:r>
            <a:r>
              <a:rPr lang="en-US" dirty="0"/>
              <a:t>products.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109" y="228600"/>
            <a:ext cx="7592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Returns Process in </a:t>
            </a:r>
            <a:r>
              <a:rPr lang="en-US" sz="3200" b="1" dirty="0" err="1" smtClean="0"/>
              <a:t>BloodHub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20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7679"/>
            <a:ext cx="8991600" cy="6382641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2264403" y="2880723"/>
            <a:ext cx="2590800" cy="1082675"/>
          </a:xfrm>
          <a:prstGeom prst="wedgeRoundRectCallout">
            <a:avLst>
              <a:gd name="adj1" fmla="val -77143"/>
              <a:gd name="adj2" fmla="val -22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Choose “Return Units”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981199" y="732720"/>
            <a:ext cx="2590800" cy="1652962"/>
          </a:xfrm>
          <a:prstGeom prst="wedgeRoundRectCallout">
            <a:avLst>
              <a:gd name="adj1" fmla="val 61957"/>
              <a:gd name="adj2" fmla="val 160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Choose a location to return to.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Note: Currently only the location your hospital orders from is available.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724780" y="2764181"/>
            <a:ext cx="2590800" cy="1082675"/>
          </a:xfrm>
          <a:prstGeom prst="wedgeRoundRectCallout">
            <a:avLst>
              <a:gd name="adj1" fmla="val -62091"/>
              <a:gd name="adj2" fmla="val -82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Select a return reason (see next slide)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1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6600" y="4495800"/>
            <a:ext cx="5334000" cy="1905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</a:rPr>
              <a:t>Choose either “Return for Reissue” or “Return due to Outdate” and a secondary menu will appear.</a:t>
            </a: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</a:rPr>
              <a:t>Note: The “Return for Quarantine” option is only available with a direct hospital interface system, but there are options for returning quarantined units reason under  the “Return for Reissue” option</a:t>
            </a:r>
          </a:p>
        </p:txBody>
      </p:sp>
    </p:spTree>
    <p:extLst>
      <p:ext uri="{BB962C8B-B14F-4D97-AF65-F5344CB8AC3E}">
        <p14:creationId xmlns:p14="http://schemas.microsoft.com/office/powerpoint/2010/main" val="3245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029200" cy="7937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Return for Reissue Option Sub-Reasons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008313" cy="46910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Return Unit for Reissue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Use for in-date viable units returned within  the time limits specified in contract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</a:t>
            </a:r>
            <a:r>
              <a:rPr lang="en-US" b="1" u="sng" dirty="0" smtClean="0"/>
              <a:t>Short-Dated Unit </a:t>
            </a:r>
            <a:r>
              <a:rPr lang="en-US" b="1" u="sng" dirty="0"/>
              <a:t>for </a:t>
            </a:r>
            <a:r>
              <a:rPr lang="en-US" b="1" u="sng" dirty="0" smtClean="0"/>
              <a:t>Credit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for </a:t>
            </a:r>
            <a:r>
              <a:rPr lang="en-US" dirty="0" smtClean="0"/>
              <a:t>returning units that were sent as short-dated and were pre-approved for credit if not used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Unit </a:t>
            </a:r>
            <a:r>
              <a:rPr lang="en-US" b="1" u="sng" dirty="0" smtClean="0"/>
              <a:t>per Bloodworks’ Request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for </a:t>
            </a:r>
            <a:r>
              <a:rPr lang="en-US" dirty="0" smtClean="0"/>
              <a:t>units recalled by Bloodworks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Unit </a:t>
            </a:r>
            <a:r>
              <a:rPr lang="en-US" b="1" u="sng" dirty="0" smtClean="0"/>
              <a:t>Due to Unacceptability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</a:t>
            </a:r>
            <a:r>
              <a:rPr lang="en-US" dirty="0" smtClean="0"/>
              <a:t>for </a:t>
            </a:r>
            <a:r>
              <a:rPr lang="en-US" dirty="0"/>
              <a:t>units </a:t>
            </a:r>
            <a:r>
              <a:rPr lang="en-US" dirty="0" smtClean="0"/>
              <a:t>found not suitable for transfusion or that did not meet order requirements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Component Complaint Form must accompany returned units with this option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Return Unit for </a:t>
            </a:r>
            <a:r>
              <a:rPr lang="en-US" b="1" u="sng" dirty="0" smtClean="0"/>
              <a:t>Other Reason</a:t>
            </a:r>
            <a:endParaRPr lang="en-US" b="1" u="sng" dirty="0"/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Use for </a:t>
            </a:r>
            <a:r>
              <a:rPr lang="en-US" dirty="0" smtClean="0"/>
              <a:t>units returned for a reason not specified above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Please specify reason for return in comments section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00450" y="1547813"/>
            <a:ext cx="5060950" cy="3303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15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43400" cy="64135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Return due to Outdate Option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300" b="1" u="sng" dirty="0">
                <a:solidFill>
                  <a:prstClr val="black"/>
                </a:solidFill>
              </a:rPr>
              <a:t>Return Unit for Reissue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prstClr val="black"/>
                </a:solidFill>
              </a:rPr>
              <a:t>Use for </a:t>
            </a:r>
            <a:r>
              <a:rPr lang="en-US" sz="1300" dirty="0" smtClean="0">
                <a:solidFill>
                  <a:prstClr val="black"/>
                </a:solidFill>
              </a:rPr>
              <a:t>returning expired AB RBC for credit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300" dirty="0" smtClean="0">
                <a:solidFill>
                  <a:prstClr val="black"/>
                </a:solidFill>
              </a:rPr>
              <a:t>Use for returning expired platelets if pre-arranged in contract</a:t>
            </a:r>
            <a:endParaRPr lang="en-US" sz="1300" dirty="0">
              <a:solidFill>
                <a:prstClr val="black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14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7388" y="2243138"/>
            <a:ext cx="3267075" cy="191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32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70866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400800" y="1600200"/>
            <a:ext cx="2590800" cy="4724400"/>
          </a:xfrm>
          <a:prstGeom prst="wedgeRoundRectCallout">
            <a:avLst>
              <a:gd name="adj1" fmla="val -228765"/>
              <a:gd name="adj2" fmla="val -36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Scan unit number and product code for units you are returning or click on the “…” button to select the units from a list of units currently in your inventory.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As long as BloodHub recognizes the unit you are returning, “Blood Type,” and “Expiration Date” will automatically update, otherwise these fields will need to be manually entered.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371600" y="4267200"/>
            <a:ext cx="3581400" cy="167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Important Note: A separate form must be used for each type of component and a separate form must be completed for each shipping container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76400" y="38100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3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5" y="1295102"/>
            <a:ext cx="8564170" cy="426779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362634" y="3276600"/>
            <a:ext cx="2590800" cy="2548362"/>
          </a:xfrm>
          <a:prstGeom prst="wedgeRoundRectCallout">
            <a:avLst>
              <a:gd name="adj1" fmla="val 173387"/>
              <a:gd name="adj2" fmla="val 28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If you click the “…” button on the previous screen, the inventory screen will look like this. You select the units by clicking in the check box, then clicking “Select.”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505200" y="228600"/>
            <a:ext cx="5486400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Note: </a:t>
            </a:r>
            <a:r>
              <a:rPr lang="en-US" dirty="0"/>
              <a:t>Units </a:t>
            </a:r>
            <a:r>
              <a:rPr lang="en-US" dirty="0" smtClean="0"/>
              <a:t>will </a:t>
            </a:r>
            <a:r>
              <a:rPr lang="en-US" dirty="0"/>
              <a:t>require unit number and product code to be manually scanned </a:t>
            </a:r>
            <a:r>
              <a:rPr lang="en-US" dirty="0" smtClean="0"/>
              <a:t>if: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They have been transferred to your location from a different hospital</a:t>
            </a:r>
          </a:p>
          <a:p>
            <a:pPr marL="342900" indent="-342900">
              <a:buAutoNum type="arabicPeriod"/>
            </a:pPr>
            <a:r>
              <a:rPr lang="en-US" dirty="0" smtClean="0"/>
              <a:t>Secondary  processing has been completed at your location and the product code has changed</a:t>
            </a:r>
          </a:p>
          <a:p>
            <a:pPr marL="342900" indent="-342900">
              <a:buAutoNum type="arabicPeriod"/>
            </a:pPr>
            <a:r>
              <a:rPr lang="en-US" dirty="0" smtClean="0"/>
              <a:t>They are antigen negative 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4608</TotalTime>
  <Words>611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BloodHub Returns</vt:lpstr>
      <vt:lpstr>PowerPoint Presentation</vt:lpstr>
      <vt:lpstr>PowerPoint Presentation</vt:lpstr>
      <vt:lpstr>PowerPoint Presentation</vt:lpstr>
      <vt:lpstr>PowerPoint Presentation</vt:lpstr>
      <vt:lpstr>Return for Reissue Option Sub-Reasons</vt:lpstr>
      <vt:lpstr>Return due to Outdate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Puget Sound Blood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Grayson Smith</dc:creator>
  <cp:lastModifiedBy>Erin Tuott</cp:lastModifiedBy>
  <cp:revision>46</cp:revision>
  <cp:lastPrinted>2016-03-18T22:15:37Z</cp:lastPrinted>
  <dcterms:created xsi:type="dcterms:W3CDTF">2014-12-23T19:47:51Z</dcterms:created>
  <dcterms:modified xsi:type="dcterms:W3CDTF">2017-09-29T16:28:24Z</dcterms:modified>
</cp:coreProperties>
</file>