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9" r:id="rId10"/>
    <p:sldId id="280" r:id="rId11"/>
    <p:sldId id="273" r:id="rId12"/>
    <p:sldId id="281" r:id="rId13"/>
    <p:sldId id="282" r:id="rId14"/>
    <p:sldId id="285" r:id="rId15"/>
    <p:sldId id="286" r:id="rId16"/>
    <p:sldId id="287" r:id="rId17"/>
    <p:sldId id="288" r:id="rId18"/>
    <p:sldId id="283" r:id="rId19"/>
    <p:sldId id="274" r:id="rId20"/>
    <p:sldId id="290" r:id="rId21"/>
    <p:sldId id="276" r:id="rId22"/>
    <p:sldId id="292" r:id="rId23"/>
    <p:sldId id="291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8428-8628-4F20-8F7B-532D2211EE5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077B2-A20F-4538-9A19-9DE9A0EF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8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077B2-A20F-4538-9A19-9DE9A0EF82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2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077B2-A20F-4538-9A19-9DE9A0EF82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37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077B2-A20F-4538-9A19-9DE9A0EF82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Orders</a:t>
            </a:r>
            <a:r>
              <a:rPr lang="en-US" baseline="0" dirty="0" smtClean="0"/>
              <a:t> cleaned up after14days in gen lab.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077B2-A20F-4538-9A19-9DE9A0EF82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C68C-7046-4C03-903B-8153EF254D2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209-FFE9-464A-A3B7-8DF273632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7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C68C-7046-4C03-903B-8153EF254D2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209-FFE9-464A-A3B7-8DF273632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1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C68C-7046-4C03-903B-8153EF254D2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209-FFE9-464A-A3B7-8DF273632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C68C-7046-4C03-903B-8153EF254D2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209-FFE9-464A-A3B7-8DF273632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0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C68C-7046-4C03-903B-8153EF254D2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209-FFE9-464A-A3B7-8DF273632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0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C68C-7046-4C03-903B-8153EF254D2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209-FFE9-464A-A3B7-8DF273632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9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C68C-7046-4C03-903B-8153EF254D2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209-FFE9-464A-A3B7-8DF273632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C68C-7046-4C03-903B-8153EF254D2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209-FFE9-464A-A3B7-8DF273632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2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C68C-7046-4C03-903B-8153EF254D2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209-FFE9-464A-A3B7-8DF273632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5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C68C-7046-4C03-903B-8153EF254D2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209-FFE9-464A-A3B7-8DF273632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0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C68C-7046-4C03-903B-8153EF254D2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209-FFE9-464A-A3B7-8DF273632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C68C-7046-4C03-903B-8153EF254D2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3209-FFE9-464A-A3B7-8DF273632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9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ORCA –SQ </a:t>
            </a:r>
            <a:br>
              <a:rPr lang="en-US" dirty="0" smtClean="0"/>
            </a:br>
            <a:r>
              <a:rPr lang="en-US" dirty="0" smtClean="0"/>
              <a:t>Blood Orders Interface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 Live: August 14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Workflow for </a:t>
            </a:r>
            <a:r>
              <a:rPr lang="en-US" dirty="0" smtClean="0"/>
              <a:t>TSL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55000" lnSpcReduction="20000"/>
          </a:bodyPr>
          <a:lstStyle/>
          <a:p>
            <a:pPr marL="285750" indent="-285750"/>
            <a:r>
              <a:rPr lang="en-US" dirty="0"/>
              <a:t>Open General Laboratory</a:t>
            </a:r>
          </a:p>
          <a:p>
            <a:pPr marL="285750" indent="-285750"/>
            <a:r>
              <a:rPr lang="en-US" dirty="0"/>
              <a:t>Scan patient MRN</a:t>
            </a:r>
          </a:p>
          <a:p>
            <a:pPr marL="285750" indent="-285750"/>
            <a:r>
              <a:rPr lang="en-US" dirty="0"/>
              <a:t>Select appropriate order to receive</a:t>
            </a:r>
          </a:p>
          <a:p>
            <a:pPr marL="685800" lvl="1"/>
            <a:r>
              <a:rPr lang="en-US" dirty="0"/>
              <a:t>TPLT, TFFP, TCRY interface </a:t>
            </a:r>
            <a:r>
              <a:rPr lang="en-US" dirty="0" smtClean="0"/>
              <a:t>directly with SQ </a:t>
            </a:r>
            <a:r>
              <a:rPr lang="en-US" dirty="0"/>
              <a:t>meaning </a:t>
            </a:r>
            <a:r>
              <a:rPr lang="en-US" dirty="0" smtClean="0"/>
              <a:t>no more order entry for these products</a:t>
            </a:r>
            <a:endParaRPr lang="en-US" dirty="0"/>
          </a:p>
          <a:p>
            <a:pPr marL="685800" lvl="1"/>
            <a:r>
              <a:rPr lang="en-US" dirty="0" smtClean="0"/>
              <a:t>TRBC (RBC order), TGRAN (granulocyte order) need </a:t>
            </a:r>
            <a:r>
              <a:rPr lang="en-US" dirty="0"/>
              <a:t>to be </a:t>
            </a:r>
            <a:r>
              <a:rPr lang="en-US" dirty="0" smtClean="0"/>
              <a:t>received similar to platelet/plasma orders</a:t>
            </a:r>
            <a:endParaRPr lang="en-US" dirty="0"/>
          </a:p>
          <a:p>
            <a:pPr marL="285750" indent="-285750"/>
            <a:r>
              <a:rPr lang="en-US" dirty="0"/>
              <a:t>Add  </a:t>
            </a:r>
            <a:r>
              <a:rPr lang="en-US" dirty="0" smtClean="0"/>
              <a:t>the RBC </a:t>
            </a:r>
            <a:r>
              <a:rPr lang="en-US" dirty="0"/>
              <a:t>or Granulocyte to current in date type and </a:t>
            </a:r>
            <a:r>
              <a:rPr lang="en-US" dirty="0" smtClean="0"/>
              <a:t>screen – this is the same as current process</a:t>
            </a:r>
            <a:endParaRPr lang="en-US" dirty="0"/>
          </a:p>
          <a:p>
            <a:pPr marL="685800" lvl="1"/>
            <a:r>
              <a:rPr lang="en-US" b="1" dirty="0"/>
              <a:t>Attributes </a:t>
            </a:r>
            <a:r>
              <a:rPr lang="en-US" dirty="0" smtClean="0"/>
              <a:t>automatically populate the patient  SQ </a:t>
            </a:r>
            <a:r>
              <a:rPr lang="en-US" dirty="0"/>
              <a:t>BAD file for Irradiation, Washed and </a:t>
            </a:r>
            <a:r>
              <a:rPr lang="en-US" dirty="0" err="1"/>
              <a:t>Hb</a:t>
            </a:r>
            <a:r>
              <a:rPr lang="en-US" dirty="0"/>
              <a:t> S. </a:t>
            </a:r>
            <a:r>
              <a:rPr lang="en-US" b="1" dirty="0"/>
              <a:t>Volume </a:t>
            </a:r>
            <a:r>
              <a:rPr lang="en-US" b="1" dirty="0" smtClean="0"/>
              <a:t>reduction does not </a:t>
            </a:r>
            <a:r>
              <a:rPr lang="en-US" dirty="0" smtClean="0"/>
              <a:t>populated the attribute field</a:t>
            </a:r>
            <a:endParaRPr lang="en-US" dirty="0"/>
          </a:p>
          <a:p>
            <a:pPr marL="685800" lvl="1"/>
            <a:r>
              <a:rPr lang="en-US" b="1" dirty="0"/>
              <a:t>Special requirements </a:t>
            </a:r>
            <a:r>
              <a:rPr lang="en-US" dirty="0"/>
              <a:t>such as Pooled/HLA matched/apheresis will not interface in BAD file but will print </a:t>
            </a:r>
            <a:r>
              <a:rPr lang="en-US" dirty="0" smtClean="0"/>
              <a:t>on the requisition </a:t>
            </a:r>
            <a:r>
              <a:rPr lang="en-US" dirty="0"/>
              <a:t>and </a:t>
            </a:r>
            <a:r>
              <a:rPr lang="en-US" dirty="0" smtClean="0"/>
              <a:t>display under </a:t>
            </a:r>
            <a:r>
              <a:rPr lang="en-US" dirty="0"/>
              <a:t>%</a:t>
            </a:r>
            <a:r>
              <a:rPr lang="en-US" dirty="0" smtClean="0"/>
              <a:t>PI in SQ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30" y="1828800"/>
            <a:ext cx="4248770" cy="35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9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/>
              <a:t>Projected Workflow for TSL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sz="1800" dirty="0" smtClean="0"/>
              <a:t>TRBC (RBC orders) and TGRAN(granulocyte orders) now appear in BBI similar to </a:t>
            </a:r>
            <a:r>
              <a:rPr lang="en-US" sz="1800" dirty="0" err="1" smtClean="0"/>
              <a:t>cryo</a:t>
            </a:r>
            <a:r>
              <a:rPr lang="en-US" sz="1800" dirty="0" smtClean="0"/>
              <a:t>, </a:t>
            </a:r>
            <a:r>
              <a:rPr lang="en-US" sz="1800" dirty="0" err="1" smtClean="0"/>
              <a:t>plt</a:t>
            </a:r>
            <a:r>
              <a:rPr lang="en-US" sz="1800" dirty="0" smtClean="0"/>
              <a:t>, and plasma orders </a:t>
            </a:r>
          </a:p>
          <a:p>
            <a:r>
              <a:rPr lang="en-US" sz="1800" dirty="0" smtClean="0"/>
              <a:t>Attributes automatically interface to the attribute field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86000"/>
            <a:ext cx="758575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352800" y="3657600"/>
            <a:ext cx="400050" cy="304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95650" y="4953000"/>
            <a:ext cx="457200" cy="304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Projected Workflow for TSL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418"/>
            <a:ext cx="8229600" cy="4525963"/>
          </a:xfrm>
        </p:spPr>
        <p:txBody>
          <a:bodyPr/>
          <a:lstStyle/>
          <a:p>
            <a:r>
              <a:rPr lang="en-US" sz="1800" dirty="0" smtClean="0"/>
              <a:t>In SQ BOP (Blood Order Processing), attributes display the same as they do now on the first screen you see </a:t>
            </a:r>
          </a:p>
          <a:p>
            <a:r>
              <a:rPr lang="en-US" sz="1800" dirty="0" smtClean="0"/>
              <a:t>Attributes that display in this field: Washed, Irradiated, </a:t>
            </a:r>
            <a:r>
              <a:rPr lang="en-US" sz="1800" dirty="0" err="1" smtClean="0"/>
              <a:t>HbS</a:t>
            </a:r>
            <a:endParaRPr lang="en-US" sz="1800" dirty="0" smtClean="0"/>
          </a:p>
          <a:p>
            <a:r>
              <a:rPr lang="en-US" sz="1800" dirty="0" smtClean="0"/>
              <a:t>No change to process for  entering test results or allocating blood components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6416569" cy="36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981200" y="3714902"/>
            <a:ext cx="1371600" cy="609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Projected Workflow for TSL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Platelet Orders: Attributes (washed, irradiated) and special requirements (apheresis) display as part of the order in BOP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2209800"/>
            <a:ext cx="722206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066800" y="4241006"/>
            <a:ext cx="2057400" cy="48339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91100" y="3682484"/>
            <a:ext cx="2971800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Special requirements- must be reviewed in the order. Unlike attributes, special requirements do not interface to update BAD file. If order indicates apheresis, provide apheresis until review by TSL MDs is </a:t>
            </a:r>
            <a:r>
              <a:rPr lang="en-US" sz="1400" dirty="0" smtClean="0"/>
              <a:t>complete. Other examples are HLA or Pooled.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83992" y="4482703"/>
            <a:ext cx="19690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Projected Workflow for TSL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Cryoprecipiate</a:t>
            </a:r>
            <a:r>
              <a:rPr lang="en-US" sz="2400" dirty="0" smtClean="0"/>
              <a:t>  Order: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291388" cy="409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2066925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5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Projected Workflow for TSL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Plasma Order: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76400"/>
            <a:ext cx="7467600" cy="419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2066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3715434"/>
            <a:ext cx="28194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Volume Required- neonate and plasma exchanges (ml)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5000" y="4038600"/>
            <a:ext cx="3200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4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74638"/>
            <a:ext cx="8229600" cy="944562"/>
          </a:xfrm>
        </p:spPr>
        <p:txBody>
          <a:bodyPr/>
          <a:lstStyle/>
          <a:p>
            <a:r>
              <a:rPr lang="en-US" dirty="0"/>
              <a:t>Projected Workflow for TSL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New RBC Order (TRBC):</a:t>
            </a:r>
            <a:r>
              <a:rPr lang="en-US" sz="2000" dirty="0" smtClean="0"/>
              <a:t>Displays date/time the order was placed (collected) and received along with attributes. RBCs CANNOT be allocated on </a:t>
            </a:r>
            <a:r>
              <a:rPr lang="en-US" sz="2000" dirty="0"/>
              <a:t>this </a:t>
            </a:r>
            <a:r>
              <a:rPr lang="en-US" sz="2000" dirty="0" smtClean="0"/>
              <a:t>accession. The </a:t>
            </a:r>
            <a:r>
              <a:rPr lang="en-US" sz="2000" dirty="0"/>
              <a:t>number of </a:t>
            </a:r>
            <a:r>
              <a:rPr lang="en-US" sz="2000" dirty="0" smtClean="0"/>
              <a:t>RBCs ordered must be added </a:t>
            </a:r>
            <a:r>
              <a:rPr lang="en-US" sz="2000" dirty="0"/>
              <a:t>to </a:t>
            </a:r>
            <a:r>
              <a:rPr lang="en-US" sz="2000" dirty="0" smtClean="0"/>
              <a:t>the current TSCR </a:t>
            </a:r>
            <a:r>
              <a:rPr lang="en-US" sz="2000" dirty="0"/>
              <a:t>order </a:t>
            </a:r>
            <a:r>
              <a:rPr lang="en-US" sz="2000" dirty="0" smtClean="0"/>
              <a:t>SQ (same as the current process)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6400800" cy="37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1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74638"/>
            <a:ext cx="8229600" cy="944562"/>
          </a:xfrm>
        </p:spPr>
        <p:txBody>
          <a:bodyPr/>
          <a:lstStyle/>
          <a:p>
            <a:r>
              <a:rPr lang="en-US" dirty="0"/>
              <a:t>Projected Workflow for TSL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New granulocyte order (TGRAN):</a:t>
            </a:r>
            <a:r>
              <a:rPr lang="en-US" sz="2000" dirty="0" smtClean="0"/>
              <a:t>Displays date and time the order was placed and received </a:t>
            </a:r>
            <a:r>
              <a:rPr lang="en-US" sz="2000" dirty="0"/>
              <a:t>and </a:t>
            </a:r>
            <a:r>
              <a:rPr lang="en-US" sz="2000" dirty="0" smtClean="0"/>
              <a:t>attributes. Granulocytes CANNOT be allocated on </a:t>
            </a:r>
            <a:r>
              <a:rPr lang="en-US" sz="2000" dirty="0"/>
              <a:t>this </a:t>
            </a:r>
            <a:r>
              <a:rPr lang="en-US" sz="2000" dirty="0" smtClean="0"/>
              <a:t>accession. The </a:t>
            </a:r>
            <a:r>
              <a:rPr lang="en-US" sz="2000" dirty="0"/>
              <a:t>number of g</a:t>
            </a:r>
            <a:r>
              <a:rPr lang="en-US" sz="2000" dirty="0" smtClean="0"/>
              <a:t>ranulocytes ordered must be added </a:t>
            </a:r>
            <a:r>
              <a:rPr lang="en-US" sz="2000" dirty="0"/>
              <a:t>to </a:t>
            </a:r>
            <a:r>
              <a:rPr lang="en-US" sz="2000" dirty="0" smtClean="0"/>
              <a:t>the current TSCR </a:t>
            </a:r>
            <a:r>
              <a:rPr lang="en-US" sz="2000" dirty="0"/>
              <a:t>order </a:t>
            </a:r>
            <a:r>
              <a:rPr lang="en-US" sz="2000" dirty="0" smtClean="0"/>
              <a:t>SQ (same as the current process)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6781800" cy="381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10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</a:t>
            </a:r>
            <a:r>
              <a:rPr lang="en-US" dirty="0" smtClean="0"/>
              <a:t>Workflow for TSL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receiving order in SQ</a:t>
            </a:r>
          </a:p>
          <a:p>
            <a:r>
              <a:rPr lang="en-US" dirty="0" smtClean="0"/>
              <a:t>Fill the order same </a:t>
            </a:r>
            <a:r>
              <a:rPr lang="en-US" dirty="0"/>
              <a:t>as current workflow</a:t>
            </a:r>
          </a:p>
          <a:p>
            <a:r>
              <a:rPr lang="en-US" dirty="0"/>
              <a:t>N</a:t>
            </a:r>
            <a:r>
              <a:rPr lang="en-US" dirty="0" smtClean="0"/>
              <a:t>otify clinical team (RN) when the blood product(s) is available</a:t>
            </a:r>
            <a:endParaRPr lang="en-US" dirty="0"/>
          </a:p>
          <a:p>
            <a:r>
              <a:rPr lang="en-US" dirty="0" smtClean="0"/>
              <a:t>RN </a:t>
            </a:r>
            <a:r>
              <a:rPr lang="en-US" dirty="0"/>
              <a:t>will release </a:t>
            </a:r>
            <a:r>
              <a:rPr lang="en-US" dirty="0" smtClean="0"/>
              <a:t>the </a:t>
            </a:r>
            <a:r>
              <a:rPr lang="en-US" b="1" i="1" dirty="0" smtClean="0"/>
              <a:t>electronic Blood Product Release Form</a:t>
            </a:r>
            <a:r>
              <a:rPr lang="en-US" dirty="0" smtClean="0"/>
              <a:t> when </a:t>
            </a:r>
            <a:r>
              <a:rPr lang="en-US" dirty="0"/>
              <a:t>ready to </a:t>
            </a:r>
            <a:r>
              <a:rPr lang="en-US" dirty="0" smtClean="0"/>
              <a:t>transfuse</a:t>
            </a:r>
          </a:p>
          <a:p>
            <a:r>
              <a:rPr lang="en-US" b="1" i="1" dirty="0" smtClean="0"/>
              <a:t>Electronic </a:t>
            </a:r>
            <a:r>
              <a:rPr lang="en-US" b="1" i="1" dirty="0"/>
              <a:t>Blood Product Release Form </a:t>
            </a:r>
            <a:r>
              <a:rPr lang="en-US" dirty="0"/>
              <a:t>w</a:t>
            </a:r>
            <a:r>
              <a:rPr lang="en-US" dirty="0" smtClean="0"/>
              <a:t>ill print in the lab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77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eBlood</a:t>
            </a:r>
            <a:r>
              <a:rPr lang="en-US" dirty="0" smtClean="0"/>
              <a:t> Product Release Form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560057" cy="460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4800600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section is not used by UWMC BB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4114800" y="5123766"/>
            <a:ext cx="1066800" cy="54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" y="4800600"/>
            <a:ext cx="3200400" cy="609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UWMC and  HMC have individual transfusion service lab with full testing abilities. Orders in ORCA needed to be cleaned up and updated to meet current services</a:t>
            </a:r>
          </a:p>
          <a:p>
            <a:r>
              <a:rPr lang="en-US" dirty="0" smtClean="0"/>
              <a:t>Interface blood product orders from ORCA (CPOE) to Sunquest (Lab LIS) similar to test orders</a:t>
            </a:r>
          </a:p>
          <a:p>
            <a:pPr lvl="1"/>
            <a:r>
              <a:rPr lang="en-US" dirty="0" smtClean="0"/>
              <a:t>In Scope- Inpatient areas using ORCA to order testing and blood products</a:t>
            </a:r>
          </a:p>
          <a:p>
            <a:pPr lvl="1"/>
            <a:r>
              <a:rPr lang="en-US" dirty="0" smtClean="0"/>
              <a:t>Out of Scope- OR, ER, any areas that order in EPIC </a:t>
            </a:r>
          </a:p>
          <a:p>
            <a:pPr lvl="1"/>
            <a:r>
              <a:rPr lang="en-US" dirty="0" smtClean="0"/>
              <a:t>SCCA outpatient orders- future orders same as current process, but when the RN activate the order to transfuse, the attribute and order will interface, and TSL will ignore the order in Gen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ORCA results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numbers and status of blood product are  visible in ORCA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6324600" cy="364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1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SCCA outpatient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SCCA Outpatient Product Orders will not be interfaced to SQ but the requisition will look very similar</a:t>
            </a:r>
          </a:p>
          <a:p>
            <a:pPr marL="400050" lvl="1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Why?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SCCA places orders for the future that  cannot be interfaced at time of order. </a:t>
            </a:r>
          </a:p>
          <a:p>
            <a:r>
              <a:rPr lang="en-US" dirty="0" smtClean="0"/>
              <a:t>SCCA orders are placed in future state, but not activated</a:t>
            </a:r>
          </a:p>
          <a:p>
            <a:r>
              <a:rPr lang="en-US" dirty="0"/>
              <a:t>When the order is activated, </a:t>
            </a:r>
            <a:endParaRPr lang="en-US" dirty="0" smtClean="0"/>
          </a:p>
          <a:p>
            <a:pPr lvl="1"/>
            <a:r>
              <a:rPr lang="en-US" dirty="0" smtClean="0"/>
              <a:t>Product order will display </a:t>
            </a:r>
            <a:r>
              <a:rPr lang="en-US" dirty="0"/>
              <a:t>in general lab and can be received if the future order has not been filled or ordered. </a:t>
            </a:r>
            <a:endParaRPr lang="en-US" dirty="0" smtClean="0"/>
          </a:p>
          <a:p>
            <a:pPr lvl="1"/>
            <a:r>
              <a:rPr lang="en-US" dirty="0" smtClean="0"/>
              <a:t>Attributes requested will </a:t>
            </a:r>
            <a:r>
              <a:rPr lang="en-US" dirty="0"/>
              <a:t>interface to the BAD file therefore at issue if a unit should be irradiated and is not, there will be a QA failure in </a:t>
            </a:r>
            <a:r>
              <a:rPr lang="en-US" dirty="0" smtClean="0"/>
              <a:t>SQ</a:t>
            </a:r>
          </a:p>
          <a:p>
            <a:r>
              <a:rPr lang="en-US" dirty="0" smtClean="0"/>
              <a:t>These orders will print in TSL on a printer dedicated to SCCA outpatient orders</a:t>
            </a:r>
          </a:p>
          <a:p>
            <a:r>
              <a:rPr lang="en-US" dirty="0" smtClean="0"/>
              <a:t>TSL workflow for processing SCCA outpatient orders will not change from the current workflow </a:t>
            </a:r>
          </a:p>
        </p:txBody>
      </p:sp>
    </p:spTree>
    <p:extLst>
      <p:ext uri="{BB962C8B-B14F-4D97-AF65-F5344CB8AC3E}">
        <p14:creationId xmlns:p14="http://schemas.microsoft.com/office/powerpoint/2010/main" val="29274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SCCA Outpatient Orders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2903751" cy="4068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2133600"/>
            <a:ext cx="304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change from current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14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not Received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SCCA outpatient orders- When activated the order will display in SQ </a:t>
            </a:r>
            <a:r>
              <a:rPr lang="en-US" dirty="0"/>
              <a:t>G</a:t>
            </a:r>
            <a:r>
              <a:rPr lang="en-US" dirty="0" smtClean="0"/>
              <a:t>eneral </a:t>
            </a:r>
            <a:r>
              <a:rPr lang="en-US" dirty="0"/>
              <a:t>L</a:t>
            </a:r>
            <a:r>
              <a:rPr lang="en-US" dirty="0" smtClean="0"/>
              <a:t>aboratory. If nurse/clinician cancels order in ORCA, the order will automatically be deleted form SQ. </a:t>
            </a:r>
          </a:p>
          <a:p>
            <a:r>
              <a:rPr lang="en-US" dirty="0" smtClean="0"/>
              <a:t>SQ performs an auto cleanup in 14 days deleting any pending product orders</a:t>
            </a:r>
          </a:p>
          <a:p>
            <a:r>
              <a:rPr lang="en-US" dirty="0" smtClean="0"/>
              <a:t>Inpatient duplicate orders- If nurse/clinician cancels order in ORCA, </a:t>
            </a:r>
            <a:r>
              <a:rPr lang="en-US" dirty="0"/>
              <a:t>the order will automatically be deleted form SQ. </a:t>
            </a:r>
          </a:p>
          <a:p>
            <a:r>
              <a:rPr lang="en-US" dirty="0" smtClean="0"/>
              <a:t>Once received in SQ </a:t>
            </a:r>
            <a:r>
              <a:rPr lang="en-US" dirty="0"/>
              <a:t>G</a:t>
            </a:r>
            <a:r>
              <a:rPr lang="en-US" dirty="0" smtClean="0"/>
              <a:t>en Lab by BB, orders canceled in ORCA do not delete from SQ.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13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Live- August 14</a:t>
            </a:r>
            <a:r>
              <a:rPr lang="en-US" baseline="30000" dirty="0" smtClean="0"/>
              <a:t>th</a:t>
            </a:r>
            <a:r>
              <a:rPr lang="en-US" dirty="0" smtClean="0"/>
              <a:t> 8am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clinicians and nurses will be through UW IT and the UWMC Clinical Nurse Educator</a:t>
            </a:r>
          </a:p>
          <a:p>
            <a:r>
              <a:rPr lang="en-US" dirty="0" smtClean="0"/>
              <a:t>Support for laboratory staff will be through lab medicine IT, TSL Medical Directors and Managers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 2017- August 2018</a:t>
            </a:r>
          </a:p>
          <a:p>
            <a:r>
              <a:rPr lang="en-US" dirty="0" smtClean="0"/>
              <a:t>Teams involved- clinical services with representation from physicians, nurses, PA, Laboratory IT, TSL managers, TSL Medical Directors, UW IT, SCCA IT and TSO</a:t>
            </a:r>
          </a:p>
          <a:p>
            <a:r>
              <a:rPr lang="en-US" dirty="0" smtClean="0"/>
              <a:t>Build is complete and pending validation</a:t>
            </a:r>
          </a:p>
          <a:p>
            <a:r>
              <a:rPr lang="en-US" dirty="0" smtClean="0"/>
              <a:t>Training will begin in July including relevant procedure updates for all impacted areas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to TSL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Orders for blood products will interface to SQ through Gen Lab as test orders currently do</a:t>
            </a:r>
          </a:p>
          <a:p>
            <a:r>
              <a:rPr lang="en-US" dirty="0" smtClean="0"/>
              <a:t>Attributes (irradiation) included in orders will interface with SQ and automatically update the SQ BAD file </a:t>
            </a:r>
          </a:p>
          <a:p>
            <a:r>
              <a:rPr lang="en-US" dirty="0" smtClean="0"/>
              <a:t>Special requirements (volume reduction, HLA-matched) will print on the requisition as they do currently</a:t>
            </a:r>
          </a:p>
          <a:p>
            <a:r>
              <a:rPr lang="en-US" dirty="0" smtClean="0"/>
              <a:t>2 requisition printers will be located in the front of the lab</a:t>
            </a:r>
          </a:p>
          <a:p>
            <a:pPr lvl="1"/>
            <a:r>
              <a:rPr lang="en-US" dirty="0" smtClean="0"/>
              <a:t>one for interfaced orders </a:t>
            </a:r>
          </a:p>
          <a:p>
            <a:pPr lvl="1"/>
            <a:r>
              <a:rPr lang="en-US" dirty="0" smtClean="0"/>
              <a:t>one for SCCA outpatient orders </a:t>
            </a:r>
          </a:p>
          <a:p>
            <a:r>
              <a:rPr lang="en-US" dirty="0" smtClean="0"/>
              <a:t>Pending Order Monitor will be installed in the front of lab near the specimen receiving area </a:t>
            </a:r>
          </a:p>
          <a:p>
            <a:r>
              <a:rPr lang="en-US" dirty="0" smtClean="0"/>
              <a:t>Blood Product Release Forms – will be electronically generated by RN and print in the lab for interfaced orders</a:t>
            </a:r>
          </a:p>
        </p:txBody>
      </p:sp>
    </p:spTree>
    <p:extLst>
      <p:ext uri="{BB962C8B-B14F-4D97-AF65-F5344CB8AC3E}">
        <p14:creationId xmlns:p14="http://schemas.microsoft.com/office/powerpoint/2010/main" val="4102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ORCA </a:t>
            </a:r>
            <a:r>
              <a:rPr lang="en-US" dirty="0" err="1" smtClean="0"/>
              <a:t>Powerplans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ORCA orders are placed by provider using </a:t>
            </a:r>
            <a:r>
              <a:rPr lang="en-US" dirty="0" err="1" smtClean="0"/>
              <a:t>Powerplans</a:t>
            </a:r>
            <a:r>
              <a:rPr lang="en-US" dirty="0" smtClean="0"/>
              <a:t>. UW </a:t>
            </a:r>
            <a:r>
              <a:rPr lang="en-US" dirty="0" err="1" smtClean="0"/>
              <a:t>Powerplans</a:t>
            </a:r>
            <a:r>
              <a:rPr lang="en-US" dirty="0" smtClean="0"/>
              <a:t> consist of: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Adult Blood </a:t>
            </a:r>
            <a:r>
              <a:rPr lang="en-US" dirty="0" err="1" smtClean="0"/>
              <a:t>Powerplan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Neonate Blood </a:t>
            </a:r>
            <a:r>
              <a:rPr lang="en-US" dirty="0" err="1" smtClean="0"/>
              <a:t>Powerplan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MTP </a:t>
            </a:r>
            <a:r>
              <a:rPr lang="en-US" dirty="0" err="1"/>
              <a:t>P</a:t>
            </a:r>
            <a:r>
              <a:rPr lang="en-US" dirty="0" err="1" smtClean="0"/>
              <a:t>owerplan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Red Cell Exchange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Plasma Exchange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Adult Hem/</a:t>
            </a:r>
            <a:r>
              <a:rPr lang="en-US" dirty="0" err="1" smtClean="0"/>
              <a:t>Onc</a:t>
            </a:r>
            <a:r>
              <a:rPr lang="en-US" dirty="0" smtClean="0"/>
              <a:t> </a:t>
            </a:r>
            <a:r>
              <a:rPr lang="en-US" dirty="0" err="1" smtClean="0"/>
              <a:t>Powerplan</a:t>
            </a:r>
            <a:r>
              <a:rPr lang="en-US" dirty="0" smtClean="0"/>
              <a:t> (irradiated)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Order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987053"/>
              </p:ext>
            </p:extLst>
          </p:nvPr>
        </p:nvGraphicFramePr>
        <p:xfrm>
          <a:off x="457200" y="1397000"/>
          <a:ext cx="83058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805"/>
                <a:gridCol w="3668395"/>
                <a:gridCol w="2768600"/>
              </a:tblGrid>
              <a:tr h="431481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ORCA 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 interface </a:t>
                      </a:r>
                      <a:r>
                        <a:rPr lang="en-US" dirty="0" smtClean="0"/>
                        <a:t>to order</a:t>
                      </a:r>
                      <a:endParaRPr lang="en-US" dirty="0"/>
                    </a:p>
                  </a:txBody>
                  <a:tcPr/>
                </a:tc>
              </a:tr>
              <a:tr h="114331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RBC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Priority-Emergency uncrossmatched,</a:t>
                      </a:r>
                      <a:r>
                        <a:rPr lang="en-US" sz="1200" baseline="0" dirty="0" smtClean="0"/>
                        <a:t> STAT (60mins), Planned Transfusion, Routine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Number</a:t>
                      </a:r>
                      <a:r>
                        <a:rPr lang="en-US" sz="1200" baseline="0" dirty="0" smtClean="0"/>
                        <a:t> of Units- 1-6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Attributes-</a:t>
                      </a:r>
                      <a:r>
                        <a:rPr lang="en-US" sz="1200" baseline="0" dirty="0" smtClean="0"/>
                        <a:t> Irradiated, Washed, </a:t>
                      </a:r>
                      <a:r>
                        <a:rPr lang="en-US" sz="1200" baseline="0" dirty="0" err="1" smtClean="0"/>
                        <a:t>Hb</a:t>
                      </a:r>
                      <a:r>
                        <a:rPr lang="en-US" sz="1200" baseline="0" dirty="0" smtClean="0"/>
                        <a:t> S </a:t>
                      </a:r>
                      <a:r>
                        <a:rPr lang="en-US" sz="1200" baseline="0" dirty="0" err="1" smtClean="0"/>
                        <a:t>neg</a:t>
                      </a:r>
                      <a:endParaRPr lang="en-US" sz="1200" baseline="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baseline="0" dirty="0" smtClean="0"/>
                        <a:t>Special Instructions- free text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PRIOR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%UO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ATT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Not interfaced</a:t>
                      </a:r>
                      <a:endParaRPr lang="en-US" sz="12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Plasma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Priority- Emergency, STAT (60mins), Planned Transfusion, Routine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Number</a:t>
                      </a:r>
                      <a:r>
                        <a:rPr lang="en-US" sz="1200" baseline="0" dirty="0" smtClean="0"/>
                        <a:t> of Units- 1-6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baseline="0" dirty="0" smtClean="0"/>
                        <a:t>Special Instructions-free text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PRIOR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%UO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Not</a:t>
                      </a:r>
                      <a:r>
                        <a:rPr lang="en-US" sz="1200" baseline="0" dirty="0" smtClean="0"/>
                        <a:t> interfaced</a:t>
                      </a:r>
                      <a:endParaRPr lang="en-US" sz="1200" dirty="0"/>
                    </a:p>
                  </a:txBody>
                  <a:tcPr/>
                </a:tc>
              </a:tr>
              <a:tr h="4314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Platelets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200" dirty="0" smtClean="0"/>
                        <a:t>Priority-</a:t>
                      </a:r>
                      <a:r>
                        <a:rPr lang="en-US" sz="1200" baseline="0" dirty="0" smtClean="0"/>
                        <a:t> Emergency, STAT (60mins), Planned Transfusion, Routine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aseline="0" dirty="0" smtClean="0"/>
                        <a:t>Number of Units- 1-6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aseline="0" dirty="0" smtClean="0"/>
                        <a:t>Attributes- Irradiated, Washed, Volume reduced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aseline="0" dirty="0" smtClean="0"/>
                        <a:t>Special Requirements- Apheresis, Pooled, HLA Matched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aseline="0" dirty="0" smtClean="0"/>
                        <a:t>Special Instructions- free text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 dirty="0" smtClean="0"/>
                        <a:t>PRIOR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200" dirty="0" smtClean="0"/>
                        <a:t>%UO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200" dirty="0" smtClean="0"/>
                        <a:t>ATT (volume reduction</a:t>
                      </a:r>
                      <a:r>
                        <a:rPr lang="en-US" sz="1200" baseline="0" dirty="0" smtClean="0"/>
                        <a:t> does not populate the attribute field)</a:t>
                      </a:r>
                      <a:endParaRPr lang="en-US" sz="1200" dirty="0" smtClean="0"/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200" dirty="0" smtClean="0"/>
                        <a:t>SPC?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200" dirty="0" smtClean="0"/>
                        <a:t>Not</a:t>
                      </a:r>
                      <a:r>
                        <a:rPr lang="en-US" sz="1200" baseline="0" dirty="0" smtClean="0"/>
                        <a:t> interfaced</a:t>
                      </a:r>
                      <a:endParaRPr lang="en-US" sz="1200" dirty="0"/>
                    </a:p>
                  </a:txBody>
                  <a:tcPr/>
                </a:tc>
              </a:tr>
              <a:tr h="4314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Granulocytes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200" dirty="0" smtClean="0"/>
                        <a:t>Priority-</a:t>
                      </a:r>
                      <a:r>
                        <a:rPr lang="en-US" sz="1200" baseline="0" dirty="0" smtClean="0"/>
                        <a:t> Emergency </a:t>
                      </a:r>
                      <a:r>
                        <a:rPr lang="en-US" sz="1200" baseline="0" dirty="0" err="1" smtClean="0"/>
                        <a:t>uncrossmatched</a:t>
                      </a:r>
                      <a:r>
                        <a:rPr lang="en-US" sz="1200" baseline="0" dirty="0" smtClean="0"/>
                        <a:t>, STAT (60mins), Planned Transfusion, Routine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aseline="0" dirty="0" smtClean="0"/>
                        <a:t>Number of Units- 1-6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aseline="0" dirty="0" smtClean="0"/>
                        <a:t>Attributes- Irradiated, Washed,  </a:t>
                      </a:r>
                      <a:r>
                        <a:rPr lang="en-US" sz="1200" baseline="0" dirty="0" err="1" smtClean="0"/>
                        <a:t>Hb</a:t>
                      </a:r>
                      <a:r>
                        <a:rPr lang="en-US" sz="1200" baseline="0" dirty="0" smtClean="0"/>
                        <a:t> S </a:t>
                      </a:r>
                      <a:r>
                        <a:rPr lang="en-US" sz="1200" baseline="0" dirty="0" err="1" smtClean="0"/>
                        <a:t>neg</a:t>
                      </a:r>
                      <a:endParaRPr lang="en-US" sz="12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aseline="0" dirty="0" smtClean="0"/>
                        <a:t>Special Instructions- free text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PRIOR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%UO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ATT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Not interfaced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6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in ORCA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Product Order- </a:t>
            </a:r>
            <a:r>
              <a:rPr lang="en-US" dirty="0" smtClean="0"/>
              <a:t>Interface with SQ and print in the lab</a:t>
            </a:r>
          </a:p>
          <a:p>
            <a:r>
              <a:rPr lang="en-US" b="1" dirty="0" smtClean="0"/>
              <a:t>Transfuse Order- </a:t>
            </a:r>
            <a:r>
              <a:rPr lang="en-US" dirty="0" smtClean="0"/>
              <a:t>Instructions for nurse to transfuse blood product – not seen by the lab</a:t>
            </a:r>
          </a:p>
          <a:p>
            <a:r>
              <a:rPr lang="en-US" dirty="0" smtClean="0"/>
              <a:t>Product and transfuse orders are linked- physician will need to unlink if placing a product order without a transfuse</a:t>
            </a:r>
          </a:p>
          <a:p>
            <a:pPr marL="400050" lvl="1" indent="0">
              <a:buNone/>
            </a:pPr>
            <a:r>
              <a:rPr lang="en-US" b="1" dirty="0" smtClean="0"/>
              <a:t>EXAMPLE: </a:t>
            </a:r>
            <a:r>
              <a:rPr lang="en-US" dirty="0" smtClean="0"/>
              <a:t>Provider orders 4 RBCs</a:t>
            </a:r>
          </a:p>
          <a:p>
            <a:pPr marL="857250" lvl="1" indent="-457200"/>
            <a:r>
              <a:rPr lang="en-US" dirty="0" smtClean="0"/>
              <a:t>1 order for 4 RBCs interfaces with SQ </a:t>
            </a:r>
            <a:endParaRPr lang="en-US" dirty="0"/>
          </a:p>
          <a:p>
            <a:pPr marL="857250" lvl="1" indent="-457200"/>
            <a:r>
              <a:rPr lang="en-US" dirty="0" smtClean="0"/>
              <a:t>1 paper requisition for 4RBCs prints in the lab</a:t>
            </a:r>
          </a:p>
          <a:p>
            <a:pPr marL="857250" lvl="1" indent="-457200"/>
            <a:r>
              <a:rPr lang="en-US" dirty="0" smtClean="0"/>
              <a:t> 4 </a:t>
            </a:r>
            <a:r>
              <a:rPr lang="en-US" dirty="0"/>
              <a:t>t</a:t>
            </a:r>
            <a:r>
              <a:rPr lang="en-US" dirty="0" smtClean="0"/>
              <a:t>ransfuse orders are initiated for nursing (transfuse orders do not print in lab)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Bank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New build in ORCA allows physician to alert the lab of special product requirements or relevant clinical conditions such as sickle cell or IUT</a:t>
            </a:r>
          </a:p>
          <a:p>
            <a:r>
              <a:rPr lang="en-US" sz="1600" dirty="0" smtClean="0"/>
              <a:t>This will print individually or part of the product order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810" y="2555892"/>
            <a:ext cx="69342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510" y="52578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Information to alert lab staff that attribute, additional preparation or testing of blood products may be needed. 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If attribute such as irradiation is not listed in the patient’s BAD file, the attribute should be added at the time of receipt.  </a:t>
            </a:r>
            <a:r>
              <a:rPr lang="en-US" sz="1100" dirty="0" smtClean="0"/>
              <a:t>Staff who do </a:t>
            </a:r>
            <a:r>
              <a:rPr lang="en-US" sz="1100" dirty="0" err="1" smtClean="0"/>
              <a:t>do</a:t>
            </a:r>
            <a:r>
              <a:rPr lang="en-US" sz="1100" dirty="0" smtClean="0"/>
              <a:t> not have SQ permission to add an attribute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100" dirty="0" smtClean="0"/>
              <a:t>should notify a MLS lead/MLS2 or manager to add the attribute at the time of receipt.</a:t>
            </a:r>
          </a:p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New 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clinical 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conditions (ECMO, IUT, High Risk OB, Solid Organ Transplant) </a:t>
            </a:r>
            <a:r>
              <a:rPr lang="en-US" sz="1100" dirty="0" smtClean="0"/>
              <a:t>should also be communicated to TSL management for appropriate review.</a:t>
            </a:r>
          </a:p>
          <a:p>
            <a:r>
              <a:rPr lang="en-US" sz="1100" dirty="0">
                <a:solidFill>
                  <a:schemeClr val="accent2"/>
                </a:solidFill>
              </a:rPr>
              <a:t>Sickle cell/Thalassemia</a:t>
            </a:r>
            <a:r>
              <a:rPr lang="en-US" sz="1100" dirty="0"/>
              <a:t> should prompt </a:t>
            </a:r>
            <a:r>
              <a:rPr lang="en-US" sz="1100" dirty="0" smtClean="0"/>
              <a:t>adding a comments </a:t>
            </a:r>
            <a:r>
              <a:rPr lang="en-US" sz="1100" dirty="0"/>
              <a:t>for needed Rh/K matching and communication with </a:t>
            </a:r>
            <a:r>
              <a:rPr lang="en-US" sz="1100" dirty="0" smtClean="0"/>
              <a:t>BB </a:t>
            </a:r>
            <a:r>
              <a:rPr lang="en-US" sz="1100" dirty="0"/>
              <a:t>MD for </a:t>
            </a:r>
            <a:r>
              <a:rPr lang="en-US" sz="1100" dirty="0" smtClean="0"/>
              <a:t>review</a:t>
            </a:r>
            <a:endParaRPr lang="en-US" sz="1100" dirty="0"/>
          </a:p>
        </p:txBody>
      </p:sp>
      <p:sp>
        <p:nvSpPr>
          <p:cNvPr id="6" name="Oval 5"/>
          <p:cNvSpPr/>
          <p:nvPr/>
        </p:nvSpPr>
        <p:spPr>
          <a:xfrm>
            <a:off x="4191000" y="4572000"/>
            <a:ext cx="2895600" cy="11042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Workflow for TSL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Provider places blood product order in ORCA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Order prints in the lab and interfaces with SQ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3429000" cy="15966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58" y="4495800"/>
            <a:ext cx="3419442" cy="152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2254"/>
            <a:ext cx="2831605" cy="290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0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1521</Words>
  <Application>Microsoft Office PowerPoint</Application>
  <PresentationFormat>On-screen Show (4:3)</PresentationFormat>
  <Paragraphs>150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ORCA –SQ  Blood Orders Interface</vt:lpstr>
      <vt:lpstr>Project</vt:lpstr>
      <vt:lpstr>Project timeline</vt:lpstr>
      <vt:lpstr>Impact to TSL</vt:lpstr>
      <vt:lpstr>ORCA Powerplans</vt:lpstr>
      <vt:lpstr>Component Order Details</vt:lpstr>
      <vt:lpstr>Information in ORCA</vt:lpstr>
      <vt:lpstr>Blood Bank Requirements</vt:lpstr>
      <vt:lpstr>Projected Workflow for TSL</vt:lpstr>
      <vt:lpstr>Projected Workflow for TSL (cont)</vt:lpstr>
      <vt:lpstr>Projected Workflow for TSL (cont)</vt:lpstr>
      <vt:lpstr>Projected Workflow for TSL (cont)</vt:lpstr>
      <vt:lpstr>Projected Workflow for TSL (cont)</vt:lpstr>
      <vt:lpstr>Projected Workflow for TSL (cont)</vt:lpstr>
      <vt:lpstr>Projected Workflow for TSL (cont)</vt:lpstr>
      <vt:lpstr>Projected Workflow for TSL (cont)</vt:lpstr>
      <vt:lpstr>Projected Workflow for TSL (cont)</vt:lpstr>
      <vt:lpstr>Projected Workflow for TSL (cont)</vt:lpstr>
      <vt:lpstr>New eBlood Product Release Form</vt:lpstr>
      <vt:lpstr>ORCA results display</vt:lpstr>
      <vt:lpstr>SCCA outpatient orders</vt:lpstr>
      <vt:lpstr>SCCA Outpatient Orders</vt:lpstr>
      <vt:lpstr>Orders not Received</vt:lpstr>
      <vt:lpstr>Go Live- August 14th 8am</vt:lpstr>
    </vt:vector>
  </TitlesOfParts>
  <Company>UW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ORCA –SQ  Blood Orders Interface</dc:title>
  <dc:creator>Sen, Nina</dc:creator>
  <cp:lastModifiedBy>Sen, Nina</cp:lastModifiedBy>
  <cp:revision>74</cp:revision>
  <dcterms:created xsi:type="dcterms:W3CDTF">2018-06-29T16:34:59Z</dcterms:created>
  <dcterms:modified xsi:type="dcterms:W3CDTF">2018-07-12T22:39:02Z</dcterms:modified>
</cp:coreProperties>
</file>