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08" r:id="rId2"/>
  </p:sldMasterIdLst>
  <p:notesMasterIdLst>
    <p:notesMasterId r:id="rId51"/>
  </p:notesMasterIdLst>
  <p:sldIdLst>
    <p:sldId id="500" r:id="rId3"/>
    <p:sldId id="501" r:id="rId4"/>
    <p:sldId id="502" r:id="rId5"/>
    <p:sldId id="506" r:id="rId6"/>
    <p:sldId id="504" r:id="rId7"/>
    <p:sldId id="455" r:id="rId8"/>
    <p:sldId id="528" r:id="rId9"/>
    <p:sldId id="509" r:id="rId10"/>
    <p:sldId id="529" r:id="rId11"/>
    <p:sldId id="530" r:id="rId12"/>
    <p:sldId id="457" r:id="rId13"/>
    <p:sldId id="458" r:id="rId14"/>
    <p:sldId id="531" r:id="rId15"/>
    <p:sldId id="532" r:id="rId16"/>
    <p:sldId id="459" r:id="rId17"/>
    <p:sldId id="460" r:id="rId18"/>
    <p:sldId id="461" r:id="rId19"/>
    <p:sldId id="533" r:id="rId20"/>
    <p:sldId id="534" r:id="rId21"/>
    <p:sldId id="536" r:id="rId22"/>
    <p:sldId id="537" r:id="rId23"/>
    <p:sldId id="538" r:id="rId24"/>
    <p:sldId id="541" r:id="rId25"/>
    <p:sldId id="542" r:id="rId26"/>
    <p:sldId id="503" r:id="rId27"/>
    <p:sldId id="543" r:id="rId28"/>
    <p:sldId id="505" r:id="rId29"/>
    <p:sldId id="507" r:id="rId30"/>
    <p:sldId id="508" r:id="rId31"/>
    <p:sldId id="494" r:id="rId32"/>
    <p:sldId id="495" r:id="rId33"/>
    <p:sldId id="499" r:id="rId34"/>
    <p:sldId id="527" r:id="rId35"/>
    <p:sldId id="511" r:id="rId36"/>
    <p:sldId id="512" r:id="rId37"/>
    <p:sldId id="514" r:id="rId38"/>
    <p:sldId id="515" r:id="rId39"/>
    <p:sldId id="516" r:id="rId40"/>
    <p:sldId id="518" r:id="rId41"/>
    <p:sldId id="519" r:id="rId42"/>
    <p:sldId id="523" r:id="rId43"/>
    <p:sldId id="520" r:id="rId44"/>
    <p:sldId id="522" r:id="rId45"/>
    <p:sldId id="517" r:id="rId46"/>
    <p:sldId id="513" r:id="rId47"/>
    <p:sldId id="462" r:id="rId48"/>
    <p:sldId id="456" r:id="rId49"/>
    <p:sldId id="477"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7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3" autoAdjust="0"/>
    <p:restoredTop sz="71114" autoAdjust="0"/>
  </p:normalViewPr>
  <p:slideViewPr>
    <p:cSldViewPr>
      <p:cViewPr>
        <p:scale>
          <a:sx n="103" d="100"/>
          <a:sy n="103" d="100"/>
        </p:scale>
        <p:origin x="-2268" y="1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lton C Tsang" userId="5fff5bac-7d2b-4992-90e6-805d5fea95ad" providerId="ADAL" clId="{55311F62-1330-40BA-9624-EAC88BBAF7BE}"/>
    <pc:docChg chg="addSld modSld">
      <pc:chgData name="Hamilton C Tsang" userId="5fff5bac-7d2b-4992-90e6-805d5fea95ad" providerId="ADAL" clId="{55311F62-1330-40BA-9624-EAC88BBAF7BE}" dt="2018-05-15T04:55:15.513" v="25"/>
      <pc:docMkLst>
        <pc:docMk/>
      </pc:docMkLst>
      <pc:sldChg chg="modSp">
        <pc:chgData name="Hamilton C Tsang" userId="5fff5bac-7d2b-4992-90e6-805d5fea95ad" providerId="ADAL" clId="{55311F62-1330-40BA-9624-EAC88BBAF7BE}" dt="2018-05-15T04:52:13.038" v="21" actId="1035"/>
        <pc:sldMkLst>
          <pc:docMk/>
          <pc:sldMk cId="0" sldId="455"/>
        </pc:sldMkLst>
        <pc:grpChg chg="mod">
          <ac:chgData name="Hamilton C Tsang" userId="5fff5bac-7d2b-4992-90e6-805d5fea95ad" providerId="ADAL" clId="{55311F62-1330-40BA-9624-EAC88BBAF7BE}" dt="2018-05-15T04:52:13.038" v="21" actId="1035"/>
          <ac:grpSpMkLst>
            <pc:docMk/>
            <pc:sldMk cId="0" sldId="455"/>
            <ac:grpSpMk id="6148" creationId="{00000000-0000-0000-0000-000000000000}"/>
          </ac:grpSpMkLst>
        </pc:grpChg>
      </pc:sldChg>
      <pc:sldChg chg="addSp delSp modSp">
        <pc:chgData name="Hamilton C Tsang" userId="5fff5bac-7d2b-4992-90e6-805d5fea95ad" providerId="ADAL" clId="{55311F62-1330-40BA-9624-EAC88BBAF7BE}" dt="2018-05-15T04:51:55.317" v="18" actId="14100"/>
        <pc:sldMkLst>
          <pc:docMk/>
          <pc:sldMk cId="2174329983" sldId="500"/>
        </pc:sldMkLst>
        <pc:spChg chg="mod">
          <ac:chgData name="Hamilton C Tsang" userId="5fff5bac-7d2b-4992-90e6-805d5fea95ad" providerId="ADAL" clId="{55311F62-1330-40BA-9624-EAC88BBAF7BE}" dt="2018-05-15T04:51:49.868" v="17" actId="14100"/>
          <ac:spMkLst>
            <pc:docMk/>
            <pc:sldMk cId="2174329983" sldId="500"/>
            <ac:spMk id="2" creationId="{00000000-0000-0000-0000-000000000000}"/>
          </ac:spMkLst>
        </pc:spChg>
        <pc:grpChg chg="mod">
          <ac:chgData name="Hamilton C Tsang" userId="5fff5bac-7d2b-4992-90e6-805d5fea95ad" providerId="ADAL" clId="{55311F62-1330-40BA-9624-EAC88BBAF7BE}" dt="2018-05-15T04:51:55.317" v="18" actId="14100"/>
          <ac:grpSpMkLst>
            <pc:docMk/>
            <pc:sldMk cId="2174329983" sldId="500"/>
            <ac:grpSpMk id="5" creationId="{00000000-0000-0000-0000-000000000000}"/>
          </ac:grpSpMkLst>
        </pc:grpChg>
        <pc:picChg chg="add del mod">
          <ac:chgData name="Hamilton C Tsang" userId="5fff5bac-7d2b-4992-90e6-805d5fea95ad" providerId="ADAL" clId="{55311F62-1330-40BA-9624-EAC88BBAF7BE}" dt="2018-05-15T04:45:30.775" v="3"/>
          <ac:picMkLst>
            <pc:docMk/>
            <pc:sldMk cId="2174329983" sldId="500"/>
            <ac:picMk id="23554" creationId="{77D282B6-4DC2-4A33-B84A-BA6BF0A31038}"/>
          </ac:picMkLst>
        </pc:picChg>
        <pc:picChg chg="add mod">
          <ac:chgData name="Hamilton C Tsang" userId="5fff5bac-7d2b-4992-90e6-805d5fea95ad" providerId="ADAL" clId="{55311F62-1330-40BA-9624-EAC88BBAF7BE}" dt="2018-05-15T04:51:26.605" v="12" actId="1076"/>
          <ac:picMkLst>
            <pc:docMk/>
            <pc:sldMk cId="2174329983" sldId="500"/>
            <ac:picMk id="23556" creationId="{C44D5608-6650-4BE2-8B19-B0D9A2DBC87D}"/>
          </ac:picMkLst>
        </pc:picChg>
      </pc:sldChg>
      <pc:sldChg chg="addSp add modTransition">
        <pc:chgData name="Hamilton C Tsang" userId="5fff5bac-7d2b-4992-90e6-805d5fea95ad" providerId="ADAL" clId="{55311F62-1330-40BA-9624-EAC88BBAF7BE}" dt="2018-05-15T04:48:01.986" v="5"/>
        <pc:sldMkLst>
          <pc:docMk/>
          <pc:sldMk cId="3173773150" sldId="501"/>
        </pc:sldMkLst>
        <pc:picChg chg="add">
          <ac:chgData name="Hamilton C Tsang" userId="5fff5bac-7d2b-4992-90e6-805d5fea95ad" providerId="ADAL" clId="{55311F62-1330-40BA-9624-EAC88BBAF7BE}" dt="2018-05-15T04:45:36.551" v="4"/>
          <ac:picMkLst>
            <pc:docMk/>
            <pc:sldMk cId="3173773150" sldId="501"/>
            <ac:picMk id="4" creationId="{17FF0FC3-6EA2-4CF0-9D65-98FA61BE044C}"/>
          </ac:picMkLst>
        </pc:picChg>
      </pc:sldChg>
      <pc:sldChg chg="addSp add modTransition">
        <pc:chgData name="Hamilton C Tsang" userId="5fff5bac-7d2b-4992-90e6-805d5fea95ad" providerId="ADAL" clId="{55311F62-1330-40BA-9624-EAC88BBAF7BE}" dt="2018-05-15T04:50:41.171" v="8"/>
        <pc:sldMkLst>
          <pc:docMk/>
          <pc:sldMk cId="820052195" sldId="502"/>
        </pc:sldMkLst>
        <pc:picChg chg="add">
          <ac:chgData name="Hamilton C Tsang" userId="5fff5bac-7d2b-4992-90e6-805d5fea95ad" providerId="ADAL" clId="{55311F62-1330-40BA-9624-EAC88BBAF7BE}" dt="2018-05-15T04:50:18.199" v="7"/>
          <ac:picMkLst>
            <pc:docMk/>
            <pc:sldMk cId="820052195" sldId="502"/>
            <ac:picMk id="24578" creationId="{F3EED2E9-AC3F-4CDF-9DD9-C7DB01A94B9F}"/>
          </ac:picMkLst>
        </pc:picChg>
      </pc:sldChg>
      <pc:sldChg chg="addSp add">
        <pc:chgData name="Hamilton C Tsang" userId="5fff5bac-7d2b-4992-90e6-805d5fea95ad" providerId="ADAL" clId="{55311F62-1330-40BA-9624-EAC88BBAF7BE}" dt="2018-05-15T04:54:46.129" v="23"/>
        <pc:sldMkLst>
          <pc:docMk/>
          <pc:sldMk cId="2018899999" sldId="503"/>
        </pc:sldMkLst>
        <pc:picChg chg="add">
          <ac:chgData name="Hamilton C Tsang" userId="5fff5bac-7d2b-4992-90e6-805d5fea95ad" providerId="ADAL" clId="{55311F62-1330-40BA-9624-EAC88BBAF7BE}" dt="2018-05-15T04:54:46.129" v="23"/>
          <ac:picMkLst>
            <pc:docMk/>
            <pc:sldMk cId="2018899999" sldId="503"/>
            <ac:picMk id="26626" creationId="{95A95FF8-AD3C-46D3-95B3-3FC283B9E544}"/>
          </ac:picMkLst>
        </pc:picChg>
      </pc:sldChg>
      <pc:sldChg chg="addSp add">
        <pc:chgData name="Hamilton C Tsang" userId="5fff5bac-7d2b-4992-90e6-805d5fea95ad" providerId="ADAL" clId="{55311F62-1330-40BA-9624-EAC88BBAF7BE}" dt="2018-05-15T04:55:15.513" v="25"/>
        <pc:sldMkLst>
          <pc:docMk/>
          <pc:sldMk cId="765790871" sldId="504"/>
        </pc:sldMkLst>
        <pc:picChg chg="add">
          <ac:chgData name="Hamilton C Tsang" userId="5fff5bac-7d2b-4992-90e6-805d5fea95ad" providerId="ADAL" clId="{55311F62-1330-40BA-9624-EAC88BBAF7BE}" dt="2018-05-15T04:55:15.513" v="25"/>
          <ac:picMkLst>
            <pc:docMk/>
            <pc:sldMk cId="765790871" sldId="504"/>
            <ac:picMk id="27650" creationId="{BF258FEA-E64E-45F2-9EE1-C4D05A08F37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335E3B32-F894-4655-8E6A-2D5671EC3D22}"/>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5603" name="Rectangle 3">
            <a:extLst>
              <a:ext uri="{FF2B5EF4-FFF2-40B4-BE49-F238E27FC236}">
                <a16:creationId xmlns:a16="http://schemas.microsoft.com/office/drawing/2014/main" xmlns="" id="{C12980FB-B2DA-4081-B4E7-492FD1481815}"/>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xmlns="" id="{7DB09264-46B7-40A7-AA11-63395888A1F8}"/>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a:extLst>
              <a:ext uri="{FF2B5EF4-FFF2-40B4-BE49-F238E27FC236}">
                <a16:creationId xmlns:a16="http://schemas.microsoft.com/office/drawing/2014/main" xmlns="" id="{30621260-533D-464C-9DC5-73C12050F2B4}"/>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5607" name="Rectangle 7">
            <a:extLst>
              <a:ext uri="{FF2B5EF4-FFF2-40B4-BE49-F238E27FC236}">
                <a16:creationId xmlns:a16="http://schemas.microsoft.com/office/drawing/2014/main" xmlns="" id="{8C49DC2E-809F-49F0-80C9-6CF0FD224E3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E5D336E-6BB2-4157-A5E4-E9467C2EAF6C}" type="slidenum">
              <a:rPr lang="en-US" altLang="en-US"/>
              <a:pPr>
                <a:defRPr/>
              </a:pPr>
              <a:t>‹#›</a:t>
            </a:fld>
            <a:endParaRPr lang="en-US" altLang="en-US"/>
          </a:p>
        </p:txBody>
      </p:sp>
    </p:spTree>
    <p:extLst>
      <p:ext uri="{BB962C8B-B14F-4D97-AF65-F5344CB8AC3E}">
        <p14:creationId xmlns:p14="http://schemas.microsoft.com/office/powerpoint/2010/main" val="892449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HLA?</a:t>
            </a:r>
          </a:p>
          <a:p>
            <a:endParaRPr lang="en-US" dirty="0" smtClean="0"/>
          </a:p>
          <a:p>
            <a:r>
              <a:rPr lang="en-US" dirty="0" smtClean="0"/>
              <a:t>It is a highly variable gene</a:t>
            </a:r>
            <a:r>
              <a:rPr lang="en-US" baseline="0" dirty="0" smtClean="0"/>
              <a:t> complex which encodes MHC in humans</a:t>
            </a:r>
          </a:p>
          <a:p>
            <a:endParaRPr lang="en-US" baseline="0" dirty="0" smtClean="0"/>
          </a:p>
          <a:p>
            <a:r>
              <a:rPr lang="en-US" baseline="0" dirty="0" smtClean="0"/>
              <a:t>Immune sys id self</a:t>
            </a:r>
          </a:p>
          <a:p>
            <a:endParaRPr lang="en-US" baseline="0" dirty="0" smtClean="0"/>
          </a:p>
          <a:p>
            <a:r>
              <a:rPr lang="en-US" baseline="0" dirty="0" smtClean="0"/>
              <a:t>There are various different loci corresponding to different antigens on this </a:t>
            </a:r>
            <a:r>
              <a:rPr lang="en-US" baseline="0" dirty="0" err="1" smtClean="0"/>
              <a:t>Chr</a:t>
            </a:r>
            <a:r>
              <a:rPr lang="en-US" baseline="0" dirty="0" smtClean="0"/>
              <a:t> 6 and these constitute HLA A, B, C, DR, DQ, DP</a:t>
            </a:r>
            <a:endParaRPr lang="en-US" dirty="0" smtClean="0"/>
          </a:p>
          <a:p>
            <a:endParaRPr lang="en-US" dirty="0" smtClean="0"/>
          </a:p>
          <a:p>
            <a:r>
              <a:rPr lang="en-US" dirty="0" smtClean="0"/>
              <a:t>HLA II on WBC is important because it</a:t>
            </a:r>
            <a:r>
              <a:rPr lang="en-US" baseline="0" dirty="0" smtClean="0"/>
              <a:t> is responsible for presenting HLA I antigens and HPA to immune system and causing more refractoriness.</a:t>
            </a:r>
          </a:p>
          <a:p>
            <a:endParaRPr lang="en-US" baseline="0" dirty="0" smtClean="0"/>
          </a:p>
          <a:p>
            <a:r>
              <a:rPr lang="en-US" sz="1200" b="0" i="0" u="none" strike="noStrike" kern="1200" baseline="0" dirty="0" smtClean="0">
                <a:solidFill>
                  <a:schemeClr val="tx1"/>
                </a:solidFill>
                <a:latin typeface="Arial" pitchFamily="34" charset="0"/>
                <a:ea typeface="+mn-ea"/>
                <a:cs typeface="+mn-cs"/>
              </a:rPr>
              <a:t>The majority of clinically relevant HLA antibodies have been shown to be immunoglobulin G (IgG) and are directed against epitopes of class I HLA (A and B) (Yankee et al, 1969).</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Although it has been reported that HLA-C is also expressed on platelets, its expression is lower and there are conflicting and limited data regarding the role of HLA-C antibodies in the outcome of platelet transfusion in </a:t>
            </a:r>
            <a:r>
              <a:rPr lang="en-US" sz="1200" b="0" i="0" u="none" strike="noStrike" kern="1200" baseline="0" dirty="0" err="1" smtClean="0">
                <a:solidFill>
                  <a:schemeClr val="tx1"/>
                </a:solidFill>
                <a:latin typeface="Arial" pitchFamily="34" charset="0"/>
                <a:ea typeface="+mn-ea"/>
                <a:cs typeface="+mn-cs"/>
              </a:rPr>
              <a:t>alloimmunized</a:t>
            </a:r>
            <a:r>
              <a:rPr lang="en-US" sz="1200" b="0" i="0" u="none" strike="noStrike" kern="1200" baseline="0" dirty="0" smtClean="0">
                <a:solidFill>
                  <a:schemeClr val="tx1"/>
                </a:solidFill>
                <a:latin typeface="Arial" pitchFamily="34" charset="0"/>
                <a:ea typeface="+mn-ea"/>
                <a:cs typeface="+mn-cs"/>
              </a:rPr>
              <a:t> patients (</a:t>
            </a:r>
            <a:r>
              <a:rPr lang="en-US" sz="1200" b="0" i="0" u="none" strike="noStrike" kern="1200" baseline="0" dirty="0" err="1" smtClean="0">
                <a:solidFill>
                  <a:schemeClr val="tx1"/>
                </a:solidFill>
                <a:latin typeface="Arial" pitchFamily="34" charset="0"/>
                <a:ea typeface="+mn-ea"/>
                <a:cs typeface="+mn-cs"/>
              </a:rPr>
              <a:t>Legler</a:t>
            </a:r>
            <a:r>
              <a:rPr lang="en-US" sz="1200" b="0" i="0" u="none" strike="noStrike" kern="1200" baseline="0" dirty="0" smtClean="0">
                <a:solidFill>
                  <a:schemeClr val="tx1"/>
                </a:solidFill>
                <a:latin typeface="Arial" pitchFamily="34" charset="0"/>
                <a:ea typeface="+mn-ea"/>
                <a:cs typeface="+mn-cs"/>
              </a:rPr>
              <a:t> et al, 1997; Meehan et al, 2000). Therefore, matching for HLA-C antigens is not regularly considered in the provision of HLA-selected platelets.</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1</a:t>
            </a:fld>
            <a:endParaRPr lang="en-US" altLang="en-US"/>
          </a:p>
        </p:txBody>
      </p:sp>
    </p:spTree>
    <p:extLst>
      <p:ext uri="{BB962C8B-B14F-4D97-AF65-F5344CB8AC3E}">
        <p14:creationId xmlns:p14="http://schemas.microsoft.com/office/powerpoint/2010/main" val="299744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Arial" pitchFamily="34" charset="0"/>
                <a:ea typeface="+mn-ea"/>
                <a:cs typeface="+mn-cs"/>
              </a:rPr>
              <a:t>To actually identify</a:t>
            </a:r>
            <a:r>
              <a:rPr lang="en-US" sz="1200" b="0" i="0" kern="1200" baseline="0" dirty="0" smtClean="0">
                <a:solidFill>
                  <a:schemeClr val="tx1"/>
                </a:solidFill>
                <a:effectLst/>
                <a:latin typeface="Arial" pitchFamily="34" charset="0"/>
                <a:ea typeface="+mn-ea"/>
                <a:cs typeface="+mn-cs"/>
              </a:rPr>
              <a:t> the HLA antibodies, one modern method is that a fluorescence bead is covered in a single epitope with an array or panel of many </a:t>
            </a:r>
            <a:r>
              <a:rPr lang="en-US" sz="1200" b="0" i="0" kern="1200" baseline="0" dirty="0" err="1" smtClean="0">
                <a:solidFill>
                  <a:schemeClr val="tx1"/>
                </a:solidFill>
                <a:effectLst/>
                <a:latin typeface="Arial" pitchFamily="34" charset="0"/>
                <a:ea typeface="+mn-ea"/>
                <a:cs typeface="+mn-cs"/>
              </a:rPr>
              <a:t>many</a:t>
            </a:r>
            <a:r>
              <a:rPr lang="en-US" sz="1200" b="0" i="0" kern="1200" baseline="0" dirty="0" smtClean="0">
                <a:solidFill>
                  <a:schemeClr val="tx1"/>
                </a:solidFill>
                <a:effectLst/>
                <a:latin typeface="Arial" pitchFamily="34" charset="0"/>
                <a:ea typeface="+mn-ea"/>
                <a:cs typeface="+mn-cs"/>
              </a:rPr>
              <a:t> different beads and the antibodies are reacted against this, then the </a:t>
            </a:r>
            <a:r>
              <a:rPr lang="en-US" sz="1200" b="0" i="0" kern="1200" baseline="0" dirty="0" err="1" smtClean="0">
                <a:solidFill>
                  <a:schemeClr val="tx1"/>
                </a:solidFill>
                <a:effectLst/>
                <a:latin typeface="Arial" pitchFamily="34" charset="0"/>
                <a:ea typeface="+mn-ea"/>
                <a:cs typeface="+mn-cs"/>
              </a:rPr>
              <a:t>fluorescene</a:t>
            </a:r>
            <a:r>
              <a:rPr lang="en-US" sz="1200" b="0" i="0" kern="1200" baseline="0" dirty="0" smtClean="0">
                <a:solidFill>
                  <a:schemeClr val="tx1"/>
                </a:solidFill>
                <a:effectLst/>
                <a:latin typeface="Arial" pitchFamily="34" charset="0"/>
                <a:ea typeface="+mn-ea"/>
                <a:cs typeface="+mn-cs"/>
              </a:rPr>
              <a:t> of each bead with the single epitope is measured to determine reactivity against HLA A1,2,3,4, and so on.</a:t>
            </a:r>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Screen patient sera with HLA typed panel –Complement-dependent methods: direct and/or </a:t>
            </a:r>
            <a:r>
              <a:rPr lang="en-US" sz="1200" b="0" i="0" kern="1200" dirty="0" err="1" smtClean="0">
                <a:solidFill>
                  <a:schemeClr val="tx1"/>
                </a:solidFill>
                <a:effectLst/>
                <a:latin typeface="Arial" pitchFamily="34" charset="0"/>
                <a:ea typeface="+mn-ea"/>
                <a:cs typeface="+mn-cs"/>
              </a:rPr>
              <a:t>antiglobulin</a:t>
            </a:r>
            <a:r>
              <a:rPr lang="en-US" sz="1200" b="0" i="0" kern="1200" dirty="0" smtClean="0">
                <a:solidFill>
                  <a:schemeClr val="tx1"/>
                </a:solidFill>
                <a:effectLst/>
                <a:latin typeface="Arial" pitchFamily="34" charset="0"/>
                <a:ea typeface="+mn-ea"/>
                <a:cs typeface="+mn-cs"/>
              </a:rPr>
              <a:t>-augmented </a:t>
            </a:r>
            <a:r>
              <a:rPr lang="en-US" sz="1200" b="0" i="0" kern="1200" dirty="0" err="1" smtClean="0">
                <a:solidFill>
                  <a:schemeClr val="tx1"/>
                </a:solidFill>
                <a:effectLst/>
                <a:latin typeface="Arial" pitchFamily="34" charset="0"/>
                <a:ea typeface="+mn-ea"/>
                <a:cs typeface="+mn-cs"/>
              </a:rPr>
              <a:t>lymphocytotoxicity</a:t>
            </a:r>
            <a:r>
              <a:rPr lang="en-US" sz="1200" b="0" i="0" kern="1200" dirty="0" smtClean="0">
                <a:solidFill>
                  <a:schemeClr val="tx1"/>
                </a:solidFill>
                <a:effectLst/>
                <a:latin typeface="Arial" pitchFamily="34" charset="0"/>
                <a:ea typeface="+mn-ea"/>
                <a:cs typeface="+mn-cs"/>
              </a:rPr>
              <a:t> –Antigen-binding assays such as </a:t>
            </a:r>
            <a:r>
              <a:rPr lang="en-US" sz="1200" b="0" i="0" kern="1200" dirty="0" err="1" smtClean="0">
                <a:solidFill>
                  <a:schemeClr val="tx1"/>
                </a:solidFill>
                <a:effectLst/>
                <a:latin typeface="Arial" pitchFamily="34" charset="0"/>
                <a:ea typeface="+mn-ea"/>
                <a:cs typeface="+mn-cs"/>
              </a:rPr>
              <a:t>Luminex</a:t>
            </a:r>
            <a:r>
              <a:rPr lang="en-US" sz="1200" b="0" i="0" kern="1200" dirty="0" smtClean="0">
                <a:solidFill>
                  <a:schemeClr val="tx1"/>
                </a:solidFill>
                <a:effectLst/>
                <a:latin typeface="Arial" pitchFamily="34" charset="0"/>
                <a:ea typeface="+mn-ea"/>
                <a:cs typeface="+mn-cs"/>
              </a:rPr>
              <a:t>, Flow Cytometry and ELISA preferably with single HLA class I alleles –</a:t>
            </a:r>
            <a:r>
              <a:rPr lang="en-US" sz="1200" b="0" i="0" kern="1200" dirty="0" err="1" smtClean="0">
                <a:solidFill>
                  <a:schemeClr val="tx1"/>
                </a:solidFill>
                <a:effectLst/>
                <a:latin typeface="Arial" pitchFamily="34" charset="0"/>
                <a:ea typeface="+mn-ea"/>
                <a:cs typeface="+mn-cs"/>
              </a:rPr>
              <a:t>HLAMatchmaker</a:t>
            </a:r>
            <a:r>
              <a:rPr lang="en-US" sz="1200" b="0" i="0" kern="1200" dirty="0" smtClean="0">
                <a:solidFill>
                  <a:schemeClr val="tx1"/>
                </a:solidFill>
                <a:effectLst/>
                <a:latin typeface="Arial" pitchFamily="34" charset="0"/>
                <a:ea typeface="+mn-ea"/>
                <a:cs typeface="+mn-cs"/>
              </a:rPr>
              <a:t>-based analysis of serum reactivity pattern to identify acceptable mismatches </a:t>
            </a:r>
          </a:p>
          <a:p>
            <a:endParaRPr lang="en-US" altLang="en-US" sz="1200" b="0" i="0" kern="1200" dirty="0" smtClean="0">
              <a:solidFill>
                <a:schemeClr val="tx1"/>
              </a:solidFill>
              <a:effectLst/>
              <a:latin typeface="Arial" pitchFamily="34" charset="0"/>
              <a:ea typeface="+mn-ea"/>
              <a:cs typeface="+mn-cs"/>
            </a:endParaRPr>
          </a:p>
          <a:p>
            <a:endParaRPr lang="en-US" altLang="en-US" sz="1200" b="0" i="0" kern="1200" dirty="0" smtClean="0">
              <a:solidFill>
                <a:schemeClr val="tx1"/>
              </a:solidFill>
              <a:effectLst/>
              <a:latin typeface="Arial" pitchFamily="34" charset="0"/>
              <a:ea typeface="+mn-ea"/>
              <a:cs typeface="+mn-cs"/>
            </a:endParaRPr>
          </a:p>
          <a:p>
            <a:r>
              <a:rPr lang="en-US" sz="1200" b="0" i="0" kern="1200" dirty="0" err="1" smtClean="0">
                <a:solidFill>
                  <a:schemeClr val="tx1"/>
                </a:solidFill>
                <a:effectLst/>
                <a:latin typeface="Arial" pitchFamily="34" charset="0"/>
                <a:ea typeface="+mn-ea"/>
                <a:cs typeface="+mn-cs"/>
              </a:rPr>
              <a:t>HLAMatchmaker</a:t>
            </a:r>
            <a:r>
              <a:rPr lang="en-US" sz="1200" b="0" i="0" kern="1200" dirty="0" smtClean="0">
                <a:solidFill>
                  <a:schemeClr val="tx1"/>
                </a:solidFill>
                <a:effectLst/>
                <a:latin typeface="Arial" pitchFamily="34" charset="0"/>
                <a:ea typeface="+mn-ea"/>
                <a:cs typeface="+mn-cs"/>
              </a:rPr>
              <a:t>-Defined Triplet Matching for Patients with Class I HLA Allele Mismatched Hematopoietic Cell Transplants from Unrelated Donors </a:t>
            </a:r>
            <a:r>
              <a:rPr lang="en-US" sz="1200" b="0" i="0" kern="1200" dirty="0" err="1" smtClean="0">
                <a:solidFill>
                  <a:schemeClr val="tx1"/>
                </a:solidFill>
                <a:effectLst/>
                <a:latin typeface="Arial" pitchFamily="34" charset="0"/>
                <a:ea typeface="+mn-ea"/>
                <a:cs typeface="+mn-cs"/>
              </a:rPr>
              <a:t>Duquesnoy</a:t>
            </a:r>
            <a:r>
              <a:rPr lang="en-US" sz="1200" b="0" i="0" kern="1200" dirty="0" smtClean="0">
                <a:solidFill>
                  <a:schemeClr val="tx1"/>
                </a:solidFill>
                <a:effectLst/>
                <a:latin typeface="Arial" pitchFamily="34" charset="0"/>
                <a:ea typeface="+mn-ea"/>
                <a:cs typeface="+mn-cs"/>
              </a:rPr>
              <a:t> et al. Biol. Blood Marrow Transplant. 14: 1064-1071, 2008 National Marrow Donor Program (NMDP) Study 2431 cases including ALL (N=581), AML (N=676), CML (N=954) and MDS (N=223) Compare 10/10 allele matches with 9/10 allele matches with different numbers of mismatched triplets Analyze engraftment, GVHD incidence and patient survival </a:t>
            </a:r>
            <a:endParaRPr lang="en-US" altLang="en-US" dirty="0" smtClean="0"/>
          </a:p>
          <a:p>
            <a:endParaRPr lang="en-US" altLang="en-US" dirty="0"/>
          </a:p>
        </p:txBody>
      </p:sp>
      <p:sp>
        <p:nvSpPr>
          <p:cNvPr id="17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AE578D-4D32-447F-A871-4FF0E6DF74F6}" type="slidenum">
              <a:rPr lang="en-US" altLang="en-US" smtClean="0"/>
              <a:pPr>
                <a:spcBef>
                  <a:spcPct val="0"/>
                </a:spcBef>
              </a:pPr>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pitchFamily="34" charset="0"/>
                <a:ea typeface="+mn-ea"/>
                <a:cs typeface="+mn-cs"/>
              </a:rPr>
              <a:t>The top panel shows the </a:t>
            </a:r>
            <a:r>
              <a:rPr lang="en-US" sz="1200" b="1" i="0" kern="1200" dirty="0" err="1" smtClean="0">
                <a:solidFill>
                  <a:schemeClr val="tx1"/>
                </a:solidFill>
                <a:effectLst/>
                <a:latin typeface="Arial" pitchFamily="34" charset="0"/>
                <a:ea typeface="+mn-ea"/>
                <a:cs typeface="+mn-cs"/>
              </a:rPr>
              <a:t>Luminex</a:t>
            </a:r>
            <a:r>
              <a:rPr lang="en-US" sz="1200" b="1" i="0" kern="1200" dirty="0" smtClean="0">
                <a:solidFill>
                  <a:schemeClr val="tx1"/>
                </a:solidFill>
                <a:effectLst/>
                <a:latin typeface="Arial" pitchFamily="34" charset="0"/>
                <a:ea typeface="+mn-ea"/>
                <a:cs typeface="+mn-cs"/>
              </a:rPr>
              <a:t> instrument</a:t>
            </a:r>
            <a:r>
              <a:rPr lang="en-US" sz="1200" b="0" i="0" kern="1200" dirty="0" smtClean="0">
                <a:solidFill>
                  <a:schemeClr val="tx1"/>
                </a:solidFill>
                <a:effectLst/>
                <a:latin typeface="Arial" pitchFamily="34" charset="0"/>
                <a:ea typeface="+mn-ea"/>
                <a:cs typeface="+mn-cs"/>
              </a:rPr>
              <a:t>. There are two lasers in the </a:t>
            </a:r>
            <a:r>
              <a:rPr lang="en-US" sz="1200" b="0" i="0" kern="1200" dirty="0" err="1" smtClean="0">
                <a:solidFill>
                  <a:schemeClr val="tx1"/>
                </a:solidFill>
                <a:effectLst/>
                <a:latin typeface="Arial" pitchFamily="34" charset="0"/>
                <a:ea typeface="+mn-ea"/>
                <a:cs typeface="+mn-cs"/>
              </a:rPr>
              <a:t>Luminex</a:t>
            </a:r>
            <a:r>
              <a:rPr lang="en-US" sz="1200" b="0" i="0" kern="1200" dirty="0" smtClean="0">
                <a:solidFill>
                  <a:schemeClr val="tx1"/>
                </a:solidFill>
                <a:effectLst/>
                <a:latin typeface="Arial" pitchFamily="34" charset="0"/>
                <a:ea typeface="+mn-ea"/>
                <a:cs typeface="+mn-cs"/>
              </a:rPr>
              <a:t> instrument (bottom panel). The red laser excites the fluorophore in the bead which provides a unique signal thereby identifying the HLA molecule attached. The green laser excites the </a:t>
            </a:r>
            <a:r>
              <a:rPr lang="en-US" sz="1200" b="0" i="0" kern="1200" dirty="0" err="1" smtClean="0">
                <a:solidFill>
                  <a:schemeClr val="tx1"/>
                </a:solidFill>
                <a:effectLst/>
                <a:latin typeface="Arial" pitchFamily="34" charset="0"/>
                <a:ea typeface="+mn-ea"/>
                <a:cs typeface="+mn-cs"/>
              </a:rPr>
              <a:t>phycoerythrin</a:t>
            </a:r>
            <a:r>
              <a:rPr lang="en-US" sz="1200" b="0" i="0" kern="1200" dirty="0" smtClean="0">
                <a:solidFill>
                  <a:schemeClr val="tx1"/>
                </a:solidFill>
                <a:effectLst/>
                <a:latin typeface="Arial" pitchFamily="34" charset="0"/>
                <a:ea typeface="+mn-ea"/>
                <a:cs typeface="+mn-cs"/>
              </a:rPr>
              <a:t> bound to the second anti-human IgG antibody indicating IgG antibody in the test serum has bound to the appropriate HLA molecule attached to the bead. (Modified from a figure provided by </a:t>
            </a:r>
            <a:r>
              <a:rPr lang="en-US" sz="1200" b="0" i="0" kern="1200" dirty="0" err="1" smtClean="0">
                <a:solidFill>
                  <a:schemeClr val="tx1"/>
                </a:solidFill>
                <a:effectLst/>
                <a:latin typeface="Arial" pitchFamily="34" charset="0"/>
                <a:ea typeface="+mn-ea"/>
                <a:cs typeface="+mn-cs"/>
              </a:rPr>
              <a:t>Serologicals</a:t>
            </a:r>
            <a:r>
              <a:rPr lang="en-US" sz="1200" b="0" i="0" kern="1200" dirty="0" smtClean="0">
                <a:solidFill>
                  <a:schemeClr val="tx1"/>
                </a:solidFill>
                <a:effectLst/>
                <a:latin typeface="Arial" pitchFamily="34" charset="0"/>
                <a:ea typeface="+mn-ea"/>
                <a:cs typeface="+mn-cs"/>
              </a:rPr>
              <a:t> Corporation.)</a:t>
            </a: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The degree of fluorescence is expressed as a mean fluorescence intensity (MFI), which is normalized by taking into account the degree of fluorescence observed with an antibody negative serum and with beads to which no HLA molecule is attached. A positive control consists of beads bound with PE-labeled human IgG.</a:t>
            </a:r>
          </a:p>
          <a:p>
            <a:endParaRPr lang="en-US" sz="1200" b="0" i="0" kern="1200" dirty="0" smtClean="0">
              <a:solidFill>
                <a:schemeClr val="tx1"/>
              </a:solidFill>
              <a:effectLst/>
              <a:latin typeface="Arial" pitchFamily="34" charset="0"/>
              <a:ea typeface="+mn-ea"/>
              <a:cs typeface="+mn-cs"/>
            </a:endParaRPr>
          </a:p>
          <a:p>
            <a:r>
              <a:rPr lang="en-US" dirty="0" smtClean="0"/>
              <a:t>https://www.ncbi.nlm.nih.gov/pmc/articles/PMC5146910/</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18</a:t>
            </a:fld>
            <a:endParaRPr lang="en-US" altLang="en-US"/>
          </a:p>
        </p:txBody>
      </p:sp>
    </p:spTree>
    <p:extLst>
      <p:ext uri="{BB962C8B-B14F-4D97-AF65-F5344CB8AC3E}">
        <p14:creationId xmlns:p14="http://schemas.microsoft.com/office/powerpoint/2010/main" val="376466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pitchFamily="34" charset="0"/>
                <a:ea typeface="+mn-ea"/>
                <a:cs typeface="+mn-cs"/>
              </a:rPr>
              <a:t>The figure represents the principles underlying the </a:t>
            </a:r>
            <a:r>
              <a:rPr lang="en-US" sz="1200" b="1" i="0" kern="1200" dirty="0" err="1" smtClean="0">
                <a:solidFill>
                  <a:schemeClr val="tx1"/>
                </a:solidFill>
                <a:effectLst/>
                <a:latin typeface="Arial" pitchFamily="34" charset="0"/>
                <a:ea typeface="+mn-ea"/>
                <a:cs typeface="+mn-cs"/>
              </a:rPr>
              <a:t>Luminex</a:t>
            </a:r>
            <a:r>
              <a:rPr lang="en-US" sz="1200" b="1" i="0" kern="1200" dirty="0" smtClean="0">
                <a:solidFill>
                  <a:schemeClr val="tx1"/>
                </a:solidFill>
                <a:effectLst/>
                <a:latin typeface="Arial" pitchFamily="34" charset="0"/>
                <a:ea typeface="+mn-ea"/>
                <a:cs typeface="+mn-cs"/>
              </a:rPr>
              <a:t> bead assay</a:t>
            </a:r>
            <a:r>
              <a:rPr lang="en-US" sz="1200" b="0" i="0" kern="1200" dirty="0" smtClean="0">
                <a:solidFill>
                  <a:schemeClr val="tx1"/>
                </a:solidFill>
                <a:effectLst/>
                <a:latin typeface="Arial" pitchFamily="34" charset="0"/>
                <a:ea typeface="+mn-ea"/>
                <a:cs typeface="+mn-cs"/>
              </a:rPr>
              <a:t>. Each bead has one or more different types of human leukocyte antigen (HLA) molecules attached depending on the level of testing being performed. If the test serum contains an HLA antibody it will bind to the appropriate HLA molecule. This binding can be detected by the use of a second </a:t>
            </a:r>
            <a:r>
              <a:rPr lang="en-US" sz="1200" b="0" i="0" kern="1200" dirty="0" err="1" smtClean="0">
                <a:solidFill>
                  <a:schemeClr val="tx1"/>
                </a:solidFill>
                <a:effectLst/>
                <a:latin typeface="Arial" pitchFamily="34" charset="0"/>
                <a:ea typeface="+mn-ea"/>
                <a:cs typeface="+mn-cs"/>
              </a:rPr>
              <a:t>phycoerythrin</a:t>
            </a:r>
            <a:r>
              <a:rPr lang="en-US" sz="1200" b="0" i="0" kern="1200" dirty="0" smtClean="0">
                <a:solidFill>
                  <a:schemeClr val="tx1"/>
                </a:solidFill>
                <a:effectLst/>
                <a:latin typeface="Arial" pitchFamily="34" charset="0"/>
                <a:ea typeface="+mn-ea"/>
                <a:cs typeface="+mn-cs"/>
              </a:rPr>
              <a:t> (PE)-labeled anti-human IgG. Each bead gives a specific signal when excited by one of the lasers built into the </a:t>
            </a:r>
            <a:r>
              <a:rPr lang="en-US" sz="1200" b="0" i="0" kern="1200" dirty="0" err="1" smtClean="0">
                <a:solidFill>
                  <a:schemeClr val="tx1"/>
                </a:solidFill>
                <a:effectLst/>
                <a:latin typeface="Arial" pitchFamily="34" charset="0"/>
                <a:ea typeface="+mn-ea"/>
                <a:cs typeface="+mn-cs"/>
              </a:rPr>
              <a:t>Luminex</a:t>
            </a:r>
            <a:r>
              <a:rPr lang="en-US" sz="1200" b="0" i="0" kern="1200" dirty="0" smtClean="0">
                <a:solidFill>
                  <a:schemeClr val="tx1"/>
                </a:solidFill>
                <a:effectLst/>
                <a:latin typeface="Arial" pitchFamily="34" charset="0"/>
                <a:ea typeface="+mn-ea"/>
                <a:cs typeface="+mn-cs"/>
              </a:rPr>
              <a:t> instrument due to the unique intensity of fluorophore embedded in the bead. A second laser detects the fluorescent excitation produced by the PE on the second antibody. The combination of the two signals indicates first the presence (PE fluorescence) and second the specificity (bead fluorescence) of the HLA antibody in the test serum.</a:t>
            </a:r>
          </a:p>
          <a:p>
            <a:endParaRPr lang="en-US" sz="1200" b="0" i="0" kern="1200" dirty="0" smtClean="0">
              <a:solidFill>
                <a:schemeClr val="tx1"/>
              </a:solidFill>
              <a:effectLst/>
              <a:latin typeface="Arial" pitchFamily="34" charset="0"/>
              <a:ea typeface="+mn-ea"/>
              <a:cs typeface="+mn-cs"/>
            </a:endParaRPr>
          </a:p>
          <a:p>
            <a:r>
              <a:rPr lang="en-US" dirty="0" smtClean="0"/>
              <a:t>https://www.ncbi.nlm.nih.gov/pmc/articles/PMC5146910/</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22</a:t>
            </a:fld>
            <a:endParaRPr lang="en-US" altLang="en-US"/>
          </a:p>
        </p:txBody>
      </p:sp>
    </p:spTree>
    <p:extLst>
      <p:ext uri="{BB962C8B-B14F-4D97-AF65-F5344CB8AC3E}">
        <p14:creationId xmlns:p14="http://schemas.microsoft.com/office/powerpoint/2010/main" val="382648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The PRA measured the incompatibility of serum from a person or patient against a panel of non-self white blood cells. The test was done one of several ways, but the PRA was designed to detect the presence of antibodies against HLA antigens. The percentage of the test cells against which the serum reacted was also called the “PRA” (technically, the PRA “score,” but pretty much everyone just said “PRA”), and generally represented the percentage of the general population against which the patient was incompatible (e.g., a PRA of 75 means that the person had antibodies against 75% of the population).</a:t>
            </a: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The antibody specificities can then be used to generate a “calculated PRA” (</a:t>
            </a:r>
            <a:r>
              <a:rPr lang="en-US" sz="1200" b="0" i="0" kern="1200" dirty="0" err="1" smtClean="0">
                <a:solidFill>
                  <a:schemeClr val="tx1"/>
                </a:solidFill>
                <a:effectLst/>
                <a:latin typeface="Arial" pitchFamily="34" charset="0"/>
                <a:ea typeface="+mn-ea"/>
                <a:cs typeface="+mn-cs"/>
              </a:rPr>
              <a:t>cPRA</a:t>
            </a:r>
            <a:r>
              <a:rPr lang="en-US" sz="1200" b="0" i="0" kern="1200" dirty="0" smtClean="0">
                <a:solidFill>
                  <a:schemeClr val="tx1"/>
                </a:solidFill>
                <a:effectLst/>
                <a:latin typeface="Arial" pitchFamily="34" charset="0"/>
                <a:ea typeface="+mn-ea"/>
                <a:cs typeface="+mn-cs"/>
              </a:rPr>
              <a:t>), which has the same basic meaning as the old PRA score. The </a:t>
            </a:r>
            <a:r>
              <a:rPr lang="en-US" sz="1200" b="0" i="0" kern="1200" dirty="0" err="1" smtClean="0">
                <a:solidFill>
                  <a:schemeClr val="tx1"/>
                </a:solidFill>
                <a:effectLst/>
                <a:latin typeface="Arial" pitchFamily="34" charset="0"/>
                <a:ea typeface="+mn-ea"/>
                <a:cs typeface="+mn-cs"/>
              </a:rPr>
              <a:t>cPRA</a:t>
            </a:r>
            <a:r>
              <a:rPr lang="en-US" sz="1200" b="0" i="0" kern="1200" dirty="0" smtClean="0">
                <a:solidFill>
                  <a:schemeClr val="tx1"/>
                </a:solidFill>
                <a:effectLst/>
                <a:latin typeface="Arial" pitchFamily="34" charset="0"/>
                <a:ea typeface="+mn-ea"/>
                <a:cs typeface="+mn-cs"/>
              </a:rPr>
              <a:t> may be useful to blood bankers in the management of patients with platelet refractoriness (a situation where platelet transfusions lead to an insufficient response in the patient), because it helps to predict the percentage of random donors who are expected to be incompatible with the patient’s anti-HLA antibodies.</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25</a:t>
            </a:fld>
            <a:endParaRPr lang="en-US" altLang="en-US"/>
          </a:p>
        </p:txBody>
      </p:sp>
    </p:spTree>
    <p:extLst>
      <p:ext uri="{BB962C8B-B14F-4D97-AF65-F5344CB8AC3E}">
        <p14:creationId xmlns:p14="http://schemas.microsoft.com/office/powerpoint/2010/main" val="2769510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With the realization that the majority of HLA antibodies are directed against public epitopes (</a:t>
            </a:r>
            <a:r>
              <a:rPr lang="en-US" sz="1200" b="0" i="0" u="none" strike="noStrike" kern="1200" baseline="0" dirty="0" err="1" smtClean="0">
                <a:solidFill>
                  <a:schemeClr val="tx1"/>
                </a:solidFill>
                <a:latin typeface="Arial" pitchFamily="34" charset="0"/>
                <a:ea typeface="+mn-ea"/>
                <a:cs typeface="+mn-cs"/>
              </a:rPr>
              <a:t>Rodey</a:t>
            </a:r>
            <a:r>
              <a:rPr lang="en-US" sz="1200" b="0" i="0" u="none" strike="noStrike" kern="1200" baseline="0" dirty="0" smtClean="0">
                <a:solidFill>
                  <a:schemeClr val="tx1"/>
                </a:solidFill>
                <a:latin typeface="Arial" pitchFamily="34" charset="0"/>
                <a:ea typeface="+mn-ea"/>
                <a:cs typeface="+mn-cs"/>
              </a:rPr>
              <a:t> et al, 1994), ‘permissive’ mismatches in HLA-A and -B antigens were organized into cross-reactive groups (CREGs) on the basis of shared public epitopes. With CREG matching, platelets with one or two mismatches could be used as long as these antigens fell within the same CREG (</a:t>
            </a:r>
            <a:r>
              <a:rPr lang="en-US" sz="1200" b="0" i="0" u="none" strike="noStrike" kern="1200" baseline="0" dirty="0" err="1" smtClean="0">
                <a:solidFill>
                  <a:schemeClr val="tx1"/>
                </a:solidFill>
                <a:latin typeface="Arial" pitchFamily="34" charset="0"/>
                <a:ea typeface="+mn-ea"/>
                <a:cs typeface="+mn-cs"/>
              </a:rPr>
              <a:t>Vassalo</a:t>
            </a:r>
            <a:r>
              <a:rPr lang="en-US" sz="1200" b="0" i="0" u="none" strike="noStrike" kern="1200" baseline="0" dirty="0" smtClean="0">
                <a:solidFill>
                  <a:schemeClr val="tx1"/>
                </a:solidFill>
                <a:latin typeface="Arial" pitchFamily="34" charset="0"/>
                <a:ea typeface="+mn-ea"/>
                <a:cs typeface="+mn-cs"/>
              </a:rPr>
              <a:t>, 2007).</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One such system used the match grade ‘A’ to signify full antigen match at all four HLA-A and B antigens, ‘BU’ to indicate a donor with homozygous antigens at HLA-A and/or B but who nevertheless had no HLA antigens not present in the patient,</a:t>
            </a:r>
          </a:p>
          <a:p>
            <a:r>
              <a:rPr lang="en-US" sz="1200" b="0" i="0" u="none" strike="noStrike" kern="1200" baseline="0" dirty="0" smtClean="0">
                <a:solidFill>
                  <a:schemeClr val="tx1"/>
                </a:solidFill>
                <a:latin typeface="Arial" pitchFamily="34" charset="0"/>
                <a:ea typeface="+mn-ea"/>
                <a:cs typeface="+mn-cs"/>
              </a:rPr>
              <a:t>‘BX’ to indicate a donor with one or more HLA antigen mismatches with the patient where the mismatches are all in the same CREG’s as the patient antigens and ‘C’ to indicate a donor with one or more mismatches where the mismatches are not in the same CREG’s as the patient antigens (Brown </a:t>
            </a:r>
            <a:r>
              <a:rPr lang="da-DK" sz="1200" b="0" i="0" u="none" strike="noStrike" kern="1200" baseline="0" dirty="0" smtClean="0">
                <a:solidFill>
                  <a:schemeClr val="tx1"/>
                </a:solidFill>
                <a:latin typeface="Arial" pitchFamily="34" charset="0"/>
                <a:ea typeface="+mn-ea"/>
                <a:cs typeface="+mn-cs"/>
              </a:rPr>
              <a:t>&amp; Navarrete, 2011; Kopko et al, 2015).</a:t>
            </a:r>
          </a:p>
          <a:p>
            <a:endParaRPr lang="da-DK" sz="1200" b="0" i="0" u="none" strike="noStrike" kern="1200" baseline="0" dirty="0" smtClean="0">
              <a:solidFill>
                <a:schemeClr val="tx1"/>
              </a:solidFill>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27</a:t>
            </a:fld>
            <a:endParaRPr lang="en-US" altLang="en-US"/>
          </a:p>
        </p:txBody>
      </p:sp>
    </p:spTree>
    <p:extLst>
      <p:ext uri="{BB962C8B-B14F-4D97-AF65-F5344CB8AC3E}">
        <p14:creationId xmlns:p14="http://schemas.microsoft.com/office/powerpoint/2010/main" val="3196876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A (all 4 antigens HLA-A/-B in donor identical to recipient).</a:t>
            </a:r>
          </a:p>
          <a:p>
            <a:r>
              <a:rPr lang="en-US" sz="1200" b="0" i="0" u="none" strike="noStrike" kern="1200" baseline="0" dirty="0" smtClean="0">
                <a:solidFill>
                  <a:schemeClr val="tx1"/>
                </a:solidFill>
                <a:latin typeface="Arial" pitchFamily="34" charset="0"/>
                <a:ea typeface="+mn-ea"/>
                <a:cs typeface="+mn-cs"/>
              </a:rPr>
              <a:t> B (all donor antigens are present in the recipient phenotype but the donor lacks one (B-1) or two (B-2) of the recipient antigens). These are mismatches within cross-reactive groups (CREGS), as explained below.</a:t>
            </a:r>
          </a:p>
          <a:p>
            <a:r>
              <a:rPr lang="en-US" sz="1200" b="0" i="0" u="none" strike="noStrike" kern="1200" baseline="0" dirty="0" smtClean="0">
                <a:solidFill>
                  <a:schemeClr val="tx1"/>
                </a:solidFill>
                <a:latin typeface="Arial" pitchFamily="34" charset="0"/>
                <a:ea typeface="+mn-ea"/>
                <a:cs typeface="+mn-cs"/>
              </a:rPr>
              <a:t>C (donor possesses 1 or more antigens not found in the recipient) (</a:t>
            </a:r>
            <a:r>
              <a:rPr lang="en-US" sz="1200" b="0" i="0" u="none" strike="noStrike" kern="1200" baseline="0" dirty="0" err="1" smtClean="0">
                <a:solidFill>
                  <a:schemeClr val="tx1"/>
                </a:solidFill>
                <a:latin typeface="Arial" pitchFamily="34" charset="0"/>
                <a:ea typeface="+mn-ea"/>
                <a:cs typeface="+mn-cs"/>
              </a:rPr>
              <a:t>Tosato</a:t>
            </a:r>
            <a:r>
              <a:rPr lang="en-US" sz="1200" b="0" i="0" u="none" strike="noStrike" kern="1200" baseline="0" dirty="0" smtClean="0">
                <a:solidFill>
                  <a:schemeClr val="tx1"/>
                </a:solidFill>
                <a:latin typeface="Arial" pitchFamily="34" charset="0"/>
                <a:ea typeface="+mn-ea"/>
                <a:cs typeface="+mn-cs"/>
              </a:rPr>
              <a:t> et al, 1978). These are mismatches outside CREGS.</a:t>
            </a:r>
          </a:p>
          <a:p>
            <a:endParaRPr lang="en-US" sz="1200" b="0" i="0" u="none" strike="noStrike" kern="1200" baseline="0" dirty="0" smtClean="0">
              <a:solidFill>
                <a:schemeClr val="tx1"/>
              </a:solidFill>
              <a:latin typeface="Arial" pitchFamily="34" charset="0"/>
              <a:ea typeface="+mn-ea"/>
              <a:cs typeface="+mn-cs"/>
            </a:endParaRPr>
          </a:p>
          <a:p>
            <a:r>
              <a:rPr lang="en-US" sz="1200" kern="1200" dirty="0" smtClean="0">
                <a:solidFill>
                  <a:schemeClr val="tx1"/>
                </a:solidFill>
                <a:effectLst/>
                <a:latin typeface="Arial" pitchFamily="34" charset="0"/>
                <a:ea typeface="+mn-ea"/>
                <a:cs typeface="+mn-cs"/>
              </a:rPr>
              <a:t>Donors typed by molecular methods can be considered homozygous for an antigen rather than “unknown”, when only one HLA Class I A or B antigen has been identified</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28</a:t>
            </a:fld>
            <a:endParaRPr lang="en-US" altLang="en-US"/>
          </a:p>
        </p:txBody>
      </p:sp>
    </p:spTree>
    <p:extLst>
      <p:ext uri="{BB962C8B-B14F-4D97-AF65-F5344CB8AC3E}">
        <p14:creationId xmlns:p14="http://schemas.microsoft.com/office/powerpoint/2010/main" val="813728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Many BX Matches Have Incompatible Epitopes Cross-Reacting Matches and Bw4/Bw6 mismatches B Bw4/Bw6 epitopes are defined by residues in 79-83 sequence Effect of BW4/6 incompatibility on responses to BX matched platelet transfusions Patients 1-8: lower increments Patients 9-21: comparable increments </a:t>
            </a:r>
            <a:r>
              <a:rPr lang="en-US" sz="1200" b="0" i="0" kern="1200" dirty="0" err="1" smtClean="0">
                <a:solidFill>
                  <a:schemeClr val="tx1"/>
                </a:solidFill>
                <a:effectLst/>
                <a:latin typeface="Arial" pitchFamily="34" charset="0"/>
                <a:ea typeface="+mn-ea"/>
                <a:cs typeface="+mn-cs"/>
              </a:rPr>
              <a:t>McElligott</a:t>
            </a:r>
            <a:r>
              <a:rPr lang="en-US" sz="1200" b="0" i="0" kern="1200" dirty="0" smtClean="0">
                <a:solidFill>
                  <a:schemeClr val="tx1"/>
                </a:solidFill>
                <a:effectLst/>
                <a:latin typeface="Arial" pitchFamily="34" charset="0"/>
                <a:ea typeface="+mn-ea"/>
                <a:cs typeface="+mn-cs"/>
              </a:rPr>
              <a:t> et al Blood 59: 971, 1982 </a:t>
            </a:r>
          </a:p>
          <a:p>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A and BU match groups may have incompatible epitopes revealed by 4-digit DNA typing </a:t>
            </a: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CREG matching considers only HLA-A and HLA-B; how important is HLA-C? </a:t>
            </a:r>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29</a:t>
            </a:fld>
            <a:endParaRPr lang="en-US" altLang="en-US"/>
          </a:p>
        </p:txBody>
      </p:sp>
    </p:spTree>
    <p:extLst>
      <p:ext uri="{BB962C8B-B14F-4D97-AF65-F5344CB8AC3E}">
        <p14:creationId xmlns:p14="http://schemas.microsoft.com/office/powerpoint/2010/main" val="94083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93C77-729A-4A1F-AA57-2F1BEF9EFDF3}" type="slidenum">
              <a:rPr lang="en-US" altLang="en-US" smtClean="0">
                <a:solidFill>
                  <a:srgbClr val="000000"/>
                </a:solidFill>
              </a:rPr>
              <a:pPr>
                <a:spcBef>
                  <a:spcPct val="0"/>
                </a:spcBef>
              </a:pPr>
              <a:t>32</a:t>
            </a:fld>
            <a:endParaRPr lang="en-US" altLang="en-US">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pitchFamily="34" charset="0"/>
                <a:ea typeface="+mn-ea"/>
                <a:cs typeface="+mn-cs"/>
              </a:rPr>
              <a:t>Donors typed by molecular methods can be considered homozygous for an antigen rather than “unknown”, when only one HLA Class I A or B antigen has been identified</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If there are improved responses, HLA-selected platelet transfusions should continue to be used for further transfusions. If there are poor responses to HLA-selected platelet transfusions, the reasons should be sought including poor HLA compatibility of the selected product, non-immune platelet consumption and HPA and ABO incompatibility.</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34</a:t>
            </a:fld>
            <a:endParaRPr lang="en-US" altLang="en-US"/>
          </a:p>
        </p:txBody>
      </p:sp>
    </p:spTree>
    <p:extLst>
      <p:ext uri="{BB962C8B-B14F-4D97-AF65-F5344CB8AC3E}">
        <p14:creationId xmlns:p14="http://schemas.microsoft.com/office/powerpoint/2010/main" val="323735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Restricting use to only A-level or BU-level HLA-matched platelets often greatly limits potentially available platelet inventory and can lead to transfusion delays as the patient is HLA-typed and a matching platelet unit is obtained.9 Moreover, this</a:t>
            </a:r>
          </a:p>
          <a:p>
            <a:r>
              <a:rPr lang="en-US" sz="1200" b="0" i="0" u="none" strike="noStrike" kern="1200" baseline="0" dirty="0" smtClean="0">
                <a:solidFill>
                  <a:schemeClr val="tx1"/>
                </a:solidFill>
                <a:latin typeface="Arial" pitchFamily="34" charset="0"/>
                <a:ea typeface="+mn-ea"/>
                <a:cs typeface="+mn-cs"/>
              </a:rPr>
              <a:t>HLA-matching process does not account for any circulating HPA antibodies.</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35</a:t>
            </a:fld>
            <a:endParaRPr lang="en-US" altLang="en-US"/>
          </a:p>
        </p:txBody>
      </p:sp>
    </p:spTree>
    <p:extLst>
      <p:ext uri="{BB962C8B-B14F-4D97-AF65-F5344CB8AC3E}">
        <p14:creationId xmlns:p14="http://schemas.microsoft.com/office/powerpoint/2010/main" val="154025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I mentioned</a:t>
            </a:r>
            <a:r>
              <a:rPr lang="en-US" sz="1200" b="0" i="0" kern="1200" baseline="0" dirty="0" smtClean="0">
                <a:solidFill>
                  <a:schemeClr val="tx1"/>
                </a:solidFill>
                <a:effectLst/>
                <a:latin typeface="Arial" pitchFamily="34" charset="0"/>
                <a:ea typeface="+mn-ea"/>
                <a:cs typeface="+mn-cs"/>
              </a:rPr>
              <a:t> that HLA is genetically determined, so it is inherited from one’s parents and all of the ones on a single chromosome are passed on as a haplotype</a:t>
            </a:r>
          </a:p>
          <a:p>
            <a:endParaRPr lang="en-US" sz="1200" b="0" i="0" kern="1200" baseline="0" dirty="0" smtClean="0">
              <a:solidFill>
                <a:schemeClr val="tx1"/>
              </a:solidFill>
              <a:effectLst/>
              <a:latin typeface="Arial" pitchFamily="34" charset="0"/>
              <a:ea typeface="+mn-ea"/>
              <a:cs typeface="+mn-cs"/>
            </a:endParaRPr>
          </a:p>
          <a:p>
            <a:endParaRPr lang="en-US" sz="1200" b="0" i="0" kern="1200" baseline="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Treatment of HLA </a:t>
            </a:r>
            <a:r>
              <a:rPr lang="en-US" sz="1200" b="0" i="0" kern="1200" dirty="0" err="1" smtClean="0">
                <a:solidFill>
                  <a:schemeClr val="tx1"/>
                </a:solidFill>
                <a:effectLst/>
                <a:latin typeface="Arial" pitchFamily="34" charset="0"/>
                <a:ea typeface="+mn-ea"/>
                <a:cs typeface="+mn-cs"/>
              </a:rPr>
              <a:t>Alloimmunization</a:t>
            </a:r>
            <a:r>
              <a:rPr lang="en-US" sz="1200" b="0" i="0" kern="1200" dirty="0" smtClean="0">
                <a:solidFill>
                  <a:schemeClr val="tx1"/>
                </a:solidFill>
                <a:effectLst/>
                <a:latin typeface="Arial" pitchFamily="34" charset="0"/>
                <a:ea typeface="+mn-ea"/>
                <a:cs typeface="+mn-cs"/>
              </a:rPr>
              <a:t>- Induced Refractoriness Platelet transfusions from HLA matched donors (Yankee et al. N </a:t>
            </a:r>
            <a:r>
              <a:rPr lang="en-US" sz="1200" b="0" i="0" kern="1200" dirty="0" err="1" smtClean="0">
                <a:solidFill>
                  <a:schemeClr val="tx1"/>
                </a:solidFill>
                <a:effectLst/>
                <a:latin typeface="Arial" pitchFamily="34" charset="0"/>
                <a:ea typeface="+mn-ea"/>
                <a:cs typeface="+mn-cs"/>
              </a:rPr>
              <a:t>Eng</a:t>
            </a:r>
            <a:r>
              <a:rPr lang="en-US" sz="1200" b="0" i="0" kern="1200" dirty="0" smtClean="0">
                <a:solidFill>
                  <a:schemeClr val="tx1"/>
                </a:solidFill>
                <a:effectLst/>
                <a:latin typeface="Arial" pitchFamily="34" charset="0"/>
                <a:ea typeface="+mn-ea"/>
                <a:cs typeface="+mn-cs"/>
              </a:rPr>
              <a:t> J Med 281:1208, 1969) Platelet transfusions from donors mismatched for cross-reacting HLA antigens (</a:t>
            </a:r>
            <a:r>
              <a:rPr lang="en-US" sz="1200" b="0" i="0" kern="1200" dirty="0" err="1" smtClean="0">
                <a:solidFill>
                  <a:schemeClr val="tx1"/>
                </a:solidFill>
                <a:effectLst/>
                <a:latin typeface="Arial" pitchFamily="34" charset="0"/>
                <a:ea typeface="+mn-ea"/>
                <a:cs typeface="+mn-cs"/>
              </a:rPr>
              <a:t>Duquesnoy</a:t>
            </a:r>
            <a:r>
              <a:rPr lang="en-US" sz="1200" b="0" i="0" kern="1200" dirty="0" smtClean="0">
                <a:solidFill>
                  <a:schemeClr val="tx1"/>
                </a:solidFill>
                <a:effectLst/>
                <a:latin typeface="Arial" pitchFamily="34" charset="0"/>
                <a:ea typeface="+mn-ea"/>
                <a:cs typeface="+mn-cs"/>
              </a:rPr>
              <a:t> et al. </a:t>
            </a:r>
            <a:r>
              <a:rPr lang="en-US" sz="1200" b="0" i="0" kern="1200" dirty="0" err="1" smtClean="0">
                <a:solidFill>
                  <a:schemeClr val="tx1"/>
                </a:solidFill>
                <a:effectLst/>
                <a:latin typeface="Arial" pitchFamily="34" charset="0"/>
                <a:ea typeface="+mn-ea"/>
                <a:cs typeface="+mn-cs"/>
              </a:rPr>
              <a:t>Amer</a:t>
            </a:r>
            <a:r>
              <a:rPr lang="en-US" sz="1200" b="0" i="0" kern="1200" dirty="0" smtClean="0">
                <a:solidFill>
                  <a:schemeClr val="tx1"/>
                </a:solidFill>
                <a:effectLst/>
                <a:latin typeface="Arial" pitchFamily="34" charset="0"/>
                <a:ea typeface="+mn-ea"/>
                <a:cs typeface="+mn-cs"/>
              </a:rPr>
              <a:t> J </a:t>
            </a:r>
            <a:r>
              <a:rPr lang="en-US" sz="1200" b="0" i="0" kern="1200" dirty="0" err="1" smtClean="0">
                <a:solidFill>
                  <a:schemeClr val="tx1"/>
                </a:solidFill>
                <a:effectLst/>
                <a:latin typeface="Arial" pitchFamily="34" charset="0"/>
                <a:ea typeface="+mn-ea"/>
                <a:cs typeface="+mn-cs"/>
              </a:rPr>
              <a:t>Hematol</a:t>
            </a:r>
            <a:r>
              <a:rPr lang="en-US" sz="1200" b="0" i="0" kern="1200" dirty="0" smtClean="0">
                <a:solidFill>
                  <a:schemeClr val="tx1"/>
                </a:solidFill>
                <a:effectLst/>
                <a:latin typeface="Arial" pitchFamily="34" charset="0"/>
                <a:ea typeface="+mn-ea"/>
                <a:cs typeface="+mn-cs"/>
              </a:rPr>
              <a:t> 2: 219, 1977) </a:t>
            </a: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Serological Cross-Reactivity Between HLA Antigens HLA antigens carry “private” and “public” epitopes Cross-Reacting Groups (CREGs) of HLA antigens share the same public epitope </a:t>
            </a:r>
            <a:r>
              <a:rPr lang="en-US" sz="1200" b="0" i="0" kern="1200" dirty="0" err="1" smtClean="0">
                <a:solidFill>
                  <a:schemeClr val="tx1"/>
                </a:solidFill>
                <a:effectLst/>
                <a:latin typeface="Arial" pitchFamily="34" charset="0"/>
                <a:ea typeface="+mn-ea"/>
                <a:cs typeface="+mn-cs"/>
              </a:rPr>
              <a:t>Rodey</a:t>
            </a:r>
            <a:r>
              <a:rPr lang="en-US" sz="1200" b="0" i="0" kern="1200" dirty="0" smtClean="0">
                <a:solidFill>
                  <a:schemeClr val="tx1"/>
                </a:solidFill>
                <a:effectLst/>
                <a:latin typeface="Arial" pitchFamily="34" charset="0"/>
                <a:ea typeface="+mn-ea"/>
                <a:cs typeface="+mn-cs"/>
              </a:rPr>
              <a:t> and Fuller: </a:t>
            </a:r>
            <a:r>
              <a:rPr lang="en-US" sz="1200" b="0" i="0" kern="1200" dirty="0" err="1" smtClean="0">
                <a:solidFill>
                  <a:schemeClr val="tx1"/>
                </a:solidFill>
                <a:effectLst/>
                <a:latin typeface="Arial" pitchFamily="34" charset="0"/>
                <a:ea typeface="+mn-ea"/>
                <a:cs typeface="+mn-cs"/>
              </a:rPr>
              <a:t>Crit</a:t>
            </a:r>
            <a:r>
              <a:rPr lang="en-US" sz="1200" b="0" i="0" kern="1200" dirty="0" smtClean="0">
                <a:solidFill>
                  <a:schemeClr val="tx1"/>
                </a:solidFill>
                <a:effectLst/>
                <a:latin typeface="Arial" pitchFamily="34" charset="0"/>
                <a:ea typeface="+mn-ea"/>
                <a:cs typeface="+mn-cs"/>
              </a:rPr>
              <a:t> Rev </a:t>
            </a:r>
            <a:r>
              <a:rPr lang="en-US" sz="1200" b="0" i="0" kern="1200" dirty="0" err="1" smtClean="0">
                <a:solidFill>
                  <a:schemeClr val="tx1"/>
                </a:solidFill>
                <a:effectLst/>
                <a:latin typeface="Arial" pitchFamily="34" charset="0"/>
                <a:ea typeface="+mn-ea"/>
                <a:cs typeface="+mn-cs"/>
              </a:rPr>
              <a:t>Immunol</a:t>
            </a:r>
            <a:r>
              <a:rPr lang="en-US" sz="1200" b="0" i="0" kern="1200" dirty="0" smtClean="0">
                <a:solidFill>
                  <a:schemeClr val="tx1"/>
                </a:solidFill>
                <a:effectLst/>
                <a:latin typeface="Arial" pitchFamily="34" charset="0"/>
                <a:ea typeface="+mn-ea"/>
                <a:cs typeface="+mn-cs"/>
              </a:rPr>
              <a:t> 7:229, 1987 </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4</a:t>
            </a:fld>
            <a:endParaRPr lang="en-US" altLang="en-US"/>
          </a:p>
        </p:txBody>
      </p:sp>
    </p:spTree>
    <p:extLst>
      <p:ext uri="{BB962C8B-B14F-4D97-AF65-F5344CB8AC3E}">
        <p14:creationId xmlns:p14="http://schemas.microsoft.com/office/powerpoint/2010/main" val="409875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method most commonly used by Canadian </a:t>
            </a:r>
            <a:r>
              <a:rPr lang="en-US" sz="1200" b="0" i="0" u="none" strike="noStrike" kern="1200" baseline="0" dirty="0" err="1" smtClean="0">
                <a:solidFill>
                  <a:schemeClr val="tx1"/>
                </a:solidFill>
                <a:latin typeface="Arial" pitchFamily="34" charset="0"/>
                <a:ea typeface="+mn-ea"/>
                <a:cs typeface="+mn-cs"/>
              </a:rPr>
              <a:t>centres</a:t>
            </a:r>
            <a:r>
              <a:rPr lang="en-US" sz="1200" b="0" i="0" u="none" strike="noStrike" kern="1200" baseline="0" dirty="0" smtClean="0">
                <a:solidFill>
                  <a:schemeClr val="tx1"/>
                </a:solidFill>
                <a:latin typeface="Arial" pitchFamily="34" charset="0"/>
                <a:ea typeface="+mn-ea"/>
                <a:cs typeface="+mn-cs"/>
              </a:rPr>
              <a:t> supported by Canadian Blood Services (S </a:t>
            </a:r>
            <a:r>
              <a:rPr lang="en-US" sz="1200" b="0" i="0" u="none" strike="noStrike" kern="1200" baseline="0" dirty="0" err="1" smtClean="0">
                <a:solidFill>
                  <a:schemeClr val="tx1"/>
                </a:solidFill>
                <a:latin typeface="Arial" pitchFamily="34" charset="0"/>
                <a:ea typeface="+mn-ea"/>
                <a:cs typeface="+mn-cs"/>
              </a:rPr>
              <a:t>Nahirniak</a:t>
            </a:r>
            <a:r>
              <a:rPr lang="en-US" sz="1200" b="0" i="0" u="none" strike="noStrike" kern="1200" baseline="0" dirty="0" smtClean="0">
                <a:solidFill>
                  <a:schemeClr val="tx1"/>
                </a:solidFill>
                <a:latin typeface="Arial" pitchFamily="34" charset="0"/>
                <a:ea typeface="+mn-ea"/>
                <a:cs typeface="+mn-cs"/>
              </a:rPr>
              <a:t>, Alberta Health Services Edmonton Divisional Director, </a:t>
            </a:r>
            <a:r>
              <a:rPr lang="en-US" sz="1200" b="0" i="0" u="none" strike="noStrike" kern="1200" baseline="0" dirty="0" err="1" smtClean="0">
                <a:solidFill>
                  <a:schemeClr val="tx1"/>
                </a:solidFill>
                <a:latin typeface="Arial" pitchFamily="34" charset="0"/>
                <a:ea typeface="+mn-ea"/>
                <a:cs typeface="+mn-cs"/>
              </a:rPr>
              <a:t>Hematopathology</a:t>
            </a:r>
            <a:r>
              <a:rPr lang="en-US" sz="1200" b="0" i="0" u="none" strike="noStrike" kern="1200" baseline="0" dirty="0" smtClean="0">
                <a:solidFill>
                  <a:schemeClr val="tx1"/>
                </a:solidFill>
                <a:latin typeface="Arial" pitchFamily="34" charset="0"/>
                <a:ea typeface="+mn-ea"/>
                <a:cs typeface="+mn-cs"/>
              </a:rPr>
              <a:t> and University of Alberta Faculty of Medicine, Canada, personal communication).</a:t>
            </a:r>
            <a:endParaRPr lang="en-US" b="1"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37</a:t>
            </a:fld>
            <a:endParaRPr lang="en-US" altLang="en-US"/>
          </a:p>
        </p:txBody>
      </p:sp>
    </p:spTree>
    <p:extLst>
      <p:ext uri="{BB962C8B-B14F-4D97-AF65-F5344CB8AC3E}">
        <p14:creationId xmlns:p14="http://schemas.microsoft.com/office/powerpoint/2010/main" val="220894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High dose IVIG, splenectomy and plasma exchange, have not been shown to be effective (</a:t>
            </a:r>
            <a:r>
              <a:rPr lang="en-US" sz="1200" b="0" i="0" u="none" strike="noStrike" kern="1200" baseline="0" dirty="0" err="1" smtClean="0">
                <a:solidFill>
                  <a:schemeClr val="tx1"/>
                </a:solidFill>
                <a:latin typeface="Arial" pitchFamily="34" charset="0"/>
                <a:ea typeface="+mn-ea"/>
                <a:cs typeface="+mn-cs"/>
              </a:rPr>
              <a:t>Schiffer</a:t>
            </a:r>
            <a:r>
              <a:rPr lang="en-US" sz="1200" b="0" i="0" u="none" strike="noStrike" kern="1200" baseline="0" dirty="0" smtClean="0">
                <a:solidFill>
                  <a:schemeClr val="tx1"/>
                </a:solidFill>
                <a:latin typeface="Arial" pitchFamily="34" charset="0"/>
                <a:ea typeface="+mn-ea"/>
                <a:cs typeface="+mn-cs"/>
              </a:rPr>
              <a:t> et al, 1984, 2001). Alternative approaches, such as massive transfusions of ABO identical platelets, intravenous immunoglobulin (IVIG) and plasma exchange, have been used, but with less </a:t>
            </a:r>
            <a:r>
              <a:rPr lang="fr-FR" sz="1200" b="0" i="0" u="none" strike="noStrike" kern="1200" baseline="0" dirty="0" err="1" smtClean="0">
                <a:solidFill>
                  <a:schemeClr val="tx1"/>
                </a:solidFill>
                <a:latin typeface="Arial" pitchFamily="34" charset="0"/>
                <a:ea typeface="+mn-ea"/>
                <a:cs typeface="+mn-cs"/>
              </a:rPr>
              <a:t>success</a:t>
            </a:r>
            <a:r>
              <a:rPr lang="fr-FR" sz="1200" b="0" i="0" u="none" strike="noStrike" kern="1200" baseline="0" dirty="0" smtClean="0">
                <a:solidFill>
                  <a:schemeClr val="tx1"/>
                </a:solidFill>
                <a:latin typeface="Arial" pitchFamily="34" charset="0"/>
                <a:ea typeface="+mn-ea"/>
                <a:cs typeface="+mn-cs"/>
              </a:rPr>
              <a:t> (Schiffer et al, 2001).</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39</a:t>
            </a:fld>
            <a:endParaRPr lang="en-US" altLang="en-US"/>
          </a:p>
        </p:txBody>
      </p:sp>
    </p:spTree>
    <p:extLst>
      <p:ext uri="{BB962C8B-B14F-4D97-AF65-F5344CB8AC3E}">
        <p14:creationId xmlns:p14="http://schemas.microsoft.com/office/powerpoint/2010/main" val="1688955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However, in this review, no data on high-resolution HLA antibody definition and HLA typing was considered and hence it is possible that, in some cases, the products were not truly HLA matched.</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44</a:t>
            </a:fld>
            <a:endParaRPr lang="en-US" altLang="en-US"/>
          </a:p>
        </p:txBody>
      </p:sp>
    </p:spTree>
    <p:extLst>
      <p:ext uri="{BB962C8B-B14F-4D97-AF65-F5344CB8AC3E}">
        <p14:creationId xmlns:p14="http://schemas.microsoft.com/office/powerpoint/2010/main" val="3690519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75F2F3-D80D-4AF8-93AD-D7131CF4BA0C}" type="slidenum">
              <a:rPr lang="en-GB" altLang="en-US" smtClean="0"/>
              <a:pPr>
                <a:spcBef>
                  <a:spcPct val="0"/>
                </a:spcBef>
              </a:pPr>
              <a:t>46</a:t>
            </a:fld>
            <a:endParaRPr lang="en-GB"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Alternatively, the platelet unit can be created by apheresis. In this technique, the donor’s blood is anticoagulated with citrate as it leaves the arm, and platelets (and possibly other components) are separated in a centrifuge system through which the donor’s blood flows.  The components that are not to be collected are returned to the donor. In 60-120 minutes, a therapeutic dose of platelets – usually containing the equivalent of a  6-unit pool of individual platelet units – is generated. This component is commonly referred to as “single donor platelets”.</a:t>
            </a:r>
          </a:p>
          <a:p>
            <a:endParaRPr lang="en-GB" altLang="en-US"/>
          </a:p>
          <a:p>
            <a:r>
              <a:rPr lang="en-GB" altLang="en-US"/>
              <a:t>The platelet storage bag is a specialised pack which is made from a gas permeable plastic. The pack has a larger surface area than for other products. Because platelets respire, O</a:t>
            </a:r>
            <a:r>
              <a:rPr lang="en-GB" altLang="en-US" baseline="-25000"/>
              <a:t>2</a:t>
            </a:r>
            <a:r>
              <a:rPr lang="en-GB" altLang="en-US"/>
              <a:t> and CO</a:t>
            </a:r>
            <a:r>
              <a:rPr lang="en-GB" altLang="en-US" baseline="-25000"/>
              <a:t>2</a:t>
            </a:r>
            <a:r>
              <a:rPr lang="en-GB" altLang="en-US"/>
              <a:t> exchange must be facilitated.</a:t>
            </a:r>
          </a:p>
          <a:p>
            <a:endParaRPr lang="en-GB" altLang="en-US"/>
          </a:p>
          <a:p>
            <a:r>
              <a:rPr lang="en-GB" altLang="en-US"/>
              <a:t>If adequate gas exchange cannot take place, the platelets revert to anaerobic respiration (glycolysis). This produces lactate and a build up of CO</a:t>
            </a:r>
            <a:r>
              <a:rPr lang="en-GB" altLang="en-US" baseline="-25000"/>
              <a:t>2. </a:t>
            </a:r>
            <a:r>
              <a:rPr lang="en-GB" altLang="en-US"/>
              <a:t>These combine to overcome the buffering capacity of the plasma and lower the pH to the point that the platelets can no longer function and die.</a:t>
            </a:r>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FF8C9D-8432-4C03-BDE5-18605CD59C6A}" type="slidenum">
              <a:rPr lang="en-US" altLang="en-US" smtClean="0"/>
              <a:pPr>
                <a:spcBef>
                  <a:spcPct val="0"/>
                </a:spcBef>
              </a:pPr>
              <a:t>47</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All of the treatment groups showed reduced and similar reductions in HLA alloimmunization and refractoriness, and all patients avoided hemorrhagic complications at the same rate.  Some patients developed HLA alloantibodies and refractoriness even though receiving leukoreduced platelets; these individuals may have been sensitized prior to the study even though they did not have demonstrable antibodies at its start. The study’s authors recommended the use of leukoreduced components for all AML patients as a means of avoiding or reducing the problem of refractoriness.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48</a:t>
            </a:fld>
            <a:endParaRPr lang="en-US" altLang="en-US"/>
          </a:p>
        </p:txBody>
      </p:sp>
    </p:spTree>
    <p:extLst>
      <p:ext uri="{BB962C8B-B14F-4D97-AF65-F5344CB8AC3E}">
        <p14:creationId xmlns:p14="http://schemas.microsoft.com/office/powerpoint/2010/main" val="309671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interested in HLA in transfusion?</a:t>
            </a:r>
          </a:p>
          <a:p>
            <a:endParaRPr lang="en-US" dirty="0" smtClean="0"/>
          </a:p>
          <a:p>
            <a:r>
              <a:rPr lang="en-US" dirty="0" smtClean="0"/>
              <a:t>There are several reasons,</a:t>
            </a:r>
            <a:r>
              <a:rPr lang="en-US" baseline="0" dirty="0" smtClean="0"/>
              <a:t> including especially that HLA plays a role in  platelet refractoriness and in Transplant because of its role in identifying self from </a:t>
            </a:r>
            <a:r>
              <a:rPr lang="en-US" baseline="0" dirty="0" err="1" smtClean="0"/>
              <a:t>nonself</a:t>
            </a:r>
            <a:endParaRPr lang="en-US" baseline="0" dirty="0" smtClean="0"/>
          </a:p>
          <a:p>
            <a:endParaRPr lang="en-US" baseline="0" dirty="0" smtClean="0"/>
          </a:p>
          <a:p>
            <a:r>
              <a:rPr lang="en-US" baseline="0" dirty="0" smtClean="0"/>
              <a:t>As you can imagine from the familial inheritance, this is why family members are more likely to match in a transplant</a:t>
            </a:r>
          </a:p>
          <a:p>
            <a:endParaRPr lang="en-US" baseline="0" dirty="0" smtClean="0"/>
          </a:p>
          <a:p>
            <a:r>
              <a:rPr lang="en-US" baseline="0" dirty="0" smtClean="0"/>
              <a:t>This also plays a role in TAGVHD and why we irradiate all BP donated from family members</a:t>
            </a:r>
            <a:endParaRPr lang="en-US" dirty="0"/>
          </a:p>
        </p:txBody>
      </p:sp>
      <p:sp>
        <p:nvSpPr>
          <p:cNvPr id="4" name="Slide Number Placeholder 3"/>
          <p:cNvSpPr>
            <a:spLocks noGrp="1"/>
          </p:cNvSpPr>
          <p:nvPr>
            <p:ph type="sldNum" sz="quarter" idx="10"/>
          </p:nvPr>
        </p:nvSpPr>
        <p:spPr/>
        <p:txBody>
          <a:bodyPr/>
          <a:lstStyle/>
          <a:p>
            <a:pPr>
              <a:defRPr/>
            </a:pPr>
            <a:fld id="{EE5D336E-6BB2-4157-A5E4-E9467C2EAF6C}" type="slidenum">
              <a:rPr lang="en-US" altLang="en-US" smtClean="0"/>
              <a:pPr>
                <a:defRPr/>
              </a:pPr>
              <a:t>5</a:t>
            </a:fld>
            <a:endParaRPr lang="en-US" altLang="en-US"/>
          </a:p>
        </p:txBody>
      </p:sp>
    </p:spTree>
    <p:extLst>
      <p:ext uri="{BB962C8B-B14F-4D97-AF65-F5344CB8AC3E}">
        <p14:creationId xmlns:p14="http://schemas.microsoft.com/office/powerpoint/2010/main" val="399650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B7F39B-CE7D-4634-8734-8144F50474DB}" type="slidenum">
              <a:rPr lang="en-US" altLang="en-US" smtClean="0"/>
              <a:pPr>
                <a:spcBef>
                  <a:spcPct val="0"/>
                </a:spcBef>
              </a:pPr>
              <a:t>6</a:t>
            </a:fld>
            <a:endParaRPr lang="en-US"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 mentioned platelet refractoriness earlier</a:t>
            </a:r>
          </a:p>
          <a:p>
            <a:endParaRPr lang="en-US" altLang="en-US" dirty="0" smtClean="0"/>
          </a:p>
          <a:p>
            <a:r>
              <a:rPr lang="en-US" altLang="en-US" dirty="0" smtClean="0"/>
              <a:t>Patients </a:t>
            </a:r>
            <a:r>
              <a:rPr lang="en-US" altLang="en-US" dirty="0"/>
              <a:t>may demonstrate refractoriness to platelet transfusions for a variety of reasons</a:t>
            </a:r>
          </a:p>
          <a:p>
            <a:endParaRPr lang="en-US" altLang="en-US" dirty="0" smtClean="0"/>
          </a:p>
          <a:p>
            <a:r>
              <a:rPr lang="en-US" altLang="en-US" dirty="0" smtClean="0"/>
              <a:t>The </a:t>
            </a:r>
            <a:r>
              <a:rPr lang="en-US" altLang="en-US" dirty="0"/>
              <a:t>classic situation of </a:t>
            </a:r>
            <a:r>
              <a:rPr lang="en-US" altLang="en-US" dirty="0" err="1"/>
              <a:t>alloimmunization</a:t>
            </a:r>
            <a:r>
              <a:rPr lang="en-US" altLang="en-US" dirty="0"/>
              <a:t> is illustrated in the inset figure. A patient shows good responses to platelet transfusions initially, but these decline as the alloantibodies appear. </a:t>
            </a:r>
            <a:endParaRPr lang="en-US" altLang="en-US" dirty="0" smtClean="0"/>
          </a:p>
          <a:p>
            <a:endParaRPr lang="en-US" altLang="en-US" dirty="0" smtClean="0"/>
          </a:p>
          <a:p>
            <a:r>
              <a:rPr lang="en-US" altLang="en-US" dirty="0" smtClean="0"/>
              <a:t>Later</a:t>
            </a:r>
            <a:r>
              <a:rPr lang="en-US" altLang="en-US" dirty="0"/>
              <a:t>, provision of compatible units that lack the epitopes against which the antibodies are reacting result in a return of good increments and the desired clinical effect. </a:t>
            </a:r>
            <a:endParaRPr lang="en-US" altLang="en-US" dirty="0" smtClean="0"/>
          </a:p>
          <a:p>
            <a:endParaRPr lang="en-US" altLang="en-US" dirty="0" smtClean="0"/>
          </a:p>
          <a:p>
            <a:r>
              <a:rPr lang="en-US" altLang="en-US" dirty="0" smtClean="0"/>
              <a:t>The </a:t>
            </a:r>
            <a:r>
              <a:rPr lang="en-US" altLang="en-US" dirty="0"/>
              <a:t>alloantibodies are most commonly due to HLA antibodies or, less frequently, to antibodies against platelet-specific antigens. </a:t>
            </a:r>
            <a:endParaRPr lang="en-US" altLang="en-US" dirty="0" smtClean="0"/>
          </a:p>
          <a:p>
            <a:endParaRPr lang="en-US" altLang="en-US" dirty="0" smtClean="0"/>
          </a:p>
          <a:p>
            <a:r>
              <a:rPr lang="en-US" altLang="en-US" dirty="0" smtClean="0"/>
              <a:t>In </a:t>
            </a:r>
            <a:r>
              <a:rPr lang="en-US" altLang="en-US" dirty="0"/>
              <a:t>some patients with high titers of ABO antibodies, these </a:t>
            </a:r>
            <a:r>
              <a:rPr lang="en-US" altLang="en-US" dirty="0" err="1"/>
              <a:t>isoagglutinins</a:t>
            </a:r>
            <a:r>
              <a:rPr lang="en-US" altLang="en-US" dirty="0"/>
              <a:t> can also cause a blunted response to transfusions until platelets that do not bear ABO-incompatible antigens are transfused. Autoantibodies can, of course, cause similar platelet clearance, and this is a more difficult problem as compatible platelets are not to be found.  Antibodies directed against drugs can also cause accelerated platelet clearance, either because the dugs or the immune complexes bind with platelets. Finally, non-immune causes of refractoriness need to be considered, including infection and sepsis, DIC and splenomegaly</a:t>
            </a:r>
            <a:r>
              <a:rPr lang="en-US" altLang="en-US" dirty="0" smtClean="0"/>
              <a:t>.</a:t>
            </a:r>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4" charset="0"/>
                <a:ea typeface="+mn-ea"/>
                <a:cs typeface="+mn-cs"/>
              </a:rPr>
              <a:t>The TRAP study reported that in patients with acute myeloid </a:t>
            </a:r>
            <a:r>
              <a:rPr lang="en-US" sz="1200" b="0" i="0" u="none" strike="noStrike" kern="1200" baseline="0" dirty="0" err="1" smtClean="0">
                <a:solidFill>
                  <a:schemeClr val="tx1"/>
                </a:solidFill>
                <a:latin typeface="Arial" pitchFamily="34" charset="0"/>
                <a:ea typeface="+mn-ea"/>
                <a:cs typeface="+mn-cs"/>
              </a:rPr>
              <a:t>leukaemia</a:t>
            </a:r>
            <a:r>
              <a:rPr lang="en-US" sz="1200" b="0" i="0" u="none" strike="noStrike" kern="1200" baseline="0" dirty="0" smtClean="0">
                <a:solidFill>
                  <a:schemeClr val="tx1"/>
                </a:solidFill>
                <a:latin typeface="Arial" pitchFamily="34" charset="0"/>
                <a:ea typeface="+mn-ea"/>
                <a:cs typeface="+mn-cs"/>
              </a:rPr>
              <a:t> the incidence of HLA </a:t>
            </a:r>
            <a:r>
              <a:rPr lang="en-US" sz="1200" b="0" i="0" u="none" strike="noStrike" kern="1200" baseline="0" dirty="0" err="1" smtClean="0">
                <a:solidFill>
                  <a:schemeClr val="tx1"/>
                </a:solidFill>
                <a:latin typeface="Arial" pitchFamily="34" charset="0"/>
                <a:ea typeface="+mn-ea"/>
                <a:cs typeface="+mn-cs"/>
              </a:rPr>
              <a:t>alloimmunization</a:t>
            </a:r>
            <a:r>
              <a:rPr lang="en-US" sz="1200" b="0" i="0" u="none" strike="noStrike" kern="1200" baseline="0" dirty="0" smtClean="0">
                <a:solidFill>
                  <a:schemeClr val="tx1"/>
                </a:solidFill>
                <a:latin typeface="Arial" pitchFamily="34" charset="0"/>
                <a:ea typeface="+mn-ea"/>
                <a:cs typeface="+mn-cs"/>
              </a:rPr>
              <a:t> in patients receiving leucocyte-reduced blood components was 9% in patients who had never been pregnant and 32% in those with a history of pregnancy</a:t>
            </a:r>
          </a:p>
          <a:p>
            <a:endParaRPr lang="en-US" altLang="en-US" dirty="0" smtClean="0"/>
          </a:p>
          <a:p>
            <a:r>
              <a:rPr lang="en-US" sz="1200" b="0" i="0" u="none" strike="noStrike" kern="1200" baseline="0" dirty="0" smtClean="0">
                <a:solidFill>
                  <a:schemeClr val="tx1"/>
                </a:solidFill>
                <a:latin typeface="Arial" pitchFamily="34" charset="0"/>
                <a:ea typeface="+mn-ea"/>
                <a:cs typeface="+mn-cs"/>
              </a:rPr>
              <a:t>Specific HPA antibodies occur at a frequency of 8% (The Trial to Reduce </a:t>
            </a:r>
            <a:r>
              <a:rPr lang="en-US" sz="1200" b="0" i="0" u="none" strike="noStrike" kern="1200" baseline="0" dirty="0" err="1" smtClean="0">
                <a:solidFill>
                  <a:schemeClr val="tx1"/>
                </a:solidFill>
                <a:latin typeface="Arial" pitchFamily="34" charset="0"/>
                <a:ea typeface="+mn-ea"/>
                <a:cs typeface="+mn-cs"/>
              </a:rPr>
              <a:t>Alloimmunization</a:t>
            </a:r>
            <a:r>
              <a:rPr lang="en-US" sz="1200" b="0" i="0" u="none" strike="noStrike" kern="1200" baseline="0" dirty="0" smtClean="0">
                <a:solidFill>
                  <a:schemeClr val="tx1"/>
                </a:solidFill>
                <a:latin typeface="Arial" pitchFamily="34" charset="0"/>
                <a:ea typeface="+mn-ea"/>
                <a:cs typeface="+mn-cs"/>
              </a:rPr>
              <a:t> to Platelets Study Group, 1997) to 20–25% (Murphy &amp; Waters, 1985) in various studies of multi-transfused </a:t>
            </a:r>
            <a:r>
              <a:rPr lang="en-US" sz="1200" b="0" i="0" u="none" strike="noStrike" kern="1200" baseline="0" dirty="0" err="1" smtClean="0">
                <a:solidFill>
                  <a:schemeClr val="tx1"/>
                </a:solidFill>
                <a:latin typeface="Arial" pitchFamily="34" charset="0"/>
                <a:ea typeface="+mn-ea"/>
                <a:cs typeface="+mn-cs"/>
              </a:rPr>
              <a:t>haematology</a:t>
            </a:r>
            <a:r>
              <a:rPr lang="en-US" sz="1200" b="0" i="0" u="none" strike="noStrike" kern="1200" baseline="0" dirty="0" smtClean="0">
                <a:solidFill>
                  <a:schemeClr val="tx1"/>
                </a:solidFill>
                <a:latin typeface="Arial" pitchFamily="34" charset="0"/>
                <a:ea typeface="+mn-ea"/>
                <a:cs typeface="+mn-cs"/>
              </a:rPr>
              <a:t> patients and are usually found in combination with HLA antibodies (</a:t>
            </a:r>
            <a:r>
              <a:rPr lang="en-US" sz="1200" b="0" i="0" u="none" strike="noStrike" kern="1200" baseline="0" dirty="0" err="1" smtClean="0">
                <a:solidFill>
                  <a:schemeClr val="tx1"/>
                </a:solidFill>
                <a:latin typeface="Arial" pitchFamily="34" charset="0"/>
                <a:ea typeface="+mn-ea"/>
                <a:cs typeface="+mn-cs"/>
              </a:rPr>
              <a:t>Kurz</a:t>
            </a:r>
            <a:r>
              <a:rPr lang="en-US" sz="1200" b="0" i="0" u="none" strike="noStrike" kern="1200" baseline="0" dirty="0" smtClean="0">
                <a:solidFill>
                  <a:schemeClr val="tx1"/>
                </a:solidFill>
                <a:latin typeface="Arial" pitchFamily="34" charset="0"/>
                <a:ea typeface="+mn-ea"/>
                <a:cs typeface="+mn-cs"/>
              </a:rPr>
              <a:t> et al, 1996), although they may occur in isolation (</a:t>
            </a:r>
            <a:r>
              <a:rPr lang="en-US" sz="1200" b="0" i="0" u="none" strike="noStrike" kern="1200" baseline="0" dirty="0" err="1" smtClean="0">
                <a:solidFill>
                  <a:schemeClr val="tx1"/>
                </a:solidFill>
                <a:latin typeface="Arial" pitchFamily="34" charset="0"/>
                <a:ea typeface="+mn-ea"/>
                <a:cs typeface="+mn-cs"/>
              </a:rPr>
              <a:t>Pavenski</a:t>
            </a:r>
            <a:r>
              <a:rPr lang="en-US" sz="1200" b="0" i="0" u="none" strike="noStrike" kern="1200" baseline="0" dirty="0" smtClean="0">
                <a:solidFill>
                  <a:schemeClr val="tx1"/>
                </a:solidFill>
                <a:latin typeface="Arial" pitchFamily="34" charset="0"/>
                <a:ea typeface="+mn-ea"/>
                <a:cs typeface="+mn-cs"/>
              </a:rPr>
              <a:t> et al, 2012).</a:t>
            </a:r>
          </a:p>
          <a:p>
            <a:endParaRPr lang="en-US" altLang="en-US" sz="1200" b="0" i="0" u="none" strike="noStrike" kern="1200" baseline="0" dirty="0" smtClean="0">
              <a:solidFill>
                <a:schemeClr val="tx1"/>
              </a:solidFill>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Two patterns can be seen in refractory patients. A normal increment at one hour following transfusion with return to the baseline count within 24 hours (green curve) is typical of the shortening of platelet survival seen with sepsis, hematopoietic cell transplantation, disseminated intravascular coagulation, and possibly in bleeding patients and those taking medications that interfere with platelet survival. The second pattern consists of little or no increment in platelet count, even within one hour of transfusion (red curve); this pattern is seen with </a:t>
            </a:r>
            <a:r>
              <a:rPr lang="en-US" sz="1200" b="0" i="0" kern="1200" dirty="0" err="1" smtClean="0">
                <a:solidFill>
                  <a:schemeClr val="tx1"/>
                </a:solidFill>
                <a:effectLst/>
                <a:latin typeface="Arial" pitchFamily="34" charset="0"/>
                <a:ea typeface="+mn-ea"/>
                <a:cs typeface="+mn-cs"/>
              </a:rPr>
              <a:t>alloimmunization</a:t>
            </a:r>
            <a:r>
              <a:rPr lang="en-US" sz="1200" b="0" i="0" kern="1200" dirty="0" smtClean="0">
                <a:solidFill>
                  <a:schemeClr val="tx1"/>
                </a:solidFill>
                <a:effectLst/>
                <a:latin typeface="Arial" pitchFamily="34" charset="0"/>
                <a:ea typeface="+mn-ea"/>
                <a:cs typeface="+mn-cs"/>
              </a:rPr>
              <a:t>.</a:t>
            </a:r>
            <a:endParaRPr lang="en-US" altLang="en-US" dirty="0" smtClean="0"/>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B7F39B-CE7D-4634-8734-8144F50474DB}" type="slidenum">
              <a:rPr lang="en-US" altLang="en-US" smtClean="0"/>
              <a:pPr>
                <a:spcBef>
                  <a:spcPct val="0"/>
                </a:spcBef>
              </a:pPr>
              <a:t>7</a:t>
            </a:fld>
            <a:endParaRPr lang="en-US"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 mentioned platelet refractoriness earlier</a:t>
            </a:r>
          </a:p>
          <a:p>
            <a:endParaRPr lang="en-US" altLang="en-US" dirty="0" smtClean="0"/>
          </a:p>
          <a:p>
            <a:r>
              <a:rPr lang="en-US" altLang="en-US" dirty="0" smtClean="0"/>
              <a:t>Patients </a:t>
            </a:r>
            <a:r>
              <a:rPr lang="en-US" altLang="en-US" dirty="0"/>
              <a:t>may demonstrate refractoriness to platelet transfusions for a variety of reasons</a:t>
            </a:r>
          </a:p>
          <a:p>
            <a:endParaRPr lang="en-US" altLang="en-US" dirty="0" smtClean="0"/>
          </a:p>
          <a:p>
            <a:r>
              <a:rPr lang="en-US" altLang="en-US" dirty="0" smtClean="0"/>
              <a:t>The </a:t>
            </a:r>
            <a:r>
              <a:rPr lang="en-US" altLang="en-US" dirty="0"/>
              <a:t>classic situation of </a:t>
            </a:r>
            <a:r>
              <a:rPr lang="en-US" altLang="en-US" dirty="0" err="1"/>
              <a:t>alloimmunization</a:t>
            </a:r>
            <a:r>
              <a:rPr lang="en-US" altLang="en-US" dirty="0"/>
              <a:t> is illustrated in the inset figure. A patient shows good responses to platelet transfusions initially, but these decline as the alloantibodies appear. </a:t>
            </a:r>
            <a:endParaRPr lang="en-US" altLang="en-US" dirty="0" smtClean="0"/>
          </a:p>
          <a:p>
            <a:endParaRPr lang="en-US" altLang="en-US" dirty="0" smtClean="0"/>
          </a:p>
          <a:p>
            <a:r>
              <a:rPr lang="en-US" altLang="en-US" dirty="0" smtClean="0"/>
              <a:t>Later</a:t>
            </a:r>
            <a:r>
              <a:rPr lang="en-US" altLang="en-US" dirty="0"/>
              <a:t>, provision of compatible units that lack the epitopes against which the antibodies are reacting result in a return of good increments and the desired clinical effect. </a:t>
            </a:r>
            <a:endParaRPr lang="en-US" altLang="en-US" dirty="0" smtClean="0"/>
          </a:p>
          <a:p>
            <a:endParaRPr lang="en-US" altLang="en-US" dirty="0" smtClean="0"/>
          </a:p>
          <a:p>
            <a:r>
              <a:rPr lang="en-US" altLang="en-US" dirty="0" smtClean="0"/>
              <a:t>The </a:t>
            </a:r>
            <a:r>
              <a:rPr lang="en-US" altLang="en-US" dirty="0"/>
              <a:t>alloantibodies are most commonly due to HLA antibodies or, less frequently, to antibodies against platelet-specific antigens. </a:t>
            </a:r>
            <a:endParaRPr lang="en-US" altLang="en-US" dirty="0" smtClean="0"/>
          </a:p>
          <a:p>
            <a:endParaRPr lang="en-US" altLang="en-US" dirty="0" smtClean="0"/>
          </a:p>
          <a:p>
            <a:r>
              <a:rPr lang="en-US" altLang="en-US" dirty="0" smtClean="0"/>
              <a:t>In </a:t>
            </a:r>
            <a:r>
              <a:rPr lang="en-US" altLang="en-US" dirty="0"/>
              <a:t>some patients with high titers of ABO antibodies, these </a:t>
            </a:r>
            <a:r>
              <a:rPr lang="en-US" altLang="en-US" dirty="0" err="1"/>
              <a:t>isoagglutinins</a:t>
            </a:r>
            <a:r>
              <a:rPr lang="en-US" altLang="en-US" dirty="0"/>
              <a:t> can also cause a blunted response to transfusions until platelets that do not bear ABO-incompatible antigens are transfused. Autoantibodies can, of course, cause similar platelet clearance, and this is a more difficult problem as compatible platelets are not to be found.  Antibodies directed against drugs can also cause accelerated platelet clearance, either because the dugs or the immune complexes bind with platelets. Finally, non-immune causes of refractoriness need to be considered, including infection and sepsis, DIC and splenomegaly</a:t>
            </a:r>
            <a:r>
              <a:rPr lang="en-US" altLang="en-US" dirty="0" smtClean="0"/>
              <a:t>.</a:t>
            </a:r>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4" charset="0"/>
                <a:ea typeface="+mn-ea"/>
                <a:cs typeface="+mn-cs"/>
              </a:rPr>
              <a:t>The TRAP study reported that in patients with acute myeloid </a:t>
            </a:r>
            <a:r>
              <a:rPr lang="en-US" sz="1200" b="0" i="0" u="none" strike="noStrike" kern="1200" baseline="0" dirty="0" err="1" smtClean="0">
                <a:solidFill>
                  <a:schemeClr val="tx1"/>
                </a:solidFill>
                <a:latin typeface="Arial" pitchFamily="34" charset="0"/>
                <a:ea typeface="+mn-ea"/>
                <a:cs typeface="+mn-cs"/>
              </a:rPr>
              <a:t>leukaemia</a:t>
            </a:r>
            <a:r>
              <a:rPr lang="en-US" sz="1200" b="0" i="0" u="none" strike="noStrike" kern="1200" baseline="0" dirty="0" smtClean="0">
                <a:solidFill>
                  <a:schemeClr val="tx1"/>
                </a:solidFill>
                <a:latin typeface="Arial" pitchFamily="34" charset="0"/>
                <a:ea typeface="+mn-ea"/>
                <a:cs typeface="+mn-cs"/>
              </a:rPr>
              <a:t> the incidence of HLA </a:t>
            </a:r>
            <a:r>
              <a:rPr lang="en-US" sz="1200" b="0" i="0" u="none" strike="noStrike" kern="1200" baseline="0" dirty="0" err="1" smtClean="0">
                <a:solidFill>
                  <a:schemeClr val="tx1"/>
                </a:solidFill>
                <a:latin typeface="Arial" pitchFamily="34" charset="0"/>
                <a:ea typeface="+mn-ea"/>
                <a:cs typeface="+mn-cs"/>
              </a:rPr>
              <a:t>alloimmunization</a:t>
            </a:r>
            <a:r>
              <a:rPr lang="en-US" sz="1200" b="0" i="0" u="none" strike="noStrike" kern="1200" baseline="0" dirty="0" smtClean="0">
                <a:solidFill>
                  <a:schemeClr val="tx1"/>
                </a:solidFill>
                <a:latin typeface="Arial" pitchFamily="34" charset="0"/>
                <a:ea typeface="+mn-ea"/>
                <a:cs typeface="+mn-cs"/>
              </a:rPr>
              <a:t> in patients receiving leucocyte-reduced blood components was 9% in patients who had never been pregnant and 32% in those with a history of pregnancy</a:t>
            </a:r>
          </a:p>
          <a:p>
            <a:endParaRPr lang="en-US" altLang="en-US" dirty="0" smtClean="0"/>
          </a:p>
          <a:p>
            <a:r>
              <a:rPr lang="en-US" sz="1200" b="0" i="0" u="none" strike="noStrike" kern="1200" baseline="0" dirty="0" smtClean="0">
                <a:solidFill>
                  <a:schemeClr val="tx1"/>
                </a:solidFill>
                <a:latin typeface="Arial" pitchFamily="34" charset="0"/>
                <a:ea typeface="+mn-ea"/>
                <a:cs typeface="+mn-cs"/>
              </a:rPr>
              <a:t>Specific HPA antibodies occur at a frequency of 8% (The Trial to Reduce </a:t>
            </a:r>
            <a:r>
              <a:rPr lang="en-US" sz="1200" b="0" i="0" u="none" strike="noStrike" kern="1200" baseline="0" dirty="0" err="1" smtClean="0">
                <a:solidFill>
                  <a:schemeClr val="tx1"/>
                </a:solidFill>
                <a:latin typeface="Arial" pitchFamily="34" charset="0"/>
                <a:ea typeface="+mn-ea"/>
                <a:cs typeface="+mn-cs"/>
              </a:rPr>
              <a:t>Alloimmunization</a:t>
            </a:r>
            <a:r>
              <a:rPr lang="en-US" sz="1200" b="0" i="0" u="none" strike="noStrike" kern="1200" baseline="0" dirty="0" smtClean="0">
                <a:solidFill>
                  <a:schemeClr val="tx1"/>
                </a:solidFill>
                <a:latin typeface="Arial" pitchFamily="34" charset="0"/>
                <a:ea typeface="+mn-ea"/>
                <a:cs typeface="+mn-cs"/>
              </a:rPr>
              <a:t> to Platelets Study Group, 1997) to 20–25% (Murphy &amp; Waters, 1985) in various studies of multi-transfused </a:t>
            </a:r>
            <a:r>
              <a:rPr lang="en-US" sz="1200" b="0" i="0" u="none" strike="noStrike" kern="1200" baseline="0" dirty="0" err="1" smtClean="0">
                <a:solidFill>
                  <a:schemeClr val="tx1"/>
                </a:solidFill>
                <a:latin typeface="Arial" pitchFamily="34" charset="0"/>
                <a:ea typeface="+mn-ea"/>
                <a:cs typeface="+mn-cs"/>
              </a:rPr>
              <a:t>haematology</a:t>
            </a:r>
            <a:r>
              <a:rPr lang="en-US" sz="1200" b="0" i="0" u="none" strike="noStrike" kern="1200" baseline="0" dirty="0" smtClean="0">
                <a:solidFill>
                  <a:schemeClr val="tx1"/>
                </a:solidFill>
                <a:latin typeface="Arial" pitchFamily="34" charset="0"/>
                <a:ea typeface="+mn-ea"/>
                <a:cs typeface="+mn-cs"/>
              </a:rPr>
              <a:t> patients and are usually found in combination with HLA antibodies (</a:t>
            </a:r>
            <a:r>
              <a:rPr lang="en-US" sz="1200" b="0" i="0" u="none" strike="noStrike" kern="1200" baseline="0" dirty="0" err="1" smtClean="0">
                <a:solidFill>
                  <a:schemeClr val="tx1"/>
                </a:solidFill>
                <a:latin typeface="Arial" pitchFamily="34" charset="0"/>
                <a:ea typeface="+mn-ea"/>
                <a:cs typeface="+mn-cs"/>
              </a:rPr>
              <a:t>Kurz</a:t>
            </a:r>
            <a:r>
              <a:rPr lang="en-US" sz="1200" b="0" i="0" u="none" strike="noStrike" kern="1200" baseline="0" dirty="0" smtClean="0">
                <a:solidFill>
                  <a:schemeClr val="tx1"/>
                </a:solidFill>
                <a:latin typeface="Arial" pitchFamily="34" charset="0"/>
                <a:ea typeface="+mn-ea"/>
                <a:cs typeface="+mn-cs"/>
              </a:rPr>
              <a:t> et al, 1996), although they may occur in isolation (</a:t>
            </a:r>
            <a:r>
              <a:rPr lang="en-US" sz="1200" b="0" i="0" u="none" strike="noStrike" kern="1200" baseline="0" dirty="0" err="1" smtClean="0">
                <a:solidFill>
                  <a:schemeClr val="tx1"/>
                </a:solidFill>
                <a:latin typeface="Arial" pitchFamily="34" charset="0"/>
                <a:ea typeface="+mn-ea"/>
                <a:cs typeface="+mn-cs"/>
              </a:rPr>
              <a:t>Pavenski</a:t>
            </a:r>
            <a:r>
              <a:rPr lang="en-US" sz="1200" b="0" i="0" u="none" strike="noStrike" kern="1200" baseline="0" dirty="0" smtClean="0">
                <a:solidFill>
                  <a:schemeClr val="tx1"/>
                </a:solidFill>
                <a:latin typeface="Arial" pitchFamily="34" charset="0"/>
                <a:ea typeface="+mn-ea"/>
                <a:cs typeface="+mn-cs"/>
              </a:rPr>
              <a:t> et al, 2012).</a:t>
            </a:r>
          </a:p>
          <a:p>
            <a:endParaRPr lang="en-US" altLang="en-US" sz="1200" b="0" i="0" u="none" strike="noStrike" kern="1200" baseline="0" dirty="0" smtClean="0">
              <a:solidFill>
                <a:schemeClr val="tx1"/>
              </a:solidFill>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Two patterns can be seen in refractory patients. A normal increment at one hour following transfusion with return to the baseline count within 24 hours (green curve) is typical of the shortening of platelet survival seen with sepsis, hematopoietic cell transplantation, disseminated intravascular coagulation, and possibly in bleeding patients and those taking medications that interfere with platelet survival. The second pattern consists of little or no increment in platelet count, even within one hour of transfusion (red curve); this pattern is seen with </a:t>
            </a:r>
            <a:r>
              <a:rPr lang="en-US" sz="1200" b="0" i="0" kern="1200" dirty="0" err="1" smtClean="0">
                <a:solidFill>
                  <a:schemeClr val="tx1"/>
                </a:solidFill>
                <a:effectLst/>
                <a:latin typeface="Arial" pitchFamily="34" charset="0"/>
                <a:ea typeface="+mn-ea"/>
                <a:cs typeface="+mn-cs"/>
              </a:rPr>
              <a:t>alloimmunization</a:t>
            </a:r>
            <a:r>
              <a:rPr lang="en-US" sz="1200" b="0" i="0" kern="1200" dirty="0" smtClean="0">
                <a:solidFill>
                  <a:schemeClr val="tx1"/>
                </a:solidFill>
                <a:effectLst/>
                <a:latin typeface="Arial" pitchFamily="34" charset="0"/>
                <a:ea typeface="+mn-ea"/>
                <a:cs typeface="+mn-cs"/>
              </a:rPr>
              <a:t>.</a:t>
            </a:r>
            <a:endParaRPr lang="en-US" altLang="en-US" dirty="0" smtClean="0"/>
          </a:p>
          <a:p>
            <a:endParaRPr lang="en-US" altLang="en-US" dirty="0"/>
          </a:p>
        </p:txBody>
      </p:sp>
    </p:spTree>
    <p:extLst>
      <p:ext uri="{BB962C8B-B14F-4D97-AF65-F5344CB8AC3E}">
        <p14:creationId xmlns:p14="http://schemas.microsoft.com/office/powerpoint/2010/main" val="198568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C345C7-DB1F-40A1-9D63-C45B07B1C193}" type="slidenum">
              <a:rPr lang="en-US" altLang="en-US" smtClean="0"/>
              <a:pPr>
                <a:spcBef>
                  <a:spcPct val="0"/>
                </a:spcBef>
              </a:pPr>
              <a:t>11</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To</a:t>
            </a:r>
            <a:r>
              <a:rPr lang="en-US" altLang="en-US" baseline="0" dirty="0" smtClean="0"/>
              <a:t> detect platelet antibodies, one may use a PLT </a:t>
            </a:r>
            <a:r>
              <a:rPr lang="en-US" altLang="en-US" baseline="0" dirty="0" err="1" smtClean="0"/>
              <a:t>atb</a:t>
            </a:r>
            <a:r>
              <a:rPr lang="en-US" altLang="en-US" baseline="0" dirty="0" smtClean="0"/>
              <a:t> screen</a:t>
            </a:r>
          </a:p>
          <a:p>
            <a:endParaRPr lang="en-US" altLang="en-US" baseline="0" dirty="0" smtClean="0"/>
          </a:p>
          <a:p>
            <a:r>
              <a:rPr lang="en-US" altLang="en-US" baseline="0" dirty="0" smtClean="0"/>
              <a:t>This is on e example by solid </a:t>
            </a:r>
            <a:r>
              <a:rPr lang="en-US" altLang="en-US" baseline="0" dirty="0" err="1" smtClean="0"/>
              <a:t>pahse</a:t>
            </a:r>
            <a:r>
              <a:rPr lang="en-US" altLang="en-US" baseline="0" dirty="0" smtClean="0"/>
              <a:t> red cell adherence </a:t>
            </a:r>
            <a:r>
              <a:rPr lang="en-US" altLang="en-US" baseline="0" dirty="0" err="1" smtClean="0"/>
              <a:t>assy</a:t>
            </a:r>
            <a:endParaRPr lang="en-US" altLang="en-US" baseline="0" dirty="0" smtClean="0"/>
          </a:p>
          <a:p>
            <a:endParaRPr lang="en-US" altLang="en-US" baseline="0" dirty="0" smtClean="0"/>
          </a:p>
          <a:p>
            <a:r>
              <a:rPr lang="en-US" altLang="en-US" baseline="0" dirty="0" smtClean="0"/>
              <a:t>This is similar to the solid phase assays that you would already be familiar with</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008201-6EBF-48DA-84DB-8ED8DEBBFF92}" type="slidenum">
              <a:rPr lang="en-US" altLang="en-US" smtClean="0"/>
              <a:pPr>
                <a:spcBef>
                  <a:spcPct val="0"/>
                </a:spcBef>
              </a:pPr>
              <a:t>12</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a:t>
            </a:r>
            <a:r>
              <a:rPr lang="en-US" altLang="en-US" baseline="0" dirty="0" smtClean="0"/>
              <a:t> problem with this is that there are so many possible antibodies -&gt; impossible to rule them out – imagine having to do antibody identification one this!</a:t>
            </a:r>
          </a:p>
          <a:p>
            <a:endParaRPr lang="en-US" altLang="en-US" baseline="0" dirty="0" smtClean="0"/>
          </a:p>
          <a:p>
            <a:r>
              <a:rPr lang="en-US" altLang="en-US" baseline="0" dirty="0" smtClean="0"/>
              <a:t>Therefore, it’s mostly just good for initial screening purposes. Are there antibodies or not.</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546EFD-0924-4EF2-BF10-4FABC857D1C1}" type="slidenum">
              <a:rPr lang="en-US" altLang="en-US" smtClean="0"/>
              <a:pPr>
                <a:spcBef>
                  <a:spcPct val="0"/>
                </a:spcBef>
              </a:pPr>
              <a:t>15</a:t>
            </a:fld>
            <a:endParaRPr lang="en-US"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There’s something</a:t>
            </a:r>
            <a:r>
              <a:rPr lang="en-US" altLang="en-US" baseline="0" dirty="0" smtClean="0"/>
              <a:t> called platelet </a:t>
            </a:r>
            <a:r>
              <a:rPr lang="en-US" altLang="en-US" baseline="0" dirty="0" err="1" smtClean="0"/>
              <a:t>xmatching</a:t>
            </a:r>
            <a:r>
              <a:rPr lang="en-US" altLang="en-US" baseline="0" dirty="0" smtClean="0"/>
              <a:t>, not going to go into this in detail, done at NYBC, not done at BWNW</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Arial" pitchFamily="34" charset="0"/>
                <a:ea typeface="+mn-ea"/>
                <a:cs typeface="+mn-cs"/>
              </a:rPr>
              <a:t>To actually </a:t>
            </a:r>
            <a:r>
              <a:rPr lang="en-US" sz="1200" b="0" i="0" kern="1200" dirty="0" err="1" smtClean="0">
                <a:solidFill>
                  <a:schemeClr val="tx1"/>
                </a:solidFill>
                <a:effectLst/>
                <a:latin typeface="Arial" pitchFamily="34" charset="0"/>
                <a:ea typeface="+mn-ea"/>
                <a:cs typeface="+mn-cs"/>
              </a:rPr>
              <a:t>identit</a:t>
            </a:r>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Screen patient sera with HLA typed panel –Complement-dependent methods: direct and/or </a:t>
            </a:r>
            <a:r>
              <a:rPr lang="en-US" sz="1200" b="0" i="0" kern="1200" dirty="0" err="1" smtClean="0">
                <a:solidFill>
                  <a:schemeClr val="tx1"/>
                </a:solidFill>
                <a:effectLst/>
                <a:latin typeface="Arial" pitchFamily="34" charset="0"/>
                <a:ea typeface="+mn-ea"/>
                <a:cs typeface="+mn-cs"/>
              </a:rPr>
              <a:t>antiglobulin</a:t>
            </a:r>
            <a:r>
              <a:rPr lang="en-US" sz="1200" b="0" i="0" kern="1200" dirty="0" smtClean="0">
                <a:solidFill>
                  <a:schemeClr val="tx1"/>
                </a:solidFill>
                <a:effectLst/>
                <a:latin typeface="Arial" pitchFamily="34" charset="0"/>
                <a:ea typeface="+mn-ea"/>
                <a:cs typeface="+mn-cs"/>
              </a:rPr>
              <a:t>-augmented </a:t>
            </a:r>
            <a:r>
              <a:rPr lang="en-US" sz="1200" b="0" i="0" kern="1200" dirty="0" err="1" smtClean="0">
                <a:solidFill>
                  <a:schemeClr val="tx1"/>
                </a:solidFill>
                <a:effectLst/>
                <a:latin typeface="Arial" pitchFamily="34" charset="0"/>
                <a:ea typeface="+mn-ea"/>
                <a:cs typeface="+mn-cs"/>
              </a:rPr>
              <a:t>lymphocytotoxicity</a:t>
            </a:r>
            <a:r>
              <a:rPr lang="en-US" sz="1200" b="0" i="0" kern="1200" dirty="0" smtClean="0">
                <a:solidFill>
                  <a:schemeClr val="tx1"/>
                </a:solidFill>
                <a:effectLst/>
                <a:latin typeface="Arial" pitchFamily="34" charset="0"/>
                <a:ea typeface="+mn-ea"/>
                <a:cs typeface="+mn-cs"/>
              </a:rPr>
              <a:t> –Antigen-binding assays such as </a:t>
            </a:r>
            <a:r>
              <a:rPr lang="en-US" sz="1200" b="0" i="0" kern="1200" dirty="0" err="1" smtClean="0">
                <a:solidFill>
                  <a:schemeClr val="tx1"/>
                </a:solidFill>
                <a:effectLst/>
                <a:latin typeface="Arial" pitchFamily="34" charset="0"/>
                <a:ea typeface="+mn-ea"/>
                <a:cs typeface="+mn-cs"/>
              </a:rPr>
              <a:t>Luminex</a:t>
            </a:r>
            <a:r>
              <a:rPr lang="en-US" sz="1200" b="0" i="0" kern="1200" dirty="0" smtClean="0">
                <a:solidFill>
                  <a:schemeClr val="tx1"/>
                </a:solidFill>
                <a:effectLst/>
                <a:latin typeface="Arial" pitchFamily="34" charset="0"/>
                <a:ea typeface="+mn-ea"/>
                <a:cs typeface="+mn-cs"/>
              </a:rPr>
              <a:t>, Flow Cytometry and ELISA preferably with single HLA class I alleles –</a:t>
            </a:r>
            <a:r>
              <a:rPr lang="en-US" sz="1200" b="0" i="0" kern="1200" dirty="0" err="1" smtClean="0">
                <a:solidFill>
                  <a:schemeClr val="tx1"/>
                </a:solidFill>
                <a:effectLst/>
                <a:latin typeface="Arial" pitchFamily="34" charset="0"/>
                <a:ea typeface="+mn-ea"/>
                <a:cs typeface="+mn-cs"/>
              </a:rPr>
              <a:t>HLAMatchmaker</a:t>
            </a:r>
            <a:r>
              <a:rPr lang="en-US" sz="1200" b="0" i="0" kern="1200" dirty="0" smtClean="0">
                <a:solidFill>
                  <a:schemeClr val="tx1"/>
                </a:solidFill>
                <a:effectLst/>
                <a:latin typeface="Arial" pitchFamily="34" charset="0"/>
                <a:ea typeface="+mn-ea"/>
                <a:cs typeface="+mn-cs"/>
              </a:rPr>
              <a:t>-based analysis of serum reactivity pattern to identify acceptable mismatches </a:t>
            </a:r>
          </a:p>
          <a:p>
            <a:endParaRPr lang="en-US" altLang="en-US" sz="1200" b="0" i="0" kern="1200" dirty="0" smtClean="0">
              <a:solidFill>
                <a:schemeClr val="tx1"/>
              </a:solidFill>
              <a:effectLst/>
              <a:latin typeface="Arial" pitchFamily="34" charset="0"/>
              <a:ea typeface="+mn-ea"/>
              <a:cs typeface="+mn-cs"/>
            </a:endParaRPr>
          </a:p>
          <a:p>
            <a:endParaRPr lang="en-US" altLang="en-US" sz="1200" b="0" i="0" kern="1200" dirty="0" smtClean="0">
              <a:solidFill>
                <a:schemeClr val="tx1"/>
              </a:solidFill>
              <a:effectLst/>
              <a:latin typeface="Arial" pitchFamily="34" charset="0"/>
              <a:ea typeface="+mn-ea"/>
              <a:cs typeface="+mn-cs"/>
            </a:endParaRPr>
          </a:p>
          <a:p>
            <a:r>
              <a:rPr lang="en-US" sz="1200" b="0" i="0" kern="1200" dirty="0" err="1" smtClean="0">
                <a:solidFill>
                  <a:schemeClr val="tx1"/>
                </a:solidFill>
                <a:effectLst/>
                <a:latin typeface="Arial" pitchFamily="34" charset="0"/>
                <a:ea typeface="+mn-ea"/>
                <a:cs typeface="+mn-cs"/>
              </a:rPr>
              <a:t>HLAMatchmaker</a:t>
            </a:r>
            <a:r>
              <a:rPr lang="en-US" sz="1200" b="0" i="0" kern="1200" dirty="0" smtClean="0">
                <a:solidFill>
                  <a:schemeClr val="tx1"/>
                </a:solidFill>
                <a:effectLst/>
                <a:latin typeface="Arial" pitchFamily="34" charset="0"/>
                <a:ea typeface="+mn-ea"/>
                <a:cs typeface="+mn-cs"/>
              </a:rPr>
              <a:t>-Defined Triplet Matching for Patients with Class I HLA Allele Mismatched Hematopoietic Cell Transplants from Unrelated Donors </a:t>
            </a:r>
            <a:r>
              <a:rPr lang="en-US" sz="1200" b="0" i="0" kern="1200" dirty="0" err="1" smtClean="0">
                <a:solidFill>
                  <a:schemeClr val="tx1"/>
                </a:solidFill>
                <a:effectLst/>
                <a:latin typeface="Arial" pitchFamily="34" charset="0"/>
                <a:ea typeface="+mn-ea"/>
                <a:cs typeface="+mn-cs"/>
              </a:rPr>
              <a:t>Duquesnoy</a:t>
            </a:r>
            <a:r>
              <a:rPr lang="en-US" sz="1200" b="0" i="0" kern="1200" dirty="0" smtClean="0">
                <a:solidFill>
                  <a:schemeClr val="tx1"/>
                </a:solidFill>
                <a:effectLst/>
                <a:latin typeface="Arial" pitchFamily="34" charset="0"/>
                <a:ea typeface="+mn-ea"/>
                <a:cs typeface="+mn-cs"/>
              </a:rPr>
              <a:t> et al. Biol. Blood Marrow Transplant. 14: 1064-1071, 2008 National Marrow Donor Program (NMDP) Study 2431 cases including ALL (N=581), AML (N=676), CML (N=954) and MDS (N=223) Compare 10/10 allele matches with 9/10 allele matches with different numbers of mismatched triplets Analyze engraftment, GVHD incidence and patient survival </a:t>
            </a:r>
            <a:endParaRPr lang="en-US" altLang="en-US" dirty="0"/>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2645BE-FBC1-43F1-9707-55DA89A5FF5F}" type="slidenum">
              <a:rPr lang="en-US" altLang="en-US" smtClean="0"/>
              <a:pPr>
                <a:spcBef>
                  <a:spcPct val="0"/>
                </a:spcBef>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8E948B60-833E-4470-8C80-0EF6A8A2EF8C}" type="slidenum">
              <a:rPr lang="en-US" altLang="en-US"/>
              <a:pPr>
                <a:defRPr/>
              </a:pPr>
              <a:t>‹#›</a:t>
            </a:fld>
            <a:endParaRPr lang="en-US" altLang="en-US"/>
          </a:p>
        </p:txBody>
      </p:sp>
    </p:spTree>
    <p:extLst>
      <p:ext uri="{BB962C8B-B14F-4D97-AF65-F5344CB8AC3E}">
        <p14:creationId xmlns:p14="http://schemas.microsoft.com/office/powerpoint/2010/main" val="188355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56608904-FCB6-4C00-A8B7-AFED6C27C392}" type="slidenum">
              <a:rPr lang="en-US" altLang="en-US"/>
              <a:pPr>
                <a:defRPr/>
              </a:pPr>
              <a:t>‹#›</a:t>
            </a:fld>
            <a:endParaRPr lang="en-US" altLang="en-US"/>
          </a:p>
        </p:txBody>
      </p:sp>
    </p:spTree>
    <p:extLst>
      <p:ext uri="{BB962C8B-B14F-4D97-AF65-F5344CB8AC3E}">
        <p14:creationId xmlns:p14="http://schemas.microsoft.com/office/powerpoint/2010/main" val="321208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DDF7C1FA-34B2-4745-BBF8-37F1C9E8DE9C}" type="slidenum">
              <a:rPr lang="en-US" altLang="en-US"/>
              <a:pPr>
                <a:defRPr/>
              </a:pPr>
              <a:t>‹#›</a:t>
            </a:fld>
            <a:endParaRPr lang="en-US" altLang="en-US"/>
          </a:p>
        </p:txBody>
      </p:sp>
    </p:spTree>
    <p:extLst>
      <p:ext uri="{BB962C8B-B14F-4D97-AF65-F5344CB8AC3E}">
        <p14:creationId xmlns:p14="http://schemas.microsoft.com/office/powerpoint/2010/main" val="220443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28F6D8F6-EFE4-45BD-80A8-2D8DEAD54FB8}" type="slidenum">
              <a:rPr lang="en-US" altLang="en-US"/>
              <a:pPr>
                <a:defRPr/>
              </a:pPr>
              <a:t>‹#›</a:t>
            </a:fld>
            <a:endParaRPr lang="en-US" altLang="en-US"/>
          </a:p>
        </p:txBody>
      </p:sp>
    </p:spTree>
    <p:extLst>
      <p:ext uri="{BB962C8B-B14F-4D97-AF65-F5344CB8AC3E}">
        <p14:creationId xmlns:p14="http://schemas.microsoft.com/office/powerpoint/2010/main" val="1077596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6D1C35-B161-486E-84BB-C3A32BC9EA03}"/>
              </a:ext>
            </a:extLst>
          </p:cNvPr>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xmlns="" id="{AD55C0CA-B8AF-41C1-A035-51D8AFBC59BD}"/>
              </a:ext>
            </a:extLst>
          </p:cNvPr>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xmlns="" id="{B621382B-3CBA-409B-8DEB-E3E1A63D2BA4}"/>
              </a:ext>
            </a:extLst>
          </p:cNvPr>
          <p:cNvSpPr>
            <a:spLocks noGrp="1"/>
          </p:cNvSpPr>
          <p:nvPr>
            <p:ph type="sldNum" sz="quarter" idx="12"/>
          </p:nvPr>
        </p:nvSpPr>
        <p:spPr>
          <a:xfrm>
            <a:off x="6553200" y="6248400"/>
            <a:ext cx="1905000" cy="457200"/>
          </a:xfrm>
        </p:spPr>
        <p:txBody>
          <a:bodyPr/>
          <a:lstStyle>
            <a:lvl1pPr>
              <a:defRPr/>
            </a:lvl1pPr>
          </a:lstStyle>
          <a:p>
            <a:pPr>
              <a:defRPr/>
            </a:pPr>
            <a:fld id="{216D084A-001A-4188-8CCF-AA002C76B610}" type="slidenum">
              <a:rPr lang="en-US" altLang="en-US"/>
              <a:pPr>
                <a:defRPr/>
              </a:pPr>
              <a:t>‹#›</a:t>
            </a:fld>
            <a:endParaRPr lang="en-US" altLang="en-US"/>
          </a:p>
        </p:txBody>
      </p:sp>
    </p:spTree>
    <p:extLst>
      <p:ext uri="{BB962C8B-B14F-4D97-AF65-F5344CB8AC3E}">
        <p14:creationId xmlns:p14="http://schemas.microsoft.com/office/powerpoint/2010/main" val="26147310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3588EE32-7846-4667-B5DB-499DB98EBE1E}" type="slidenum">
              <a:rPr lang="en-US" altLang="en-US"/>
              <a:pPr>
                <a:defRPr/>
              </a:pPr>
              <a:t>‹#›</a:t>
            </a:fld>
            <a:endParaRPr lang="en-US" altLang="en-US"/>
          </a:p>
        </p:txBody>
      </p:sp>
    </p:spTree>
    <p:extLst>
      <p:ext uri="{BB962C8B-B14F-4D97-AF65-F5344CB8AC3E}">
        <p14:creationId xmlns:p14="http://schemas.microsoft.com/office/powerpoint/2010/main" val="424320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890A207D-18A7-4E1E-8CA6-8DA18E8CC7EA}" type="slidenum">
              <a:rPr lang="en-US" altLang="en-US"/>
              <a:pPr>
                <a:defRPr/>
              </a:pPr>
              <a:t>‹#›</a:t>
            </a:fld>
            <a:endParaRPr lang="en-US" altLang="en-US"/>
          </a:p>
        </p:txBody>
      </p:sp>
    </p:spTree>
    <p:extLst>
      <p:ext uri="{BB962C8B-B14F-4D97-AF65-F5344CB8AC3E}">
        <p14:creationId xmlns:p14="http://schemas.microsoft.com/office/powerpoint/2010/main" val="2220370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56FFF481-3B72-456D-A1EA-E03169208D77}" type="slidenum">
              <a:rPr lang="en-US" altLang="en-US"/>
              <a:pPr>
                <a:defRPr/>
              </a:pPr>
              <a:t>‹#›</a:t>
            </a:fld>
            <a:endParaRPr lang="en-US" altLang="en-US"/>
          </a:p>
        </p:txBody>
      </p:sp>
    </p:spTree>
    <p:extLst>
      <p:ext uri="{BB962C8B-B14F-4D97-AF65-F5344CB8AC3E}">
        <p14:creationId xmlns:p14="http://schemas.microsoft.com/office/powerpoint/2010/main" val="1659880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67F4F380-104B-4806-AB10-115E30F2D1CA}" type="slidenum">
              <a:rPr lang="en-US" altLang="en-US"/>
              <a:pPr>
                <a:defRPr/>
              </a:pPr>
              <a:t>‹#›</a:t>
            </a:fld>
            <a:endParaRPr lang="en-US" altLang="en-US"/>
          </a:p>
        </p:txBody>
      </p:sp>
    </p:spTree>
    <p:extLst>
      <p:ext uri="{BB962C8B-B14F-4D97-AF65-F5344CB8AC3E}">
        <p14:creationId xmlns:p14="http://schemas.microsoft.com/office/powerpoint/2010/main" val="3186261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DC3D40AC-4A2B-485B-9F37-C01BE34FEE64}" type="slidenum">
              <a:rPr lang="en-US" altLang="en-US"/>
              <a:pPr>
                <a:defRPr/>
              </a:pPr>
              <a:t>‹#›</a:t>
            </a:fld>
            <a:endParaRPr lang="en-US" altLang="en-US"/>
          </a:p>
        </p:txBody>
      </p:sp>
    </p:spTree>
    <p:extLst>
      <p:ext uri="{BB962C8B-B14F-4D97-AF65-F5344CB8AC3E}">
        <p14:creationId xmlns:p14="http://schemas.microsoft.com/office/powerpoint/2010/main" val="1798641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EFE3ACA3-0A52-40AA-B58C-1ED4C31D7D39}" type="slidenum">
              <a:rPr lang="en-US" altLang="en-US"/>
              <a:pPr>
                <a:defRPr/>
              </a:pPr>
              <a:t>‹#›</a:t>
            </a:fld>
            <a:endParaRPr lang="en-US" altLang="en-US"/>
          </a:p>
        </p:txBody>
      </p:sp>
    </p:spTree>
    <p:extLst>
      <p:ext uri="{BB962C8B-B14F-4D97-AF65-F5344CB8AC3E}">
        <p14:creationId xmlns:p14="http://schemas.microsoft.com/office/powerpoint/2010/main" val="408379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03776208-AA8D-407D-A8FF-76535CC625B9}" type="slidenum">
              <a:rPr lang="en-US" altLang="en-US"/>
              <a:pPr>
                <a:defRPr/>
              </a:pPr>
              <a:t>‹#›</a:t>
            </a:fld>
            <a:endParaRPr lang="en-US" altLang="en-US"/>
          </a:p>
        </p:txBody>
      </p:sp>
    </p:spTree>
    <p:extLst>
      <p:ext uri="{BB962C8B-B14F-4D97-AF65-F5344CB8AC3E}">
        <p14:creationId xmlns:p14="http://schemas.microsoft.com/office/powerpoint/2010/main" val="177521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9B32E03C-840D-47EF-93E0-33C0E4FA7F09}" type="slidenum">
              <a:rPr lang="en-US" altLang="en-US"/>
              <a:pPr>
                <a:defRPr/>
              </a:pPr>
              <a:t>‹#›</a:t>
            </a:fld>
            <a:endParaRPr lang="en-US" altLang="en-US"/>
          </a:p>
        </p:txBody>
      </p:sp>
    </p:spTree>
    <p:extLst>
      <p:ext uri="{BB962C8B-B14F-4D97-AF65-F5344CB8AC3E}">
        <p14:creationId xmlns:p14="http://schemas.microsoft.com/office/powerpoint/2010/main" val="225878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E0AF3A77-2FC3-4B52-86A3-682C1700F850}" type="slidenum">
              <a:rPr lang="en-US" altLang="en-US"/>
              <a:pPr>
                <a:defRPr/>
              </a:pPr>
              <a:t>‹#›</a:t>
            </a:fld>
            <a:endParaRPr lang="en-US" altLang="en-US"/>
          </a:p>
        </p:txBody>
      </p:sp>
    </p:spTree>
    <p:extLst>
      <p:ext uri="{BB962C8B-B14F-4D97-AF65-F5344CB8AC3E}">
        <p14:creationId xmlns:p14="http://schemas.microsoft.com/office/powerpoint/2010/main" val="1020478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5ACA2107-6F4F-4B12-8D4F-004C3D9BC715}" type="slidenum">
              <a:rPr lang="en-US" altLang="en-US"/>
              <a:pPr>
                <a:defRPr/>
              </a:pPr>
              <a:t>‹#›</a:t>
            </a:fld>
            <a:endParaRPr lang="en-US" altLang="en-US"/>
          </a:p>
        </p:txBody>
      </p:sp>
    </p:spTree>
    <p:extLst>
      <p:ext uri="{BB962C8B-B14F-4D97-AF65-F5344CB8AC3E}">
        <p14:creationId xmlns:p14="http://schemas.microsoft.com/office/powerpoint/2010/main" val="2480655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115DF706-3290-406E-8462-754E97140F90}" type="slidenum">
              <a:rPr lang="en-US" altLang="en-US"/>
              <a:pPr>
                <a:defRPr/>
              </a:pPr>
              <a:t>‹#›</a:t>
            </a:fld>
            <a:endParaRPr lang="en-US" altLang="en-US"/>
          </a:p>
        </p:txBody>
      </p:sp>
    </p:spTree>
    <p:extLst>
      <p:ext uri="{BB962C8B-B14F-4D97-AF65-F5344CB8AC3E}">
        <p14:creationId xmlns:p14="http://schemas.microsoft.com/office/powerpoint/2010/main" val="3956923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3DCD7484-E2BA-4C81-B223-A27A717CEC8D}" type="slidenum">
              <a:rPr lang="en-US" altLang="en-US"/>
              <a:pPr>
                <a:defRPr/>
              </a:pPr>
              <a:t>‹#›</a:t>
            </a:fld>
            <a:endParaRPr lang="en-US" altLang="en-US"/>
          </a:p>
        </p:txBody>
      </p:sp>
    </p:spTree>
    <p:extLst>
      <p:ext uri="{BB962C8B-B14F-4D97-AF65-F5344CB8AC3E}">
        <p14:creationId xmlns:p14="http://schemas.microsoft.com/office/powerpoint/2010/main" val="3752230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F8563F6F-4FCA-401B-85F1-3577DE4435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C1A3ADD4-7254-4733-ACD2-7B7C8ACB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12"/>
          </p:nvPr>
        </p:nvSpPr>
        <p:spPr>
          <a:ln/>
        </p:spPr>
        <p:txBody>
          <a:bodyPr/>
          <a:lstStyle>
            <a:lvl1pPr>
              <a:defRPr/>
            </a:lvl1pPr>
          </a:lstStyle>
          <a:p>
            <a:pPr>
              <a:defRPr/>
            </a:pPr>
            <a:fld id="{A2BD9C04-BC2C-4DF5-A557-31B7D7F0D86B}" type="slidenum">
              <a:rPr lang="en-US" altLang="en-US"/>
              <a:pPr>
                <a:defRPr/>
              </a:pPr>
              <a:t>‹#›</a:t>
            </a:fld>
            <a:endParaRPr lang="en-US" altLang="en-US"/>
          </a:p>
        </p:txBody>
      </p:sp>
    </p:spTree>
    <p:extLst>
      <p:ext uri="{BB962C8B-B14F-4D97-AF65-F5344CB8AC3E}">
        <p14:creationId xmlns:p14="http://schemas.microsoft.com/office/powerpoint/2010/main" val="1530052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71BCDB0-9CE1-42DA-A156-D82E7FFB2263}"/>
              </a:ext>
            </a:extLst>
          </p:cNvPr>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xmlns="" id="{EB970380-59C1-4084-B7D1-D34D729FA644}"/>
              </a:ext>
            </a:extLst>
          </p:cNvPr>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xmlns="" id="{7615DFD1-D5D9-4EBB-8995-2404D5D71D6E}"/>
              </a:ext>
            </a:extLst>
          </p:cNvPr>
          <p:cNvSpPr>
            <a:spLocks noGrp="1"/>
          </p:cNvSpPr>
          <p:nvPr>
            <p:ph type="sldNum" sz="quarter" idx="12"/>
          </p:nvPr>
        </p:nvSpPr>
        <p:spPr>
          <a:xfrm>
            <a:off x="6553200" y="6248400"/>
            <a:ext cx="1905000" cy="457200"/>
          </a:xfrm>
        </p:spPr>
        <p:txBody>
          <a:bodyPr/>
          <a:lstStyle>
            <a:lvl1pPr>
              <a:defRPr/>
            </a:lvl1pPr>
          </a:lstStyle>
          <a:p>
            <a:pPr>
              <a:defRPr/>
            </a:pPr>
            <a:fld id="{AA81145F-79B5-4C56-932B-93E9578FD41C}" type="slidenum">
              <a:rPr lang="en-US" altLang="en-US"/>
              <a:pPr>
                <a:defRPr/>
              </a:pPr>
              <a:t>‹#›</a:t>
            </a:fld>
            <a:endParaRPr lang="en-US" altLang="en-US"/>
          </a:p>
        </p:txBody>
      </p:sp>
    </p:spTree>
    <p:extLst>
      <p:ext uri="{BB962C8B-B14F-4D97-AF65-F5344CB8AC3E}">
        <p14:creationId xmlns:p14="http://schemas.microsoft.com/office/powerpoint/2010/main" val="41120242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65B07504-73A9-4B93-8AEA-D7FAE12DCBC5}" type="slidenum">
              <a:rPr lang="en-US" altLang="en-US"/>
              <a:pPr>
                <a:defRPr/>
              </a:pPr>
              <a:t>‹#›</a:t>
            </a:fld>
            <a:endParaRPr lang="en-US" altLang="en-US"/>
          </a:p>
        </p:txBody>
      </p:sp>
    </p:spTree>
    <p:extLst>
      <p:ext uri="{BB962C8B-B14F-4D97-AF65-F5344CB8AC3E}">
        <p14:creationId xmlns:p14="http://schemas.microsoft.com/office/powerpoint/2010/main" val="416171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F23B1774-1E42-4297-9587-547004DDE864}" type="slidenum">
              <a:rPr lang="en-US" altLang="en-US"/>
              <a:pPr>
                <a:defRPr/>
              </a:pPr>
              <a:t>‹#›</a:t>
            </a:fld>
            <a:endParaRPr lang="en-US" altLang="en-US"/>
          </a:p>
        </p:txBody>
      </p:sp>
    </p:spTree>
    <p:extLst>
      <p:ext uri="{BB962C8B-B14F-4D97-AF65-F5344CB8AC3E}">
        <p14:creationId xmlns:p14="http://schemas.microsoft.com/office/powerpoint/2010/main" val="280744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68F40086-986D-4AD8-AC57-0D7F017D16EF}" type="slidenum">
              <a:rPr lang="en-US" altLang="en-US"/>
              <a:pPr>
                <a:defRPr/>
              </a:pPr>
              <a:t>‹#›</a:t>
            </a:fld>
            <a:endParaRPr lang="en-US" altLang="en-US"/>
          </a:p>
        </p:txBody>
      </p:sp>
    </p:spTree>
    <p:extLst>
      <p:ext uri="{BB962C8B-B14F-4D97-AF65-F5344CB8AC3E}">
        <p14:creationId xmlns:p14="http://schemas.microsoft.com/office/powerpoint/2010/main" val="114398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6177D53E-9784-4EAC-91EA-3F404B1653B2}" type="slidenum">
              <a:rPr lang="en-US" altLang="en-US"/>
              <a:pPr>
                <a:defRPr/>
              </a:pPr>
              <a:t>‹#›</a:t>
            </a:fld>
            <a:endParaRPr lang="en-US" altLang="en-US"/>
          </a:p>
        </p:txBody>
      </p:sp>
    </p:spTree>
    <p:extLst>
      <p:ext uri="{BB962C8B-B14F-4D97-AF65-F5344CB8AC3E}">
        <p14:creationId xmlns:p14="http://schemas.microsoft.com/office/powerpoint/2010/main" val="3025655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1D5A2F0F-5E12-474F-BD3C-59584C56EB60}" type="slidenum">
              <a:rPr lang="en-US" altLang="en-US"/>
              <a:pPr>
                <a:defRPr/>
              </a:pPr>
              <a:t>‹#›</a:t>
            </a:fld>
            <a:endParaRPr lang="en-US" altLang="en-US"/>
          </a:p>
        </p:txBody>
      </p:sp>
    </p:spTree>
    <p:extLst>
      <p:ext uri="{BB962C8B-B14F-4D97-AF65-F5344CB8AC3E}">
        <p14:creationId xmlns:p14="http://schemas.microsoft.com/office/powerpoint/2010/main" val="233066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995A3AAC-3E15-4B7F-9022-B63B6D262F2D}" type="slidenum">
              <a:rPr lang="en-US" altLang="en-US"/>
              <a:pPr>
                <a:defRPr/>
              </a:pPr>
              <a:t>‹#›</a:t>
            </a:fld>
            <a:endParaRPr lang="en-US" altLang="en-US"/>
          </a:p>
        </p:txBody>
      </p:sp>
    </p:spTree>
    <p:extLst>
      <p:ext uri="{BB962C8B-B14F-4D97-AF65-F5344CB8AC3E}">
        <p14:creationId xmlns:p14="http://schemas.microsoft.com/office/powerpoint/2010/main" val="1613437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C5EBFF1-0030-41A8-9741-EFC372EEFB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6595EC4-FA54-42D0-B5DD-50A399BB5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12"/>
          </p:nvPr>
        </p:nvSpPr>
        <p:spPr>
          <a:ln/>
        </p:spPr>
        <p:txBody>
          <a:bodyPr/>
          <a:lstStyle>
            <a:lvl1pPr>
              <a:defRPr/>
            </a:lvl1pPr>
          </a:lstStyle>
          <a:p>
            <a:pPr>
              <a:defRPr/>
            </a:pPr>
            <a:fld id="{2E52D17B-9655-4DA0-8E0A-2A4BB67EF2D2}" type="slidenum">
              <a:rPr lang="en-US" altLang="en-US"/>
              <a:pPr>
                <a:defRPr/>
              </a:pPr>
              <a:t>‹#›</a:t>
            </a:fld>
            <a:endParaRPr lang="en-US" altLang="en-US"/>
          </a:p>
        </p:txBody>
      </p:sp>
    </p:spTree>
    <p:extLst>
      <p:ext uri="{BB962C8B-B14F-4D97-AF65-F5344CB8AC3E}">
        <p14:creationId xmlns:p14="http://schemas.microsoft.com/office/powerpoint/2010/main" val="114160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xmlns="" id="{EC5EBFF1-0030-41A8-9741-EFC372EEFB54}"/>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xmlns="" id="{66595EC4-FA54-42D0-B5DD-50A399BB5524}"/>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xmlns="" id="{A46E33EF-B7C9-4159-8DDE-8BDCD5D96B9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C4422D7-1404-4FD4-B191-EBC543A1252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701" r:id="rId13"/>
  </p:sldLayoutIdLst>
  <p:txStyles>
    <p:titleStyle>
      <a:lvl1pPr algn="ctr" rtl="0" eaLnBrk="0" fontAlgn="base" hangingPunct="0">
        <a:spcBef>
          <a:spcPct val="0"/>
        </a:spcBef>
        <a:spcAft>
          <a:spcPct val="0"/>
        </a:spcAft>
        <a:defRPr sz="4400" b="1">
          <a:solidFill>
            <a:srgbClr val="FFFF00"/>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xmlns="" id="{F8563F6F-4FCA-401B-85F1-3577DE443562}"/>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xmlns="" id="{C1A3ADD4-7254-4733-ACD2-7B7C8ACB1626}"/>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xmlns="" id="{C9526CA3-A96B-4357-A51B-BDB2E602228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0328754-2311-4A98-9814-B94086509E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 id="2147484700" r:id="rId12"/>
    <p:sldLayoutId id="2147484702" r:id="rId13"/>
  </p:sldLayoutIdLst>
  <p:txStyles>
    <p:titleStyle>
      <a:lvl1pPr algn="ctr" rtl="0" eaLnBrk="0" fontAlgn="base" hangingPunct="0">
        <a:spcBef>
          <a:spcPct val="0"/>
        </a:spcBef>
        <a:spcAft>
          <a:spcPct val="0"/>
        </a:spcAft>
        <a:defRPr sz="4400" b="1">
          <a:solidFill>
            <a:srgbClr val="FFFF00"/>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74638"/>
            <a:ext cx="5562600" cy="1143000"/>
          </a:xfrm>
        </p:spPr>
        <p:txBody>
          <a:bodyPr/>
          <a:lstStyle/>
          <a:p>
            <a:r>
              <a:rPr lang="en-US" dirty="0"/>
              <a:t>Human Leukocyte Antigen</a:t>
            </a:r>
          </a:p>
        </p:txBody>
      </p:sp>
      <p:sp>
        <p:nvSpPr>
          <p:cNvPr id="3" name="Content Placeholder 2"/>
          <p:cNvSpPr>
            <a:spLocks noGrp="1"/>
          </p:cNvSpPr>
          <p:nvPr>
            <p:ph idx="1"/>
          </p:nvPr>
        </p:nvSpPr>
        <p:spPr>
          <a:xfrm>
            <a:off x="3124200" y="1600200"/>
            <a:ext cx="5715000" cy="4525963"/>
          </a:xfrm>
        </p:spPr>
        <p:txBody>
          <a:bodyPr/>
          <a:lstStyle/>
          <a:p>
            <a:r>
              <a:rPr lang="en-US" dirty="0"/>
              <a:t>Gene complex encodes major histocompatibility complex</a:t>
            </a:r>
          </a:p>
          <a:p>
            <a:r>
              <a:rPr lang="en-US" dirty="0"/>
              <a:t>Immune system identifies self from </a:t>
            </a:r>
            <a:r>
              <a:rPr lang="en-US" dirty="0" smtClean="0"/>
              <a:t>non-self</a:t>
            </a:r>
          </a:p>
          <a:p>
            <a:r>
              <a:rPr lang="en-US" dirty="0"/>
              <a:t>HLA I expressed </a:t>
            </a:r>
            <a:r>
              <a:rPr lang="en-US" dirty="0" smtClean="0"/>
              <a:t>on cells, including platelets</a:t>
            </a:r>
            <a:endParaRPr lang="en-US" dirty="0"/>
          </a:p>
          <a:p>
            <a:r>
              <a:rPr lang="en-US" dirty="0" smtClean="0"/>
              <a:t>HLA I/II expressed </a:t>
            </a:r>
            <a:r>
              <a:rPr lang="en-US" dirty="0"/>
              <a:t>in </a:t>
            </a:r>
            <a:r>
              <a:rPr lang="en-US" dirty="0" smtClean="0"/>
              <a:t>WBC</a:t>
            </a:r>
            <a:endParaRPr lang="en-US" dirty="0"/>
          </a:p>
        </p:txBody>
      </p:sp>
      <p:grpSp>
        <p:nvGrpSpPr>
          <p:cNvPr id="5" name="Group 4"/>
          <p:cNvGrpSpPr/>
          <p:nvPr/>
        </p:nvGrpSpPr>
        <p:grpSpPr>
          <a:xfrm>
            <a:off x="533400" y="381000"/>
            <a:ext cx="2133600" cy="3925824"/>
            <a:chOff x="228600" y="1781936"/>
            <a:chExt cx="2190750" cy="4143376"/>
          </a:xfrm>
        </p:grpSpPr>
        <p:sp>
          <p:nvSpPr>
            <p:cNvPr id="4" name="Rectangle 3"/>
            <p:cNvSpPr/>
            <p:nvPr/>
          </p:nvSpPr>
          <p:spPr>
            <a:xfrm>
              <a:off x="228600" y="1781936"/>
              <a:ext cx="2190750" cy="41433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4274" name="Picture 2" descr="https://upload.wikimedia.org/wikipedia/commons/thumb/7/77/HLA.svg/230px-HL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81936"/>
              <a:ext cx="2190750" cy="4143376"/>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6" name="Picture 4" descr="Image result for antigens hla">
            <a:extLst>
              <a:ext uri="{FF2B5EF4-FFF2-40B4-BE49-F238E27FC236}">
                <a16:creationId xmlns:a16="http://schemas.microsoft.com/office/drawing/2014/main" xmlns="" id="{C44D5608-6650-4BE2-8B19-B0D9A2DBC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13" y="4419600"/>
            <a:ext cx="3028950" cy="227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29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img.medscapestatic.com/fullsize/migrated/523/523/ajt523523.fig1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81"/>
            <a:ext cx="8910414" cy="683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84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600200" y="152400"/>
            <a:ext cx="6035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FF00"/>
                </a:solidFill>
              </a:rPr>
              <a:t>Platelet antibody screen</a:t>
            </a:r>
            <a:endParaRPr lang="en-US" altLang="en-US" sz="2400" b="1">
              <a:solidFill>
                <a:srgbClr val="FFFF00"/>
              </a:solidFill>
            </a:endParaRPr>
          </a:p>
          <a:p>
            <a:pPr eaLnBrk="1" hangingPunct="1">
              <a:spcBef>
                <a:spcPct val="0"/>
              </a:spcBef>
              <a:buFontTx/>
              <a:buNone/>
            </a:pPr>
            <a:r>
              <a:rPr lang="en-US" altLang="en-US" sz="2400" b="1">
                <a:solidFill>
                  <a:srgbClr val="FFFF00"/>
                </a:solidFill>
              </a:rPr>
              <a:t>by solid-phase red cell adherence assay</a:t>
            </a:r>
            <a:endParaRPr lang="en-US" altLang="en-US" sz="4000" b="1">
              <a:solidFill>
                <a:srgbClr val="FFFF00"/>
              </a:solidFill>
            </a:endParaRPr>
          </a:p>
        </p:txBody>
      </p:sp>
      <p:sp>
        <p:nvSpPr>
          <p:cNvPr id="8195" name="Rectangle 5"/>
          <p:cNvSpPr>
            <a:spLocks noChangeArrowheads="1"/>
          </p:cNvSpPr>
          <p:nvPr/>
        </p:nvSpPr>
        <p:spPr bwMode="auto">
          <a:xfrm>
            <a:off x="3810000" y="1371600"/>
            <a:ext cx="152400" cy="1219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6" name="Text Box 28"/>
          <p:cNvSpPr txBox="1">
            <a:spLocks noChangeArrowheads="1"/>
          </p:cNvSpPr>
          <p:nvPr/>
        </p:nvSpPr>
        <p:spPr bwMode="auto">
          <a:xfrm>
            <a:off x="685800" y="1828800"/>
            <a:ext cx="31813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1800">
                <a:solidFill>
                  <a:schemeClr val="bg1"/>
                </a:solidFill>
                <a:cs typeface="Arial" panose="020B0604020202020204" pitchFamily="34" charset="0"/>
              </a:rPr>
              <a:t>Solid phase – tube wall</a:t>
            </a: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AutoNum type="arabicPeriod"/>
            </a:pPr>
            <a:endParaRPr lang="en-US" altLang="en-US" sz="1800">
              <a:solidFill>
                <a:schemeClr val="bg1"/>
              </a:solidFill>
              <a:cs typeface="Arial" panose="020B0604020202020204" pitchFamily="34" charset="0"/>
            </a:endParaRPr>
          </a:p>
          <a:p>
            <a:pPr eaLnBrk="1" hangingPunct="1">
              <a:spcBef>
                <a:spcPct val="0"/>
              </a:spcBef>
              <a:buFontTx/>
              <a:buAutoNum type="arabicPeriod"/>
            </a:pPr>
            <a:endParaRPr lang="en-US" altLang="en-US" sz="1800">
              <a:solidFill>
                <a:schemeClr val="bg1"/>
              </a:solidFill>
              <a:cs typeface="Arial" panose="020B0604020202020204" pitchFamily="34" charset="0"/>
            </a:endParaRPr>
          </a:p>
          <a:p>
            <a:pPr eaLnBrk="1" hangingPunct="1">
              <a:spcBef>
                <a:spcPct val="0"/>
              </a:spcBef>
              <a:buFontTx/>
              <a:buAutoNum type="arabicPeriod"/>
            </a:pPr>
            <a:endParaRPr lang="en-US" altLang="en-US" sz="1800">
              <a:solidFill>
                <a:schemeClr val="bg1"/>
              </a:solidFill>
              <a:cs typeface="Arial" panose="020B0604020202020204" pitchFamily="34" charset="0"/>
            </a:endParaRPr>
          </a:p>
          <a:p>
            <a:pPr eaLnBrk="1" hangingPunct="1">
              <a:spcBef>
                <a:spcPct val="0"/>
              </a:spcBef>
              <a:buFontTx/>
              <a:buNone/>
            </a:pPr>
            <a:r>
              <a:rPr lang="en-US" altLang="en-US" sz="1800">
                <a:solidFill>
                  <a:schemeClr val="bg1"/>
                </a:solidFill>
                <a:cs typeface="Arial" panose="020B0604020202020204" pitchFamily="34" charset="0"/>
              </a:rPr>
              <a:t>2. Test platelets stick to wall</a:t>
            </a: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r>
              <a:rPr lang="en-US" altLang="en-US" sz="1800">
                <a:solidFill>
                  <a:schemeClr val="bg1"/>
                </a:solidFill>
                <a:cs typeface="Arial" panose="020B0604020202020204" pitchFamily="34" charset="0"/>
              </a:rPr>
              <a:t>3. Patient serum contributes</a:t>
            </a:r>
          </a:p>
          <a:p>
            <a:pPr eaLnBrk="1" hangingPunct="1">
              <a:spcBef>
                <a:spcPct val="0"/>
              </a:spcBef>
              <a:buFontTx/>
              <a:buNone/>
            </a:pPr>
            <a:r>
              <a:rPr lang="en-US" altLang="en-US" sz="1800">
                <a:solidFill>
                  <a:schemeClr val="bg1"/>
                </a:solidFill>
                <a:cs typeface="Arial" panose="020B0604020202020204" pitchFamily="34" charset="0"/>
              </a:rPr>
              <a:t>    antibodies to platelets </a:t>
            </a: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endParaRPr lang="en-US" altLang="en-US" sz="1800">
              <a:solidFill>
                <a:schemeClr val="bg1"/>
              </a:solidFill>
              <a:cs typeface="Arial" panose="020B0604020202020204" pitchFamily="34" charset="0"/>
            </a:endParaRPr>
          </a:p>
          <a:p>
            <a:pPr eaLnBrk="1" hangingPunct="1">
              <a:spcBef>
                <a:spcPct val="0"/>
              </a:spcBef>
              <a:buFontTx/>
              <a:buNone/>
            </a:pPr>
            <a:r>
              <a:rPr lang="en-US" altLang="en-US" sz="1800">
                <a:solidFill>
                  <a:schemeClr val="bg1"/>
                </a:solidFill>
                <a:cs typeface="Arial" panose="020B0604020202020204" pitchFamily="34" charset="0"/>
              </a:rPr>
              <a:t>4. Develop with anti-IgG and antibody-coated RBC</a:t>
            </a:r>
          </a:p>
        </p:txBody>
      </p:sp>
      <p:sp>
        <p:nvSpPr>
          <p:cNvPr id="8197" name="Oval 6"/>
          <p:cNvSpPr>
            <a:spLocks noChangeArrowheads="1"/>
          </p:cNvSpPr>
          <p:nvPr/>
        </p:nvSpPr>
        <p:spPr bwMode="auto">
          <a:xfrm>
            <a:off x="3962400" y="2819400"/>
            <a:ext cx="228600" cy="914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8" name="Rectangle 29"/>
          <p:cNvSpPr>
            <a:spLocks noChangeArrowheads="1"/>
          </p:cNvSpPr>
          <p:nvPr/>
        </p:nvSpPr>
        <p:spPr bwMode="auto">
          <a:xfrm>
            <a:off x="3810000" y="2667000"/>
            <a:ext cx="152400" cy="1219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9" name="Oval 32"/>
          <p:cNvSpPr>
            <a:spLocks noChangeArrowheads="1"/>
          </p:cNvSpPr>
          <p:nvPr/>
        </p:nvSpPr>
        <p:spPr bwMode="auto">
          <a:xfrm>
            <a:off x="3962400" y="4114800"/>
            <a:ext cx="228600" cy="914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Rectangle 33"/>
          <p:cNvSpPr>
            <a:spLocks noChangeArrowheads="1"/>
          </p:cNvSpPr>
          <p:nvPr/>
        </p:nvSpPr>
        <p:spPr bwMode="auto">
          <a:xfrm>
            <a:off x="3810000" y="3962400"/>
            <a:ext cx="152400" cy="1219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1" name="Oval 48"/>
          <p:cNvSpPr>
            <a:spLocks noChangeArrowheads="1"/>
          </p:cNvSpPr>
          <p:nvPr/>
        </p:nvSpPr>
        <p:spPr bwMode="auto">
          <a:xfrm>
            <a:off x="5943600" y="2133600"/>
            <a:ext cx="838200" cy="838200"/>
          </a:xfrm>
          <a:prstGeom prst="ellipse">
            <a:avLst/>
          </a:prstGeom>
          <a:solidFill>
            <a:srgbClr val="FFCC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8202" name="Group 51"/>
          <p:cNvGrpSpPr>
            <a:grpSpLocks/>
          </p:cNvGrpSpPr>
          <p:nvPr/>
        </p:nvGrpSpPr>
        <p:grpSpPr bwMode="auto">
          <a:xfrm>
            <a:off x="5943600" y="3733800"/>
            <a:ext cx="838200" cy="838200"/>
            <a:chOff x="4224" y="2352"/>
            <a:chExt cx="528" cy="528"/>
          </a:xfrm>
        </p:grpSpPr>
        <p:sp>
          <p:nvSpPr>
            <p:cNvPr id="8238" name="Oval 49"/>
            <p:cNvSpPr>
              <a:spLocks noChangeArrowheads="1"/>
            </p:cNvSpPr>
            <p:nvPr/>
          </p:nvSpPr>
          <p:spPr bwMode="auto">
            <a:xfrm>
              <a:off x="4224" y="2352"/>
              <a:ext cx="528" cy="52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9" name="Oval 50"/>
            <p:cNvSpPr>
              <a:spLocks noChangeArrowheads="1"/>
            </p:cNvSpPr>
            <p:nvPr/>
          </p:nvSpPr>
          <p:spPr bwMode="auto">
            <a:xfrm>
              <a:off x="4399" y="2522"/>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8203" name="Text Box 52"/>
          <p:cNvSpPr txBox="1">
            <a:spLocks noChangeArrowheads="1"/>
          </p:cNvSpPr>
          <p:nvPr/>
        </p:nvSpPr>
        <p:spPr bwMode="auto">
          <a:xfrm>
            <a:off x="6858000" y="2286000"/>
            <a:ext cx="178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Positive – RBC </a:t>
            </a:r>
          </a:p>
          <a:p>
            <a:pPr eaLnBrk="1" hangingPunct="1">
              <a:spcBef>
                <a:spcPct val="0"/>
              </a:spcBef>
              <a:buFontTx/>
              <a:buNone/>
            </a:pPr>
            <a:r>
              <a:rPr lang="en-US" altLang="en-US" sz="1800">
                <a:solidFill>
                  <a:schemeClr val="bg1"/>
                </a:solidFill>
              </a:rPr>
              <a:t>stick to wall</a:t>
            </a:r>
          </a:p>
        </p:txBody>
      </p:sp>
      <p:sp>
        <p:nvSpPr>
          <p:cNvPr id="8204" name="Text Box 53"/>
          <p:cNvSpPr txBox="1">
            <a:spLocks noChangeArrowheads="1"/>
          </p:cNvSpPr>
          <p:nvPr/>
        </p:nvSpPr>
        <p:spPr bwMode="auto">
          <a:xfrm>
            <a:off x="6858000" y="3962400"/>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Negative – RBC</a:t>
            </a:r>
          </a:p>
          <a:p>
            <a:pPr eaLnBrk="1" hangingPunct="1">
              <a:spcBef>
                <a:spcPct val="0"/>
              </a:spcBef>
              <a:buFontTx/>
              <a:buNone/>
            </a:pPr>
            <a:r>
              <a:rPr lang="en-US" altLang="en-US" sz="1800">
                <a:solidFill>
                  <a:schemeClr val="bg1"/>
                </a:solidFill>
              </a:rPr>
              <a:t>pool in bottom</a:t>
            </a:r>
          </a:p>
        </p:txBody>
      </p:sp>
      <p:grpSp>
        <p:nvGrpSpPr>
          <p:cNvPr id="8205" name="Group 61"/>
          <p:cNvGrpSpPr>
            <a:grpSpLocks/>
          </p:cNvGrpSpPr>
          <p:nvPr/>
        </p:nvGrpSpPr>
        <p:grpSpPr bwMode="auto">
          <a:xfrm rot="5400000">
            <a:off x="4221956" y="4312444"/>
            <a:ext cx="471488" cy="533400"/>
            <a:chOff x="1987" y="2788"/>
            <a:chExt cx="297" cy="240"/>
          </a:xfrm>
        </p:grpSpPr>
        <p:sp>
          <p:nvSpPr>
            <p:cNvPr id="8232" name="Rectangle 62"/>
            <p:cNvSpPr>
              <a:spLocks noChangeArrowheads="1"/>
            </p:cNvSpPr>
            <p:nvPr/>
          </p:nvSpPr>
          <p:spPr bwMode="auto">
            <a:xfrm flipH="1">
              <a:off x="2146" y="2789"/>
              <a:ext cx="59" cy="134"/>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3" name="Rectangle 63"/>
            <p:cNvSpPr>
              <a:spLocks noChangeArrowheads="1"/>
            </p:cNvSpPr>
            <p:nvPr/>
          </p:nvSpPr>
          <p:spPr bwMode="auto">
            <a:xfrm rot="20159094" flipH="1">
              <a:off x="2174" y="2908"/>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4" name="Rectangle 64"/>
            <p:cNvSpPr>
              <a:spLocks noChangeArrowheads="1"/>
            </p:cNvSpPr>
            <p:nvPr/>
          </p:nvSpPr>
          <p:spPr bwMode="auto">
            <a:xfrm rot="20188092" flipH="1">
              <a:off x="2237" y="2915"/>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5" name="Rectangle 65"/>
            <p:cNvSpPr>
              <a:spLocks noChangeArrowheads="1"/>
            </p:cNvSpPr>
            <p:nvPr/>
          </p:nvSpPr>
          <p:spPr bwMode="auto">
            <a:xfrm>
              <a:off x="2067" y="2788"/>
              <a:ext cx="54" cy="13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6" name="Rectangle 66"/>
            <p:cNvSpPr>
              <a:spLocks noChangeArrowheads="1"/>
            </p:cNvSpPr>
            <p:nvPr/>
          </p:nvSpPr>
          <p:spPr bwMode="auto">
            <a:xfrm rot="1440906">
              <a:off x="2047" y="2909"/>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7" name="Rectangle 67"/>
            <p:cNvSpPr>
              <a:spLocks noChangeArrowheads="1"/>
            </p:cNvSpPr>
            <p:nvPr/>
          </p:nvSpPr>
          <p:spPr bwMode="auto">
            <a:xfrm rot="1411908">
              <a:off x="1987" y="2914"/>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206" name="Group 89"/>
          <p:cNvGrpSpPr>
            <a:grpSpLocks/>
          </p:cNvGrpSpPr>
          <p:nvPr/>
        </p:nvGrpSpPr>
        <p:grpSpPr bwMode="auto">
          <a:xfrm>
            <a:off x="3810000" y="5172075"/>
            <a:ext cx="2106613" cy="1371600"/>
            <a:chOff x="2400" y="3258"/>
            <a:chExt cx="1327" cy="864"/>
          </a:xfrm>
        </p:grpSpPr>
        <p:sp>
          <p:nvSpPr>
            <p:cNvPr id="8207" name="Oval 14"/>
            <p:cNvSpPr>
              <a:spLocks noChangeArrowheads="1"/>
            </p:cNvSpPr>
            <p:nvPr/>
          </p:nvSpPr>
          <p:spPr bwMode="auto">
            <a:xfrm rot="10800000">
              <a:off x="3391" y="3258"/>
              <a:ext cx="336" cy="86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8208" name="Group 42"/>
            <p:cNvGrpSpPr>
              <a:grpSpLocks/>
            </p:cNvGrpSpPr>
            <p:nvPr/>
          </p:nvGrpSpPr>
          <p:grpSpPr bwMode="auto">
            <a:xfrm>
              <a:off x="2400" y="3312"/>
              <a:ext cx="240" cy="768"/>
              <a:chOff x="2112" y="1776"/>
              <a:chExt cx="240" cy="768"/>
            </a:xfrm>
          </p:grpSpPr>
          <p:sp>
            <p:nvSpPr>
              <p:cNvPr id="8230" name="Oval 43"/>
              <p:cNvSpPr>
                <a:spLocks noChangeArrowheads="1"/>
              </p:cNvSpPr>
              <p:nvPr/>
            </p:nvSpPr>
            <p:spPr bwMode="auto">
              <a:xfrm>
                <a:off x="2208" y="1872"/>
                <a:ext cx="144"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31" name="Rectangle 44"/>
              <p:cNvSpPr>
                <a:spLocks noChangeArrowheads="1"/>
              </p:cNvSpPr>
              <p:nvPr/>
            </p:nvSpPr>
            <p:spPr bwMode="auto">
              <a:xfrm>
                <a:off x="2112" y="1776"/>
                <a:ext cx="96" cy="7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209" name="Group 68"/>
            <p:cNvGrpSpPr>
              <a:grpSpLocks/>
            </p:cNvGrpSpPr>
            <p:nvPr/>
          </p:nvGrpSpPr>
          <p:grpSpPr bwMode="auto">
            <a:xfrm>
              <a:off x="2889" y="3282"/>
              <a:ext cx="297" cy="336"/>
              <a:chOff x="1987" y="2788"/>
              <a:chExt cx="297" cy="240"/>
            </a:xfrm>
          </p:grpSpPr>
          <p:sp>
            <p:nvSpPr>
              <p:cNvPr id="8224" name="Rectangle 69"/>
              <p:cNvSpPr>
                <a:spLocks noChangeArrowheads="1"/>
              </p:cNvSpPr>
              <p:nvPr/>
            </p:nvSpPr>
            <p:spPr bwMode="auto">
              <a:xfrm flipH="1">
                <a:off x="2146" y="2789"/>
                <a:ext cx="59" cy="134"/>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5" name="Rectangle 70"/>
              <p:cNvSpPr>
                <a:spLocks noChangeArrowheads="1"/>
              </p:cNvSpPr>
              <p:nvPr/>
            </p:nvSpPr>
            <p:spPr bwMode="auto">
              <a:xfrm rot="20159094" flipH="1">
                <a:off x="2174" y="2908"/>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6" name="Rectangle 71"/>
              <p:cNvSpPr>
                <a:spLocks noChangeArrowheads="1"/>
              </p:cNvSpPr>
              <p:nvPr/>
            </p:nvSpPr>
            <p:spPr bwMode="auto">
              <a:xfrm rot="20188092" flipH="1">
                <a:off x="2237" y="2915"/>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7" name="Rectangle 72"/>
              <p:cNvSpPr>
                <a:spLocks noChangeArrowheads="1"/>
              </p:cNvSpPr>
              <p:nvPr/>
            </p:nvSpPr>
            <p:spPr bwMode="auto">
              <a:xfrm>
                <a:off x="2067" y="2788"/>
                <a:ext cx="54" cy="13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8" name="Rectangle 73"/>
              <p:cNvSpPr>
                <a:spLocks noChangeArrowheads="1"/>
              </p:cNvSpPr>
              <p:nvPr/>
            </p:nvSpPr>
            <p:spPr bwMode="auto">
              <a:xfrm rot="1440906">
                <a:off x="2047" y="2909"/>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9" name="Rectangle 74"/>
              <p:cNvSpPr>
                <a:spLocks noChangeArrowheads="1"/>
              </p:cNvSpPr>
              <p:nvPr/>
            </p:nvSpPr>
            <p:spPr bwMode="auto">
              <a:xfrm rot="1411908">
                <a:off x="1987" y="2914"/>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210" name="Group 75"/>
            <p:cNvGrpSpPr>
              <a:grpSpLocks/>
            </p:cNvGrpSpPr>
            <p:nvPr/>
          </p:nvGrpSpPr>
          <p:grpSpPr bwMode="auto">
            <a:xfrm rot="-5400000">
              <a:off x="3091" y="3533"/>
              <a:ext cx="297" cy="336"/>
              <a:chOff x="1987" y="2788"/>
              <a:chExt cx="297" cy="240"/>
            </a:xfrm>
          </p:grpSpPr>
          <p:sp>
            <p:nvSpPr>
              <p:cNvPr id="8218" name="Rectangle 76"/>
              <p:cNvSpPr>
                <a:spLocks noChangeArrowheads="1"/>
              </p:cNvSpPr>
              <p:nvPr/>
            </p:nvSpPr>
            <p:spPr bwMode="auto">
              <a:xfrm flipH="1">
                <a:off x="2146" y="2789"/>
                <a:ext cx="59" cy="134"/>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9" name="Rectangle 77"/>
              <p:cNvSpPr>
                <a:spLocks noChangeArrowheads="1"/>
              </p:cNvSpPr>
              <p:nvPr/>
            </p:nvSpPr>
            <p:spPr bwMode="auto">
              <a:xfrm rot="20159094" flipH="1">
                <a:off x="2174" y="2908"/>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0" name="Rectangle 78"/>
              <p:cNvSpPr>
                <a:spLocks noChangeArrowheads="1"/>
              </p:cNvSpPr>
              <p:nvPr/>
            </p:nvSpPr>
            <p:spPr bwMode="auto">
              <a:xfrm rot="20188092" flipH="1">
                <a:off x="2237" y="2915"/>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1" name="Rectangle 79"/>
              <p:cNvSpPr>
                <a:spLocks noChangeArrowheads="1"/>
              </p:cNvSpPr>
              <p:nvPr/>
            </p:nvSpPr>
            <p:spPr bwMode="auto">
              <a:xfrm>
                <a:off x="2067" y="2788"/>
                <a:ext cx="54" cy="13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2" name="Rectangle 80"/>
              <p:cNvSpPr>
                <a:spLocks noChangeArrowheads="1"/>
              </p:cNvSpPr>
              <p:nvPr/>
            </p:nvSpPr>
            <p:spPr bwMode="auto">
              <a:xfrm rot="1440906">
                <a:off x="2047" y="2909"/>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3" name="Rectangle 81"/>
              <p:cNvSpPr>
                <a:spLocks noChangeArrowheads="1"/>
              </p:cNvSpPr>
              <p:nvPr/>
            </p:nvSpPr>
            <p:spPr bwMode="auto">
              <a:xfrm rot="1411908">
                <a:off x="1987" y="2914"/>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211" name="Group 82"/>
            <p:cNvGrpSpPr>
              <a:grpSpLocks/>
            </p:cNvGrpSpPr>
            <p:nvPr/>
          </p:nvGrpSpPr>
          <p:grpSpPr bwMode="auto">
            <a:xfrm rot="5400000">
              <a:off x="2659" y="3533"/>
              <a:ext cx="297" cy="336"/>
              <a:chOff x="1987" y="2788"/>
              <a:chExt cx="297" cy="240"/>
            </a:xfrm>
          </p:grpSpPr>
          <p:sp>
            <p:nvSpPr>
              <p:cNvPr id="8212" name="Rectangle 83"/>
              <p:cNvSpPr>
                <a:spLocks noChangeArrowheads="1"/>
              </p:cNvSpPr>
              <p:nvPr/>
            </p:nvSpPr>
            <p:spPr bwMode="auto">
              <a:xfrm flipH="1">
                <a:off x="2146" y="2789"/>
                <a:ext cx="59" cy="134"/>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3" name="Rectangle 84"/>
              <p:cNvSpPr>
                <a:spLocks noChangeArrowheads="1"/>
              </p:cNvSpPr>
              <p:nvPr/>
            </p:nvSpPr>
            <p:spPr bwMode="auto">
              <a:xfrm rot="20159094" flipH="1">
                <a:off x="2174" y="2908"/>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4" name="Rectangle 85"/>
              <p:cNvSpPr>
                <a:spLocks noChangeArrowheads="1"/>
              </p:cNvSpPr>
              <p:nvPr/>
            </p:nvSpPr>
            <p:spPr bwMode="auto">
              <a:xfrm rot="20188092" flipH="1">
                <a:off x="2237" y="2915"/>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5" name="Rectangle 86"/>
              <p:cNvSpPr>
                <a:spLocks noChangeArrowheads="1"/>
              </p:cNvSpPr>
              <p:nvPr/>
            </p:nvSpPr>
            <p:spPr bwMode="auto">
              <a:xfrm>
                <a:off x="2067" y="2788"/>
                <a:ext cx="54" cy="13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6" name="Rectangle 87"/>
              <p:cNvSpPr>
                <a:spLocks noChangeArrowheads="1"/>
              </p:cNvSpPr>
              <p:nvPr/>
            </p:nvSpPr>
            <p:spPr bwMode="auto">
              <a:xfrm rot="1440906">
                <a:off x="2047" y="2909"/>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17" name="Rectangle 88"/>
              <p:cNvSpPr>
                <a:spLocks noChangeArrowheads="1"/>
              </p:cNvSpPr>
              <p:nvPr/>
            </p:nvSpPr>
            <p:spPr bwMode="auto">
              <a:xfrm rot="1411908">
                <a:off x="1987" y="2914"/>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91440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4"/>
          <p:cNvSpPr txBox="1">
            <a:spLocks noChangeArrowheads="1"/>
          </p:cNvSpPr>
          <p:nvPr/>
        </p:nvSpPr>
        <p:spPr bwMode="auto">
          <a:xfrm>
            <a:off x="1600200" y="152400"/>
            <a:ext cx="6035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FF00"/>
                </a:solidFill>
              </a:rPr>
              <a:t>Platelet antibody screen</a:t>
            </a:r>
            <a:endParaRPr lang="en-US" altLang="en-US" sz="2400" b="1">
              <a:solidFill>
                <a:srgbClr val="FFFF00"/>
              </a:solidFill>
            </a:endParaRPr>
          </a:p>
          <a:p>
            <a:pPr eaLnBrk="1" hangingPunct="1">
              <a:spcBef>
                <a:spcPct val="0"/>
              </a:spcBef>
              <a:buFontTx/>
              <a:buNone/>
            </a:pPr>
            <a:r>
              <a:rPr lang="en-US" altLang="en-US" sz="2400" b="1">
                <a:solidFill>
                  <a:srgbClr val="FFFF00"/>
                </a:solidFill>
              </a:rPr>
              <a:t>by solid-phase red cell adherence assay</a:t>
            </a:r>
            <a:endParaRPr lang="en-US" altLang="en-US" sz="4000" b="1">
              <a:solidFill>
                <a:srgbClr val="FFFF00"/>
              </a:solidFill>
            </a:endParaRPr>
          </a:p>
        </p:txBody>
      </p:sp>
      <p:sp>
        <p:nvSpPr>
          <p:cNvPr id="10244" name="Text Box 33"/>
          <p:cNvSpPr txBox="1">
            <a:spLocks noChangeArrowheads="1"/>
          </p:cNvSpPr>
          <p:nvPr/>
        </p:nvSpPr>
        <p:spPr bwMode="auto">
          <a:xfrm>
            <a:off x="4572000" y="1447800"/>
            <a:ext cx="3124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Problem = so many possible </a:t>
            </a:r>
          </a:p>
          <a:p>
            <a:pPr eaLnBrk="1" hangingPunct="1">
              <a:spcBef>
                <a:spcPct val="0"/>
              </a:spcBef>
              <a:buFontTx/>
              <a:buNone/>
            </a:pPr>
            <a:r>
              <a:rPr lang="en-US" altLang="en-US" sz="1800">
                <a:solidFill>
                  <a:schemeClr val="bg1"/>
                </a:solidFill>
              </a:rPr>
              <a:t>antibodies that it is hard to </a:t>
            </a:r>
          </a:p>
          <a:p>
            <a:pPr eaLnBrk="1" hangingPunct="1">
              <a:spcBef>
                <a:spcPct val="0"/>
              </a:spcBef>
              <a:buFontTx/>
              <a:buNone/>
            </a:pPr>
            <a:r>
              <a:rPr lang="en-US" altLang="en-US" sz="1800">
                <a:solidFill>
                  <a:schemeClr val="bg1"/>
                </a:solidFill>
              </a:rPr>
              <a:t>sort them out</a:t>
            </a:r>
          </a:p>
        </p:txBody>
      </p:sp>
      <p:grpSp>
        <p:nvGrpSpPr>
          <p:cNvPr id="10245" name="Group 60"/>
          <p:cNvGrpSpPr>
            <a:grpSpLocks/>
          </p:cNvGrpSpPr>
          <p:nvPr/>
        </p:nvGrpSpPr>
        <p:grpSpPr bwMode="auto">
          <a:xfrm>
            <a:off x="1752600" y="1219200"/>
            <a:ext cx="2106613" cy="1371600"/>
            <a:chOff x="2400" y="3258"/>
            <a:chExt cx="1327" cy="864"/>
          </a:xfrm>
        </p:grpSpPr>
        <p:sp>
          <p:nvSpPr>
            <p:cNvPr id="10246" name="Oval 61"/>
            <p:cNvSpPr>
              <a:spLocks noChangeArrowheads="1"/>
            </p:cNvSpPr>
            <p:nvPr/>
          </p:nvSpPr>
          <p:spPr bwMode="auto">
            <a:xfrm rot="10800000">
              <a:off x="3391" y="3258"/>
              <a:ext cx="336" cy="86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0247" name="Group 62"/>
            <p:cNvGrpSpPr>
              <a:grpSpLocks/>
            </p:cNvGrpSpPr>
            <p:nvPr/>
          </p:nvGrpSpPr>
          <p:grpSpPr bwMode="auto">
            <a:xfrm>
              <a:off x="2400" y="3312"/>
              <a:ext cx="240" cy="768"/>
              <a:chOff x="2112" y="1776"/>
              <a:chExt cx="240" cy="768"/>
            </a:xfrm>
          </p:grpSpPr>
          <p:sp>
            <p:nvSpPr>
              <p:cNvPr id="10269" name="Oval 63"/>
              <p:cNvSpPr>
                <a:spLocks noChangeArrowheads="1"/>
              </p:cNvSpPr>
              <p:nvPr/>
            </p:nvSpPr>
            <p:spPr bwMode="auto">
              <a:xfrm>
                <a:off x="2208" y="1872"/>
                <a:ext cx="144"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70" name="Rectangle 64"/>
              <p:cNvSpPr>
                <a:spLocks noChangeArrowheads="1"/>
              </p:cNvSpPr>
              <p:nvPr/>
            </p:nvSpPr>
            <p:spPr bwMode="auto">
              <a:xfrm>
                <a:off x="2112" y="1776"/>
                <a:ext cx="96" cy="7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0248" name="Group 65"/>
            <p:cNvGrpSpPr>
              <a:grpSpLocks/>
            </p:cNvGrpSpPr>
            <p:nvPr/>
          </p:nvGrpSpPr>
          <p:grpSpPr bwMode="auto">
            <a:xfrm>
              <a:off x="2889" y="3282"/>
              <a:ext cx="297" cy="336"/>
              <a:chOff x="1987" y="2788"/>
              <a:chExt cx="297" cy="240"/>
            </a:xfrm>
          </p:grpSpPr>
          <p:sp>
            <p:nvSpPr>
              <p:cNvPr id="10263" name="Rectangle 66"/>
              <p:cNvSpPr>
                <a:spLocks noChangeArrowheads="1"/>
              </p:cNvSpPr>
              <p:nvPr/>
            </p:nvSpPr>
            <p:spPr bwMode="auto">
              <a:xfrm flipH="1">
                <a:off x="2146" y="2789"/>
                <a:ext cx="59" cy="134"/>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4" name="Rectangle 67"/>
              <p:cNvSpPr>
                <a:spLocks noChangeArrowheads="1"/>
              </p:cNvSpPr>
              <p:nvPr/>
            </p:nvSpPr>
            <p:spPr bwMode="auto">
              <a:xfrm rot="20159094" flipH="1">
                <a:off x="2174" y="2908"/>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5" name="Rectangle 68"/>
              <p:cNvSpPr>
                <a:spLocks noChangeArrowheads="1"/>
              </p:cNvSpPr>
              <p:nvPr/>
            </p:nvSpPr>
            <p:spPr bwMode="auto">
              <a:xfrm rot="20188092" flipH="1">
                <a:off x="2237" y="2915"/>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6" name="Rectangle 69"/>
              <p:cNvSpPr>
                <a:spLocks noChangeArrowheads="1"/>
              </p:cNvSpPr>
              <p:nvPr/>
            </p:nvSpPr>
            <p:spPr bwMode="auto">
              <a:xfrm>
                <a:off x="2067" y="2788"/>
                <a:ext cx="54" cy="13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7" name="Rectangle 70"/>
              <p:cNvSpPr>
                <a:spLocks noChangeArrowheads="1"/>
              </p:cNvSpPr>
              <p:nvPr/>
            </p:nvSpPr>
            <p:spPr bwMode="auto">
              <a:xfrm rot="1440906">
                <a:off x="2047" y="2909"/>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8" name="Rectangle 71"/>
              <p:cNvSpPr>
                <a:spLocks noChangeArrowheads="1"/>
              </p:cNvSpPr>
              <p:nvPr/>
            </p:nvSpPr>
            <p:spPr bwMode="auto">
              <a:xfrm rot="1411908">
                <a:off x="1987" y="2914"/>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0249" name="Group 72"/>
            <p:cNvGrpSpPr>
              <a:grpSpLocks/>
            </p:cNvGrpSpPr>
            <p:nvPr/>
          </p:nvGrpSpPr>
          <p:grpSpPr bwMode="auto">
            <a:xfrm rot="-5400000">
              <a:off x="3091" y="3533"/>
              <a:ext cx="297" cy="336"/>
              <a:chOff x="1987" y="2788"/>
              <a:chExt cx="297" cy="240"/>
            </a:xfrm>
          </p:grpSpPr>
          <p:sp>
            <p:nvSpPr>
              <p:cNvPr id="10257" name="Rectangle 73"/>
              <p:cNvSpPr>
                <a:spLocks noChangeArrowheads="1"/>
              </p:cNvSpPr>
              <p:nvPr/>
            </p:nvSpPr>
            <p:spPr bwMode="auto">
              <a:xfrm flipH="1">
                <a:off x="2146" y="2789"/>
                <a:ext cx="59" cy="134"/>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8" name="Rectangle 74"/>
              <p:cNvSpPr>
                <a:spLocks noChangeArrowheads="1"/>
              </p:cNvSpPr>
              <p:nvPr/>
            </p:nvSpPr>
            <p:spPr bwMode="auto">
              <a:xfrm rot="20159094" flipH="1">
                <a:off x="2174" y="2908"/>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9" name="Rectangle 75"/>
              <p:cNvSpPr>
                <a:spLocks noChangeArrowheads="1"/>
              </p:cNvSpPr>
              <p:nvPr/>
            </p:nvSpPr>
            <p:spPr bwMode="auto">
              <a:xfrm rot="20188092" flipH="1">
                <a:off x="2237" y="2915"/>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0" name="Rectangle 76"/>
              <p:cNvSpPr>
                <a:spLocks noChangeArrowheads="1"/>
              </p:cNvSpPr>
              <p:nvPr/>
            </p:nvSpPr>
            <p:spPr bwMode="auto">
              <a:xfrm>
                <a:off x="2067" y="2788"/>
                <a:ext cx="54" cy="13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1" name="Rectangle 77"/>
              <p:cNvSpPr>
                <a:spLocks noChangeArrowheads="1"/>
              </p:cNvSpPr>
              <p:nvPr/>
            </p:nvSpPr>
            <p:spPr bwMode="auto">
              <a:xfrm rot="1440906">
                <a:off x="2047" y="2909"/>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2" name="Rectangle 78"/>
              <p:cNvSpPr>
                <a:spLocks noChangeArrowheads="1"/>
              </p:cNvSpPr>
              <p:nvPr/>
            </p:nvSpPr>
            <p:spPr bwMode="auto">
              <a:xfrm rot="1411908">
                <a:off x="1987" y="2914"/>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0250" name="Group 79"/>
            <p:cNvGrpSpPr>
              <a:grpSpLocks/>
            </p:cNvGrpSpPr>
            <p:nvPr/>
          </p:nvGrpSpPr>
          <p:grpSpPr bwMode="auto">
            <a:xfrm rot="5400000">
              <a:off x="2659" y="3533"/>
              <a:ext cx="297" cy="336"/>
              <a:chOff x="1987" y="2788"/>
              <a:chExt cx="297" cy="240"/>
            </a:xfrm>
          </p:grpSpPr>
          <p:sp>
            <p:nvSpPr>
              <p:cNvPr id="10251" name="Rectangle 80"/>
              <p:cNvSpPr>
                <a:spLocks noChangeArrowheads="1"/>
              </p:cNvSpPr>
              <p:nvPr/>
            </p:nvSpPr>
            <p:spPr bwMode="auto">
              <a:xfrm flipH="1">
                <a:off x="2146" y="2789"/>
                <a:ext cx="59" cy="134"/>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2" name="Rectangle 81"/>
              <p:cNvSpPr>
                <a:spLocks noChangeArrowheads="1"/>
              </p:cNvSpPr>
              <p:nvPr/>
            </p:nvSpPr>
            <p:spPr bwMode="auto">
              <a:xfrm rot="20159094" flipH="1">
                <a:off x="2174" y="2908"/>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3" name="Rectangle 82"/>
              <p:cNvSpPr>
                <a:spLocks noChangeArrowheads="1"/>
              </p:cNvSpPr>
              <p:nvPr/>
            </p:nvSpPr>
            <p:spPr bwMode="auto">
              <a:xfrm rot="20188092" flipH="1">
                <a:off x="2237" y="2915"/>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4" name="Rectangle 83"/>
              <p:cNvSpPr>
                <a:spLocks noChangeArrowheads="1"/>
              </p:cNvSpPr>
              <p:nvPr/>
            </p:nvSpPr>
            <p:spPr bwMode="auto">
              <a:xfrm>
                <a:off x="2067" y="2788"/>
                <a:ext cx="54" cy="13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5" name="Rectangle 84"/>
              <p:cNvSpPr>
                <a:spLocks noChangeArrowheads="1"/>
              </p:cNvSpPr>
              <p:nvPr/>
            </p:nvSpPr>
            <p:spPr bwMode="auto">
              <a:xfrm rot="1440906">
                <a:off x="2047" y="2909"/>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6" name="Rectangle 85"/>
              <p:cNvSpPr>
                <a:spLocks noChangeArrowheads="1"/>
              </p:cNvSpPr>
              <p:nvPr/>
            </p:nvSpPr>
            <p:spPr bwMode="auto">
              <a:xfrm rot="1411908">
                <a:off x="1987" y="2914"/>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Assay</a:t>
            </a:r>
          </a:p>
        </p:txBody>
      </p:sp>
      <p:sp>
        <p:nvSpPr>
          <p:cNvPr id="3" name="Content Placeholder 2"/>
          <p:cNvSpPr>
            <a:spLocks noGrp="1"/>
          </p:cNvSpPr>
          <p:nvPr>
            <p:ph idx="1"/>
          </p:nvPr>
        </p:nvSpPr>
        <p:spPr/>
        <p:txBody>
          <a:bodyPr/>
          <a:lstStyle/>
          <a:p>
            <a:r>
              <a:rPr lang="en-US" dirty="0" smtClean="0"/>
              <a:t>Advantages </a:t>
            </a:r>
          </a:p>
          <a:p>
            <a:pPr lvl="1"/>
            <a:r>
              <a:rPr lang="en-US" dirty="0" smtClean="0"/>
              <a:t>Relatively </a:t>
            </a:r>
            <a:r>
              <a:rPr lang="en-US" dirty="0"/>
              <a:t>inexpensive assay </a:t>
            </a:r>
            <a:endParaRPr lang="en-US" dirty="0" smtClean="0"/>
          </a:p>
          <a:p>
            <a:pPr lvl="1"/>
            <a:r>
              <a:rPr lang="en-US" dirty="0" smtClean="0"/>
              <a:t>Easy </a:t>
            </a:r>
            <a:r>
              <a:rPr lang="en-US" dirty="0"/>
              <a:t>to perform </a:t>
            </a:r>
            <a:endParaRPr lang="en-US" dirty="0" smtClean="0"/>
          </a:p>
          <a:p>
            <a:r>
              <a:rPr lang="en-US" dirty="0" smtClean="0"/>
              <a:t>Disadvantages </a:t>
            </a:r>
          </a:p>
          <a:p>
            <a:pPr lvl="1"/>
            <a:r>
              <a:rPr lang="en-US" dirty="0" smtClean="0"/>
              <a:t>Dependent </a:t>
            </a:r>
            <a:r>
              <a:rPr lang="en-US" dirty="0"/>
              <a:t>on cell viability </a:t>
            </a:r>
            <a:endParaRPr lang="en-US" dirty="0" smtClean="0"/>
          </a:p>
          <a:p>
            <a:pPr lvl="1"/>
            <a:r>
              <a:rPr lang="en-US" dirty="0" smtClean="0"/>
              <a:t>Can </a:t>
            </a:r>
            <a:r>
              <a:rPr lang="en-US" dirty="0"/>
              <a:t>be difficult to assign antibody specificity for highly sensitized patients</a:t>
            </a:r>
          </a:p>
        </p:txBody>
      </p:sp>
    </p:spTree>
    <p:extLst>
      <p:ext uri="{BB962C8B-B14F-4D97-AF65-F5344CB8AC3E}">
        <p14:creationId xmlns:p14="http://schemas.microsoft.com/office/powerpoint/2010/main" val="219841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 Positivity</a:t>
            </a:r>
          </a:p>
        </p:txBody>
      </p:sp>
      <p:sp>
        <p:nvSpPr>
          <p:cNvPr id="3" name="Content Placeholder 2"/>
          <p:cNvSpPr>
            <a:spLocks noGrp="1"/>
          </p:cNvSpPr>
          <p:nvPr>
            <p:ph idx="1"/>
          </p:nvPr>
        </p:nvSpPr>
        <p:spPr/>
        <p:txBody>
          <a:bodyPr/>
          <a:lstStyle/>
          <a:p>
            <a:r>
              <a:rPr lang="en-US" dirty="0" smtClean="0"/>
              <a:t>&gt;</a:t>
            </a:r>
            <a:r>
              <a:rPr lang="en-US" dirty="0"/>
              <a:t>20% commonly used as the </a:t>
            </a:r>
            <a:r>
              <a:rPr lang="en-US" dirty="0" smtClean="0"/>
              <a:t>cut‐off</a:t>
            </a:r>
          </a:p>
          <a:p>
            <a:r>
              <a:rPr lang="en-US" dirty="0" smtClean="0"/>
              <a:t>Historically </a:t>
            </a:r>
            <a:r>
              <a:rPr lang="en-US" dirty="0"/>
              <a:t>refers to CDC assay </a:t>
            </a:r>
            <a:endParaRPr lang="en-US" dirty="0" smtClean="0"/>
          </a:p>
          <a:p>
            <a:r>
              <a:rPr lang="en-US" dirty="0" smtClean="0"/>
              <a:t>BWNW </a:t>
            </a:r>
            <a:r>
              <a:rPr lang="en-US" dirty="0"/>
              <a:t>uses a calculated PRA (</a:t>
            </a:r>
            <a:r>
              <a:rPr lang="en-US" dirty="0" err="1"/>
              <a:t>cPRA</a:t>
            </a:r>
            <a:r>
              <a:rPr lang="en-US" dirty="0"/>
              <a:t>) with the </a:t>
            </a:r>
            <a:r>
              <a:rPr lang="en-US" dirty="0" err="1"/>
              <a:t>Luminex</a:t>
            </a:r>
            <a:r>
              <a:rPr lang="en-US" dirty="0"/>
              <a:t> Analyzer</a:t>
            </a:r>
          </a:p>
        </p:txBody>
      </p:sp>
    </p:spTree>
    <p:extLst>
      <p:ext uri="{BB962C8B-B14F-4D97-AF65-F5344CB8AC3E}">
        <p14:creationId xmlns:p14="http://schemas.microsoft.com/office/powerpoint/2010/main" val="3677601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1447800" y="152400"/>
            <a:ext cx="6035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FF00"/>
                </a:solidFill>
              </a:rPr>
              <a:t>Platelet crossmatching</a:t>
            </a:r>
            <a:endParaRPr lang="en-US" altLang="en-US" sz="2400" b="1">
              <a:solidFill>
                <a:srgbClr val="FFFF00"/>
              </a:solidFill>
            </a:endParaRPr>
          </a:p>
          <a:p>
            <a:pPr algn="ctr" eaLnBrk="1" hangingPunct="1">
              <a:spcBef>
                <a:spcPct val="0"/>
              </a:spcBef>
              <a:buFontTx/>
              <a:buNone/>
            </a:pPr>
            <a:r>
              <a:rPr lang="en-US" altLang="en-US" sz="2400" b="1">
                <a:solidFill>
                  <a:srgbClr val="FFFF00"/>
                </a:solidFill>
              </a:rPr>
              <a:t>by solid-phase red cell adherence assay</a:t>
            </a:r>
            <a:endParaRPr lang="en-US" altLang="en-US" sz="4000" b="1">
              <a:solidFill>
                <a:srgbClr val="FFFF00"/>
              </a:solidFill>
            </a:endParaRPr>
          </a:p>
        </p:txBody>
      </p:sp>
      <p:sp>
        <p:nvSpPr>
          <p:cNvPr id="12291" name="Text Box 29"/>
          <p:cNvSpPr txBox="1">
            <a:spLocks noChangeArrowheads="1"/>
          </p:cNvSpPr>
          <p:nvPr/>
        </p:nvSpPr>
        <p:spPr bwMode="auto">
          <a:xfrm>
            <a:off x="669925" y="3240088"/>
            <a:ext cx="77882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cs typeface="Arial" panose="020B0604020202020204" pitchFamily="34" charset="0"/>
              </a:rPr>
              <a:t>Problems:</a:t>
            </a:r>
          </a:p>
          <a:p>
            <a:pPr eaLnBrk="1" hangingPunct="1">
              <a:spcBef>
                <a:spcPct val="0"/>
              </a:spcBef>
              <a:buFontTx/>
              <a:buAutoNum type="arabicPeriod"/>
            </a:pPr>
            <a:r>
              <a:rPr lang="en-US" altLang="en-US" sz="2800">
                <a:solidFill>
                  <a:schemeClr val="bg1"/>
                </a:solidFill>
                <a:cs typeface="Arial" panose="020B0604020202020204" pitchFamily="34" charset="0"/>
              </a:rPr>
              <a:t>Blind crossmatch - </a:t>
            </a:r>
          </a:p>
          <a:p>
            <a:pPr eaLnBrk="1" hangingPunct="1">
              <a:spcBef>
                <a:spcPct val="0"/>
              </a:spcBef>
              <a:buFontTx/>
              <a:buAutoNum type="arabicPeriod"/>
            </a:pPr>
            <a:r>
              <a:rPr lang="en-US" altLang="en-US" sz="2800">
                <a:solidFill>
                  <a:schemeClr val="bg1"/>
                </a:solidFill>
                <a:cs typeface="Arial" panose="020B0604020202020204" pitchFamily="34" charset="0"/>
              </a:rPr>
              <a:t>Labor intensive and expensive</a:t>
            </a:r>
          </a:p>
          <a:p>
            <a:pPr eaLnBrk="1" hangingPunct="1">
              <a:spcBef>
                <a:spcPct val="0"/>
              </a:spcBef>
              <a:buFontTx/>
              <a:buAutoNum type="arabicPeriod"/>
            </a:pPr>
            <a:r>
              <a:rPr lang="en-US" altLang="en-US" sz="2800">
                <a:solidFill>
                  <a:schemeClr val="bg1"/>
                </a:solidFill>
                <a:cs typeface="Arial" panose="020B0604020202020204" pitchFamily="34" charset="0"/>
              </a:rPr>
              <a:t>Platelet inventory is limited, even in a regional center, and turns over rapidly</a:t>
            </a:r>
          </a:p>
        </p:txBody>
      </p:sp>
      <p:grpSp>
        <p:nvGrpSpPr>
          <p:cNvPr id="12292" name="Group 1"/>
          <p:cNvGrpSpPr>
            <a:grpSpLocks/>
          </p:cNvGrpSpPr>
          <p:nvPr/>
        </p:nvGrpSpPr>
        <p:grpSpPr bwMode="auto">
          <a:xfrm>
            <a:off x="3429000" y="1524000"/>
            <a:ext cx="2106613" cy="1371600"/>
            <a:chOff x="3429000" y="1524000"/>
            <a:chExt cx="2106613" cy="1371600"/>
          </a:xfrm>
        </p:grpSpPr>
        <p:sp>
          <p:nvSpPr>
            <p:cNvPr id="12293" name="Oval 31"/>
            <p:cNvSpPr>
              <a:spLocks noChangeArrowheads="1"/>
            </p:cNvSpPr>
            <p:nvPr/>
          </p:nvSpPr>
          <p:spPr bwMode="auto">
            <a:xfrm rot="10800000">
              <a:off x="5002213" y="1524000"/>
              <a:ext cx="533400" cy="1371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2294" name="Group 32"/>
            <p:cNvGrpSpPr>
              <a:grpSpLocks/>
            </p:cNvGrpSpPr>
            <p:nvPr/>
          </p:nvGrpSpPr>
          <p:grpSpPr bwMode="auto">
            <a:xfrm>
              <a:off x="3429000" y="1609725"/>
              <a:ext cx="381000" cy="1219200"/>
              <a:chOff x="2112" y="1776"/>
              <a:chExt cx="240" cy="768"/>
            </a:xfrm>
          </p:grpSpPr>
          <p:sp>
            <p:nvSpPr>
              <p:cNvPr id="12316" name="Oval 33"/>
              <p:cNvSpPr>
                <a:spLocks noChangeArrowheads="1"/>
              </p:cNvSpPr>
              <p:nvPr/>
            </p:nvSpPr>
            <p:spPr bwMode="auto">
              <a:xfrm>
                <a:off x="2208" y="1872"/>
                <a:ext cx="144"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7" name="Rectangle 34"/>
              <p:cNvSpPr>
                <a:spLocks noChangeArrowheads="1"/>
              </p:cNvSpPr>
              <p:nvPr/>
            </p:nvSpPr>
            <p:spPr bwMode="auto">
              <a:xfrm>
                <a:off x="2112" y="1776"/>
                <a:ext cx="96" cy="7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2295" name="Group 35"/>
            <p:cNvGrpSpPr>
              <a:grpSpLocks/>
            </p:cNvGrpSpPr>
            <p:nvPr/>
          </p:nvGrpSpPr>
          <p:grpSpPr bwMode="auto">
            <a:xfrm>
              <a:off x="4205288" y="1562100"/>
              <a:ext cx="471488" cy="533400"/>
              <a:chOff x="1987" y="2788"/>
              <a:chExt cx="297" cy="240"/>
            </a:xfrm>
          </p:grpSpPr>
          <p:sp>
            <p:nvSpPr>
              <p:cNvPr id="12310" name="Rectangle 36"/>
              <p:cNvSpPr>
                <a:spLocks noChangeArrowheads="1"/>
              </p:cNvSpPr>
              <p:nvPr/>
            </p:nvSpPr>
            <p:spPr bwMode="auto">
              <a:xfrm flipH="1">
                <a:off x="2146" y="2789"/>
                <a:ext cx="59" cy="134"/>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1" name="Rectangle 37"/>
              <p:cNvSpPr>
                <a:spLocks noChangeArrowheads="1"/>
              </p:cNvSpPr>
              <p:nvPr/>
            </p:nvSpPr>
            <p:spPr bwMode="auto">
              <a:xfrm rot="20159094" flipH="1">
                <a:off x="2174" y="2908"/>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2" name="Rectangle 38"/>
              <p:cNvSpPr>
                <a:spLocks noChangeArrowheads="1"/>
              </p:cNvSpPr>
              <p:nvPr/>
            </p:nvSpPr>
            <p:spPr bwMode="auto">
              <a:xfrm rot="20188092" flipH="1">
                <a:off x="2237" y="2915"/>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3" name="Rectangle 39"/>
              <p:cNvSpPr>
                <a:spLocks noChangeArrowheads="1"/>
              </p:cNvSpPr>
              <p:nvPr/>
            </p:nvSpPr>
            <p:spPr bwMode="auto">
              <a:xfrm>
                <a:off x="2067" y="2788"/>
                <a:ext cx="54" cy="13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4" name="Rectangle 40"/>
              <p:cNvSpPr>
                <a:spLocks noChangeArrowheads="1"/>
              </p:cNvSpPr>
              <p:nvPr/>
            </p:nvSpPr>
            <p:spPr bwMode="auto">
              <a:xfrm rot="1440906">
                <a:off x="2047" y="2909"/>
                <a:ext cx="47" cy="119"/>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5" name="Rectangle 41"/>
              <p:cNvSpPr>
                <a:spLocks noChangeArrowheads="1"/>
              </p:cNvSpPr>
              <p:nvPr/>
            </p:nvSpPr>
            <p:spPr bwMode="auto">
              <a:xfrm rot="1411908">
                <a:off x="1987" y="2914"/>
                <a:ext cx="47" cy="93"/>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2296" name="Group 42"/>
            <p:cNvGrpSpPr>
              <a:grpSpLocks/>
            </p:cNvGrpSpPr>
            <p:nvPr/>
          </p:nvGrpSpPr>
          <p:grpSpPr bwMode="auto">
            <a:xfrm rot="-5400000">
              <a:off x="4525963" y="1960562"/>
              <a:ext cx="471488" cy="533400"/>
              <a:chOff x="1987" y="2788"/>
              <a:chExt cx="297" cy="240"/>
            </a:xfrm>
          </p:grpSpPr>
          <p:sp>
            <p:nvSpPr>
              <p:cNvPr id="12304" name="Rectangle 43"/>
              <p:cNvSpPr>
                <a:spLocks noChangeArrowheads="1"/>
              </p:cNvSpPr>
              <p:nvPr/>
            </p:nvSpPr>
            <p:spPr bwMode="auto">
              <a:xfrm flipH="1">
                <a:off x="2146" y="2789"/>
                <a:ext cx="59" cy="134"/>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5" name="Rectangle 44"/>
              <p:cNvSpPr>
                <a:spLocks noChangeArrowheads="1"/>
              </p:cNvSpPr>
              <p:nvPr/>
            </p:nvSpPr>
            <p:spPr bwMode="auto">
              <a:xfrm rot="20159094" flipH="1">
                <a:off x="2174" y="2908"/>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6" name="Rectangle 45"/>
              <p:cNvSpPr>
                <a:spLocks noChangeArrowheads="1"/>
              </p:cNvSpPr>
              <p:nvPr/>
            </p:nvSpPr>
            <p:spPr bwMode="auto">
              <a:xfrm rot="20188092" flipH="1">
                <a:off x="2237" y="2915"/>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7" name="Rectangle 46"/>
              <p:cNvSpPr>
                <a:spLocks noChangeArrowheads="1"/>
              </p:cNvSpPr>
              <p:nvPr/>
            </p:nvSpPr>
            <p:spPr bwMode="auto">
              <a:xfrm>
                <a:off x="2067" y="2788"/>
                <a:ext cx="54" cy="13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8" name="Rectangle 47"/>
              <p:cNvSpPr>
                <a:spLocks noChangeArrowheads="1"/>
              </p:cNvSpPr>
              <p:nvPr/>
            </p:nvSpPr>
            <p:spPr bwMode="auto">
              <a:xfrm rot="1440906">
                <a:off x="2047" y="2909"/>
                <a:ext cx="47" cy="119"/>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9" name="Rectangle 48"/>
              <p:cNvSpPr>
                <a:spLocks noChangeArrowheads="1"/>
              </p:cNvSpPr>
              <p:nvPr/>
            </p:nvSpPr>
            <p:spPr bwMode="auto">
              <a:xfrm rot="1411908">
                <a:off x="1987" y="2914"/>
                <a:ext cx="47" cy="93"/>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2297" name="Group 49"/>
            <p:cNvGrpSpPr>
              <a:grpSpLocks/>
            </p:cNvGrpSpPr>
            <p:nvPr/>
          </p:nvGrpSpPr>
          <p:grpSpPr bwMode="auto">
            <a:xfrm rot="5400000">
              <a:off x="3840163" y="1960562"/>
              <a:ext cx="471488" cy="533400"/>
              <a:chOff x="1987" y="2788"/>
              <a:chExt cx="297" cy="240"/>
            </a:xfrm>
          </p:grpSpPr>
          <p:sp>
            <p:nvSpPr>
              <p:cNvPr id="12298" name="Rectangle 50"/>
              <p:cNvSpPr>
                <a:spLocks noChangeArrowheads="1"/>
              </p:cNvSpPr>
              <p:nvPr/>
            </p:nvSpPr>
            <p:spPr bwMode="auto">
              <a:xfrm flipH="1">
                <a:off x="2146" y="2789"/>
                <a:ext cx="59" cy="134"/>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299" name="Rectangle 51"/>
              <p:cNvSpPr>
                <a:spLocks noChangeArrowheads="1"/>
              </p:cNvSpPr>
              <p:nvPr/>
            </p:nvSpPr>
            <p:spPr bwMode="auto">
              <a:xfrm rot="20159094" flipH="1">
                <a:off x="2174" y="2908"/>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0" name="Rectangle 52"/>
              <p:cNvSpPr>
                <a:spLocks noChangeArrowheads="1"/>
              </p:cNvSpPr>
              <p:nvPr/>
            </p:nvSpPr>
            <p:spPr bwMode="auto">
              <a:xfrm rot="20188092" flipH="1">
                <a:off x="2237" y="2915"/>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1" name="Rectangle 53"/>
              <p:cNvSpPr>
                <a:spLocks noChangeArrowheads="1"/>
              </p:cNvSpPr>
              <p:nvPr/>
            </p:nvSpPr>
            <p:spPr bwMode="auto">
              <a:xfrm>
                <a:off x="2067" y="2788"/>
                <a:ext cx="54" cy="13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2" name="Rectangle 54"/>
              <p:cNvSpPr>
                <a:spLocks noChangeArrowheads="1"/>
              </p:cNvSpPr>
              <p:nvPr/>
            </p:nvSpPr>
            <p:spPr bwMode="auto">
              <a:xfrm rot="1440906">
                <a:off x="2047" y="2909"/>
                <a:ext cx="47" cy="11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3" name="Rectangle 55"/>
              <p:cNvSpPr>
                <a:spLocks noChangeArrowheads="1"/>
              </p:cNvSpPr>
              <p:nvPr/>
            </p:nvSpPr>
            <p:spPr bwMode="auto">
              <a:xfrm rot="1411908">
                <a:off x="1987" y="2914"/>
                <a:ext cx="47" cy="9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381000" y="228600"/>
            <a:ext cx="836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FF00"/>
                </a:solidFill>
              </a:rPr>
              <a:t>HLA Class I panel reactive antibody (PRA)</a:t>
            </a:r>
          </a:p>
        </p:txBody>
      </p:sp>
      <p:sp>
        <p:nvSpPr>
          <p:cNvPr id="14339" name="TextBox 4"/>
          <p:cNvSpPr txBox="1">
            <a:spLocks noChangeArrowheads="1"/>
          </p:cNvSpPr>
          <p:nvPr/>
        </p:nvSpPr>
        <p:spPr bwMode="auto">
          <a:xfrm>
            <a:off x="2057400" y="1082675"/>
            <a:ext cx="562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Polypeptide HLA epitope, 1 of 300</a:t>
            </a:r>
          </a:p>
        </p:txBody>
      </p:sp>
      <p:sp>
        <p:nvSpPr>
          <p:cNvPr id="6" name="Oval 5">
            <a:extLst>
              <a:ext uri="{FF2B5EF4-FFF2-40B4-BE49-F238E27FC236}">
                <a16:creationId xmlns:a16="http://schemas.microsoft.com/office/drawing/2014/main" xmlns="" id="{9A0D588E-7F77-4613-B0F3-75F69D15E14F}"/>
              </a:ext>
            </a:extLst>
          </p:cNvPr>
          <p:cNvSpPr/>
          <p:nvPr/>
        </p:nvSpPr>
        <p:spPr>
          <a:xfrm>
            <a:off x="1133475" y="1905000"/>
            <a:ext cx="685800" cy="685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1" name="TextBox 6"/>
          <p:cNvSpPr txBox="1">
            <a:spLocks noChangeArrowheads="1"/>
          </p:cNvSpPr>
          <p:nvPr/>
        </p:nvSpPr>
        <p:spPr bwMode="auto">
          <a:xfrm>
            <a:off x="2057400" y="1985963"/>
            <a:ext cx="296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Fluorescent bead</a:t>
            </a:r>
          </a:p>
        </p:txBody>
      </p:sp>
      <p:sp>
        <p:nvSpPr>
          <p:cNvPr id="14342" name="Rectangle 16"/>
          <p:cNvSpPr>
            <a:spLocks noChangeArrowheads="1"/>
          </p:cNvSpPr>
          <p:nvPr/>
        </p:nvSpPr>
        <p:spPr bwMode="auto">
          <a:xfrm>
            <a:off x="2019300" y="3267075"/>
            <a:ext cx="6396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err="1">
                <a:solidFill>
                  <a:srgbClr val="FFFFFF"/>
                </a:solidFill>
              </a:rPr>
              <a:t>Flurorescent</a:t>
            </a:r>
            <a:r>
              <a:rPr lang="en-US" altLang="en-US" sz="2800" dirty="0">
                <a:solidFill>
                  <a:srgbClr val="FFFFFF"/>
                </a:solidFill>
              </a:rPr>
              <a:t> bead with all 300 epitopes</a:t>
            </a:r>
          </a:p>
        </p:txBody>
      </p:sp>
      <p:grpSp>
        <p:nvGrpSpPr>
          <p:cNvPr id="14343" name="Group 27"/>
          <p:cNvGrpSpPr>
            <a:grpSpLocks/>
          </p:cNvGrpSpPr>
          <p:nvPr/>
        </p:nvGrpSpPr>
        <p:grpSpPr bwMode="auto">
          <a:xfrm>
            <a:off x="490538" y="2705100"/>
            <a:ext cx="1781175" cy="1778000"/>
            <a:chOff x="491144" y="2704664"/>
            <a:chExt cx="1781276" cy="1779065"/>
          </a:xfrm>
        </p:grpSpPr>
        <p:sp>
          <p:nvSpPr>
            <p:cNvPr id="11" name="Freeform 10">
              <a:extLst>
                <a:ext uri="{FF2B5EF4-FFF2-40B4-BE49-F238E27FC236}">
                  <a16:creationId xmlns:a16="http://schemas.microsoft.com/office/drawing/2014/main" xmlns="" id="{27B18FAD-A266-46A8-A356-D7BCB0C93B32}"/>
                </a:ext>
              </a:extLst>
            </p:cNvPr>
            <p:cNvSpPr/>
            <p:nvPr/>
          </p:nvSpPr>
          <p:spPr>
            <a:xfrm rot="1599999">
              <a:off x="1672311" y="3848349"/>
              <a:ext cx="600109" cy="3351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4" name="Freeform 3">
              <a:extLst>
                <a:ext uri="{FF2B5EF4-FFF2-40B4-BE49-F238E27FC236}">
                  <a16:creationId xmlns:a16="http://schemas.microsoft.com/office/drawing/2014/main" xmlns="" id="{DA3DE351-4AFE-491F-8373-EEC971996404}"/>
                </a:ext>
              </a:extLst>
            </p:cNvPr>
            <p:cNvSpPr/>
            <p:nvPr/>
          </p:nvSpPr>
          <p:spPr>
            <a:xfrm>
              <a:off x="1372256" y="3775280"/>
              <a:ext cx="600109" cy="3351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8" name="Oval 7">
              <a:extLst>
                <a:ext uri="{FF2B5EF4-FFF2-40B4-BE49-F238E27FC236}">
                  <a16:creationId xmlns:a16="http://schemas.microsoft.com/office/drawing/2014/main" xmlns="" id="{FA64DED8-EB15-4E1C-B235-24543901AC07}"/>
                </a:ext>
              </a:extLst>
            </p:cNvPr>
            <p:cNvSpPr/>
            <p:nvPr/>
          </p:nvSpPr>
          <p:spPr>
            <a:xfrm>
              <a:off x="1134117" y="3200261"/>
              <a:ext cx="685839" cy="6862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Freeform 8">
              <a:extLst>
                <a:ext uri="{FF2B5EF4-FFF2-40B4-BE49-F238E27FC236}">
                  <a16:creationId xmlns:a16="http://schemas.microsoft.com/office/drawing/2014/main" xmlns="" id="{20AF8FCA-6427-43EF-92E9-6289C67392CF}"/>
                </a:ext>
              </a:extLst>
            </p:cNvPr>
            <p:cNvSpPr/>
            <p:nvPr/>
          </p:nvSpPr>
          <p:spPr>
            <a:xfrm rot="9349599">
              <a:off x="491144" y="3376579"/>
              <a:ext cx="600109" cy="33357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 name="Freeform 9">
              <a:extLst>
                <a:ext uri="{FF2B5EF4-FFF2-40B4-BE49-F238E27FC236}">
                  <a16:creationId xmlns:a16="http://schemas.microsoft.com/office/drawing/2014/main" xmlns="" id="{2E895329-8F63-4680-83F5-510EBD773F6E}"/>
                </a:ext>
              </a:extLst>
            </p:cNvPr>
            <p:cNvSpPr/>
            <p:nvPr/>
          </p:nvSpPr>
          <p:spPr>
            <a:xfrm rot="5400000">
              <a:off x="944238" y="4016021"/>
              <a:ext cx="600434"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2" name="Freeform 11">
              <a:extLst>
                <a:ext uri="{FF2B5EF4-FFF2-40B4-BE49-F238E27FC236}">
                  <a16:creationId xmlns:a16="http://schemas.microsoft.com/office/drawing/2014/main" xmlns="" id="{27FDE4C2-653D-44B6-8FB5-057A20CCFBB0}"/>
                </a:ext>
              </a:extLst>
            </p:cNvPr>
            <p:cNvSpPr/>
            <p:nvPr/>
          </p:nvSpPr>
          <p:spPr>
            <a:xfrm rot="13010588">
              <a:off x="1354793" y="4019901"/>
              <a:ext cx="600109" cy="3351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 name="Freeform 12">
              <a:extLst>
                <a:ext uri="{FF2B5EF4-FFF2-40B4-BE49-F238E27FC236}">
                  <a16:creationId xmlns:a16="http://schemas.microsoft.com/office/drawing/2014/main" xmlns="" id="{CB152663-D829-4AE4-B91E-B7EF18923A33}"/>
                </a:ext>
              </a:extLst>
            </p:cNvPr>
            <p:cNvSpPr/>
            <p:nvPr/>
          </p:nvSpPr>
          <p:spPr>
            <a:xfrm rot="5895287">
              <a:off x="1471318" y="2837390"/>
              <a:ext cx="600434"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 name="Freeform 13">
              <a:extLst>
                <a:ext uri="{FF2B5EF4-FFF2-40B4-BE49-F238E27FC236}">
                  <a16:creationId xmlns:a16="http://schemas.microsoft.com/office/drawing/2014/main" xmlns="" id="{A3E08A30-F9AB-4993-9FF2-54FF45EE2658}"/>
                </a:ext>
              </a:extLst>
            </p:cNvPr>
            <p:cNvSpPr/>
            <p:nvPr/>
          </p:nvSpPr>
          <p:spPr>
            <a:xfrm>
              <a:off x="616563" y="3033474"/>
              <a:ext cx="600109" cy="335163"/>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5" name="Freeform 14">
              <a:extLst>
                <a:ext uri="{FF2B5EF4-FFF2-40B4-BE49-F238E27FC236}">
                  <a16:creationId xmlns:a16="http://schemas.microsoft.com/office/drawing/2014/main" xmlns="" id="{18530BF3-D8C0-4C0A-B357-C51694B5322E}"/>
                </a:ext>
              </a:extLst>
            </p:cNvPr>
            <p:cNvSpPr/>
            <p:nvPr/>
          </p:nvSpPr>
          <p:spPr>
            <a:xfrm rot="15068535">
              <a:off x="793416" y="3838115"/>
              <a:ext cx="600434" cy="334981"/>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8" name="Freeform 17">
              <a:extLst>
                <a:ext uri="{FF2B5EF4-FFF2-40B4-BE49-F238E27FC236}">
                  <a16:creationId xmlns:a16="http://schemas.microsoft.com/office/drawing/2014/main" xmlns="" id="{3965C120-D482-41FE-A3C1-517520AC0B43}"/>
                </a:ext>
              </a:extLst>
            </p:cNvPr>
            <p:cNvSpPr/>
            <p:nvPr/>
          </p:nvSpPr>
          <p:spPr>
            <a:xfrm rot="12463849">
              <a:off x="1048388" y="2912752"/>
              <a:ext cx="601697" cy="335163"/>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sp>
        <p:nvSpPr>
          <p:cNvPr id="19" name="Freeform 18">
            <a:extLst>
              <a:ext uri="{FF2B5EF4-FFF2-40B4-BE49-F238E27FC236}">
                <a16:creationId xmlns:a16="http://schemas.microsoft.com/office/drawing/2014/main" xmlns="" id="{35C34C41-3623-4BA7-A1C1-2F7C69B8E599}"/>
              </a:ext>
            </a:extLst>
          </p:cNvPr>
          <p:cNvSpPr/>
          <p:nvPr/>
        </p:nvSpPr>
        <p:spPr>
          <a:xfrm>
            <a:off x="1371600" y="1328738"/>
            <a:ext cx="600075" cy="33496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nvGrpSpPr>
          <p:cNvPr id="20" name="Group 35">
            <a:extLst>
              <a:ext uri="{FF2B5EF4-FFF2-40B4-BE49-F238E27FC236}">
                <a16:creationId xmlns:a16="http://schemas.microsoft.com/office/drawing/2014/main" xmlns="" id="{0CC07817-3DA2-444D-AD14-B21263B919A3}"/>
              </a:ext>
            </a:extLst>
          </p:cNvPr>
          <p:cNvGrpSpPr>
            <a:grpSpLocks/>
          </p:cNvGrpSpPr>
          <p:nvPr/>
        </p:nvGrpSpPr>
        <p:grpSpPr bwMode="auto">
          <a:xfrm>
            <a:off x="606186" y="5037673"/>
            <a:ext cx="299244" cy="380206"/>
            <a:chOff x="1987" y="2788"/>
            <a:chExt cx="297" cy="240"/>
          </a:xfrm>
          <a:solidFill>
            <a:srgbClr val="FFC000"/>
          </a:solidFill>
        </p:grpSpPr>
        <p:sp>
          <p:nvSpPr>
            <p:cNvPr id="21" name="Rectangle 36">
              <a:extLst>
                <a:ext uri="{FF2B5EF4-FFF2-40B4-BE49-F238E27FC236}">
                  <a16:creationId xmlns:a16="http://schemas.microsoft.com/office/drawing/2014/main" xmlns="" id="{68771225-63E7-4385-893E-6D965EA76CFC}"/>
                </a:ext>
              </a:extLst>
            </p:cNvPr>
            <p:cNvSpPr>
              <a:spLocks noChangeArrowheads="1"/>
            </p:cNvSpPr>
            <p:nvPr/>
          </p:nvSpPr>
          <p:spPr bwMode="auto">
            <a:xfrm flipH="1">
              <a:off x="2146" y="2789"/>
              <a:ext cx="59" cy="134"/>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22" name="Rectangle 37">
              <a:extLst>
                <a:ext uri="{FF2B5EF4-FFF2-40B4-BE49-F238E27FC236}">
                  <a16:creationId xmlns:a16="http://schemas.microsoft.com/office/drawing/2014/main" xmlns="" id="{70C5FF3F-F595-496B-AC95-DB21B480B46A}"/>
                </a:ext>
              </a:extLst>
            </p:cNvPr>
            <p:cNvSpPr>
              <a:spLocks noChangeArrowheads="1"/>
            </p:cNvSpPr>
            <p:nvPr/>
          </p:nvSpPr>
          <p:spPr bwMode="auto">
            <a:xfrm rot="20159094" flipH="1">
              <a:off x="2174" y="2908"/>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23" name="Rectangle 38">
              <a:extLst>
                <a:ext uri="{FF2B5EF4-FFF2-40B4-BE49-F238E27FC236}">
                  <a16:creationId xmlns:a16="http://schemas.microsoft.com/office/drawing/2014/main" xmlns="" id="{5170277C-E86E-4ABF-B8BF-BDBF6EBC9C97}"/>
                </a:ext>
              </a:extLst>
            </p:cNvPr>
            <p:cNvSpPr>
              <a:spLocks noChangeArrowheads="1"/>
            </p:cNvSpPr>
            <p:nvPr/>
          </p:nvSpPr>
          <p:spPr bwMode="auto">
            <a:xfrm rot="20188092" flipH="1">
              <a:off x="2237" y="2915"/>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24" name="Rectangle 39">
              <a:extLst>
                <a:ext uri="{FF2B5EF4-FFF2-40B4-BE49-F238E27FC236}">
                  <a16:creationId xmlns:a16="http://schemas.microsoft.com/office/drawing/2014/main" xmlns="" id="{09D04336-9AA4-4E57-8FFF-C1AFD4D33E4C}"/>
                </a:ext>
              </a:extLst>
            </p:cNvPr>
            <p:cNvSpPr>
              <a:spLocks noChangeArrowheads="1"/>
            </p:cNvSpPr>
            <p:nvPr/>
          </p:nvSpPr>
          <p:spPr bwMode="auto">
            <a:xfrm>
              <a:off x="2067" y="2788"/>
              <a:ext cx="54" cy="13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25" name="Rectangle 40">
              <a:extLst>
                <a:ext uri="{FF2B5EF4-FFF2-40B4-BE49-F238E27FC236}">
                  <a16:creationId xmlns:a16="http://schemas.microsoft.com/office/drawing/2014/main" xmlns="" id="{8CD9A238-9BD3-4FEA-9E2C-BB02CB53E21D}"/>
                </a:ext>
              </a:extLst>
            </p:cNvPr>
            <p:cNvSpPr>
              <a:spLocks noChangeArrowheads="1"/>
            </p:cNvSpPr>
            <p:nvPr/>
          </p:nvSpPr>
          <p:spPr bwMode="auto">
            <a:xfrm rot="1440906">
              <a:off x="2047" y="2909"/>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26" name="Rectangle 41">
              <a:extLst>
                <a:ext uri="{FF2B5EF4-FFF2-40B4-BE49-F238E27FC236}">
                  <a16:creationId xmlns:a16="http://schemas.microsoft.com/office/drawing/2014/main" xmlns="" id="{A3E7BECF-8736-47DC-8F99-A8B6CD6DD10C}"/>
                </a:ext>
              </a:extLst>
            </p:cNvPr>
            <p:cNvSpPr>
              <a:spLocks noChangeArrowheads="1"/>
            </p:cNvSpPr>
            <p:nvPr/>
          </p:nvSpPr>
          <p:spPr bwMode="auto">
            <a:xfrm rot="1411908">
              <a:off x="1987" y="2914"/>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14346" name="Group 28"/>
          <p:cNvGrpSpPr>
            <a:grpSpLocks/>
          </p:cNvGrpSpPr>
          <p:nvPr/>
        </p:nvGrpSpPr>
        <p:grpSpPr bwMode="auto">
          <a:xfrm>
            <a:off x="481013" y="4479925"/>
            <a:ext cx="1781175" cy="1779588"/>
            <a:chOff x="491144" y="2704664"/>
            <a:chExt cx="1781276" cy="1779065"/>
          </a:xfrm>
        </p:grpSpPr>
        <p:sp>
          <p:nvSpPr>
            <p:cNvPr id="30" name="Freeform 29">
              <a:extLst>
                <a:ext uri="{FF2B5EF4-FFF2-40B4-BE49-F238E27FC236}">
                  <a16:creationId xmlns:a16="http://schemas.microsoft.com/office/drawing/2014/main" xmlns="" id="{93B8B15A-E34F-4D85-9C49-B6BEA4FBA38D}"/>
                </a:ext>
              </a:extLst>
            </p:cNvPr>
            <p:cNvSpPr/>
            <p:nvPr/>
          </p:nvSpPr>
          <p:spPr>
            <a:xfrm rot="1599999">
              <a:off x="1672311" y="3848916"/>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1" name="Freeform 30">
              <a:extLst>
                <a:ext uri="{FF2B5EF4-FFF2-40B4-BE49-F238E27FC236}">
                  <a16:creationId xmlns:a16="http://schemas.microsoft.com/office/drawing/2014/main" xmlns="" id="{997AA9F4-A065-4C98-AEBD-A7911AE23B5D}"/>
                </a:ext>
              </a:extLst>
            </p:cNvPr>
            <p:cNvSpPr/>
            <p:nvPr/>
          </p:nvSpPr>
          <p:spPr>
            <a:xfrm>
              <a:off x="1372256" y="3774325"/>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2" name="Oval 31">
              <a:extLst>
                <a:ext uri="{FF2B5EF4-FFF2-40B4-BE49-F238E27FC236}">
                  <a16:creationId xmlns:a16="http://schemas.microsoft.com/office/drawing/2014/main" xmlns="" id="{07FF11A6-9D24-4F8D-91E3-69973B4C5E21}"/>
                </a:ext>
              </a:extLst>
            </p:cNvPr>
            <p:cNvSpPr/>
            <p:nvPr/>
          </p:nvSpPr>
          <p:spPr>
            <a:xfrm>
              <a:off x="1134117" y="3199818"/>
              <a:ext cx="685839" cy="68559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Freeform 32">
              <a:extLst>
                <a:ext uri="{FF2B5EF4-FFF2-40B4-BE49-F238E27FC236}">
                  <a16:creationId xmlns:a16="http://schemas.microsoft.com/office/drawing/2014/main" xmlns="" id="{A81FE5FE-E6E0-4B05-BFF5-D25C109E0279}"/>
                </a:ext>
              </a:extLst>
            </p:cNvPr>
            <p:cNvSpPr/>
            <p:nvPr/>
          </p:nvSpPr>
          <p:spPr>
            <a:xfrm rot="9349599">
              <a:off x="491144" y="3375980"/>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4" name="Freeform 33">
              <a:extLst>
                <a:ext uri="{FF2B5EF4-FFF2-40B4-BE49-F238E27FC236}">
                  <a16:creationId xmlns:a16="http://schemas.microsoft.com/office/drawing/2014/main" xmlns="" id="{F27E91CD-1579-4404-B711-889B453A7EBE}"/>
                </a:ext>
              </a:extLst>
            </p:cNvPr>
            <p:cNvSpPr/>
            <p:nvPr/>
          </p:nvSpPr>
          <p:spPr>
            <a:xfrm rot="5400000">
              <a:off x="944506" y="4016289"/>
              <a:ext cx="599899"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5" name="Freeform 34">
              <a:extLst>
                <a:ext uri="{FF2B5EF4-FFF2-40B4-BE49-F238E27FC236}">
                  <a16:creationId xmlns:a16="http://schemas.microsoft.com/office/drawing/2014/main" xmlns="" id="{154BE3F2-7B06-4DBD-A2E6-2F3232019B37}"/>
                </a:ext>
              </a:extLst>
            </p:cNvPr>
            <p:cNvSpPr/>
            <p:nvPr/>
          </p:nvSpPr>
          <p:spPr>
            <a:xfrm rot="13010588">
              <a:off x="1354793" y="4020315"/>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6" name="Freeform 35">
              <a:extLst>
                <a:ext uri="{FF2B5EF4-FFF2-40B4-BE49-F238E27FC236}">
                  <a16:creationId xmlns:a16="http://schemas.microsoft.com/office/drawing/2014/main" xmlns="" id="{92FF012E-8FD3-44BD-A568-7F74E084D233}"/>
                </a:ext>
              </a:extLst>
            </p:cNvPr>
            <p:cNvSpPr/>
            <p:nvPr/>
          </p:nvSpPr>
          <p:spPr>
            <a:xfrm rot="5895287">
              <a:off x="1471586" y="2837122"/>
              <a:ext cx="599899"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7" name="Freeform 36">
              <a:extLst>
                <a:ext uri="{FF2B5EF4-FFF2-40B4-BE49-F238E27FC236}">
                  <a16:creationId xmlns:a16="http://schemas.microsoft.com/office/drawing/2014/main" xmlns="" id="{F9C1BCAA-81B1-4A34-9404-695322C86879}"/>
                </a:ext>
              </a:extLst>
            </p:cNvPr>
            <p:cNvSpPr/>
            <p:nvPr/>
          </p:nvSpPr>
          <p:spPr>
            <a:xfrm>
              <a:off x="616563" y="3033180"/>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8" name="Freeform 37">
              <a:extLst>
                <a:ext uri="{FF2B5EF4-FFF2-40B4-BE49-F238E27FC236}">
                  <a16:creationId xmlns:a16="http://schemas.microsoft.com/office/drawing/2014/main" xmlns="" id="{2821F373-197B-4263-9ECE-E89FFAA1F2C0}"/>
                </a:ext>
              </a:extLst>
            </p:cNvPr>
            <p:cNvSpPr/>
            <p:nvPr/>
          </p:nvSpPr>
          <p:spPr>
            <a:xfrm rot="15068535">
              <a:off x="793684" y="3838542"/>
              <a:ext cx="599899" cy="334981"/>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39" name="Freeform 38">
              <a:extLst>
                <a:ext uri="{FF2B5EF4-FFF2-40B4-BE49-F238E27FC236}">
                  <a16:creationId xmlns:a16="http://schemas.microsoft.com/office/drawing/2014/main" xmlns="" id="{0F267F40-27AD-473E-AD72-37CC99D8A150}"/>
                </a:ext>
              </a:extLst>
            </p:cNvPr>
            <p:cNvSpPr/>
            <p:nvPr/>
          </p:nvSpPr>
          <p:spPr>
            <a:xfrm rot="12463849">
              <a:off x="1048388" y="2912566"/>
              <a:ext cx="601697"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grpSp>
        <p:nvGrpSpPr>
          <p:cNvPr id="40" name="Group 35">
            <a:extLst>
              <a:ext uri="{FF2B5EF4-FFF2-40B4-BE49-F238E27FC236}">
                <a16:creationId xmlns:a16="http://schemas.microsoft.com/office/drawing/2014/main" xmlns="" id="{48249FAC-CDCB-4623-8EAA-1C84EBEE7D93}"/>
              </a:ext>
            </a:extLst>
          </p:cNvPr>
          <p:cNvGrpSpPr>
            <a:grpSpLocks/>
          </p:cNvGrpSpPr>
          <p:nvPr/>
        </p:nvGrpSpPr>
        <p:grpSpPr bwMode="auto">
          <a:xfrm rot="16200000">
            <a:off x="631612" y="5666676"/>
            <a:ext cx="299244" cy="380206"/>
            <a:chOff x="1987" y="2788"/>
            <a:chExt cx="297" cy="240"/>
          </a:xfrm>
          <a:solidFill>
            <a:srgbClr val="0070C0"/>
          </a:solidFill>
        </p:grpSpPr>
        <p:sp>
          <p:nvSpPr>
            <p:cNvPr id="41" name="Rectangle 36">
              <a:extLst>
                <a:ext uri="{FF2B5EF4-FFF2-40B4-BE49-F238E27FC236}">
                  <a16:creationId xmlns:a16="http://schemas.microsoft.com/office/drawing/2014/main" xmlns="" id="{7680DD0F-7A58-4ADF-9376-D662776ACE9E}"/>
                </a:ext>
              </a:extLst>
            </p:cNvPr>
            <p:cNvSpPr>
              <a:spLocks noChangeArrowheads="1"/>
            </p:cNvSpPr>
            <p:nvPr/>
          </p:nvSpPr>
          <p:spPr bwMode="auto">
            <a:xfrm flipH="1">
              <a:off x="2146" y="2789"/>
              <a:ext cx="59" cy="134"/>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2" name="Rectangle 37">
              <a:extLst>
                <a:ext uri="{FF2B5EF4-FFF2-40B4-BE49-F238E27FC236}">
                  <a16:creationId xmlns:a16="http://schemas.microsoft.com/office/drawing/2014/main" xmlns="" id="{790605BE-801B-49AF-8D1E-2B403D959E9D}"/>
                </a:ext>
              </a:extLst>
            </p:cNvPr>
            <p:cNvSpPr>
              <a:spLocks noChangeArrowheads="1"/>
            </p:cNvSpPr>
            <p:nvPr/>
          </p:nvSpPr>
          <p:spPr bwMode="auto">
            <a:xfrm rot="20159094" flipH="1">
              <a:off x="2174" y="2908"/>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3" name="Rectangle 38">
              <a:extLst>
                <a:ext uri="{FF2B5EF4-FFF2-40B4-BE49-F238E27FC236}">
                  <a16:creationId xmlns:a16="http://schemas.microsoft.com/office/drawing/2014/main" xmlns="" id="{E79DABCA-444D-4408-AEA0-D78F4B4714E1}"/>
                </a:ext>
              </a:extLst>
            </p:cNvPr>
            <p:cNvSpPr>
              <a:spLocks noChangeArrowheads="1"/>
            </p:cNvSpPr>
            <p:nvPr/>
          </p:nvSpPr>
          <p:spPr bwMode="auto">
            <a:xfrm rot="20188092" flipH="1">
              <a:off x="2237" y="2915"/>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4" name="Rectangle 39">
              <a:extLst>
                <a:ext uri="{FF2B5EF4-FFF2-40B4-BE49-F238E27FC236}">
                  <a16:creationId xmlns:a16="http://schemas.microsoft.com/office/drawing/2014/main" xmlns="" id="{61CA8905-C945-4B00-8F21-1F6938867377}"/>
                </a:ext>
              </a:extLst>
            </p:cNvPr>
            <p:cNvSpPr>
              <a:spLocks noChangeArrowheads="1"/>
            </p:cNvSpPr>
            <p:nvPr/>
          </p:nvSpPr>
          <p:spPr bwMode="auto">
            <a:xfrm>
              <a:off x="2067" y="2788"/>
              <a:ext cx="54" cy="13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5" name="Rectangle 40">
              <a:extLst>
                <a:ext uri="{FF2B5EF4-FFF2-40B4-BE49-F238E27FC236}">
                  <a16:creationId xmlns:a16="http://schemas.microsoft.com/office/drawing/2014/main" xmlns="" id="{62733449-1F8C-4555-B79F-B0B7B65F26B6}"/>
                </a:ext>
              </a:extLst>
            </p:cNvPr>
            <p:cNvSpPr>
              <a:spLocks noChangeArrowheads="1"/>
            </p:cNvSpPr>
            <p:nvPr/>
          </p:nvSpPr>
          <p:spPr bwMode="auto">
            <a:xfrm rot="1440906">
              <a:off x="2047" y="2909"/>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6" name="Rectangle 41">
              <a:extLst>
                <a:ext uri="{FF2B5EF4-FFF2-40B4-BE49-F238E27FC236}">
                  <a16:creationId xmlns:a16="http://schemas.microsoft.com/office/drawing/2014/main" xmlns="" id="{FD7D978D-85A2-45D8-B55D-07AEE9D676D2}"/>
                </a:ext>
              </a:extLst>
            </p:cNvPr>
            <p:cNvSpPr>
              <a:spLocks noChangeArrowheads="1"/>
            </p:cNvSpPr>
            <p:nvPr/>
          </p:nvSpPr>
          <p:spPr bwMode="auto">
            <a:xfrm rot="1411908">
              <a:off x="1987" y="2914"/>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47" name="Group 35">
            <a:extLst>
              <a:ext uri="{FF2B5EF4-FFF2-40B4-BE49-F238E27FC236}">
                <a16:creationId xmlns:a16="http://schemas.microsoft.com/office/drawing/2014/main" xmlns="" id="{D21B38C0-1AC9-4663-9CD6-D63092E43B15}"/>
              </a:ext>
            </a:extLst>
          </p:cNvPr>
          <p:cNvGrpSpPr>
            <a:grpSpLocks/>
          </p:cNvGrpSpPr>
          <p:nvPr/>
        </p:nvGrpSpPr>
        <p:grpSpPr bwMode="auto">
          <a:xfrm>
            <a:off x="1997250" y="5317423"/>
            <a:ext cx="299244" cy="380206"/>
            <a:chOff x="1987" y="2788"/>
            <a:chExt cx="297" cy="240"/>
          </a:xfrm>
          <a:solidFill>
            <a:srgbClr val="7030A0"/>
          </a:solidFill>
        </p:grpSpPr>
        <p:sp>
          <p:nvSpPr>
            <p:cNvPr id="48" name="Rectangle 36">
              <a:extLst>
                <a:ext uri="{FF2B5EF4-FFF2-40B4-BE49-F238E27FC236}">
                  <a16:creationId xmlns:a16="http://schemas.microsoft.com/office/drawing/2014/main" xmlns="" id="{CB8A2719-2F65-44D3-BF16-F4E341C4F2BE}"/>
                </a:ext>
              </a:extLst>
            </p:cNvPr>
            <p:cNvSpPr>
              <a:spLocks noChangeArrowheads="1"/>
            </p:cNvSpPr>
            <p:nvPr/>
          </p:nvSpPr>
          <p:spPr bwMode="auto">
            <a:xfrm flipH="1">
              <a:off x="2146" y="2789"/>
              <a:ext cx="59" cy="134"/>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49" name="Rectangle 37">
              <a:extLst>
                <a:ext uri="{FF2B5EF4-FFF2-40B4-BE49-F238E27FC236}">
                  <a16:creationId xmlns:a16="http://schemas.microsoft.com/office/drawing/2014/main" xmlns="" id="{2D5A2700-24B7-440C-967B-C4D7B31D2030}"/>
                </a:ext>
              </a:extLst>
            </p:cNvPr>
            <p:cNvSpPr>
              <a:spLocks noChangeArrowheads="1"/>
            </p:cNvSpPr>
            <p:nvPr/>
          </p:nvSpPr>
          <p:spPr bwMode="auto">
            <a:xfrm rot="20159094" flipH="1">
              <a:off x="2174" y="2908"/>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0" name="Rectangle 38">
              <a:extLst>
                <a:ext uri="{FF2B5EF4-FFF2-40B4-BE49-F238E27FC236}">
                  <a16:creationId xmlns:a16="http://schemas.microsoft.com/office/drawing/2014/main" xmlns="" id="{2A86DB28-86DC-4313-BAD5-51CC4160CD36}"/>
                </a:ext>
              </a:extLst>
            </p:cNvPr>
            <p:cNvSpPr>
              <a:spLocks noChangeArrowheads="1"/>
            </p:cNvSpPr>
            <p:nvPr/>
          </p:nvSpPr>
          <p:spPr bwMode="auto">
            <a:xfrm rot="20188092" flipH="1">
              <a:off x="2237" y="2915"/>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1" name="Rectangle 39">
              <a:extLst>
                <a:ext uri="{FF2B5EF4-FFF2-40B4-BE49-F238E27FC236}">
                  <a16:creationId xmlns:a16="http://schemas.microsoft.com/office/drawing/2014/main" xmlns="" id="{4F282484-3EBE-4CED-9F27-118941674145}"/>
                </a:ext>
              </a:extLst>
            </p:cNvPr>
            <p:cNvSpPr>
              <a:spLocks noChangeArrowheads="1"/>
            </p:cNvSpPr>
            <p:nvPr/>
          </p:nvSpPr>
          <p:spPr bwMode="auto">
            <a:xfrm>
              <a:off x="2067" y="2788"/>
              <a:ext cx="54" cy="13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2" name="Rectangle 40">
              <a:extLst>
                <a:ext uri="{FF2B5EF4-FFF2-40B4-BE49-F238E27FC236}">
                  <a16:creationId xmlns:a16="http://schemas.microsoft.com/office/drawing/2014/main" xmlns="" id="{77C363D1-8922-4E4E-8E6A-2AEDC0999A93}"/>
                </a:ext>
              </a:extLst>
            </p:cNvPr>
            <p:cNvSpPr>
              <a:spLocks noChangeArrowheads="1"/>
            </p:cNvSpPr>
            <p:nvPr/>
          </p:nvSpPr>
          <p:spPr bwMode="auto">
            <a:xfrm rot="1440906">
              <a:off x="2047" y="2909"/>
              <a:ext cx="47" cy="119"/>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3" name="Rectangle 41">
              <a:extLst>
                <a:ext uri="{FF2B5EF4-FFF2-40B4-BE49-F238E27FC236}">
                  <a16:creationId xmlns:a16="http://schemas.microsoft.com/office/drawing/2014/main" xmlns="" id="{8FB1BCA2-D0C3-4751-801A-6BCD197B9CBC}"/>
                </a:ext>
              </a:extLst>
            </p:cNvPr>
            <p:cNvSpPr>
              <a:spLocks noChangeArrowheads="1"/>
            </p:cNvSpPr>
            <p:nvPr/>
          </p:nvSpPr>
          <p:spPr bwMode="auto">
            <a:xfrm rot="1411908">
              <a:off x="1987" y="2914"/>
              <a:ext cx="47" cy="93"/>
            </a:xfrm>
            <a:prstGeom prst="rect">
              <a:avLst/>
            </a:prstGeom>
            <a:grp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54" name="Group 35">
            <a:extLst>
              <a:ext uri="{FF2B5EF4-FFF2-40B4-BE49-F238E27FC236}">
                <a16:creationId xmlns:a16="http://schemas.microsoft.com/office/drawing/2014/main" xmlns="" id="{D888EB6B-FECB-4D3F-B97D-7973A6896346}"/>
              </a:ext>
            </a:extLst>
          </p:cNvPr>
          <p:cNvGrpSpPr>
            <a:grpSpLocks/>
          </p:cNvGrpSpPr>
          <p:nvPr/>
        </p:nvGrpSpPr>
        <p:grpSpPr bwMode="auto">
          <a:xfrm>
            <a:off x="1204232" y="4474146"/>
            <a:ext cx="299244" cy="380206"/>
            <a:chOff x="1987" y="2788"/>
            <a:chExt cx="297" cy="240"/>
          </a:xfrm>
          <a:solidFill>
            <a:srgbClr val="FFC000"/>
          </a:solidFill>
        </p:grpSpPr>
        <p:sp>
          <p:nvSpPr>
            <p:cNvPr id="55" name="Rectangle 36">
              <a:extLst>
                <a:ext uri="{FF2B5EF4-FFF2-40B4-BE49-F238E27FC236}">
                  <a16:creationId xmlns:a16="http://schemas.microsoft.com/office/drawing/2014/main" xmlns="" id="{1E75ECD4-3419-4471-8215-D77A02DC744A}"/>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6" name="Rectangle 37">
              <a:extLst>
                <a:ext uri="{FF2B5EF4-FFF2-40B4-BE49-F238E27FC236}">
                  <a16:creationId xmlns:a16="http://schemas.microsoft.com/office/drawing/2014/main" xmlns="" id="{9EC80040-5A3A-4BFE-AF62-3374A136A1D9}"/>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7" name="Rectangle 38">
              <a:extLst>
                <a:ext uri="{FF2B5EF4-FFF2-40B4-BE49-F238E27FC236}">
                  <a16:creationId xmlns:a16="http://schemas.microsoft.com/office/drawing/2014/main" xmlns="" id="{753F636C-4EF9-41C7-8524-CA887A91C23F}"/>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8" name="Rectangle 39">
              <a:extLst>
                <a:ext uri="{FF2B5EF4-FFF2-40B4-BE49-F238E27FC236}">
                  <a16:creationId xmlns:a16="http://schemas.microsoft.com/office/drawing/2014/main" xmlns="" id="{FD2D1117-C6E3-4FD6-B35B-091E62FA257A}"/>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9" name="Rectangle 40">
              <a:extLst>
                <a:ext uri="{FF2B5EF4-FFF2-40B4-BE49-F238E27FC236}">
                  <a16:creationId xmlns:a16="http://schemas.microsoft.com/office/drawing/2014/main" xmlns="" id="{6FDC1444-7787-4C9F-B23B-F3F9A256D1E0}"/>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0" name="Rectangle 41">
              <a:extLst>
                <a:ext uri="{FF2B5EF4-FFF2-40B4-BE49-F238E27FC236}">
                  <a16:creationId xmlns:a16="http://schemas.microsoft.com/office/drawing/2014/main" xmlns="" id="{DEA48F4D-AA15-40DE-A156-D65A4E4463E0}"/>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14350" name="TextBox 60"/>
          <p:cNvSpPr txBox="1">
            <a:spLocks noChangeArrowheads="1"/>
          </p:cNvSpPr>
          <p:nvPr/>
        </p:nvSpPr>
        <p:spPr bwMode="auto">
          <a:xfrm>
            <a:off x="2420938" y="4502150"/>
            <a:ext cx="67230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chemeClr val="bg1"/>
                </a:solidFill>
              </a:rPr>
              <a:t>Fluorescent bead with all 300 epitopes dipped in patient serum and developed with a second anti-IgG antibody with a </a:t>
            </a:r>
            <a:r>
              <a:rPr lang="en-US" altLang="en-US" sz="2800" dirty="0" err="1">
                <a:solidFill>
                  <a:schemeClr val="bg1"/>
                </a:solidFill>
              </a:rPr>
              <a:t>fluor</a:t>
            </a:r>
            <a:r>
              <a:rPr lang="en-US" altLang="en-US" sz="2800" dirty="0">
                <a:solidFill>
                  <a:schemeClr val="bg1"/>
                </a:solidFill>
              </a:rPr>
              <a:t>.  Relative brightness is a measure of the number of different HLA antibodies</a:t>
            </a:r>
          </a:p>
        </p:txBody>
      </p:sp>
      <p:grpSp>
        <p:nvGrpSpPr>
          <p:cNvPr id="14351" name="Group 69"/>
          <p:cNvGrpSpPr>
            <a:grpSpLocks/>
          </p:cNvGrpSpPr>
          <p:nvPr/>
        </p:nvGrpSpPr>
        <p:grpSpPr bwMode="auto">
          <a:xfrm rot="-9479350">
            <a:off x="1511300" y="5253038"/>
            <a:ext cx="608013" cy="298450"/>
            <a:chOff x="6284119" y="6171652"/>
            <a:chExt cx="608807" cy="299244"/>
          </a:xfrm>
        </p:grpSpPr>
        <p:grpSp>
          <p:nvGrpSpPr>
            <p:cNvPr id="62" name="Group 35">
              <a:extLst>
                <a:ext uri="{FF2B5EF4-FFF2-40B4-BE49-F238E27FC236}">
                  <a16:creationId xmlns:a16="http://schemas.microsoft.com/office/drawing/2014/main" xmlns="" id="{41826D23-CAF1-4804-BA21-CCF634529DF1}"/>
                </a:ext>
              </a:extLst>
            </p:cNvPr>
            <p:cNvGrpSpPr>
              <a:grpSpLocks/>
            </p:cNvGrpSpPr>
            <p:nvPr/>
          </p:nvGrpSpPr>
          <p:grpSpPr bwMode="auto">
            <a:xfrm rot="5400000">
              <a:off x="6324600" y="6131171"/>
              <a:ext cx="299244" cy="380206"/>
              <a:chOff x="1987" y="2788"/>
              <a:chExt cx="297" cy="240"/>
            </a:xfrm>
            <a:solidFill>
              <a:srgbClr val="C00000"/>
            </a:solidFill>
          </p:grpSpPr>
          <p:sp>
            <p:nvSpPr>
              <p:cNvPr id="63" name="Rectangle 36">
                <a:extLst>
                  <a:ext uri="{FF2B5EF4-FFF2-40B4-BE49-F238E27FC236}">
                    <a16:creationId xmlns:a16="http://schemas.microsoft.com/office/drawing/2014/main" xmlns="" id="{C5814208-4A6F-4F9E-8696-A6D4D344CDBA}"/>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4" name="Rectangle 37">
                <a:extLst>
                  <a:ext uri="{FF2B5EF4-FFF2-40B4-BE49-F238E27FC236}">
                    <a16:creationId xmlns:a16="http://schemas.microsoft.com/office/drawing/2014/main" xmlns="" id="{CDFE4041-889F-4CEF-B999-9E058F57C402}"/>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5" name="Rectangle 38">
                <a:extLst>
                  <a:ext uri="{FF2B5EF4-FFF2-40B4-BE49-F238E27FC236}">
                    <a16:creationId xmlns:a16="http://schemas.microsoft.com/office/drawing/2014/main" xmlns="" id="{0DC6E519-04FB-4C2C-9B5A-8B14CAD7A5AC}"/>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6" name="Rectangle 39">
                <a:extLst>
                  <a:ext uri="{FF2B5EF4-FFF2-40B4-BE49-F238E27FC236}">
                    <a16:creationId xmlns:a16="http://schemas.microsoft.com/office/drawing/2014/main" xmlns="" id="{E31A1E8A-6228-4ED2-B055-A7CF3A5DBD61}"/>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7" name="Rectangle 40">
                <a:extLst>
                  <a:ext uri="{FF2B5EF4-FFF2-40B4-BE49-F238E27FC236}">
                    <a16:creationId xmlns:a16="http://schemas.microsoft.com/office/drawing/2014/main" xmlns="" id="{D7D642D1-2E74-4E04-97D6-CD2D18F71D55}"/>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8" name="Rectangle 41">
                <a:extLst>
                  <a:ext uri="{FF2B5EF4-FFF2-40B4-BE49-F238E27FC236}">
                    <a16:creationId xmlns:a16="http://schemas.microsoft.com/office/drawing/2014/main" xmlns="" id="{F8785878-6252-4F30-8A6E-5331483EFF58}"/>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69" name="Oval 68">
              <a:extLst>
                <a:ext uri="{FF2B5EF4-FFF2-40B4-BE49-F238E27FC236}">
                  <a16:creationId xmlns:a16="http://schemas.microsoft.com/office/drawing/2014/main" xmlns="" id="{E4DAA9E6-38C3-467F-B5E4-2A1E423C18DB}"/>
                </a:ext>
              </a:extLst>
            </p:cNvPr>
            <p:cNvSpPr/>
            <p:nvPr/>
          </p:nvSpPr>
          <p:spPr>
            <a:xfrm>
              <a:off x="6662927" y="6228272"/>
              <a:ext cx="228899" cy="2339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4352" name="Group 70"/>
          <p:cNvGrpSpPr>
            <a:grpSpLocks/>
          </p:cNvGrpSpPr>
          <p:nvPr/>
        </p:nvGrpSpPr>
        <p:grpSpPr bwMode="auto">
          <a:xfrm rot="-10226354">
            <a:off x="80963" y="4997450"/>
            <a:ext cx="609600" cy="298450"/>
            <a:chOff x="6284119" y="6171652"/>
            <a:chExt cx="608807" cy="299244"/>
          </a:xfrm>
        </p:grpSpPr>
        <p:grpSp>
          <p:nvGrpSpPr>
            <p:cNvPr id="72" name="Group 35">
              <a:extLst>
                <a:ext uri="{FF2B5EF4-FFF2-40B4-BE49-F238E27FC236}">
                  <a16:creationId xmlns:a16="http://schemas.microsoft.com/office/drawing/2014/main" xmlns="" id="{492F550D-B6E4-452A-B569-67DA04F24ECC}"/>
                </a:ext>
              </a:extLst>
            </p:cNvPr>
            <p:cNvGrpSpPr>
              <a:grpSpLocks/>
            </p:cNvGrpSpPr>
            <p:nvPr/>
          </p:nvGrpSpPr>
          <p:grpSpPr bwMode="auto">
            <a:xfrm rot="5400000">
              <a:off x="6324600" y="6131171"/>
              <a:ext cx="299244" cy="380206"/>
              <a:chOff x="1987" y="2788"/>
              <a:chExt cx="297" cy="240"/>
            </a:xfrm>
            <a:solidFill>
              <a:srgbClr val="C00000"/>
            </a:solidFill>
          </p:grpSpPr>
          <p:sp>
            <p:nvSpPr>
              <p:cNvPr id="74" name="Rectangle 36">
                <a:extLst>
                  <a:ext uri="{FF2B5EF4-FFF2-40B4-BE49-F238E27FC236}">
                    <a16:creationId xmlns:a16="http://schemas.microsoft.com/office/drawing/2014/main" xmlns="" id="{9CC79900-332A-4662-921B-70F1291FC6A3}"/>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5" name="Rectangle 37">
                <a:extLst>
                  <a:ext uri="{FF2B5EF4-FFF2-40B4-BE49-F238E27FC236}">
                    <a16:creationId xmlns:a16="http://schemas.microsoft.com/office/drawing/2014/main" xmlns="" id="{B80098E7-BB7C-4577-8009-6AB167D9ECDC}"/>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6" name="Rectangle 38">
                <a:extLst>
                  <a:ext uri="{FF2B5EF4-FFF2-40B4-BE49-F238E27FC236}">
                    <a16:creationId xmlns:a16="http://schemas.microsoft.com/office/drawing/2014/main" xmlns="" id="{BBC750C9-F17B-4C76-8064-A17058CF40B0}"/>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7" name="Rectangle 39">
                <a:extLst>
                  <a:ext uri="{FF2B5EF4-FFF2-40B4-BE49-F238E27FC236}">
                    <a16:creationId xmlns:a16="http://schemas.microsoft.com/office/drawing/2014/main" xmlns="" id="{8BE2432A-A5D0-4D43-BE08-C2DEAB5468BF}"/>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8" name="Rectangle 40">
                <a:extLst>
                  <a:ext uri="{FF2B5EF4-FFF2-40B4-BE49-F238E27FC236}">
                    <a16:creationId xmlns:a16="http://schemas.microsoft.com/office/drawing/2014/main" xmlns="" id="{FB929816-F5DA-4BB2-A229-906066121DFB}"/>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9" name="Rectangle 41">
                <a:extLst>
                  <a:ext uri="{FF2B5EF4-FFF2-40B4-BE49-F238E27FC236}">
                    <a16:creationId xmlns:a16="http://schemas.microsoft.com/office/drawing/2014/main" xmlns="" id="{278F2C2B-6198-4565-8829-07164EC20810}"/>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73" name="Oval 72">
              <a:extLst>
                <a:ext uri="{FF2B5EF4-FFF2-40B4-BE49-F238E27FC236}">
                  <a16:creationId xmlns:a16="http://schemas.microsoft.com/office/drawing/2014/main" xmlns="" id="{C97332F7-DAF9-412A-BE3D-4D1CDD54A202}"/>
                </a:ext>
              </a:extLst>
            </p:cNvPr>
            <p:cNvSpPr/>
            <p:nvPr/>
          </p:nvSpPr>
          <p:spPr>
            <a:xfrm>
              <a:off x="6678373" y="6231929"/>
              <a:ext cx="228303" cy="23398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4353" name="Group 79"/>
          <p:cNvGrpSpPr>
            <a:grpSpLocks/>
          </p:cNvGrpSpPr>
          <p:nvPr/>
        </p:nvGrpSpPr>
        <p:grpSpPr bwMode="auto">
          <a:xfrm rot="5860989">
            <a:off x="342900" y="6081713"/>
            <a:ext cx="609600" cy="298450"/>
            <a:chOff x="6284119" y="6171652"/>
            <a:chExt cx="608807" cy="299244"/>
          </a:xfrm>
        </p:grpSpPr>
        <p:grpSp>
          <p:nvGrpSpPr>
            <p:cNvPr id="81" name="Group 35">
              <a:extLst>
                <a:ext uri="{FF2B5EF4-FFF2-40B4-BE49-F238E27FC236}">
                  <a16:creationId xmlns:a16="http://schemas.microsoft.com/office/drawing/2014/main" xmlns="" id="{89511E1E-4192-48CF-A404-CAFB9A441D56}"/>
                </a:ext>
              </a:extLst>
            </p:cNvPr>
            <p:cNvGrpSpPr>
              <a:grpSpLocks/>
            </p:cNvGrpSpPr>
            <p:nvPr/>
          </p:nvGrpSpPr>
          <p:grpSpPr bwMode="auto">
            <a:xfrm rot="5400000">
              <a:off x="6324600" y="6131171"/>
              <a:ext cx="299244" cy="380206"/>
              <a:chOff x="1987" y="2788"/>
              <a:chExt cx="297" cy="240"/>
            </a:xfrm>
            <a:solidFill>
              <a:srgbClr val="C00000"/>
            </a:solidFill>
          </p:grpSpPr>
          <p:sp>
            <p:nvSpPr>
              <p:cNvPr id="83" name="Rectangle 36">
                <a:extLst>
                  <a:ext uri="{FF2B5EF4-FFF2-40B4-BE49-F238E27FC236}">
                    <a16:creationId xmlns:a16="http://schemas.microsoft.com/office/drawing/2014/main" xmlns="" id="{6F20B924-FE1D-42F7-B5F9-2A347001DB66}"/>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4" name="Rectangle 37">
                <a:extLst>
                  <a:ext uri="{FF2B5EF4-FFF2-40B4-BE49-F238E27FC236}">
                    <a16:creationId xmlns:a16="http://schemas.microsoft.com/office/drawing/2014/main" xmlns="" id="{29726C9D-C9BC-4986-A255-D314B47ACA2A}"/>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5" name="Rectangle 38">
                <a:extLst>
                  <a:ext uri="{FF2B5EF4-FFF2-40B4-BE49-F238E27FC236}">
                    <a16:creationId xmlns:a16="http://schemas.microsoft.com/office/drawing/2014/main" xmlns="" id="{7E49CEF0-8EAE-4019-8B76-EF3081C851C9}"/>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6" name="Rectangle 39">
                <a:extLst>
                  <a:ext uri="{FF2B5EF4-FFF2-40B4-BE49-F238E27FC236}">
                    <a16:creationId xmlns:a16="http://schemas.microsoft.com/office/drawing/2014/main" xmlns="" id="{FBFC0D1F-3F38-420B-A7FA-ED9970DB22C8}"/>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7" name="Rectangle 40">
                <a:extLst>
                  <a:ext uri="{FF2B5EF4-FFF2-40B4-BE49-F238E27FC236}">
                    <a16:creationId xmlns:a16="http://schemas.microsoft.com/office/drawing/2014/main" xmlns="" id="{68640654-EA8F-4073-9CE2-06CDCCBB7DB4}"/>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8" name="Rectangle 41">
                <a:extLst>
                  <a:ext uri="{FF2B5EF4-FFF2-40B4-BE49-F238E27FC236}">
                    <a16:creationId xmlns:a16="http://schemas.microsoft.com/office/drawing/2014/main" xmlns="" id="{6C574AC5-68F7-4CED-B6F9-90F1F7CECC39}"/>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82" name="Oval 81">
              <a:extLst>
                <a:ext uri="{FF2B5EF4-FFF2-40B4-BE49-F238E27FC236}">
                  <a16:creationId xmlns:a16="http://schemas.microsoft.com/office/drawing/2014/main" xmlns="" id="{C6D592CB-C9DE-4BFE-AE6D-44EF12DB08E4}"/>
                </a:ext>
              </a:extLst>
            </p:cNvPr>
            <p:cNvSpPr/>
            <p:nvPr/>
          </p:nvSpPr>
          <p:spPr>
            <a:xfrm>
              <a:off x="6655875" y="6233505"/>
              <a:ext cx="228303" cy="2339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4354" name="Group 88"/>
          <p:cNvGrpSpPr>
            <a:grpSpLocks/>
          </p:cNvGrpSpPr>
          <p:nvPr/>
        </p:nvGrpSpPr>
        <p:grpSpPr bwMode="auto">
          <a:xfrm>
            <a:off x="1409700" y="4479925"/>
            <a:ext cx="608013" cy="298450"/>
            <a:chOff x="6284119" y="6171652"/>
            <a:chExt cx="608807" cy="299244"/>
          </a:xfrm>
        </p:grpSpPr>
        <p:grpSp>
          <p:nvGrpSpPr>
            <p:cNvPr id="90" name="Group 35">
              <a:extLst>
                <a:ext uri="{FF2B5EF4-FFF2-40B4-BE49-F238E27FC236}">
                  <a16:creationId xmlns:a16="http://schemas.microsoft.com/office/drawing/2014/main" xmlns="" id="{6AAE8C1A-673D-45A1-A304-7BD90FA516D8}"/>
                </a:ext>
              </a:extLst>
            </p:cNvPr>
            <p:cNvGrpSpPr>
              <a:grpSpLocks/>
            </p:cNvGrpSpPr>
            <p:nvPr/>
          </p:nvGrpSpPr>
          <p:grpSpPr bwMode="auto">
            <a:xfrm rot="5400000">
              <a:off x="6324600" y="6131171"/>
              <a:ext cx="299244" cy="380206"/>
              <a:chOff x="1987" y="2788"/>
              <a:chExt cx="297" cy="240"/>
            </a:xfrm>
            <a:solidFill>
              <a:srgbClr val="C00000"/>
            </a:solidFill>
          </p:grpSpPr>
          <p:sp>
            <p:nvSpPr>
              <p:cNvPr id="92" name="Rectangle 36">
                <a:extLst>
                  <a:ext uri="{FF2B5EF4-FFF2-40B4-BE49-F238E27FC236}">
                    <a16:creationId xmlns:a16="http://schemas.microsoft.com/office/drawing/2014/main" xmlns="" id="{21CD2475-D66E-4F00-BE6E-4CB61D32B7A4}"/>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3" name="Rectangle 37">
                <a:extLst>
                  <a:ext uri="{FF2B5EF4-FFF2-40B4-BE49-F238E27FC236}">
                    <a16:creationId xmlns:a16="http://schemas.microsoft.com/office/drawing/2014/main" xmlns="" id="{3DC25AD2-5837-4B4F-807D-4A07DC871000}"/>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4" name="Rectangle 38">
                <a:extLst>
                  <a:ext uri="{FF2B5EF4-FFF2-40B4-BE49-F238E27FC236}">
                    <a16:creationId xmlns:a16="http://schemas.microsoft.com/office/drawing/2014/main" xmlns="" id="{31B69200-4394-471D-A4E9-814579FAC0A4}"/>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5" name="Rectangle 39">
                <a:extLst>
                  <a:ext uri="{FF2B5EF4-FFF2-40B4-BE49-F238E27FC236}">
                    <a16:creationId xmlns:a16="http://schemas.microsoft.com/office/drawing/2014/main" xmlns="" id="{EC29D369-36D3-4039-9D8E-58111047DD42}"/>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6" name="Rectangle 40">
                <a:extLst>
                  <a:ext uri="{FF2B5EF4-FFF2-40B4-BE49-F238E27FC236}">
                    <a16:creationId xmlns:a16="http://schemas.microsoft.com/office/drawing/2014/main" xmlns="" id="{94050A51-AA01-4F24-9DE3-88DA0502929D}"/>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7" name="Rectangle 41">
                <a:extLst>
                  <a:ext uri="{FF2B5EF4-FFF2-40B4-BE49-F238E27FC236}">
                    <a16:creationId xmlns:a16="http://schemas.microsoft.com/office/drawing/2014/main" xmlns="" id="{906D1F81-88C0-4433-A41A-5225691D6064}"/>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91" name="Oval 90">
              <a:extLst>
                <a:ext uri="{FF2B5EF4-FFF2-40B4-BE49-F238E27FC236}">
                  <a16:creationId xmlns:a16="http://schemas.microsoft.com/office/drawing/2014/main" xmlns="" id="{7EBE1CE3-00F0-443F-A26E-380F56402AA0}"/>
                </a:ext>
              </a:extLst>
            </p:cNvPr>
            <p:cNvSpPr/>
            <p:nvPr/>
          </p:nvSpPr>
          <p:spPr>
            <a:xfrm>
              <a:off x="6664027" y="6200303"/>
              <a:ext cx="228899" cy="23398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81000" y="228600"/>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FF00"/>
                </a:solidFill>
              </a:rPr>
              <a:t>HLA Class I antibody identification</a:t>
            </a:r>
          </a:p>
        </p:txBody>
      </p:sp>
      <p:sp>
        <p:nvSpPr>
          <p:cNvPr id="16387" name="Rectangle 16"/>
          <p:cNvSpPr>
            <a:spLocks noChangeArrowheads="1"/>
          </p:cNvSpPr>
          <p:nvPr/>
        </p:nvSpPr>
        <p:spPr bwMode="auto">
          <a:xfrm>
            <a:off x="2457450" y="1479550"/>
            <a:ext cx="6396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FFFFFF"/>
                </a:solidFill>
              </a:rPr>
              <a:t>Flurorescent bead with 1 epitope</a:t>
            </a:r>
          </a:p>
        </p:txBody>
      </p:sp>
      <p:grpSp>
        <p:nvGrpSpPr>
          <p:cNvPr id="16388" name="Group 27"/>
          <p:cNvGrpSpPr>
            <a:grpSpLocks/>
          </p:cNvGrpSpPr>
          <p:nvPr/>
        </p:nvGrpSpPr>
        <p:grpSpPr bwMode="auto">
          <a:xfrm>
            <a:off x="673100" y="928688"/>
            <a:ext cx="1781175" cy="1779587"/>
            <a:chOff x="491144" y="2704664"/>
            <a:chExt cx="1781276" cy="1779065"/>
          </a:xfrm>
        </p:grpSpPr>
        <p:sp>
          <p:nvSpPr>
            <p:cNvPr id="11" name="Freeform 10">
              <a:extLst>
                <a:ext uri="{FF2B5EF4-FFF2-40B4-BE49-F238E27FC236}">
                  <a16:creationId xmlns:a16="http://schemas.microsoft.com/office/drawing/2014/main" xmlns="" id="{47952697-4E0E-4D1A-A0DC-F1BAC439C5DF}"/>
                </a:ext>
              </a:extLst>
            </p:cNvPr>
            <p:cNvSpPr/>
            <p:nvPr/>
          </p:nvSpPr>
          <p:spPr>
            <a:xfrm rot="1599999">
              <a:off x="1672311" y="3848915"/>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4" name="Freeform 3">
              <a:extLst>
                <a:ext uri="{FF2B5EF4-FFF2-40B4-BE49-F238E27FC236}">
                  <a16:creationId xmlns:a16="http://schemas.microsoft.com/office/drawing/2014/main" xmlns="" id="{F077A3D7-5D6A-43E6-AD58-9CBF6EE42B57}"/>
                </a:ext>
              </a:extLst>
            </p:cNvPr>
            <p:cNvSpPr/>
            <p:nvPr/>
          </p:nvSpPr>
          <p:spPr>
            <a:xfrm>
              <a:off x="1372257" y="3774325"/>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8" name="Oval 7">
              <a:extLst>
                <a:ext uri="{FF2B5EF4-FFF2-40B4-BE49-F238E27FC236}">
                  <a16:creationId xmlns:a16="http://schemas.microsoft.com/office/drawing/2014/main" xmlns="" id="{DBAE78FB-3430-4F54-ACCF-7D4ECE2212D8}"/>
                </a:ext>
              </a:extLst>
            </p:cNvPr>
            <p:cNvSpPr/>
            <p:nvPr/>
          </p:nvSpPr>
          <p:spPr>
            <a:xfrm>
              <a:off x="1134118" y="3199819"/>
              <a:ext cx="685839" cy="685599"/>
            </a:xfrm>
            <a:prstGeom prst="ellipse">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Freeform 8">
              <a:extLst>
                <a:ext uri="{FF2B5EF4-FFF2-40B4-BE49-F238E27FC236}">
                  <a16:creationId xmlns:a16="http://schemas.microsoft.com/office/drawing/2014/main" xmlns="" id="{2D658A30-C86B-4774-A2A2-6C64607D1D68}"/>
                </a:ext>
              </a:extLst>
            </p:cNvPr>
            <p:cNvSpPr/>
            <p:nvPr/>
          </p:nvSpPr>
          <p:spPr>
            <a:xfrm rot="9349599">
              <a:off x="491144" y="3375979"/>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 name="Freeform 9">
              <a:extLst>
                <a:ext uri="{FF2B5EF4-FFF2-40B4-BE49-F238E27FC236}">
                  <a16:creationId xmlns:a16="http://schemas.microsoft.com/office/drawing/2014/main" xmlns="" id="{59052AC5-F5CA-443E-918B-6ACB44EB0B2C}"/>
                </a:ext>
              </a:extLst>
            </p:cNvPr>
            <p:cNvSpPr/>
            <p:nvPr/>
          </p:nvSpPr>
          <p:spPr>
            <a:xfrm rot="5400000">
              <a:off x="944506" y="4016290"/>
              <a:ext cx="599899" cy="334981"/>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2" name="Freeform 11">
              <a:extLst>
                <a:ext uri="{FF2B5EF4-FFF2-40B4-BE49-F238E27FC236}">
                  <a16:creationId xmlns:a16="http://schemas.microsoft.com/office/drawing/2014/main" xmlns="" id="{A6DA4CD0-316B-49ED-86CA-341C64DA00B7}"/>
                </a:ext>
              </a:extLst>
            </p:cNvPr>
            <p:cNvSpPr/>
            <p:nvPr/>
          </p:nvSpPr>
          <p:spPr>
            <a:xfrm rot="13010588">
              <a:off x="1354793" y="4020315"/>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 name="Freeform 12">
              <a:extLst>
                <a:ext uri="{FF2B5EF4-FFF2-40B4-BE49-F238E27FC236}">
                  <a16:creationId xmlns:a16="http://schemas.microsoft.com/office/drawing/2014/main" xmlns="" id="{C0E791E0-BA74-4683-880B-7F0CE2CFE94F}"/>
                </a:ext>
              </a:extLst>
            </p:cNvPr>
            <p:cNvSpPr/>
            <p:nvPr/>
          </p:nvSpPr>
          <p:spPr>
            <a:xfrm rot="5895287">
              <a:off x="1471586" y="2837123"/>
              <a:ext cx="599899" cy="334981"/>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 name="Freeform 13">
              <a:extLst>
                <a:ext uri="{FF2B5EF4-FFF2-40B4-BE49-F238E27FC236}">
                  <a16:creationId xmlns:a16="http://schemas.microsoft.com/office/drawing/2014/main" xmlns="" id="{2D3DA8AF-9D02-4455-979C-E5FF0B7AD800}"/>
                </a:ext>
              </a:extLst>
            </p:cNvPr>
            <p:cNvSpPr/>
            <p:nvPr/>
          </p:nvSpPr>
          <p:spPr>
            <a:xfrm>
              <a:off x="616564" y="3033180"/>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5" name="Freeform 14">
              <a:extLst>
                <a:ext uri="{FF2B5EF4-FFF2-40B4-BE49-F238E27FC236}">
                  <a16:creationId xmlns:a16="http://schemas.microsoft.com/office/drawing/2014/main" xmlns="" id="{A591C1D0-F9FF-4971-AACA-7B4A5F8452AE}"/>
                </a:ext>
              </a:extLst>
            </p:cNvPr>
            <p:cNvSpPr/>
            <p:nvPr/>
          </p:nvSpPr>
          <p:spPr>
            <a:xfrm rot="15068535">
              <a:off x="793685" y="3838541"/>
              <a:ext cx="599899"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8" name="Freeform 17">
              <a:extLst>
                <a:ext uri="{FF2B5EF4-FFF2-40B4-BE49-F238E27FC236}">
                  <a16:creationId xmlns:a16="http://schemas.microsoft.com/office/drawing/2014/main" xmlns="" id="{89C5D10B-AFD7-4140-8D6A-9119455B9FF0}"/>
                </a:ext>
              </a:extLst>
            </p:cNvPr>
            <p:cNvSpPr/>
            <p:nvPr/>
          </p:nvSpPr>
          <p:spPr>
            <a:xfrm rot="12463849">
              <a:off x="1048389" y="2912565"/>
              <a:ext cx="601696"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sp>
        <p:nvSpPr>
          <p:cNvPr id="16389" name="TextBox 60"/>
          <p:cNvSpPr txBox="1">
            <a:spLocks noChangeArrowheads="1"/>
          </p:cNvSpPr>
          <p:nvPr/>
        </p:nvSpPr>
        <p:spPr bwMode="auto">
          <a:xfrm>
            <a:off x="2709863" y="4727575"/>
            <a:ext cx="58912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Determine which fluorescent beads and their epitopes are associated with antibodies 100 different beads at a time.</a:t>
            </a:r>
          </a:p>
        </p:txBody>
      </p:sp>
      <p:grpSp>
        <p:nvGrpSpPr>
          <p:cNvPr id="16390" name="Group 97"/>
          <p:cNvGrpSpPr>
            <a:grpSpLocks/>
          </p:cNvGrpSpPr>
          <p:nvPr/>
        </p:nvGrpSpPr>
        <p:grpSpPr bwMode="auto">
          <a:xfrm>
            <a:off x="731838" y="1981200"/>
            <a:ext cx="1781175" cy="1779588"/>
            <a:chOff x="491144" y="2704664"/>
            <a:chExt cx="1781276" cy="1779065"/>
          </a:xfrm>
        </p:grpSpPr>
        <p:sp>
          <p:nvSpPr>
            <p:cNvPr id="99" name="Freeform 98">
              <a:extLst>
                <a:ext uri="{FF2B5EF4-FFF2-40B4-BE49-F238E27FC236}">
                  <a16:creationId xmlns:a16="http://schemas.microsoft.com/office/drawing/2014/main" xmlns="" id="{993F09A1-52D8-4D1E-8280-A5226F5C7E86}"/>
                </a:ext>
              </a:extLst>
            </p:cNvPr>
            <p:cNvSpPr/>
            <p:nvPr/>
          </p:nvSpPr>
          <p:spPr>
            <a:xfrm rot="1599999">
              <a:off x="1672311" y="3848916"/>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0" name="Freeform 99">
              <a:extLst>
                <a:ext uri="{FF2B5EF4-FFF2-40B4-BE49-F238E27FC236}">
                  <a16:creationId xmlns:a16="http://schemas.microsoft.com/office/drawing/2014/main" xmlns="" id="{F406AA88-BCB7-4EF0-811A-E3CBF59D1F8C}"/>
                </a:ext>
              </a:extLst>
            </p:cNvPr>
            <p:cNvSpPr/>
            <p:nvPr/>
          </p:nvSpPr>
          <p:spPr>
            <a:xfrm>
              <a:off x="1372256" y="3774325"/>
              <a:ext cx="600109" cy="33486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1" name="Oval 100">
              <a:extLst>
                <a:ext uri="{FF2B5EF4-FFF2-40B4-BE49-F238E27FC236}">
                  <a16:creationId xmlns:a16="http://schemas.microsoft.com/office/drawing/2014/main" xmlns="" id="{60ADFA43-8330-4C82-B51C-FA6951B07189}"/>
                </a:ext>
              </a:extLst>
            </p:cNvPr>
            <p:cNvSpPr/>
            <p:nvPr/>
          </p:nvSpPr>
          <p:spPr>
            <a:xfrm>
              <a:off x="1134117" y="3199818"/>
              <a:ext cx="685839" cy="685598"/>
            </a:xfrm>
            <a:prstGeom prst="ellipse">
              <a:avLst/>
            </a:prstGeom>
            <a:solidFill>
              <a:srgbClr val="FF797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2" name="Freeform 101">
              <a:extLst>
                <a:ext uri="{FF2B5EF4-FFF2-40B4-BE49-F238E27FC236}">
                  <a16:creationId xmlns:a16="http://schemas.microsoft.com/office/drawing/2014/main" xmlns="" id="{70B59EFB-8F2E-46B1-A8F2-EBF9391BD7C0}"/>
                </a:ext>
              </a:extLst>
            </p:cNvPr>
            <p:cNvSpPr/>
            <p:nvPr/>
          </p:nvSpPr>
          <p:spPr>
            <a:xfrm rot="9349599">
              <a:off x="491144" y="3375980"/>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3" name="Freeform 102">
              <a:extLst>
                <a:ext uri="{FF2B5EF4-FFF2-40B4-BE49-F238E27FC236}">
                  <a16:creationId xmlns:a16="http://schemas.microsoft.com/office/drawing/2014/main" xmlns="" id="{AADC70C5-12FF-429B-8440-8370C319CEC5}"/>
                </a:ext>
              </a:extLst>
            </p:cNvPr>
            <p:cNvSpPr/>
            <p:nvPr/>
          </p:nvSpPr>
          <p:spPr>
            <a:xfrm rot="5400000">
              <a:off x="944506" y="4016289"/>
              <a:ext cx="599899"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4" name="Freeform 103">
              <a:extLst>
                <a:ext uri="{FF2B5EF4-FFF2-40B4-BE49-F238E27FC236}">
                  <a16:creationId xmlns:a16="http://schemas.microsoft.com/office/drawing/2014/main" xmlns="" id="{79F04F7B-B204-4525-8E18-256D1983FCF6}"/>
                </a:ext>
              </a:extLst>
            </p:cNvPr>
            <p:cNvSpPr/>
            <p:nvPr/>
          </p:nvSpPr>
          <p:spPr>
            <a:xfrm rot="13010588">
              <a:off x="1354793" y="4020315"/>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5" name="Freeform 104">
              <a:extLst>
                <a:ext uri="{FF2B5EF4-FFF2-40B4-BE49-F238E27FC236}">
                  <a16:creationId xmlns:a16="http://schemas.microsoft.com/office/drawing/2014/main" xmlns="" id="{B3CFA0D9-C7C5-47C2-8E2E-0E5639B08A1A}"/>
                </a:ext>
              </a:extLst>
            </p:cNvPr>
            <p:cNvSpPr/>
            <p:nvPr/>
          </p:nvSpPr>
          <p:spPr>
            <a:xfrm rot="5895287">
              <a:off x="1471586" y="2837122"/>
              <a:ext cx="599899" cy="334982"/>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6" name="Freeform 105">
              <a:extLst>
                <a:ext uri="{FF2B5EF4-FFF2-40B4-BE49-F238E27FC236}">
                  <a16:creationId xmlns:a16="http://schemas.microsoft.com/office/drawing/2014/main" xmlns="" id="{CBCC25BC-6B6B-45F8-93BD-6FB9A4CAAAD6}"/>
                </a:ext>
              </a:extLst>
            </p:cNvPr>
            <p:cNvSpPr/>
            <p:nvPr/>
          </p:nvSpPr>
          <p:spPr>
            <a:xfrm>
              <a:off x="616563" y="3033180"/>
              <a:ext cx="600109"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7" name="Freeform 106">
              <a:extLst>
                <a:ext uri="{FF2B5EF4-FFF2-40B4-BE49-F238E27FC236}">
                  <a16:creationId xmlns:a16="http://schemas.microsoft.com/office/drawing/2014/main" xmlns="" id="{100DE2CA-A701-4B0F-86D7-9F4F25A5C5D4}"/>
                </a:ext>
              </a:extLst>
            </p:cNvPr>
            <p:cNvSpPr/>
            <p:nvPr/>
          </p:nvSpPr>
          <p:spPr>
            <a:xfrm rot="15068535">
              <a:off x="793684" y="3838542"/>
              <a:ext cx="599899" cy="334981"/>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08" name="Freeform 107">
              <a:extLst>
                <a:ext uri="{FF2B5EF4-FFF2-40B4-BE49-F238E27FC236}">
                  <a16:creationId xmlns:a16="http://schemas.microsoft.com/office/drawing/2014/main" xmlns="" id="{1E22C170-BAB3-4C63-BB3F-3C05317F0D57}"/>
                </a:ext>
              </a:extLst>
            </p:cNvPr>
            <p:cNvSpPr/>
            <p:nvPr/>
          </p:nvSpPr>
          <p:spPr>
            <a:xfrm rot="12463849">
              <a:off x="1048388" y="2912566"/>
              <a:ext cx="601697" cy="334864"/>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sp>
        <p:nvSpPr>
          <p:cNvPr id="16391" name="TextBox 2"/>
          <p:cNvSpPr txBox="1">
            <a:spLocks noChangeArrowheads="1"/>
          </p:cNvSpPr>
          <p:nvPr/>
        </p:nvSpPr>
        <p:spPr bwMode="auto">
          <a:xfrm>
            <a:off x="2457450" y="2405063"/>
            <a:ext cx="4397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Different fluorescent bead </a:t>
            </a:r>
          </a:p>
          <a:p>
            <a:pPr eaLnBrk="1" hangingPunct="1">
              <a:spcBef>
                <a:spcPct val="0"/>
              </a:spcBef>
              <a:buFontTx/>
              <a:buNone/>
            </a:pPr>
            <a:r>
              <a:rPr lang="en-US" altLang="en-US" sz="2800">
                <a:solidFill>
                  <a:schemeClr val="bg1"/>
                </a:solidFill>
              </a:rPr>
              <a:t>with a second epitope</a:t>
            </a:r>
          </a:p>
        </p:txBody>
      </p:sp>
      <p:grpSp>
        <p:nvGrpSpPr>
          <p:cNvPr id="16392" name="Group 15"/>
          <p:cNvGrpSpPr>
            <a:grpSpLocks/>
          </p:cNvGrpSpPr>
          <p:nvPr/>
        </p:nvGrpSpPr>
        <p:grpSpPr bwMode="auto">
          <a:xfrm>
            <a:off x="242888" y="3856038"/>
            <a:ext cx="2454275" cy="2921000"/>
            <a:chOff x="478" y="3820412"/>
            <a:chExt cx="2454827" cy="2919976"/>
          </a:xfrm>
        </p:grpSpPr>
        <p:grpSp>
          <p:nvGrpSpPr>
            <p:cNvPr id="54" name="Group 35">
              <a:extLst>
                <a:ext uri="{FF2B5EF4-FFF2-40B4-BE49-F238E27FC236}">
                  <a16:creationId xmlns:a16="http://schemas.microsoft.com/office/drawing/2014/main" xmlns="" id="{25389C7A-83BD-442D-B52D-F5440980FD42}"/>
                </a:ext>
              </a:extLst>
            </p:cNvPr>
            <p:cNvGrpSpPr>
              <a:grpSpLocks/>
            </p:cNvGrpSpPr>
            <p:nvPr/>
          </p:nvGrpSpPr>
          <p:grpSpPr bwMode="auto">
            <a:xfrm rot="15842519">
              <a:off x="423799" y="6287231"/>
              <a:ext cx="299244" cy="380206"/>
              <a:chOff x="1987" y="2788"/>
              <a:chExt cx="297" cy="240"/>
            </a:xfrm>
            <a:solidFill>
              <a:srgbClr val="00B0F0"/>
            </a:solidFill>
          </p:grpSpPr>
          <p:sp>
            <p:nvSpPr>
              <p:cNvPr id="55" name="Rectangle 36">
                <a:extLst>
                  <a:ext uri="{FF2B5EF4-FFF2-40B4-BE49-F238E27FC236}">
                    <a16:creationId xmlns:a16="http://schemas.microsoft.com/office/drawing/2014/main" xmlns="" id="{220B7B36-A7D4-4B1A-9116-F4CF1F064578}"/>
                  </a:ext>
                </a:extLst>
              </p:cNvPr>
              <p:cNvSpPr>
                <a:spLocks noChangeArrowheads="1"/>
              </p:cNvSpPr>
              <p:nvPr/>
            </p:nvSpPr>
            <p:spPr bwMode="auto">
              <a:xfrm flipH="1">
                <a:off x="2146" y="2789"/>
                <a:ext cx="59" cy="134"/>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6" name="Rectangle 37">
                <a:extLst>
                  <a:ext uri="{FF2B5EF4-FFF2-40B4-BE49-F238E27FC236}">
                    <a16:creationId xmlns:a16="http://schemas.microsoft.com/office/drawing/2014/main" xmlns="" id="{2B787921-1E1C-4187-8A89-523AE30E65A7}"/>
                  </a:ext>
                </a:extLst>
              </p:cNvPr>
              <p:cNvSpPr>
                <a:spLocks noChangeArrowheads="1"/>
              </p:cNvSpPr>
              <p:nvPr/>
            </p:nvSpPr>
            <p:spPr bwMode="auto">
              <a:xfrm rot="20159094" flipH="1">
                <a:off x="2174" y="2908"/>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7" name="Rectangle 38">
                <a:extLst>
                  <a:ext uri="{FF2B5EF4-FFF2-40B4-BE49-F238E27FC236}">
                    <a16:creationId xmlns:a16="http://schemas.microsoft.com/office/drawing/2014/main" xmlns="" id="{DB5FBABF-F39C-47DC-B851-53DAC37CE95E}"/>
                  </a:ext>
                </a:extLst>
              </p:cNvPr>
              <p:cNvSpPr>
                <a:spLocks noChangeArrowheads="1"/>
              </p:cNvSpPr>
              <p:nvPr/>
            </p:nvSpPr>
            <p:spPr bwMode="auto">
              <a:xfrm rot="20188092" flipH="1">
                <a:off x="2237" y="2915"/>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8" name="Rectangle 39">
                <a:extLst>
                  <a:ext uri="{FF2B5EF4-FFF2-40B4-BE49-F238E27FC236}">
                    <a16:creationId xmlns:a16="http://schemas.microsoft.com/office/drawing/2014/main" xmlns="" id="{F06813A9-E360-4FB8-A42E-A1735F50F7F0}"/>
                  </a:ext>
                </a:extLst>
              </p:cNvPr>
              <p:cNvSpPr>
                <a:spLocks noChangeArrowheads="1"/>
              </p:cNvSpPr>
              <p:nvPr/>
            </p:nvSpPr>
            <p:spPr bwMode="auto">
              <a:xfrm>
                <a:off x="2067" y="2788"/>
                <a:ext cx="54" cy="13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59" name="Rectangle 40">
                <a:extLst>
                  <a:ext uri="{FF2B5EF4-FFF2-40B4-BE49-F238E27FC236}">
                    <a16:creationId xmlns:a16="http://schemas.microsoft.com/office/drawing/2014/main" xmlns="" id="{5386C48D-91CE-40D7-AACD-93FBBE2B7D38}"/>
                  </a:ext>
                </a:extLst>
              </p:cNvPr>
              <p:cNvSpPr>
                <a:spLocks noChangeArrowheads="1"/>
              </p:cNvSpPr>
              <p:nvPr/>
            </p:nvSpPr>
            <p:spPr bwMode="auto">
              <a:xfrm rot="1440906">
                <a:off x="2047" y="2909"/>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0" name="Rectangle 41">
                <a:extLst>
                  <a:ext uri="{FF2B5EF4-FFF2-40B4-BE49-F238E27FC236}">
                    <a16:creationId xmlns:a16="http://schemas.microsoft.com/office/drawing/2014/main" xmlns="" id="{3C3BE36F-74A2-45AB-B13A-97365E4F5CE8}"/>
                  </a:ext>
                </a:extLst>
              </p:cNvPr>
              <p:cNvSpPr>
                <a:spLocks noChangeArrowheads="1"/>
              </p:cNvSpPr>
              <p:nvPr/>
            </p:nvSpPr>
            <p:spPr bwMode="auto">
              <a:xfrm rot="1411908">
                <a:off x="1987" y="2914"/>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16394" name="Group 69"/>
            <p:cNvGrpSpPr>
              <a:grpSpLocks/>
            </p:cNvGrpSpPr>
            <p:nvPr/>
          </p:nvGrpSpPr>
          <p:grpSpPr bwMode="auto">
            <a:xfrm rot="-6485207">
              <a:off x="140447" y="5986151"/>
              <a:ext cx="608807" cy="299244"/>
              <a:chOff x="6284119" y="6171652"/>
              <a:chExt cx="608807" cy="299244"/>
            </a:xfrm>
          </p:grpSpPr>
          <p:grpSp>
            <p:nvGrpSpPr>
              <p:cNvPr id="62" name="Group 35">
                <a:extLst>
                  <a:ext uri="{FF2B5EF4-FFF2-40B4-BE49-F238E27FC236}">
                    <a16:creationId xmlns:a16="http://schemas.microsoft.com/office/drawing/2014/main" xmlns="" id="{EFCF5CAB-92A0-45F1-8AE0-F9E85F9049AB}"/>
                  </a:ext>
                </a:extLst>
              </p:cNvPr>
              <p:cNvGrpSpPr>
                <a:grpSpLocks/>
              </p:cNvGrpSpPr>
              <p:nvPr/>
            </p:nvGrpSpPr>
            <p:grpSpPr bwMode="auto">
              <a:xfrm rot="5400000">
                <a:off x="6324600" y="6131171"/>
                <a:ext cx="299244" cy="380206"/>
                <a:chOff x="1987" y="2788"/>
                <a:chExt cx="297" cy="240"/>
              </a:xfrm>
              <a:solidFill>
                <a:srgbClr val="C00000"/>
              </a:solidFill>
            </p:grpSpPr>
            <p:sp>
              <p:nvSpPr>
                <p:cNvPr id="63" name="Rectangle 36">
                  <a:extLst>
                    <a:ext uri="{FF2B5EF4-FFF2-40B4-BE49-F238E27FC236}">
                      <a16:creationId xmlns:a16="http://schemas.microsoft.com/office/drawing/2014/main" xmlns="" id="{FA2767E9-E344-4F26-9134-4ACC99DD7DBC}"/>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4" name="Rectangle 37">
                  <a:extLst>
                    <a:ext uri="{FF2B5EF4-FFF2-40B4-BE49-F238E27FC236}">
                      <a16:creationId xmlns:a16="http://schemas.microsoft.com/office/drawing/2014/main" xmlns="" id="{52C51892-FCEE-40E3-AB77-5A4B634ADBE4}"/>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5" name="Rectangle 38">
                  <a:extLst>
                    <a:ext uri="{FF2B5EF4-FFF2-40B4-BE49-F238E27FC236}">
                      <a16:creationId xmlns:a16="http://schemas.microsoft.com/office/drawing/2014/main" xmlns="" id="{3AEB6365-A3CE-40D7-99AA-202CD2084DE8}"/>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6" name="Rectangle 39">
                  <a:extLst>
                    <a:ext uri="{FF2B5EF4-FFF2-40B4-BE49-F238E27FC236}">
                      <a16:creationId xmlns:a16="http://schemas.microsoft.com/office/drawing/2014/main" xmlns="" id="{99BA544E-3B22-4A1B-97A0-2964EF29CF36}"/>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7" name="Rectangle 40">
                  <a:extLst>
                    <a:ext uri="{FF2B5EF4-FFF2-40B4-BE49-F238E27FC236}">
                      <a16:creationId xmlns:a16="http://schemas.microsoft.com/office/drawing/2014/main" xmlns="" id="{225258E8-6435-4CFE-8D30-753F77CE5BD1}"/>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68" name="Rectangle 41">
                  <a:extLst>
                    <a:ext uri="{FF2B5EF4-FFF2-40B4-BE49-F238E27FC236}">
                      <a16:creationId xmlns:a16="http://schemas.microsoft.com/office/drawing/2014/main" xmlns="" id="{E9FBC9B1-52EB-4D26-8E2A-4BDC4CB29D16}"/>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69" name="Oval 68">
                <a:extLst>
                  <a:ext uri="{FF2B5EF4-FFF2-40B4-BE49-F238E27FC236}">
                    <a16:creationId xmlns:a16="http://schemas.microsoft.com/office/drawing/2014/main" xmlns="" id="{25E6B63D-5C60-428E-ABC9-EEC09DCCF350}"/>
                  </a:ext>
                </a:extLst>
              </p:cNvPr>
              <p:cNvSpPr/>
              <p:nvPr/>
            </p:nvSpPr>
            <p:spPr>
              <a:xfrm>
                <a:off x="6669885" y="6199369"/>
                <a:ext cx="228520" cy="2318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6395" name="Group 70"/>
            <p:cNvGrpSpPr>
              <a:grpSpLocks/>
            </p:cNvGrpSpPr>
            <p:nvPr/>
          </p:nvGrpSpPr>
          <p:grpSpPr bwMode="auto">
            <a:xfrm rot="-10226354">
              <a:off x="478" y="5484632"/>
              <a:ext cx="608807" cy="299244"/>
              <a:chOff x="6284119" y="6171652"/>
              <a:chExt cx="608807" cy="299244"/>
            </a:xfrm>
          </p:grpSpPr>
          <p:grpSp>
            <p:nvGrpSpPr>
              <p:cNvPr id="72" name="Group 35">
                <a:extLst>
                  <a:ext uri="{FF2B5EF4-FFF2-40B4-BE49-F238E27FC236}">
                    <a16:creationId xmlns:a16="http://schemas.microsoft.com/office/drawing/2014/main" xmlns="" id="{0CF7B8B2-1EAF-419B-8570-304FD3CF140F}"/>
                  </a:ext>
                </a:extLst>
              </p:cNvPr>
              <p:cNvGrpSpPr>
                <a:grpSpLocks/>
              </p:cNvGrpSpPr>
              <p:nvPr/>
            </p:nvGrpSpPr>
            <p:grpSpPr bwMode="auto">
              <a:xfrm rot="5400000">
                <a:off x="6324600" y="6131171"/>
                <a:ext cx="299244" cy="380206"/>
                <a:chOff x="1987" y="2788"/>
                <a:chExt cx="297" cy="240"/>
              </a:xfrm>
              <a:solidFill>
                <a:srgbClr val="C00000"/>
              </a:solidFill>
            </p:grpSpPr>
            <p:sp>
              <p:nvSpPr>
                <p:cNvPr id="74" name="Rectangle 36">
                  <a:extLst>
                    <a:ext uri="{FF2B5EF4-FFF2-40B4-BE49-F238E27FC236}">
                      <a16:creationId xmlns:a16="http://schemas.microsoft.com/office/drawing/2014/main" xmlns="" id="{504E5869-32BB-410A-BE22-8171DB731282}"/>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5" name="Rectangle 37">
                  <a:extLst>
                    <a:ext uri="{FF2B5EF4-FFF2-40B4-BE49-F238E27FC236}">
                      <a16:creationId xmlns:a16="http://schemas.microsoft.com/office/drawing/2014/main" xmlns="" id="{941BE402-FC47-4DEF-96BB-A3FD1F751B3E}"/>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6" name="Rectangle 38">
                  <a:extLst>
                    <a:ext uri="{FF2B5EF4-FFF2-40B4-BE49-F238E27FC236}">
                      <a16:creationId xmlns:a16="http://schemas.microsoft.com/office/drawing/2014/main" xmlns="" id="{5543BC5D-1566-49FE-A873-299CFA52D231}"/>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7" name="Rectangle 39">
                  <a:extLst>
                    <a:ext uri="{FF2B5EF4-FFF2-40B4-BE49-F238E27FC236}">
                      <a16:creationId xmlns:a16="http://schemas.microsoft.com/office/drawing/2014/main" xmlns="" id="{7F6040DC-C8E9-4405-A2C6-804D3C47D6E9}"/>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8" name="Rectangle 40">
                  <a:extLst>
                    <a:ext uri="{FF2B5EF4-FFF2-40B4-BE49-F238E27FC236}">
                      <a16:creationId xmlns:a16="http://schemas.microsoft.com/office/drawing/2014/main" xmlns="" id="{4500466C-7CF1-4DF0-9797-E30ECAD896B0}"/>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79" name="Rectangle 41">
                  <a:extLst>
                    <a:ext uri="{FF2B5EF4-FFF2-40B4-BE49-F238E27FC236}">
                      <a16:creationId xmlns:a16="http://schemas.microsoft.com/office/drawing/2014/main" xmlns="" id="{32F55168-71E3-44D1-BDB9-92662747DAC1}"/>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73" name="Oval 72">
                <a:extLst>
                  <a:ext uri="{FF2B5EF4-FFF2-40B4-BE49-F238E27FC236}">
                    <a16:creationId xmlns:a16="http://schemas.microsoft.com/office/drawing/2014/main" xmlns="" id="{DE969364-FBFA-4E6F-842F-9ABB1FB55741}"/>
                  </a:ext>
                </a:extLst>
              </p:cNvPr>
              <p:cNvSpPr/>
              <p:nvPr/>
            </p:nvSpPr>
            <p:spPr>
              <a:xfrm>
                <a:off x="6681837" y="6220684"/>
                <a:ext cx="223888" cy="2253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6396" name="Group 79"/>
            <p:cNvGrpSpPr>
              <a:grpSpLocks/>
            </p:cNvGrpSpPr>
            <p:nvPr/>
          </p:nvGrpSpPr>
          <p:grpSpPr bwMode="auto">
            <a:xfrm rot="5860989">
              <a:off x="1342490" y="5630346"/>
              <a:ext cx="608807" cy="299244"/>
              <a:chOff x="6284119" y="6171652"/>
              <a:chExt cx="608807" cy="299244"/>
            </a:xfrm>
          </p:grpSpPr>
          <p:grpSp>
            <p:nvGrpSpPr>
              <p:cNvPr id="81" name="Group 35">
                <a:extLst>
                  <a:ext uri="{FF2B5EF4-FFF2-40B4-BE49-F238E27FC236}">
                    <a16:creationId xmlns:a16="http://schemas.microsoft.com/office/drawing/2014/main" xmlns="" id="{0A0BE086-EE1B-4A6A-B025-66E18D378DA6}"/>
                  </a:ext>
                </a:extLst>
              </p:cNvPr>
              <p:cNvGrpSpPr>
                <a:grpSpLocks/>
              </p:cNvGrpSpPr>
              <p:nvPr/>
            </p:nvGrpSpPr>
            <p:grpSpPr bwMode="auto">
              <a:xfrm rot="5400000">
                <a:off x="6324600" y="6131171"/>
                <a:ext cx="299244" cy="380206"/>
                <a:chOff x="1987" y="2788"/>
                <a:chExt cx="297" cy="240"/>
              </a:xfrm>
              <a:solidFill>
                <a:srgbClr val="C00000"/>
              </a:solidFill>
            </p:grpSpPr>
            <p:sp>
              <p:nvSpPr>
                <p:cNvPr id="83" name="Rectangle 36">
                  <a:extLst>
                    <a:ext uri="{FF2B5EF4-FFF2-40B4-BE49-F238E27FC236}">
                      <a16:creationId xmlns:a16="http://schemas.microsoft.com/office/drawing/2014/main" xmlns="" id="{56248DDD-2417-4049-9D61-D1E356D70956}"/>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4" name="Rectangle 37">
                  <a:extLst>
                    <a:ext uri="{FF2B5EF4-FFF2-40B4-BE49-F238E27FC236}">
                      <a16:creationId xmlns:a16="http://schemas.microsoft.com/office/drawing/2014/main" xmlns="" id="{C1DD6287-4BFC-4001-A065-F8B4679B87EC}"/>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5" name="Rectangle 38">
                  <a:extLst>
                    <a:ext uri="{FF2B5EF4-FFF2-40B4-BE49-F238E27FC236}">
                      <a16:creationId xmlns:a16="http://schemas.microsoft.com/office/drawing/2014/main" xmlns="" id="{B9DDF27F-890F-4977-A532-1B8BA8813613}"/>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6" name="Rectangle 39">
                  <a:extLst>
                    <a:ext uri="{FF2B5EF4-FFF2-40B4-BE49-F238E27FC236}">
                      <a16:creationId xmlns:a16="http://schemas.microsoft.com/office/drawing/2014/main" xmlns="" id="{2D452E96-0606-418C-82F6-9FF5BA7E378B}"/>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7" name="Rectangle 40">
                  <a:extLst>
                    <a:ext uri="{FF2B5EF4-FFF2-40B4-BE49-F238E27FC236}">
                      <a16:creationId xmlns:a16="http://schemas.microsoft.com/office/drawing/2014/main" xmlns="" id="{D332A7AD-AF0D-4888-B2E0-138FC7DAE675}"/>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88" name="Rectangle 41">
                  <a:extLst>
                    <a:ext uri="{FF2B5EF4-FFF2-40B4-BE49-F238E27FC236}">
                      <a16:creationId xmlns:a16="http://schemas.microsoft.com/office/drawing/2014/main" xmlns="" id="{776710C0-5C87-47AA-8209-E4AECA130481}"/>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82" name="Oval 81">
                <a:extLst>
                  <a:ext uri="{FF2B5EF4-FFF2-40B4-BE49-F238E27FC236}">
                    <a16:creationId xmlns:a16="http://schemas.microsoft.com/office/drawing/2014/main" xmlns="" id="{68521D85-3337-43CE-9300-FB0DAAE8F39C}"/>
                  </a:ext>
                </a:extLst>
              </p:cNvPr>
              <p:cNvSpPr/>
              <p:nvPr/>
            </p:nvSpPr>
            <p:spPr>
              <a:xfrm>
                <a:off x="6660516" y="6229596"/>
                <a:ext cx="230107" cy="23341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6397" name="Group 88"/>
            <p:cNvGrpSpPr>
              <a:grpSpLocks/>
            </p:cNvGrpSpPr>
            <p:nvPr/>
          </p:nvGrpSpPr>
          <p:grpSpPr bwMode="auto">
            <a:xfrm>
              <a:off x="1846498" y="5902953"/>
              <a:ext cx="608807" cy="299244"/>
              <a:chOff x="6284119" y="6171652"/>
              <a:chExt cx="608807" cy="299244"/>
            </a:xfrm>
          </p:grpSpPr>
          <p:grpSp>
            <p:nvGrpSpPr>
              <p:cNvPr id="90" name="Group 35">
                <a:extLst>
                  <a:ext uri="{FF2B5EF4-FFF2-40B4-BE49-F238E27FC236}">
                    <a16:creationId xmlns:a16="http://schemas.microsoft.com/office/drawing/2014/main" xmlns="" id="{08E33F44-6D50-408B-B45B-4C205FE9E4D3}"/>
                  </a:ext>
                </a:extLst>
              </p:cNvPr>
              <p:cNvGrpSpPr>
                <a:grpSpLocks/>
              </p:cNvGrpSpPr>
              <p:nvPr/>
            </p:nvGrpSpPr>
            <p:grpSpPr bwMode="auto">
              <a:xfrm rot="5400000">
                <a:off x="6324600" y="6131171"/>
                <a:ext cx="299244" cy="380206"/>
                <a:chOff x="1987" y="2788"/>
                <a:chExt cx="297" cy="240"/>
              </a:xfrm>
              <a:solidFill>
                <a:srgbClr val="C00000"/>
              </a:solidFill>
            </p:grpSpPr>
            <p:sp>
              <p:nvSpPr>
                <p:cNvPr id="92" name="Rectangle 36">
                  <a:extLst>
                    <a:ext uri="{FF2B5EF4-FFF2-40B4-BE49-F238E27FC236}">
                      <a16:creationId xmlns:a16="http://schemas.microsoft.com/office/drawing/2014/main" xmlns="" id="{EC1B2B53-DA42-401F-A846-A2F9165984E1}"/>
                    </a:ext>
                  </a:extLst>
                </p:cNvPr>
                <p:cNvSpPr>
                  <a:spLocks noChangeArrowheads="1"/>
                </p:cNvSpPr>
                <p:nvPr/>
              </p:nvSpPr>
              <p:spPr bwMode="auto">
                <a:xfrm flipH="1">
                  <a:off x="2146" y="2789"/>
                  <a:ext cx="59" cy="134"/>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3" name="Rectangle 37">
                  <a:extLst>
                    <a:ext uri="{FF2B5EF4-FFF2-40B4-BE49-F238E27FC236}">
                      <a16:creationId xmlns:a16="http://schemas.microsoft.com/office/drawing/2014/main" xmlns="" id="{298FE1FA-B2CA-4A3F-AB50-CEC470D237AD}"/>
                    </a:ext>
                  </a:extLst>
                </p:cNvPr>
                <p:cNvSpPr>
                  <a:spLocks noChangeArrowheads="1"/>
                </p:cNvSpPr>
                <p:nvPr/>
              </p:nvSpPr>
              <p:spPr bwMode="auto">
                <a:xfrm rot="20159094" flipH="1">
                  <a:off x="2174" y="2908"/>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4" name="Rectangle 38">
                  <a:extLst>
                    <a:ext uri="{FF2B5EF4-FFF2-40B4-BE49-F238E27FC236}">
                      <a16:creationId xmlns:a16="http://schemas.microsoft.com/office/drawing/2014/main" xmlns="" id="{CC61AA28-A092-44A3-8F08-9E7075CD6EFF}"/>
                    </a:ext>
                  </a:extLst>
                </p:cNvPr>
                <p:cNvSpPr>
                  <a:spLocks noChangeArrowheads="1"/>
                </p:cNvSpPr>
                <p:nvPr/>
              </p:nvSpPr>
              <p:spPr bwMode="auto">
                <a:xfrm rot="20188092" flipH="1">
                  <a:off x="2237" y="2915"/>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5" name="Rectangle 39">
                  <a:extLst>
                    <a:ext uri="{FF2B5EF4-FFF2-40B4-BE49-F238E27FC236}">
                      <a16:creationId xmlns:a16="http://schemas.microsoft.com/office/drawing/2014/main" xmlns="" id="{7E412605-6532-4C46-B94B-31C31003B78E}"/>
                    </a:ext>
                  </a:extLst>
                </p:cNvPr>
                <p:cNvSpPr>
                  <a:spLocks noChangeArrowheads="1"/>
                </p:cNvSpPr>
                <p:nvPr/>
              </p:nvSpPr>
              <p:spPr bwMode="auto">
                <a:xfrm>
                  <a:off x="2067" y="2788"/>
                  <a:ext cx="54" cy="13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6" name="Rectangle 40">
                  <a:extLst>
                    <a:ext uri="{FF2B5EF4-FFF2-40B4-BE49-F238E27FC236}">
                      <a16:creationId xmlns:a16="http://schemas.microsoft.com/office/drawing/2014/main" xmlns="" id="{08D9C230-A898-44E9-8AA0-A346F0A6D6EC}"/>
                    </a:ext>
                  </a:extLst>
                </p:cNvPr>
                <p:cNvSpPr>
                  <a:spLocks noChangeArrowheads="1"/>
                </p:cNvSpPr>
                <p:nvPr/>
              </p:nvSpPr>
              <p:spPr bwMode="auto">
                <a:xfrm rot="1440906">
                  <a:off x="2047" y="2909"/>
                  <a:ext cx="47" cy="119"/>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97" name="Rectangle 41">
                  <a:extLst>
                    <a:ext uri="{FF2B5EF4-FFF2-40B4-BE49-F238E27FC236}">
                      <a16:creationId xmlns:a16="http://schemas.microsoft.com/office/drawing/2014/main" xmlns="" id="{10B3B1EC-540C-401F-8E06-67E4A653E5C5}"/>
                    </a:ext>
                  </a:extLst>
                </p:cNvPr>
                <p:cNvSpPr>
                  <a:spLocks noChangeArrowheads="1"/>
                </p:cNvSpPr>
                <p:nvPr/>
              </p:nvSpPr>
              <p:spPr bwMode="auto">
                <a:xfrm rot="1411908">
                  <a:off x="1987" y="2914"/>
                  <a:ext cx="47" cy="93"/>
                </a:xfrm>
                <a:prstGeom prst="rect">
                  <a:avLst/>
                </a:prstGeom>
                <a:grp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sp>
            <p:nvSpPr>
              <p:cNvPr id="91" name="Oval 90">
                <a:extLst>
                  <a:ext uri="{FF2B5EF4-FFF2-40B4-BE49-F238E27FC236}">
                    <a16:creationId xmlns:a16="http://schemas.microsoft.com/office/drawing/2014/main" xmlns="" id="{C613C060-4D24-46B6-AF33-852A974726CD}"/>
                  </a:ext>
                </a:extLst>
              </p:cNvPr>
              <p:cNvSpPr/>
              <p:nvPr/>
            </p:nvSpPr>
            <p:spPr>
              <a:xfrm>
                <a:off x="6664275" y="6199746"/>
                <a:ext cx="228651" cy="2348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09" name="Group 35">
              <a:extLst>
                <a:ext uri="{FF2B5EF4-FFF2-40B4-BE49-F238E27FC236}">
                  <a16:creationId xmlns:a16="http://schemas.microsoft.com/office/drawing/2014/main" xmlns="" id="{B06C868E-671C-41B8-9D95-62BD6F8EE73D}"/>
                </a:ext>
              </a:extLst>
            </p:cNvPr>
            <p:cNvGrpSpPr>
              <a:grpSpLocks/>
            </p:cNvGrpSpPr>
            <p:nvPr/>
          </p:nvGrpSpPr>
          <p:grpSpPr bwMode="auto">
            <a:xfrm rot="6879479">
              <a:off x="1581142" y="5226006"/>
              <a:ext cx="299244" cy="380206"/>
              <a:chOff x="1987" y="2788"/>
              <a:chExt cx="297" cy="240"/>
            </a:xfrm>
            <a:solidFill>
              <a:srgbClr val="00B0F0"/>
            </a:solidFill>
          </p:grpSpPr>
          <p:sp>
            <p:nvSpPr>
              <p:cNvPr id="110" name="Rectangle 36">
                <a:extLst>
                  <a:ext uri="{FF2B5EF4-FFF2-40B4-BE49-F238E27FC236}">
                    <a16:creationId xmlns:a16="http://schemas.microsoft.com/office/drawing/2014/main" xmlns="" id="{4D852423-13F2-4215-87A0-A7DCC99D40CC}"/>
                  </a:ext>
                </a:extLst>
              </p:cNvPr>
              <p:cNvSpPr>
                <a:spLocks noChangeArrowheads="1"/>
              </p:cNvSpPr>
              <p:nvPr/>
            </p:nvSpPr>
            <p:spPr bwMode="auto">
              <a:xfrm flipH="1">
                <a:off x="2146" y="2789"/>
                <a:ext cx="59" cy="134"/>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1" name="Rectangle 37">
                <a:extLst>
                  <a:ext uri="{FF2B5EF4-FFF2-40B4-BE49-F238E27FC236}">
                    <a16:creationId xmlns:a16="http://schemas.microsoft.com/office/drawing/2014/main" xmlns="" id="{C59E5066-56E9-414D-BA35-6F9BCFE6285E}"/>
                  </a:ext>
                </a:extLst>
              </p:cNvPr>
              <p:cNvSpPr>
                <a:spLocks noChangeArrowheads="1"/>
              </p:cNvSpPr>
              <p:nvPr/>
            </p:nvSpPr>
            <p:spPr bwMode="auto">
              <a:xfrm rot="20159094" flipH="1">
                <a:off x="2174" y="2908"/>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2" name="Rectangle 38">
                <a:extLst>
                  <a:ext uri="{FF2B5EF4-FFF2-40B4-BE49-F238E27FC236}">
                    <a16:creationId xmlns:a16="http://schemas.microsoft.com/office/drawing/2014/main" xmlns="" id="{DE563C0D-4E3F-4D1D-AEFD-7D43E617504C}"/>
                  </a:ext>
                </a:extLst>
              </p:cNvPr>
              <p:cNvSpPr>
                <a:spLocks noChangeArrowheads="1"/>
              </p:cNvSpPr>
              <p:nvPr/>
            </p:nvSpPr>
            <p:spPr bwMode="auto">
              <a:xfrm rot="20188092" flipH="1">
                <a:off x="2237" y="2915"/>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3" name="Rectangle 39">
                <a:extLst>
                  <a:ext uri="{FF2B5EF4-FFF2-40B4-BE49-F238E27FC236}">
                    <a16:creationId xmlns:a16="http://schemas.microsoft.com/office/drawing/2014/main" xmlns="" id="{EAC78A26-7B8C-4452-B189-F2D727117843}"/>
                  </a:ext>
                </a:extLst>
              </p:cNvPr>
              <p:cNvSpPr>
                <a:spLocks noChangeArrowheads="1"/>
              </p:cNvSpPr>
              <p:nvPr/>
            </p:nvSpPr>
            <p:spPr bwMode="auto">
              <a:xfrm>
                <a:off x="2067" y="2788"/>
                <a:ext cx="54" cy="13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4" name="Rectangle 40">
                <a:extLst>
                  <a:ext uri="{FF2B5EF4-FFF2-40B4-BE49-F238E27FC236}">
                    <a16:creationId xmlns:a16="http://schemas.microsoft.com/office/drawing/2014/main" xmlns="" id="{91215D3A-F7CD-4A1A-A16B-6C79F85BDF32}"/>
                  </a:ext>
                </a:extLst>
              </p:cNvPr>
              <p:cNvSpPr>
                <a:spLocks noChangeArrowheads="1"/>
              </p:cNvSpPr>
              <p:nvPr/>
            </p:nvSpPr>
            <p:spPr bwMode="auto">
              <a:xfrm rot="1440906">
                <a:off x="2047" y="2909"/>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5" name="Rectangle 41">
                <a:extLst>
                  <a:ext uri="{FF2B5EF4-FFF2-40B4-BE49-F238E27FC236}">
                    <a16:creationId xmlns:a16="http://schemas.microsoft.com/office/drawing/2014/main" xmlns="" id="{5B747EE1-69AD-4CED-8A90-00A69322149F}"/>
                  </a:ext>
                </a:extLst>
              </p:cNvPr>
              <p:cNvSpPr>
                <a:spLocks noChangeArrowheads="1"/>
              </p:cNvSpPr>
              <p:nvPr/>
            </p:nvSpPr>
            <p:spPr bwMode="auto">
              <a:xfrm rot="1411908">
                <a:off x="1987" y="2914"/>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116" name="Group 35">
              <a:extLst>
                <a:ext uri="{FF2B5EF4-FFF2-40B4-BE49-F238E27FC236}">
                  <a16:creationId xmlns:a16="http://schemas.microsoft.com/office/drawing/2014/main" xmlns="" id="{E5A1EDC4-A08A-4EED-B6EF-7FE8B7103144}"/>
                </a:ext>
              </a:extLst>
            </p:cNvPr>
            <p:cNvGrpSpPr>
              <a:grpSpLocks/>
            </p:cNvGrpSpPr>
            <p:nvPr/>
          </p:nvGrpSpPr>
          <p:grpSpPr bwMode="auto">
            <a:xfrm rot="20794092">
              <a:off x="523637" y="5464068"/>
              <a:ext cx="299244" cy="380206"/>
              <a:chOff x="1987" y="2788"/>
              <a:chExt cx="297" cy="240"/>
            </a:xfrm>
            <a:solidFill>
              <a:srgbClr val="00B0F0"/>
            </a:solidFill>
          </p:grpSpPr>
          <p:sp>
            <p:nvSpPr>
              <p:cNvPr id="117" name="Rectangle 36">
                <a:extLst>
                  <a:ext uri="{FF2B5EF4-FFF2-40B4-BE49-F238E27FC236}">
                    <a16:creationId xmlns:a16="http://schemas.microsoft.com/office/drawing/2014/main" xmlns="" id="{06411BDC-B26D-4EF6-8D12-6C871776F747}"/>
                  </a:ext>
                </a:extLst>
              </p:cNvPr>
              <p:cNvSpPr>
                <a:spLocks noChangeArrowheads="1"/>
              </p:cNvSpPr>
              <p:nvPr/>
            </p:nvSpPr>
            <p:spPr bwMode="auto">
              <a:xfrm flipH="1">
                <a:off x="2146" y="2789"/>
                <a:ext cx="59" cy="134"/>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8" name="Rectangle 37">
                <a:extLst>
                  <a:ext uri="{FF2B5EF4-FFF2-40B4-BE49-F238E27FC236}">
                    <a16:creationId xmlns:a16="http://schemas.microsoft.com/office/drawing/2014/main" xmlns="" id="{408332A2-66B7-4A15-9703-4B7A76206213}"/>
                  </a:ext>
                </a:extLst>
              </p:cNvPr>
              <p:cNvSpPr>
                <a:spLocks noChangeArrowheads="1"/>
              </p:cNvSpPr>
              <p:nvPr/>
            </p:nvSpPr>
            <p:spPr bwMode="auto">
              <a:xfrm rot="20159094" flipH="1">
                <a:off x="2174" y="2908"/>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19" name="Rectangle 38">
                <a:extLst>
                  <a:ext uri="{FF2B5EF4-FFF2-40B4-BE49-F238E27FC236}">
                    <a16:creationId xmlns:a16="http://schemas.microsoft.com/office/drawing/2014/main" xmlns="" id="{4A3DC044-66B7-4934-8269-D73D836C0391}"/>
                  </a:ext>
                </a:extLst>
              </p:cNvPr>
              <p:cNvSpPr>
                <a:spLocks noChangeArrowheads="1"/>
              </p:cNvSpPr>
              <p:nvPr/>
            </p:nvSpPr>
            <p:spPr bwMode="auto">
              <a:xfrm rot="20188092" flipH="1">
                <a:off x="2237" y="2915"/>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0" name="Rectangle 39">
                <a:extLst>
                  <a:ext uri="{FF2B5EF4-FFF2-40B4-BE49-F238E27FC236}">
                    <a16:creationId xmlns:a16="http://schemas.microsoft.com/office/drawing/2014/main" xmlns="" id="{6B8D525F-1544-4AE5-888E-562629AF2A03}"/>
                  </a:ext>
                </a:extLst>
              </p:cNvPr>
              <p:cNvSpPr>
                <a:spLocks noChangeArrowheads="1"/>
              </p:cNvSpPr>
              <p:nvPr/>
            </p:nvSpPr>
            <p:spPr bwMode="auto">
              <a:xfrm>
                <a:off x="2067" y="2788"/>
                <a:ext cx="54" cy="13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1" name="Rectangle 40">
                <a:extLst>
                  <a:ext uri="{FF2B5EF4-FFF2-40B4-BE49-F238E27FC236}">
                    <a16:creationId xmlns:a16="http://schemas.microsoft.com/office/drawing/2014/main" xmlns="" id="{F1DD446F-6D6B-4FB6-B4D5-9EF89426D3DC}"/>
                  </a:ext>
                </a:extLst>
              </p:cNvPr>
              <p:cNvSpPr>
                <a:spLocks noChangeArrowheads="1"/>
              </p:cNvSpPr>
              <p:nvPr/>
            </p:nvSpPr>
            <p:spPr bwMode="auto">
              <a:xfrm rot="1440906">
                <a:off x="2047" y="2909"/>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2" name="Rectangle 41">
                <a:extLst>
                  <a:ext uri="{FF2B5EF4-FFF2-40B4-BE49-F238E27FC236}">
                    <a16:creationId xmlns:a16="http://schemas.microsoft.com/office/drawing/2014/main" xmlns="" id="{9B11F04B-C76D-45E5-BB21-FC26507807EA}"/>
                  </a:ext>
                </a:extLst>
              </p:cNvPr>
              <p:cNvSpPr>
                <a:spLocks noChangeArrowheads="1"/>
              </p:cNvSpPr>
              <p:nvPr/>
            </p:nvSpPr>
            <p:spPr bwMode="auto">
              <a:xfrm rot="1411908">
                <a:off x="1987" y="2914"/>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123" name="Group 35">
              <a:extLst>
                <a:ext uri="{FF2B5EF4-FFF2-40B4-BE49-F238E27FC236}">
                  <a16:creationId xmlns:a16="http://schemas.microsoft.com/office/drawing/2014/main" xmlns="" id="{B6A13A75-F9C6-412B-9516-9D795073CAE9}"/>
                </a:ext>
              </a:extLst>
            </p:cNvPr>
            <p:cNvGrpSpPr>
              <a:grpSpLocks/>
            </p:cNvGrpSpPr>
            <p:nvPr/>
          </p:nvGrpSpPr>
          <p:grpSpPr bwMode="auto">
            <a:xfrm rot="2072174">
              <a:off x="1647734" y="5798084"/>
              <a:ext cx="299244" cy="380206"/>
              <a:chOff x="1987" y="2788"/>
              <a:chExt cx="297" cy="240"/>
            </a:xfrm>
            <a:solidFill>
              <a:srgbClr val="00B0F0"/>
            </a:solidFill>
          </p:grpSpPr>
          <p:sp>
            <p:nvSpPr>
              <p:cNvPr id="124" name="Rectangle 36">
                <a:extLst>
                  <a:ext uri="{FF2B5EF4-FFF2-40B4-BE49-F238E27FC236}">
                    <a16:creationId xmlns:a16="http://schemas.microsoft.com/office/drawing/2014/main" xmlns="" id="{34D40203-3191-420F-B2C4-72311EFF42F3}"/>
                  </a:ext>
                </a:extLst>
              </p:cNvPr>
              <p:cNvSpPr>
                <a:spLocks noChangeArrowheads="1"/>
              </p:cNvSpPr>
              <p:nvPr/>
            </p:nvSpPr>
            <p:spPr bwMode="auto">
              <a:xfrm flipH="1">
                <a:off x="2146" y="2789"/>
                <a:ext cx="59" cy="134"/>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5" name="Rectangle 37">
                <a:extLst>
                  <a:ext uri="{FF2B5EF4-FFF2-40B4-BE49-F238E27FC236}">
                    <a16:creationId xmlns:a16="http://schemas.microsoft.com/office/drawing/2014/main" xmlns="" id="{4E56B645-4F8E-4112-80FF-82885B8F06F8}"/>
                  </a:ext>
                </a:extLst>
              </p:cNvPr>
              <p:cNvSpPr>
                <a:spLocks noChangeArrowheads="1"/>
              </p:cNvSpPr>
              <p:nvPr/>
            </p:nvSpPr>
            <p:spPr bwMode="auto">
              <a:xfrm rot="20159094" flipH="1">
                <a:off x="2174" y="2908"/>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6" name="Rectangle 38">
                <a:extLst>
                  <a:ext uri="{FF2B5EF4-FFF2-40B4-BE49-F238E27FC236}">
                    <a16:creationId xmlns:a16="http://schemas.microsoft.com/office/drawing/2014/main" xmlns="" id="{89FD0211-CAAC-40B4-9220-794F1FEBA035}"/>
                  </a:ext>
                </a:extLst>
              </p:cNvPr>
              <p:cNvSpPr>
                <a:spLocks noChangeArrowheads="1"/>
              </p:cNvSpPr>
              <p:nvPr/>
            </p:nvSpPr>
            <p:spPr bwMode="auto">
              <a:xfrm rot="20188092" flipH="1">
                <a:off x="2237" y="2915"/>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7" name="Rectangle 39">
                <a:extLst>
                  <a:ext uri="{FF2B5EF4-FFF2-40B4-BE49-F238E27FC236}">
                    <a16:creationId xmlns:a16="http://schemas.microsoft.com/office/drawing/2014/main" xmlns="" id="{C51075FF-2BC6-47D6-9C4A-B385AE63C34E}"/>
                  </a:ext>
                </a:extLst>
              </p:cNvPr>
              <p:cNvSpPr>
                <a:spLocks noChangeArrowheads="1"/>
              </p:cNvSpPr>
              <p:nvPr/>
            </p:nvSpPr>
            <p:spPr bwMode="auto">
              <a:xfrm>
                <a:off x="2067" y="2788"/>
                <a:ext cx="54" cy="13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8" name="Rectangle 40">
                <a:extLst>
                  <a:ext uri="{FF2B5EF4-FFF2-40B4-BE49-F238E27FC236}">
                    <a16:creationId xmlns:a16="http://schemas.microsoft.com/office/drawing/2014/main" xmlns="" id="{936C9E3B-ADC5-4BF3-9A99-55034262205A}"/>
                  </a:ext>
                </a:extLst>
              </p:cNvPr>
              <p:cNvSpPr>
                <a:spLocks noChangeArrowheads="1"/>
              </p:cNvSpPr>
              <p:nvPr/>
            </p:nvSpPr>
            <p:spPr bwMode="auto">
              <a:xfrm rot="1440906">
                <a:off x="2047" y="2909"/>
                <a:ext cx="47" cy="119"/>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sp>
            <p:nvSpPr>
              <p:cNvPr id="129" name="Rectangle 41">
                <a:extLst>
                  <a:ext uri="{FF2B5EF4-FFF2-40B4-BE49-F238E27FC236}">
                    <a16:creationId xmlns:a16="http://schemas.microsoft.com/office/drawing/2014/main" xmlns="" id="{E2ECF34F-2E20-487C-BDFC-B078EFAD9609}"/>
                  </a:ext>
                </a:extLst>
              </p:cNvPr>
              <p:cNvSpPr>
                <a:spLocks noChangeArrowheads="1"/>
              </p:cNvSpPr>
              <p:nvPr/>
            </p:nvSpPr>
            <p:spPr bwMode="auto">
              <a:xfrm rot="1411908">
                <a:off x="1987" y="2914"/>
                <a:ext cx="47" cy="93"/>
              </a:xfrm>
              <a:prstGeom prst="rect">
                <a:avLst/>
              </a:prstGeom>
              <a:grp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Arial" charset="0"/>
                </a:endParaRPr>
              </a:p>
            </p:txBody>
          </p:sp>
        </p:grpSp>
        <p:grpSp>
          <p:nvGrpSpPr>
            <p:cNvPr id="16401" name="Group 129"/>
            <p:cNvGrpSpPr>
              <a:grpSpLocks/>
            </p:cNvGrpSpPr>
            <p:nvPr/>
          </p:nvGrpSpPr>
          <p:grpSpPr bwMode="auto">
            <a:xfrm>
              <a:off x="268630" y="3820412"/>
              <a:ext cx="1781276" cy="1779065"/>
              <a:chOff x="491144" y="2704664"/>
              <a:chExt cx="1781276" cy="1779065"/>
            </a:xfrm>
          </p:grpSpPr>
          <p:sp>
            <p:nvSpPr>
              <p:cNvPr id="131" name="Freeform 130">
                <a:extLst>
                  <a:ext uri="{FF2B5EF4-FFF2-40B4-BE49-F238E27FC236}">
                    <a16:creationId xmlns:a16="http://schemas.microsoft.com/office/drawing/2014/main" xmlns="" id="{76BD8C71-C2C4-42B2-BEBD-44AFB95C6912}"/>
                  </a:ext>
                </a:extLst>
              </p:cNvPr>
              <p:cNvSpPr/>
              <p:nvPr/>
            </p:nvSpPr>
            <p:spPr>
              <a:xfrm rot="1599999">
                <a:off x="1672705" y="3848850"/>
                <a:ext cx="600210"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2" name="Freeform 131">
                <a:extLst>
                  <a:ext uri="{FF2B5EF4-FFF2-40B4-BE49-F238E27FC236}">
                    <a16:creationId xmlns:a16="http://schemas.microsoft.com/office/drawing/2014/main" xmlns="" id="{6B3449D1-C075-4A6A-81C8-48624896D2D6}"/>
                  </a:ext>
                </a:extLst>
              </p:cNvPr>
              <p:cNvSpPr/>
              <p:nvPr/>
            </p:nvSpPr>
            <p:spPr>
              <a:xfrm>
                <a:off x="1372600" y="3774264"/>
                <a:ext cx="600210"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3" name="Oval 132">
                <a:extLst>
                  <a:ext uri="{FF2B5EF4-FFF2-40B4-BE49-F238E27FC236}">
                    <a16:creationId xmlns:a16="http://schemas.microsoft.com/office/drawing/2014/main" xmlns="" id="{66000959-9159-4910-9246-2FBE407E4AD0}"/>
                  </a:ext>
                </a:extLst>
              </p:cNvPr>
              <p:cNvSpPr/>
              <p:nvPr/>
            </p:nvSpPr>
            <p:spPr>
              <a:xfrm>
                <a:off x="1134422" y="3199790"/>
                <a:ext cx="685954" cy="685560"/>
              </a:xfrm>
              <a:prstGeom prst="ellipse">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4" name="Freeform 133">
                <a:extLst>
                  <a:ext uri="{FF2B5EF4-FFF2-40B4-BE49-F238E27FC236}">
                    <a16:creationId xmlns:a16="http://schemas.microsoft.com/office/drawing/2014/main" xmlns="" id="{76CF6FF3-5106-4D3A-A64F-B6A3ECF64583}"/>
                  </a:ext>
                </a:extLst>
              </p:cNvPr>
              <p:cNvSpPr/>
              <p:nvPr/>
            </p:nvSpPr>
            <p:spPr>
              <a:xfrm rot="9349599">
                <a:off x="491339" y="3375941"/>
                <a:ext cx="600210"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5" name="Freeform 134">
                <a:extLst>
                  <a:ext uri="{FF2B5EF4-FFF2-40B4-BE49-F238E27FC236}">
                    <a16:creationId xmlns:a16="http://schemas.microsoft.com/office/drawing/2014/main" xmlns="" id="{F13DAFF8-388A-4031-ABA0-67361A25DE55}"/>
                  </a:ext>
                </a:extLst>
              </p:cNvPr>
              <p:cNvSpPr/>
              <p:nvPr/>
            </p:nvSpPr>
            <p:spPr>
              <a:xfrm rot="5400000">
                <a:off x="944845" y="4016177"/>
                <a:ext cx="599865" cy="335037"/>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6" name="Freeform 135">
                <a:extLst>
                  <a:ext uri="{FF2B5EF4-FFF2-40B4-BE49-F238E27FC236}">
                    <a16:creationId xmlns:a16="http://schemas.microsoft.com/office/drawing/2014/main" xmlns="" id="{97D9EED0-E78E-4F0C-BD78-DC25E8F451DA}"/>
                  </a:ext>
                </a:extLst>
              </p:cNvPr>
              <p:cNvSpPr/>
              <p:nvPr/>
            </p:nvSpPr>
            <p:spPr>
              <a:xfrm rot="13010588">
                <a:off x="1355134" y="4020240"/>
                <a:ext cx="600210"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7" name="Freeform 136">
                <a:extLst>
                  <a:ext uri="{FF2B5EF4-FFF2-40B4-BE49-F238E27FC236}">
                    <a16:creationId xmlns:a16="http://schemas.microsoft.com/office/drawing/2014/main" xmlns="" id="{3D49D2A8-FAA8-4962-A906-1A28204044C2}"/>
                  </a:ext>
                </a:extLst>
              </p:cNvPr>
              <p:cNvSpPr/>
              <p:nvPr/>
            </p:nvSpPr>
            <p:spPr>
              <a:xfrm rot="5895287">
                <a:off x="1472014" y="2837078"/>
                <a:ext cx="599865" cy="335037"/>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8" name="Freeform 137">
                <a:extLst>
                  <a:ext uri="{FF2B5EF4-FFF2-40B4-BE49-F238E27FC236}">
                    <a16:creationId xmlns:a16="http://schemas.microsoft.com/office/drawing/2014/main" xmlns="" id="{78318BAA-53E2-4BBD-9386-4C27E80F8B3B}"/>
                  </a:ext>
                </a:extLst>
              </p:cNvPr>
              <p:cNvSpPr/>
              <p:nvPr/>
            </p:nvSpPr>
            <p:spPr>
              <a:xfrm>
                <a:off x="616780" y="3033161"/>
                <a:ext cx="600210"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39" name="Freeform 138">
                <a:extLst>
                  <a:ext uri="{FF2B5EF4-FFF2-40B4-BE49-F238E27FC236}">
                    <a16:creationId xmlns:a16="http://schemas.microsoft.com/office/drawing/2014/main" xmlns="" id="{4BC1B781-9447-4C21-B534-25594DC54C31}"/>
                  </a:ext>
                </a:extLst>
              </p:cNvPr>
              <p:cNvSpPr/>
              <p:nvPr/>
            </p:nvSpPr>
            <p:spPr>
              <a:xfrm rot="15068535">
                <a:off x="793999" y="3838438"/>
                <a:ext cx="599865" cy="335038"/>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0" name="Freeform 139">
                <a:extLst>
                  <a:ext uri="{FF2B5EF4-FFF2-40B4-BE49-F238E27FC236}">
                    <a16:creationId xmlns:a16="http://schemas.microsoft.com/office/drawing/2014/main" xmlns="" id="{E459B080-98D8-429A-A1BD-B245AF6C5EBA}"/>
                  </a:ext>
                </a:extLst>
              </p:cNvPr>
              <p:cNvSpPr/>
              <p:nvPr/>
            </p:nvSpPr>
            <p:spPr>
              <a:xfrm rot="12463849">
                <a:off x="1048678" y="2912553"/>
                <a:ext cx="601797"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grpSp>
          <p:nvGrpSpPr>
            <p:cNvPr id="16402" name="Group 140"/>
            <p:cNvGrpSpPr>
              <a:grpSpLocks/>
            </p:cNvGrpSpPr>
            <p:nvPr/>
          </p:nvGrpSpPr>
          <p:grpSpPr bwMode="auto">
            <a:xfrm>
              <a:off x="226374" y="4961323"/>
              <a:ext cx="1781276" cy="1779065"/>
              <a:chOff x="491144" y="2704664"/>
              <a:chExt cx="1781276" cy="1779065"/>
            </a:xfrm>
          </p:grpSpPr>
          <p:sp>
            <p:nvSpPr>
              <p:cNvPr id="142" name="Freeform 141">
                <a:extLst>
                  <a:ext uri="{FF2B5EF4-FFF2-40B4-BE49-F238E27FC236}">
                    <a16:creationId xmlns:a16="http://schemas.microsoft.com/office/drawing/2014/main" xmlns="" id="{AFBC1087-5DA9-4BE2-BB7B-AE68E5154E1B}"/>
                  </a:ext>
                </a:extLst>
              </p:cNvPr>
              <p:cNvSpPr/>
              <p:nvPr/>
            </p:nvSpPr>
            <p:spPr>
              <a:xfrm rot="1599999">
                <a:off x="1672090" y="3848952"/>
                <a:ext cx="600210"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3" name="Freeform 142">
                <a:extLst>
                  <a:ext uri="{FF2B5EF4-FFF2-40B4-BE49-F238E27FC236}">
                    <a16:creationId xmlns:a16="http://schemas.microsoft.com/office/drawing/2014/main" xmlns="" id="{3D8FAB82-A6F8-4A62-B30F-28FB216A0257}"/>
                  </a:ext>
                </a:extLst>
              </p:cNvPr>
              <p:cNvSpPr/>
              <p:nvPr/>
            </p:nvSpPr>
            <p:spPr>
              <a:xfrm>
                <a:off x="1371984" y="3774365"/>
                <a:ext cx="600210" cy="334846"/>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4" name="Oval 143">
                <a:extLst>
                  <a:ext uri="{FF2B5EF4-FFF2-40B4-BE49-F238E27FC236}">
                    <a16:creationId xmlns:a16="http://schemas.microsoft.com/office/drawing/2014/main" xmlns="" id="{C07A87EB-ED2E-41A0-8B43-5CC546D8645A}"/>
                  </a:ext>
                </a:extLst>
              </p:cNvPr>
              <p:cNvSpPr/>
              <p:nvPr/>
            </p:nvSpPr>
            <p:spPr>
              <a:xfrm>
                <a:off x="1133806" y="3199891"/>
                <a:ext cx="685954" cy="685560"/>
              </a:xfrm>
              <a:prstGeom prst="ellipse">
                <a:avLst/>
              </a:prstGeom>
              <a:solidFill>
                <a:srgbClr val="FF797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5" name="Freeform 144">
                <a:extLst>
                  <a:ext uri="{FF2B5EF4-FFF2-40B4-BE49-F238E27FC236}">
                    <a16:creationId xmlns:a16="http://schemas.microsoft.com/office/drawing/2014/main" xmlns="" id="{B12D8E69-80E6-4513-8AAB-C6F1038A7659}"/>
                  </a:ext>
                </a:extLst>
              </p:cNvPr>
              <p:cNvSpPr/>
              <p:nvPr/>
            </p:nvSpPr>
            <p:spPr>
              <a:xfrm rot="9349599">
                <a:off x="490724" y="3376043"/>
                <a:ext cx="600210"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6" name="Freeform 145">
                <a:extLst>
                  <a:ext uri="{FF2B5EF4-FFF2-40B4-BE49-F238E27FC236}">
                    <a16:creationId xmlns:a16="http://schemas.microsoft.com/office/drawing/2014/main" xmlns="" id="{239FAB5B-BE5B-4BED-A396-D7A1C394D3FD}"/>
                  </a:ext>
                </a:extLst>
              </p:cNvPr>
              <p:cNvSpPr/>
              <p:nvPr/>
            </p:nvSpPr>
            <p:spPr>
              <a:xfrm rot="5400000">
                <a:off x="944230" y="4016277"/>
                <a:ext cx="599865" cy="335038"/>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7" name="Freeform 146">
                <a:extLst>
                  <a:ext uri="{FF2B5EF4-FFF2-40B4-BE49-F238E27FC236}">
                    <a16:creationId xmlns:a16="http://schemas.microsoft.com/office/drawing/2014/main" xmlns="" id="{0DF5320B-D30D-4ABB-B116-669A0A19B344}"/>
                  </a:ext>
                </a:extLst>
              </p:cNvPr>
              <p:cNvSpPr/>
              <p:nvPr/>
            </p:nvSpPr>
            <p:spPr>
              <a:xfrm rot="13010588">
                <a:off x="1354518" y="4020342"/>
                <a:ext cx="600210"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8" name="Freeform 147">
                <a:extLst>
                  <a:ext uri="{FF2B5EF4-FFF2-40B4-BE49-F238E27FC236}">
                    <a16:creationId xmlns:a16="http://schemas.microsoft.com/office/drawing/2014/main" xmlns="" id="{64191F43-1EDD-4869-BE55-AED8BB532810}"/>
                  </a:ext>
                </a:extLst>
              </p:cNvPr>
              <p:cNvSpPr/>
              <p:nvPr/>
            </p:nvSpPr>
            <p:spPr>
              <a:xfrm rot="5895287">
                <a:off x="1471398" y="2837178"/>
                <a:ext cx="599865" cy="335038"/>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49" name="Freeform 148">
                <a:extLst>
                  <a:ext uri="{FF2B5EF4-FFF2-40B4-BE49-F238E27FC236}">
                    <a16:creationId xmlns:a16="http://schemas.microsoft.com/office/drawing/2014/main" xmlns="" id="{71E7F527-17E4-4E1C-99B7-838A700521C2}"/>
                  </a:ext>
                </a:extLst>
              </p:cNvPr>
              <p:cNvSpPr/>
              <p:nvPr/>
            </p:nvSpPr>
            <p:spPr>
              <a:xfrm>
                <a:off x="616164" y="3033263"/>
                <a:ext cx="600210"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50" name="Freeform 149">
                <a:extLst>
                  <a:ext uri="{FF2B5EF4-FFF2-40B4-BE49-F238E27FC236}">
                    <a16:creationId xmlns:a16="http://schemas.microsoft.com/office/drawing/2014/main" xmlns="" id="{804352DE-48CD-4A95-9442-472063089ACB}"/>
                  </a:ext>
                </a:extLst>
              </p:cNvPr>
              <p:cNvSpPr/>
              <p:nvPr/>
            </p:nvSpPr>
            <p:spPr>
              <a:xfrm rot="15068535">
                <a:off x="793383" y="3838541"/>
                <a:ext cx="599865" cy="335037"/>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sp>
            <p:nvSpPr>
              <p:cNvPr id="151" name="Freeform 150">
                <a:extLst>
                  <a:ext uri="{FF2B5EF4-FFF2-40B4-BE49-F238E27FC236}">
                    <a16:creationId xmlns:a16="http://schemas.microsoft.com/office/drawing/2014/main" xmlns="" id="{92D4E92B-C534-490F-B91B-295B566DA563}"/>
                  </a:ext>
                </a:extLst>
              </p:cNvPr>
              <p:cNvSpPr/>
              <p:nvPr/>
            </p:nvSpPr>
            <p:spPr>
              <a:xfrm rot="12463849">
                <a:off x="1048061" y="2912655"/>
                <a:ext cx="601798" cy="334845"/>
              </a:xfrm>
              <a:custGeom>
                <a:avLst/>
                <a:gdLst>
                  <a:gd name="connsiteX0" fmla="*/ 0 w 543208"/>
                  <a:gd name="connsiteY0" fmla="*/ 0 h 334979"/>
                  <a:gd name="connsiteX1" fmla="*/ 380245 w 543208"/>
                  <a:gd name="connsiteY1" fmla="*/ 117696 h 334979"/>
                  <a:gd name="connsiteX2" fmla="*/ 543208 w 543208"/>
                  <a:gd name="connsiteY2" fmla="*/ 334979 h 334979"/>
                  <a:gd name="connsiteX3" fmla="*/ 543208 w 543208"/>
                  <a:gd name="connsiteY3" fmla="*/ 334979 h 334979"/>
                  <a:gd name="connsiteX4" fmla="*/ 543208 w 543208"/>
                  <a:gd name="connsiteY4" fmla="*/ 334979 h 33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334979">
                    <a:moveTo>
                      <a:pt x="0" y="0"/>
                    </a:moveTo>
                    <a:cubicBezTo>
                      <a:pt x="144855" y="30933"/>
                      <a:pt x="289710" y="61866"/>
                      <a:pt x="380245" y="117696"/>
                    </a:cubicBezTo>
                    <a:cubicBezTo>
                      <a:pt x="470780" y="173526"/>
                      <a:pt x="543208" y="334979"/>
                      <a:pt x="543208" y="334979"/>
                    </a:cubicBezTo>
                    <a:lnTo>
                      <a:pt x="543208" y="334979"/>
                    </a:lnTo>
                    <a:lnTo>
                      <a:pt x="543208" y="334979"/>
                    </a:ln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C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 external file that holds a picture, illustration, etc.&#10;Object name is fimmu-07-00570-g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6105525" cy="5867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67600" y="6400801"/>
            <a:ext cx="2448445" cy="369332"/>
          </a:xfrm>
          <a:prstGeom prst="rect">
            <a:avLst/>
          </a:prstGeom>
        </p:spPr>
        <p:txBody>
          <a:bodyPr wrap="square">
            <a:spAutoFit/>
          </a:bodyPr>
          <a:lstStyle/>
          <a:p>
            <a:r>
              <a:rPr lang="en-US" dirty="0" smtClean="0">
                <a:solidFill>
                  <a:schemeClr val="bg1"/>
                </a:solidFill>
              </a:rPr>
              <a:t>Tait, 2015</a:t>
            </a:r>
            <a:endParaRPr lang="en-US" dirty="0">
              <a:solidFill>
                <a:schemeClr val="bg1"/>
              </a:solidFill>
            </a:endParaRPr>
          </a:p>
        </p:txBody>
      </p:sp>
      <p:pic>
        <p:nvPicPr>
          <p:cNvPr id="2" name="Picture 1"/>
          <p:cNvPicPr>
            <a:picLocks noChangeAspect="1"/>
          </p:cNvPicPr>
          <p:nvPr/>
        </p:nvPicPr>
        <p:blipFill>
          <a:blip r:embed="rId4"/>
          <a:stretch>
            <a:fillRect/>
          </a:stretch>
        </p:blipFill>
        <p:spPr>
          <a:xfrm>
            <a:off x="7162800" y="533400"/>
            <a:ext cx="1314042" cy="3252734"/>
          </a:xfrm>
          <a:prstGeom prst="rect">
            <a:avLst/>
          </a:prstGeom>
        </p:spPr>
      </p:pic>
    </p:spTree>
    <p:extLst>
      <p:ext uri="{BB962C8B-B14F-4D97-AF65-F5344CB8AC3E}">
        <p14:creationId xmlns:p14="http://schemas.microsoft.com/office/powerpoint/2010/main" val="1048402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66800"/>
            <a:ext cx="7687266" cy="3997281"/>
          </a:xfrm>
          <a:prstGeom prst="rect">
            <a:avLst/>
          </a:prstGeom>
        </p:spPr>
      </p:pic>
      <p:sp>
        <p:nvSpPr>
          <p:cNvPr id="3" name="Rectangle 2"/>
          <p:cNvSpPr/>
          <p:nvPr/>
        </p:nvSpPr>
        <p:spPr>
          <a:xfrm>
            <a:off x="1828800" y="5486400"/>
            <a:ext cx="5714999" cy="369332"/>
          </a:xfrm>
          <a:prstGeom prst="rect">
            <a:avLst/>
          </a:prstGeom>
        </p:spPr>
        <p:txBody>
          <a:bodyPr wrap="square">
            <a:spAutoFit/>
          </a:bodyPr>
          <a:lstStyle/>
          <a:p>
            <a:pPr algn="ctr"/>
            <a:r>
              <a:rPr lang="en-US" dirty="0">
                <a:solidFill>
                  <a:schemeClr val="bg1"/>
                </a:solidFill>
                <a:latin typeface="Calibri" panose="020F0502020204030204" pitchFamily="34" charset="0"/>
              </a:rPr>
              <a:t>Each bead has multiple copies of a </a:t>
            </a:r>
            <a:r>
              <a:rPr lang="en-US" dirty="0" smtClean="0">
                <a:solidFill>
                  <a:schemeClr val="bg1"/>
                </a:solidFill>
                <a:latin typeface="Calibri" panose="020F0502020204030204" pitchFamily="34" charset="0"/>
              </a:rPr>
              <a:t>single HLA </a:t>
            </a:r>
            <a:r>
              <a:rPr lang="en-US" dirty="0">
                <a:solidFill>
                  <a:schemeClr val="bg1"/>
                </a:solidFill>
                <a:latin typeface="Calibri" panose="020F0502020204030204" pitchFamily="34" charset="0"/>
              </a:rPr>
              <a:t>antigen</a:t>
            </a:r>
            <a:endParaRPr lang="en-US" dirty="0">
              <a:solidFill>
                <a:schemeClr val="bg1"/>
              </a:solidFill>
            </a:endParaRPr>
          </a:p>
        </p:txBody>
      </p:sp>
    </p:spTree>
    <p:extLst>
      <p:ext uri="{BB962C8B-B14F-4D97-AF65-F5344CB8AC3E}">
        <p14:creationId xmlns:p14="http://schemas.microsoft.com/office/powerpoint/2010/main" val="314335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EF6BA-A3AF-4EF4-8F74-361846531F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5551414-13FA-4733-9353-5A958EF8B6DB}"/>
              </a:ext>
            </a:extLst>
          </p:cNvPr>
          <p:cNvSpPr>
            <a:spLocks noGrp="1"/>
          </p:cNvSpPr>
          <p:nvPr>
            <p:ph idx="1"/>
          </p:nvPr>
        </p:nvSpPr>
        <p:spPr/>
        <p:txBody>
          <a:bodyPr/>
          <a:lstStyle/>
          <a:p>
            <a:endParaRPr lang="en-US"/>
          </a:p>
        </p:txBody>
      </p:sp>
      <p:pic>
        <p:nvPicPr>
          <p:cNvPr id="4" name="Picture 2" descr="Image result for hla platelets">
            <a:extLst>
              <a:ext uri="{FF2B5EF4-FFF2-40B4-BE49-F238E27FC236}">
                <a16:creationId xmlns:a16="http://schemas.microsoft.com/office/drawing/2014/main" xmlns="" id="{17FF0FC3-6EA2-4CF0-9D65-98FA61BE0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7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Dual‐colored Beads</a:t>
            </a:r>
          </a:p>
        </p:txBody>
      </p:sp>
      <p:sp>
        <p:nvSpPr>
          <p:cNvPr id="3" name="Content Placeholder 2"/>
          <p:cNvSpPr>
            <a:spLocks noGrp="1"/>
          </p:cNvSpPr>
          <p:nvPr>
            <p:ph idx="1"/>
          </p:nvPr>
        </p:nvSpPr>
        <p:spPr>
          <a:xfrm>
            <a:off x="457200" y="1600200"/>
            <a:ext cx="3962400" cy="4525963"/>
          </a:xfrm>
        </p:spPr>
        <p:txBody>
          <a:bodyPr/>
          <a:lstStyle/>
          <a:p>
            <a:r>
              <a:rPr lang="en-US" dirty="0"/>
              <a:t>Each bead has a </a:t>
            </a:r>
            <a:r>
              <a:rPr lang="en-US" dirty="0" smtClean="0"/>
              <a:t>particular ratio </a:t>
            </a:r>
            <a:r>
              <a:rPr lang="en-US" dirty="0"/>
              <a:t>of </a:t>
            </a:r>
            <a:r>
              <a:rPr lang="en-US" dirty="0" err="1"/>
              <a:t>green:red</a:t>
            </a:r>
            <a:endParaRPr lang="en-US" dirty="0"/>
          </a:p>
          <a:p>
            <a:r>
              <a:rPr lang="en-US" dirty="0" smtClean="0"/>
              <a:t>The </a:t>
            </a:r>
            <a:r>
              <a:rPr lang="en-US" dirty="0" err="1"/>
              <a:t>luminex</a:t>
            </a:r>
            <a:r>
              <a:rPr lang="en-US" dirty="0"/>
              <a:t> can identify </a:t>
            </a:r>
            <a:r>
              <a:rPr lang="en-US" dirty="0" smtClean="0"/>
              <a:t>each bead</a:t>
            </a:r>
            <a:endParaRPr lang="en-US" dirty="0"/>
          </a:p>
        </p:txBody>
      </p:sp>
      <p:pic>
        <p:nvPicPr>
          <p:cNvPr id="4" name="Picture 3"/>
          <p:cNvPicPr>
            <a:picLocks noChangeAspect="1"/>
          </p:cNvPicPr>
          <p:nvPr/>
        </p:nvPicPr>
        <p:blipFill>
          <a:blip r:embed="rId2"/>
          <a:stretch>
            <a:fillRect/>
          </a:stretch>
        </p:blipFill>
        <p:spPr>
          <a:xfrm>
            <a:off x="4648200" y="1600200"/>
            <a:ext cx="4180016" cy="3870105"/>
          </a:xfrm>
          <a:prstGeom prst="rect">
            <a:avLst/>
          </a:prstGeom>
        </p:spPr>
      </p:pic>
      <p:sp>
        <p:nvSpPr>
          <p:cNvPr id="5" name="Rectangle 4"/>
          <p:cNvSpPr/>
          <p:nvPr/>
        </p:nvSpPr>
        <p:spPr>
          <a:xfrm>
            <a:off x="5943600" y="6400801"/>
            <a:ext cx="3972445" cy="369332"/>
          </a:xfrm>
          <a:prstGeom prst="rect">
            <a:avLst/>
          </a:prstGeom>
        </p:spPr>
        <p:txBody>
          <a:bodyPr wrap="square">
            <a:spAutoFit/>
          </a:bodyPr>
          <a:lstStyle/>
          <a:p>
            <a:r>
              <a:rPr lang="en-US" dirty="0" smtClean="0">
                <a:solidFill>
                  <a:schemeClr val="bg1"/>
                </a:solidFill>
              </a:rPr>
              <a:t>Adapted from Barroso, PBSC</a:t>
            </a:r>
            <a:endParaRPr lang="en-US" dirty="0">
              <a:solidFill>
                <a:schemeClr val="bg1"/>
              </a:solidFill>
            </a:endParaRPr>
          </a:p>
        </p:txBody>
      </p:sp>
    </p:spTree>
    <p:extLst>
      <p:ext uri="{BB962C8B-B14F-4D97-AF65-F5344CB8AC3E}">
        <p14:creationId xmlns:p14="http://schemas.microsoft.com/office/powerpoint/2010/main" val="371490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38 Beads Separated in 2‐D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24887" y="1698087"/>
            <a:ext cx="6294225" cy="4330187"/>
          </a:xfrm>
          <a:prstGeom prst="rect">
            <a:avLst/>
          </a:prstGeom>
        </p:spPr>
      </p:pic>
    </p:spTree>
    <p:extLst>
      <p:ext uri="{BB962C8B-B14F-4D97-AF65-F5344CB8AC3E}">
        <p14:creationId xmlns:p14="http://schemas.microsoft.com/office/powerpoint/2010/main" val="187778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r>
              <a:rPr lang="en-US" sz="2800" dirty="0"/>
              <a:t>Beads are incubated </a:t>
            </a:r>
            <a:r>
              <a:rPr lang="en-US" sz="2800" dirty="0" smtClean="0"/>
              <a:t>with patient </a:t>
            </a:r>
            <a:r>
              <a:rPr lang="en-US" sz="2800" dirty="0"/>
              <a:t>serum and a </a:t>
            </a:r>
            <a:r>
              <a:rPr lang="en-US" sz="2800" dirty="0" smtClean="0"/>
              <a:t>PE‐tagged anti‐IgG </a:t>
            </a:r>
            <a:r>
              <a:rPr lang="en-US" sz="2800" dirty="0"/>
              <a:t>antibody</a:t>
            </a:r>
          </a:p>
          <a:p>
            <a:r>
              <a:rPr lang="en-US" sz="2800" dirty="0" smtClean="0"/>
              <a:t>The </a:t>
            </a:r>
            <a:r>
              <a:rPr lang="en-US" sz="2800" dirty="0"/>
              <a:t>sample is washed </a:t>
            </a:r>
            <a:r>
              <a:rPr lang="en-US" sz="2800" dirty="0" smtClean="0"/>
              <a:t>and analyzed </a:t>
            </a:r>
            <a:r>
              <a:rPr lang="en-US" sz="2800" dirty="0"/>
              <a:t>using a </a:t>
            </a:r>
            <a:r>
              <a:rPr lang="en-US" sz="2800" dirty="0" err="1" smtClean="0"/>
              <a:t>Luminex</a:t>
            </a:r>
            <a:r>
              <a:rPr lang="en-US" sz="2800" dirty="0" smtClean="0"/>
              <a:t> Analyzer</a:t>
            </a:r>
            <a:endParaRPr lang="en-US" sz="2800" dirty="0"/>
          </a:p>
          <a:p>
            <a:r>
              <a:rPr lang="en-US" sz="2800" dirty="0" smtClean="0"/>
              <a:t>The </a:t>
            </a:r>
            <a:r>
              <a:rPr lang="en-US" sz="2800" dirty="0" err="1"/>
              <a:t>Luminex</a:t>
            </a:r>
            <a:r>
              <a:rPr lang="en-US" sz="2800" dirty="0"/>
              <a:t> Analyzer </a:t>
            </a:r>
            <a:r>
              <a:rPr lang="en-US" sz="2800" dirty="0" smtClean="0"/>
              <a:t>can identify </a:t>
            </a:r>
            <a:r>
              <a:rPr lang="en-US" sz="2800" dirty="0"/>
              <a:t>which individual </a:t>
            </a:r>
            <a:r>
              <a:rPr lang="en-US" sz="2800" dirty="0" smtClean="0"/>
              <a:t>beads are </a:t>
            </a:r>
            <a:r>
              <a:rPr lang="en-US" sz="2800" dirty="0"/>
              <a:t>positive</a:t>
            </a:r>
          </a:p>
        </p:txBody>
      </p:sp>
      <p:sp>
        <p:nvSpPr>
          <p:cNvPr id="2" name="Title 1"/>
          <p:cNvSpPr>
            <a:spLocks noGrp="1"/>
          </p:cNvSpPr>
          <p:nvPr>
            <p:ph type="title"/>
          </p:nvPr>
        </p:nvSpPr>
        <p:spPr/>
        <p:txBody>
          <a:bodyPr/>
          <a:lstStyle/>
          <a:p>
            <a:r>
              <a:rPr lang="en-US" dirty="0" err="1"/>
              <a:t>Luminex</a:t>
            </a:r>
            <a:r>
              <a:rPr lang="en-US" dirty="0"/>
              <a:t> Single Antigen Assay</a:t>
            </a:r>
          </a:p>
        </p:txBody>
      </p:sp>
      <p:pic>
        <p:nvPicPr>
          <p:cNvPr id="6146" name="Picture 2" descr="An external file that holds a picture, illustration, etc.&#10;Object name is fimmu-07-00570-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7" y="4429125"/>
            <a:ext cx="6105525" cy="2428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62355" y="6400801"/>
            <a:ext cx="2448445" cy="369332"/>
          </a:xfrm>
          <a:prstGeom prst="rect">
            <a:avLst/>
          </a:prstGeom>
        </p:spPr>
        <p:txBody>
          <a:bodyPr wrap="square">
            <a:spAutoFit/>
          </a:bodyPr>
          <a:lstStyle/>
          <a:p>
            <a:r>
              <a:rPr lang="en-US" dirty="0" smtClean="0">
                <a:solidFill>
                  <a:schemeClr val="bg1"/>
                </a:solidFill>
              </a:rPr>
              <a:t>Tait, 2015</a:t>
            </a:r>
            <a:endParaRPr lang="en-US" dirty="0">
              <a:solidFill>
                <a:schemeClr val="bg1"/>
              </a:solidFill>
            </a:endParaRPr>
          </a:p>
        </p:txBody>
      </p:sp>
    </p:spTree>
    <p:extLst>
      <p:ext uri="{BB962C8B-B14F-4D97-AF65-F5344CB8AC3E}">
        <p14:creationId xmlns:p14="http://schemas.microsoft.com/office/powerpoint/2010/main" val="2109092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Sensitized to One Antigen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2450" y="1524000"/>
            <a:ext cx="8039100" cy="3264429"/>
          </a:xfrm>
          <a:prstGeom prst="rect">
            <a:avLst/>
          </a:prstGeom>
        </p:spPr>
      </p:pic>
      <p:pic>
        <p:nvPicPr>
          <p:cNvPr id="5" name="Picture 4"/>
          <p:cNvPicPr>
            <a:picLocks noChangeAspect="1"/>
          </p:cNvPicPr>
          <p:nvPr/>
        </p:nvPicPr>
        <p:blipFill>
          <a:blip r:embed="rId3"/>
          <a:stretch>
            <a:fillRect/>
          </a:stretch>
        </p:blipFill>
        <p:spPr>
          <a:xfrm>
            <a:off x="552450" y="4765554"/>
            <a:ext cx="8039100" cy="1627997"/>
          </a:xfrm>
          <a:prstGeom prst="rect">
            <a:avLst/>
          </a:prstGeom>
        </p:spPr>
      </p:pic>
      <p:sp>
        <p:nvSpPr>
          <p:cNvPr id="6" name="Rectangle 5"/>
          <p:cNvSpPr/>
          <p:nvPr/>
        </p:nvSpPr>
        <p:spPr>
          <a:xfrm>
            <a:off x="5943600" y="6400801"/>
            <a:ext cx="3972445" cy="369332"/>
          </a:xfrm>
          <a:prstGeom prst="rect">
            <a:avLst/>
          </a:prstGeom>
        </p:spPr>
        <p:txBody>
          <a:bodyPr wrap="square">
            <a:spAutoFit/>
          </a:bodyPr>
          <a:lstStyle/>
          <a:p>
            <a:r>
              <a:rPr lang="en-US" dirty="0" smtClean="0">
                <a:solidFill>
                  <a:schemeClr val="bg1"/>
                </a:solidFill>
              </a:rPr>
              <a:t>Adapted from Barroso, PBSC</a:t>
            </a:r>
            <a:endParaRPr lang="en-US" dirty="0">
              <a:solidFill>
                <a:schemeClr val="bg1"/>
              </a:solidFill>
            </a:endParaRPr>
          </a:p>
        </p:txBody>
      </p:sp>
    </p:spTree>
    <p:extLst>
      <p:ext uri="{BB962C8B-B14F-4D97-AF65-F5344CB8AC3E}">
        <p14:creationId xmlns:p14="http://schemas.microsoft.com/office/powerpoint/2010/main" val="485581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Highly Sensitized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3787" y="1417638"/>
            <a:ext cx="8896426" cy="5040162"/>
          </a:xfrm>
          <a:prstGeom prst="rect">
            <a:avLst/>
          </a:prstGeom>
        </p:spPr>
      </p:pic>
      <p:sp>
        <p:nvSpPr>
          <p:cNvPr id="5" name="Rectangle 4"/>
          <p:cNvSpPr/>
          <p:nvPr/>
        </p:nvSpPr>
        <p:spPr>
          <a:xfrm>
            <a:off x="5943600" y="6400801"/>
            <a:ext cx="3972445" cy="369332"/>
          </a:xfrm>
          <a:prstGeom prst="rect">
            <a:avLst/>
          </a:prstGeom>
        </p:spPr>
        <p:txBody>
          <a:bodyPr wrap="square">
            <a:spAutoFit/>
          </a:bodyPr>
          <a:lstStyle/>
          <a:p>
            <a:r>
              <a:rPr lang="en-US" dirty="0" smtClean="0">
                <a:solidFill>
                  <a:schemeClr val="bg1"/>
                </a:solidFill>
              </a:rPr>
              <a:t>Adapted from Barroso, PBSC</a:t>
            </a:r>
            <a:endParaRPr lang="en-US" dirty="0">
              <a:solidFill>
                <a:schemeClr val="bg1"/>
              </a:solidFill>
            </a:endParaRPr>
          </a:p>
        </p:txBody>
      </p:sp>
    </p:spTree>
    <p:extLst>
      <p:ext uri="{BB962C8B-B14F-4D97-AF65-F5344CB8AC3E}">
        <p14:creationId xmlns:p14="http://schemas.microsoft.com/office/powerpoint/2010/main" val="2088881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CA961-D621-4EDF-8F9C-12F6D6946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69DAB18-33C5-4DCC-956B-A36602A8305D}"/>
              </a:ext>
            </a:extLst>
          </p:cNvPr>
          <p:cNvSpPr>
            <a:spLocks noGrp="1"/>
          </p:cNvSpPr>
          <p:nvPr>
            <p:ph idx="1"/>
          </p:nvPr>
        </p:nvSpPr>
        <p:spPr/>
        <p:txBody>
          <a:bodyPr/>
          <a:lstStyle/>
          <a:p>
            <a:endParaRPr lang="en-US"/>
          </a:p>
        </p:txBody>
      </p:sp>
      <p:pic>
        <p:nvPicPr>
          <p:cNvPr id="26626" name="Picture 2" descr="Image result for platelet refractory">
            <a:extLst>
              <a:ext uri="{FF2B5EF4-FFF2-40B4-BE49-F238E27FC236}">
                <a16:creationId xmlns:a16="http://schemas.microsoft.com/office/drawing/2014/main" xmlns="" id="{95A95FF8-AD3C-46D3-95B3-3FC283B9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99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70768" y="1752600"/>
            <a:ext cx="8602463" cy="3181800"/>
          </a:xfrm>
          <a:prstGeom prst="rect">
            <a:avLst/>
          </a:prstGeom>
        </p:spPr>
      </p:pic>
    </p:spTree>
    <p:extLst>
      <p:ext uri="{BB962C8B-B14F-4D97-AF65-F5344CB8AC3E}">
        <p14:creationId xmlns:p14="http://schemas.microsoft.com/office/powerpoint/2010/main" val="1011632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684837"/>
            <a:ext cx="8229600" cy="1096963"/>
          </a:xfrm>
        </p:spPr>
        <p:txBody>
          <a:bodyPr/>
          <a:lstStyle/>
          <a:p>
            <a:pPr marL="0" indent="0" algn="ctr">
              <a:buNone/>
            </a:pPr>
            <a:r>
              <a:rPr lang="en-US" sz="2000" dirty="0" err="1"/>
              <a:t>Duquesnoy</a:t>
            </a:r>
            <a:r>
              <a:rPr lang="en-US" sz="2000" dirty="0"/>
              <a:t> et al. American Journal of Hematology. 2:219-226, 1977</a:t>
            </a:r>
            <a:r>
              <a:rPr lang="en-US" dirty="0"/>
              <a:t> </a:t>
            </a:r>
            <a:endParaRPr lang="en-US" b="1" dirty="0"/>
          </a:p>
        </p:txBody>
      </p:sp>
      <p:pic>
        <p:nvPicPr>
          <p:cNvPr id="3074" name="Picture 2" descr="http://player.slideplayer.com/42/11291150/data/images/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2" y="533400"/>
            <a:ext cx="7632696" cy="500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29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player.slideplayer.com/42/11291150/data/images/im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71" y="840276"/>
            <a:ext cx="8049658" cy="428283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457200" y="5684837"/>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000" kern="0" dirty="0" err="1" smtClean="0"/>
              <a:t>Duquesnoy</a:t>
            </a:r>
            <a:r>
              <a:rPr lang="en-US" sz="2000" kern="0" dirty="0" smtClean="0"/>
              <a:t> et al. American Journal of Hematology. 2:219-226, 1977</a:t>
            </a:r>
            <a:r>
              <a:rPr lang="en-US" kern="0" dirty="0" smtClean="0"/>
              <a:t> </a:t>
            </a:r>
            <a:endParaRPr lang="en-US" b="1" kern="0" dirty="0"/>
          </a:p>
        </p:txBody>
      </p:sp>
    </p:spTree>
    <p:extLst>
      <p:ext uri="{BB962C8B-B14F-4D97-AF65-F5344CB8AC3E}">
        <p14:creationId xmlns:p14="http://schemas.microsoft.com/office/powerpoint/2010/main" val="1959766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a:effectLst/>
              </a:rPr>
              <a:t>Responses to Platelet Transfusions with Different HLA Match Grades</a:t>
            </a:r>
            <a:r>
              <a:rPr lang="en-US" b="0" dirty="0">
                <a:effectLst/>
              </a:rPr>
              <a:t> </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http://player.slideplayer.com/42/11291150/data/images/im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167" y="1447800"/>
            <a:ext cx="6053665"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457200" y="62484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000" kern="0" dirty="0" err="1" smtClean="0"/>
              <a:t>Duquesnoy</a:t>
            </a:r>
            <a:r>
              <a:rPr lang="en-US" sz="2000" kern="0" dirty="0" smtClean="0"/>
              <a:t> et al. American Journal of Hematology. 2:219-226, 1977</a:t>
            </a:r>
            <a:r>
              <a:rPr lang="en-US" kern="0" dirty="0" smtClean="0"/>
              <a:t> </a:t>
            </a:r>
            <a:endParaRPr lang="en-US" b="1" kern="0" dirty="0"/>
          </a:p>
        </p:txBody>
      </p:sp>
    </p:spTree>
    <p:extLst>
      <p:ext uri="{BB962C8B-B14F-4D97-AF65-F5344CB8AC3E}">
        <p14:creationId xmlns:p14="http://schemas.microsoft.com/office/powerpoint/2010/main" val="90402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B560C-3B50-4760-8372-16ADCA3134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C9AED94-98CA-49F8-8912-5AA1C4411DE8}"/>
              </a:ext>
            </a:extLst>
          </p:cNvPr>
          <p:cNvSpPr>
            <a:spLocks noGrp="1"/>
          </p:cNvSpPr>
          <p:nvPr>
            <p:ph idx="1"/>
          </p:nvPr>
        </p:nvSpPr>
        <p:spPr/>
        <p:txBody>
          <a:bodyPr/>
          <a:lstStyle/>
          <a:p>
            <a:endParaRPr lang="en-US"/>
          </a:p>
        </p:txBody>
      </p:sp>
      <p:pic>
        <p:nvPicPr>
          <p:cNvPr id="24578" name="Picture 2" descr="Image result for platelets antigens hla">
            <a:extLst>
              <a:ext uri="{FF2B5EF4-FFF2-40B4-BE49-F238E27FC236}">
                <a16:creationId xmlns:a16="http://schemas.microsoft.com/office/drawing/2014/main" xmlns="" id="{F3EED2E9-AC3F-4CDF-9DD9-C7DB01A94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204913"/>
            <a:ext cx="763905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05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r>
              <a:rPr lang="en-US" altLang="en-US" sz="4000" b="1">
                <a:solidFill>
                  <a:srgbClr val="FFFF00"/>
                </a:solidFill>
              </a:rPr>
              <a:t>Managing patient with platelet antibodies</a:t>
            </a:r>
          </a:p>
        </p:txBody>
      </p:sp>
      <p:sp>
        <p:nvSpPr>
          <p:cNvPr id="18435" name="Text Box 7"/>
          <p:cNvSpPr txBox="1">
            <a:spLocks noChangeArrowheads="1"/>
          </p:cNvSpPr>
          <p:nvPr/>
        </p:nvSpPr>
        <p:spPr bwMode="auto">
          <a:xfrm>
            <a:off x="0" y="1752600"/>
            <a:ext cx="28956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rPr>
              <a:t>48 yo with breast cancer and aplastic anemia has had poor increments to platelets.  </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Antibody screen was 9/13 in May 2012</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HLA Class I type is </a:t>
            </a:r>
          </a:p>
          <a:p>
            <a:pPr eaLnBrk="1" hangingPunct="1">
              <a:spcBef>
                <a:spcPct val="0"/>
              </a:spcBef>
              <a:buFontTx/>
              <a:buNone/>
            </a:pPr>
            <a:r>
              <a:rPr lang="en-US" altLang="en-US" sz="2000">
                <a:solidFill>
                  <a:schemeClr val="bg1"/>
                </a:solidFill>
              </a:rPr>
              <a:t>A 2, 68;  B 51, 60</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She has antibodies against: </a:t>
            </a:r>
          </a:p>
        </p:txBody>
      </p:sp>
      <p:sp>
        <p:nvSpPr>
          <p:cNvPr id="18436" name="Text Box 9"/>
          <p:cNvSpPr txBox="1">
            <a:spLocks noChangeArrowheads="1"/>
          </p:cNvSpPr>
          <p:nvPr/>
        </p:nvSpPr>
        <p:spPr bwMode="auto">
          <a:xfrm>
            <a:off x="152400" y="5791200"/>
            <a:ext cx="8816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A:1 23 24 29 36</a:t>
            </a:r>
          </a:p>
          <a:p>
            <a:pPr eaLnBrk="1" hangingPunct="1">
              <a:spcBef>
                <a:spcPct val="0"/>
              </a:spcBef>
              <a:buFontTx/>
              <a:buNone/>
            </a:pPr>
            <a:r>
              <a:rPr lang="pt-BR" altLang="en-US" sz="2000">
                <a:solidFill>
                  <a:schemeClr val="bg1"/>
                </a:solidFill>
              </a:rPr>
              <a:t>B:18 27 37 41 42 49 50 52 55 56 57 59 62 63 64 65 67 7 71 72 73 76 8 81 82</a:t>
            </a:r>
            <a:endParaRPr lang="en-US" altLang="en-US" sz="2000">
              <a:solidFill>
                <a:schemeClr val="bg1"/>
              </a:solidFill>
            </a:endParaRPr>
          </a:p>
        </p:txBody>
      </p:sp>
      <p:pic>
        <p:nvPicPr>
          <p:cNvPr id="1843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05000"/>
            <a:ext cx="632460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62400"/>
            <a:ext cx="632460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z="4000" b="1">
                <a:solidFill>
                  <a:srgbClr val="FFFF00"/>
                </a:solidFill>
              </a:rPr>
              <a:t>Managing patient with platelet antibodies</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52600"/>
            <a:ext cx="632460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733800"/>
            <a:ext cx="632460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0" y="1752600"/>
            <a:ext cx="28956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rPr>
              <a:t>74 yo woman with MDS progressing to AML has had poor increments to platelets.  </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Antibody screen was 4/13 in March 2012</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HLA Class I type is </a:t>
            </a:r>
          </a:p>
          <a:p>
            <a:pPr eaLnBrk="1" hangingPunct="1">
              <a:spcBef>
                <a:spcPct val="0"/>
              </a:spcBef>
              <a:buFontTx/>
              <a:buNone/>
            </a:pPr>
            <a:r>
              <a:rPr lang="en-US" altLang="en-US" sz="2000">
                <a:solidFill>
                  <a:schemeClr val="bg1"/>
                </a:solidFill>
              </a:rPr>
              <a:t>A 1, 24;  B 44, 44</a:t>
            </a:r>
          </a:p>
          <a:p>
            <a:pPr eaLnBrk="1" hangingPunct="1">
              <a:spcBef>
                <a:spcPct val="0"/>
              </a:spcBef>
              <a:buFontTx/>
              <a:buNone/>
            </a:pPr>
            <a:endParaRPr lang="en-US" altLang="en-US" sz="2000">
              <a:solidFill>
                <a:schemeClr val="bg1"/>
              </a:solidFill>
            </a:endParaRPr>
          </a:p>
          <a:p>
            <a:pPr eaLnBrk="1" hangingPunct="1">
              <a:spcBef>
                <a:spcPct val="0"/>
              </a:spcBef>
              <a:buFontTx/>
              <a:buNone/>
            </a:pPr>
            <a:r>
              <a:rPr lang="en-US" altLang="en-US" sz="2000">
                <a:solidFill>
                  <a:schemeClr val="bg1"/>
                </a:solidFill>
              </a:rPr>
              <a:t>She has antibodies against: </a:t>
            </a:r>
          </a:p>
        </p:txBody>
      </p:sp>
      <p:sp>
        <p:nvSpPr>
          <p:cNvPr id="19462" name="Text Box 6"/>
          <p:cNvSpPr txBox="1">
            <a:spLocks noChangeArrowheads="1"/>
          </p:cNvSpPr>
          <p:nvPr/>
        </p:nvSpPr>
        <p:spPr bwMode="auto">
          <a:xfrm>
            <a:off x="152400" y="5791200"/>
            <a:ext cx="8816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A:2 3 11 23 25 26 33 34 43 66 68 69</a:t>
            </a:r>
          </a:p>
          <a:p>
            <a:pPr eaLnBrk="1" hangingPunct="1">
              <a:spcBef>
                <a:spcPct val="0"/>
              </a:spcBef>
              <a:buFontTx/>
              <a:buNone/>
            </a:pPr>
            <a:r>
              <a:rPr lang="pt-BR" altLang="en-US" sz="2000">
                <a:solidFill>
                  <a:schemeClr val="bg1"/>
                </a:solidFill>
              </a:rPr>
              <a:t>B:13 18 27 35 37 38 39 41 42 45 46 47 48 49 50 51 52 53 54 55 56 57 58 59 60 61 62 63 64 65 67 7 71 72 73 75 76 77 78 8 81 82</a:t>
            </a:r>
            <a:endParaRPr lang="en-US" altLang="en-US" sz="20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28600" y="152400"/>
            <a:ext cx="8767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FF00"/>
                </a:solidFill>
              </a:rPr>
              <a:t>Finding Compatible Platelet</a:t>
            </a:r>
            <a:endParaRPr lang="en-US" altLang="en-US" sz="2400" b="1">
              <a:solidFill>
                <a:srgbClr val="FFFF00"/>
              </a:solidFill>
            </a:endParaRPr>
          </a:p>
        </p:txBody>
      </p:sp>
      <p:sp>
        <p:nvSpPr>
          <p:cNvPr id="20483" name="Text Box 29"/>
          <p:cNvSpPr txBox="1">
            <a:spLocks noChangeArrowheads="1"/>
          </p:cNvSpPr>
          <p:nvPr/>
        </p:nvSpPr>
        <p:spPr bwMode="auto">
          <a:xfrm>
            <a:off x="669925" y="3240088"/>
            <a:ext cx="77882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FFFFFF"/>
                </a:solidFill>
                <a:cs typeface="Arial" panose="020B0604020202020204" pitchFamily="34" charset="0"/>
              </a:rPr>
              <a:t>Problems:</a:t>
            </a:r>
          </a:p>
          <a:p>
            <a:pPr eaLnBrk="1" hangingPunct="1">
              <a:spcBef>
                <a:spcPct val="0"/>
              </a:spcBef>
              <a:buFontTx/>
              <a:buAutoNum type="arabicPeriod"/>
            </a:pPr>
            <a:r>
              <a:rPr lang="en-US" altLang="en-US" sz="2800">
                <a:solidFill>
                  <a:srgbClr val="FFFFFF"/>
                </a:solidFill>
                <a:cs typeface="Arial" panose="020B0604020202020204" pitchFamily="34" charset="0"/>
              </a:rPr>
              <a:t>Blind crossmatch - </a:t>
            </a:r>
          </a:p>
          <a:p>
            <a:pPr eaLnBrk="1" hangingPunct="1">
              <a:spcBef>
                <a:spcPct val="0"/>
              </a:spcBef>
              <a:buFontTx/>
              <a:buAutoNum type="arabicPeriod"/>
            </a:pPr>
            <a:r>
              <a:rPr lang="en-US" altLang="en-US" sz="2800">
                <a:solidFill>
                  <a:srgbClr val="FFFFFF"/>
                </a:solidFill>
                <a:cs typeface="Arial" panose="020B0604020202020204" pitchFamily="34" charset="0"/>
              </a:rPr>
              <a:t>Labor intensive and expensive</a:t>
            </a:r>
          </a:p>
          <a:p>
            <a:pPr eaLnBrk="1" hangingPunct="1">
              <a:spcBef>
                <a:spcPct val="0"/>
              </a:spcBef>
              <a:buFontTx/>
              <a:buAutoNum type="arabicPeriod"/>
            </a:pPr>
            <a:r>
              <a:rPr lang="en-US" altLang="en-US" sz="2800">
                <a:solidFill>
                  <a:srgbClr val="FFFFFF"/>
                </a:solidFill>
                <a:cs typeface="Arial" panose="020B0604020202020204" pitchFamily="34" charset="0"/>
              </a:rPr>
              <a:t>Platelet inventory is limited, even in a regional center, and turns over rapidly</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990600"/>
            <a:ext cx="882808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Box 1"/>
          <p:cNvSpPr txBox="1">
            <a:spLocks noChangeArrowheads="1"/>
          </p:cNvSpPr>
          <p:nvPr/>
        </p:nvSpPr>
        <p:spPr bwMode="auto">
          <a:xfrm>
            <a:off x="3460750" y="6292850"/>
            <a:ext cx="5553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Karen Quillen, The Hematologist, 2013 Dec; 10(6):4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HLA </a:t>
            </a:r>
            <a:r>
              <a:rPr lang="en-US" dirty="0" err="1" smtClean="0"/>
              <a:t>alloimmunization</a:t>
            </a:r>
            <a:endParaRPr lang="en-US" dirty="0"/>
          </a:p>
        </p:txBody>
      </p:sp>
      <p:sp>
        <p:nvSpPr>
          <p:cNvPr id="3" name="Content Placeholder 2"/>
          <p:cNvSpPr>
            <a:spLocks noGrp="1"/>
          </p:cNvSpPr>
          <p:nvPr>
            <p:ph idx="1"/>
          </p:nvPr>
        </p:nvSpPr>
        <p:spPr/>
        <p:txBody>
          <a:bodyPr/>
          <a:lstStyle/>
          <a:p>
            <a:endParaRPr lang="en-US"/>
          </a:p>
        </p:txBody>
      </p:sp>
      <p:grpSp>
        <p:nvGrpSpPr>
          <p:cNvPr id="4" name="Group 4"/>
          <p:cNvGrpSpPr>
            <a:grpSpLocks/>
          </p:cNvGrpSpPr>
          <p:nvPr/>
        </p:nvGrpSpPr>
        <p:grpSpPr bwMode="auto">
          <a:xfrm>
            <a:off x="486508" y="1600200"/>
            <a:ext cx="8047892" cy="4876800"/>
            <a:chOff x="2880" y="816"/>
            <a:chExt cx="2640" cy="1968"/>
          </a:xfrm>
        </p:grpSpPr>
        <p:sp>
          <p:nvSpPr>
            <p:cNvPr id="5" name="Rectangle 5">
              <a:extLst>
                <a:ext uri="{FF2B5EF4-FFF2-40B4-BE49-F238E27FC236}">
                  <a16:creationId xmlns:a16="http://schemas.microsoft.com/office/drawing/2014/main" xmlns="" id="{E12F7FE4-6235-41FD-9D39-A85D5509A7B5}"/>
                </a:ext>
              </a:extLst>
            </p:cNvPr>
            <p:cNvSpPr>
              <a:spLocks noChangeArrowheads="1"/>
            </p:cNvSpPr>
            <p:nvPr/>
          </p:nvSpPr>
          <p:spPr bwMode="auto">
            <a:xfrm>
              <a:off x="2880" y="816"/>
              <a:ext cx="2640" cy="1968"/>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GB" sz="2400" b="1">
                <a:solidFill>
                  <a:srgbClr val="CCFFFF"/>
                </a:solidFill>
                <a:effectLst>
                  <a:outerShdw blurRad="38100" dist="38100" dir="2700000" algn="tl">
                    <a:srgbClr val="C0C0C0"/>
                  </a:outerShdw>
                </a:effectLst>
                <a:latin typeface="Helvetica" pitchFamily="34" charset="0"/>
              </a:endParaRPr>
            </a:p>
          </p:txBody>
        </p:sp>
        <p:sp>
          <p:nvSpPr>
            <p:cNvPr id="6" name="Line 6"/>
            <p:cNvSpPr>
              <a:spLocks noChangeShapeType="1"/>
            </p:cNvSpPr>
            <p:nvPr/>
          </p:nvSpPr>
          <p:spPr bwMode="auto">
            <a:xfrm>
              <a:off x="3456" y="1056"/>
              <a:ext cx="0" cy="12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7"/>
            <p:cNvSpPr>
              <a:spLocks noChangeShapeType="1"/>
            </p:cNvSpPr>
            <p:nvPr/>
          </p:nvSpPr>
          <p:spPr bwMode="auto">
            <a:xfrm>
              <a:off x="3456" y="2352"/>
              <a:ext cx="172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flipH="1">
              <a:off x="3360" y="2064"/>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flipH="1">
              <a:off x="3360" y="177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flipH="1">
              <a:off x="3360" y="1440"/>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flipH="1">
              <a:off x="3360" y="1104"/>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2"/>
            <p:cNvSpPr>
              <a:spLocks noChangeShapeType="1"/>
            </p:cNvSpPr>
            <p:nvPr/>
          </p:nvSpPr>
          <p:spPr bwMode="auto">
            <a:xfrm>
              <a:off x="3936" y="2352"/>
              <a:ext cx="0"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3"/>
            <p:cNvSpPr>
              <a:spLocks noChangeShapeType="1"/>
            </p:cNvSpPr>
            <p:nvPr/>
          </p:nvSpPr>
          <p:spPr bwMode="auto">
            <a:xfrm>
              <a:off x="4464" y="2352"/>
              <a:ext cx="0"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4992" y="2352"/>
              <a:ext cx="0"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Rectangle 15"/>
            <p:cNvSpPr>
              <a:spLocks noChangeArrowheads="1"/>
            </p:cNvSpPr>
            <p:nvPr/>
          </p:nvSpPr>
          <p:spPr bwMode="auto">
            <a:xfrm>
              <a:off x="3552" y="1248"/>
              <a:ext cx="48" cy="110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 name="Rectangle 16"/>
            <p:cNvSpPr>
              <a:spLocks noChangeArrowheads="1"/>
            </p:cNvSpPr>
            <p:nvPr/>
          </p:nvSpPr>
          <p:spPr bwMode="auto">
            <a:xfrm>
              <a:off x="3744" y="1392"/>
              <a:ext cx="48" cy="9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 name="Rectangle 17"/>
            <p:cNvSpPr>
              <a:spLocks noChangeArrowheads="1"/>
            </p:cNvSpPr>
            <p:nvPr/>
          </p:nvSpPr>
          <p:spPr bwMode="auto">
            <a:xfrm>
              <a:off x="3936" y="1728"/>
              <a:ext cx="48" cy="62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 name="Rectangle 18"/>
            <p:cNvSpPr>
              <a:spLocks noChangeArrowheads="1"/>
            </p:cNvSpPr>
            <p:nvPr/>
          </p:nvSpPr>
          <p:spPr bwMode="auto">
            <a:xfrm>
              <a:off x="4080" y="2256"/>
              <a:ext cx="48" cy="96"/>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 name="Rectangle 19"/>
            <p:cNvSpPr>
              <a:spLocks noChangeArrowheads="1"/>
            </p:cNvSpPr>
            <p:nvPr/>
          </p:nvSpPr>
          <p:spPr bwMode="auto">
            <a:xfrm>
              <a:off x="4176" y="2304"/>
              <a:ext cx="48" cy="48"/>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 name="Rectangle 20"/>
            <p:cNvSpPr>
              <a:spLocks noChangeArrowheads="1"/>
            </p:cNvSpPr>
            <p:nvPr/>
          </p:nvSpPr>
          <p:spPr bwMode="auto">
            <a:xfrm>
              <a:off x="4272" y="2304"/>
              <a:ext cx="48" cy="48"/>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 name="Rectangle 21"/>
            <p:cNvSpPr>
              <a:spLocks noChangeArrowheads="1"/>
            </p:cNvSpPr>
            <p:nvPr/>
          </p:nvSpPr>
          <p:spPr bwMode="auto">
            <a:xfrm>
              <a:off x="4368" y="2304"/>
              <a:ext cx="48" cy="48"/>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 name="Rectangle 22"/>
            <p:cNvSpPr>
              <a:spLocks noChangeArrowheads="1"/>
            </p:cNvSpPr>
            <p:nvPr/>
          </p:nvSpPr>
          <p:spPr bwMode="auto">
            <a:xfrm>
              <a:off x="4464" y="1440"/>
              <a:ext cx="48" cy="912"/>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 name="Rectangle 23"/>
            <p:cNvSpPr>
              <a:spLocks noChangeArrowheads="1"/>
            </p:cNvSpPr>
            <p:nvPr/>
          </p:nvSpPr>
          <p:spPr bwMode="auto">
            <a:xfrm>
              <a:off x="4704" y="1728"/>
              <a:ext cx="48" cy="624"/>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 name="Rectangle 24"/>
            <p:cNvSpPr>
              <a:spLocks noChangeArrowheads="1"/>
            </p:cNvSpPr>
            <p:nvPr/>
          </p:nvSpPr>
          <p:spPr bwMode="auto">
            <a:xfrm>
              <a:off x="4944" y="1488"/>
              <a:ext cx="48" cy="864"/>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 name="Text Box 25"/>
            <p:cNvSpPr txBox="1">
              <a:spLocks noChangeArrowheads="1"/>
            </p:cNvSpPr>
            <p:nvPr/>
          </p:nvSpPr>
          <p:spPr bwMode="auto">
            <a:xfrm rot="-5400000">
              <a:off x="2312" y="1551"/>
              <a:ext cx="1511"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solidFill>
                    <a:srgbClr val="000000"/>
                  </a:solidFill>
                  <a:latin typeface="Helvetica" panose="020B0604020202020204" pitchFamily="34" charset="0"/>
                </a:rPr>
                <a:t>1 hr post-transfusion plt count</a:t>
              </a:r>
            </a:p>
            <a:p>
              <a:pPr algn="ctr">
                <a:spcBef>
                  <a:spcPct val="0"/>
                </a:spcBef>
                <a:buFontTx/>
                <a:buNone/>
              </a:pPr>
              <a:r>
                <a:rPr lang="en-US" altLang="en-US" sz="1200" b="1">
                  <a:solidFill>
                    <a:srgbClr val="000000"/>
                  </a:solidFill>
                  <a:latin typeface="Helvetica" panose="020B0604020202020204" pitchFamily="34" charset="0"/>
                </a:rPr>
                <a:t> (10</a:t>
              </a:r>
              <a:r>
                <a:rPr lang="en-US" altLang="en-US" sz="1200" b="1" baseline="30000">
                  <a:solidFill>
                    <a:srgbClr val="000000"/>
                  </a:solidFill>
                  <a:latin typeface="Helvetica" panose="020B0604020202020204" pitchFamily="34" charset="0"/>
                </a:rPr>
                <a:t>3</a:t>
              </a:r>
              <a:r>
                <a:rPr lang="en-US" altLang="en-US" sz="1200" b="1">
                  <a:solidFill>
                    <a:srgbClr val="000000"/>
                  </a:solidFill>
                  <a:latin typeface="Helvetica" panose="020B0604020202020204" pitchFamily="34" charset="0"/>
                </a:rPr>
                <a:t>/uL)</a:t>
              </a:r>
            </a:p>
          </p:txBody>
        </p:sp>
        <p:sp>
          <p:nvSpPr>
            <p:cNvPr id="26" name="Text Box 26"/>
            <p:cNvSpPr txBox="1">
              <a:spLocks noChangeArrowheads="1"/>
            </p:cNvSpPr>
            <p:nvPr/>
          </p:nvSpPr>
          <p:spPr bwMode="auto">
            <a:xfrm>
              <a:off x="3168" y="2006"/>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10</a:t>
              </a:r>
            </a:p>
          </p:txBody>
        </p:sp>
        <p:sp>
          <p:nvSpPr>
            <p:cNvPr id="27" name="Text Box 27"/>
            <p:cNvSpPr txBox="1">
              <a:spLocks noChangeArrowheads="1"/>
            </p:cNvSpPr>
            <p:nvPr/>
          </p:nvSpPr>
          <p:spPr bwMode="auto">
            <a:xfrm>
              <a:off x="3168" y="1718"/>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20</a:t>
              </a:r>
            </a:p>
          </p:txBody>
        </p:sp>
        <p:sp>
          <p:nvSpPr>
            <p:cNvPr id="28" name="Text Box 28"/>
            <p:cNvSpPr txBox="1">
              <a:spLocks noChangeArrowheads="1"/>
            </p:cNvSpPr>
            <p:nvPr/>
          </p:nvSpPr>
          <p:spPr bwMode="auto">
            <a:xfrm>
              <a:off x="3168" y="1344"/>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30</a:t>
              </a:r>
            </a:p>
          </p:txBody>
        </p:sp>
        <p:sp>
          <p:nvSpPr>
            <p:cNvPr id="29" name="Text Box 29"/>
            <p:cNvSpPr txBox="1">
              <a:spLocks noChangeArrowheads="1"/>
            </p:cNvSpPr>
            <p:nvPr/>
          </p:nvSpPr>
          <p:spPr bwMode="auto">
            <a:xfrm>
              <a:off x="3168" y="1046"/>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40</a:t>
              </a:r>
            </a:p>
          </p:txBody>
        </p:sp>
        <p:sp>
          <p:nvSpPr>
            <p:cNvPr id="30" name="Text Box 30"/>
            <p:cNvSpPr txBox="1">
              <a:spLocks noChangeArrowheads="1"/>
            </p:cNvSpPr>
            <p:nvPr/>
          </p:nvSpPr>
          <p:spPr bwMode="auto">
            <a:xfrm>
              <a:off x="3888" y="2563"/>
              <a:ext cx="79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latin typeface="Helvetica" panose="020B0604020202020204" pitchFamily="34" charset="0"/>
                </a:rPr>
                <a:t>Treatment days</a:t>
              </a:r>
            </a:p>
          </p:txBody>
        </p:sp>
        <p:sp>
          <p:nvSpPr>
            <p:cNvPr id="31" name="Text Box 31"/>
            <p:cNvSpPr txBox="1">
              <a:spLocks noChangeArrowheads="1"/>
            </p:cNvSpPr>
            <p:nvPr/>
          </p:nvSpPr>
          <p:spPr bwMode="auto">
            <a:xfrm>
              <a:off x="3840" y="2438"/>
              <a:ext cx="19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10</a:t>
              </a:r>
            </a:p>
          </p:txBody>
        </p:sp>
        <p:sp>
          <p:nvSpPr>
            <p:cNvPr id="32" name="Text Box 32"/>
            <p:cNvSpPr txBox="1">
              <a:spLocks noChangeArrowheads="1"/>
            </p:cNvSpPr>
            <p:nvPr/>
          </p:nvSpPr>
          <p:spPr bwMode="auto">
            <a:xfrm>
              <a:off x="4356" y="2438"/>
              <a:ext cx="19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20</a:t>
              </a:r>
            </a:p>
          </p:txBody>
        </p:sp>
        <p:sp>
          <p:nvSpPr>
            <p:cNvPr id="33" name="Text Box 33"/>
            <p:cNvSpPr txBox="1">
              <a:spLocks noChangeArrowheads="1"/>
            </p:cNvSpPr>
            <p:nvPr/>
          </p:nvSpPr>
          <p:spPr bwMode="auto">
            <a:xfrm>
              <a:off x="4896" y="2448"/>
              <a:ext cx="19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latin typeface="Helvetica" panose="020B0604020202020204" pitchFamily="34" charset="0"/>
                </a:rPr>
                <a:t>30</a:t>
              </a:r>
            </a:p>
          </p:txBody>
        </p:sp>
        <p:sp>
          <p:nvSpPr>
            <p:cNvPr id="34" name="Line 34"/>
            <p:cNvSpPr>
              <a:spLocks noChangeShapeType="1"/>
            </p:cNvSpPr>
            <p:nvPr/>
          </p:nvSpPr>
          <p:spPr bwMode="auto">
            <a:xfrm>
              <a:off x="3504" y="1152"/>
              <a:ext cx="864"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5"/>
            <p:cNvSpPr>
              <a:spLocks noChangeShapeType="1"/>
            </p:cNvSpPr>
            <p:nvPr/>
          </p:nvSpPr>
          <p:spPr bwMode="auto">
            <a:xfrm>
              <a:off x="4416" y="1152"/>
              <a:ext cx="864"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Text Box 36"/>
            <p:cNvSpPr txBox="1">
              <a:spLocks noChangeArrowheads="1"/>
            </p:cNvSpPr>
            <p:nvPr/>
          </p:nvSpPr>
          <p:spPr bwMode="auto">
            <a:xfrm>
              <a:off x="3504" y="1008"/>
              <a:ext cx="8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latin typeface="Helvetica" panose="020B0604020202020204" pitchFamily="34" charset="0"/>
                </a:rPr>
                <a:t>RANDOM UNITS</a:t>
              </a:r>
            </a:p>
          </p:txBody>
        </p:sp>
        <p:sp>
          <p:nvSpPr>
            <p:cNvPr id="37" name="Text Box 37"/>
            <p:cNvSpPr txBox="1">
              <a:spLocks noChangeArrowheads="1"/>
            </p:cNvSpPr>
            <p:nvPr/>
          </p:nvSpPr>
          <p:spPr bwMode="auto">
            <a:xfrm>
              <a:off x="4320" y="1008"/>
              <a:ext cx="102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latin typeface="Helvetica" panose="020B0604020202020204" pitchFamily="34" charset="0"/>
                </a:rPr>
                <a:t>COMPATIBLE UNITS</a:t>
              </a:r>
            </a:p>
          </p:txBody>
        </p:sp>
      </p:grpSp>
    </p:spTree>
    <p:extLst>
      <p:ext uri="{BB962C8B-B14F-4D97-AF65-F5344CB8AC3E}">
        <p14:creationId xmlns:p14="http://schemas.microsoft.com/office/powerpoint/2010/main" val="413371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438400" cy="1143000"/>
          </a:xfrm>
        </p:spPr>
        <p:txBody>
          <a:bodyPr/>
          <a:lstStyle/>
          <a:p>
            <a:r>
              <a:rPr lang="en-US" dirty="0" smtClean="0"/>
              <a:t>2015 Review</a:t>
            </a:r>
            <a:endParaRPr lang="en-US" dirty="0"/>
          </a:p>
        </p:txBody>
      </p:sp>
      <p:sp>
        <p:nvSpPr>
          <p:cNvPr id="3" name="Content Placeholder 2"/>
          <p:cNvSpPr>
            <a:spLocks noGrp="1"/>
          </p:cNvSpPr>
          <p:nvPr>
            <p:ph idx="1"/>
          </p:nvPr>
        </p:nvSpPr>
        <p:spPr>
          <a:xfrm>
            <a:off x="457200" y="2167741"/>
            <a:ext cx="8229600" cy="3958422"/>
          </a:xfrm>
        </p:spPr>
        <p:txBody>
          <a:bodyPr/>
          <a:lstStyle/>
          <a:p>
            <a:r>
              <a:rPr lang="en-US" sz="2400" dirty="0"/>
              <a:t>If refractoriness </a:t>
            </a:r>
            <a:r>
              <a:rPr lang="en-US" sz="2400" dirty="0" smtClean="0"/>
              <a:t>suspected</a:t>
            </a:r>
            <a:r>
              <a:rPr lang="en-US" sz="2400" dirty="0"/>
              <a:t>, clinical assessment </a:t>
            </a:r>
            <a:r>
              <a:rPr lang="en-US" sz="2400" dirty="0" smtClean="0"/>
              <a:t>and treatment </a:t>
            </a:r>
            <a:r>
              <a:rPr lang="en-US" sz="2400" dirty="0"/>
              <a:t>of potential contributory non-immune factors </a:t>
            </a:r>
            <a:endParaRPr lang="en-US" sz="2400" dirty="0" smtClean="0"/>
          </a:p>
          <a:p>
            <a:r>
              <a:rPr lang="en-US" sz="2400" dirty="0" smtClean="0"/>
              <a:t>Published guidelines: provision of </a:t>
            </a:r>
            <a:r>
              <a:rPr lang="en-US" sz="2400" dirty="0"/>
              <a:t>fresh ABO-identical </a:t>
            </a:r>
            <a:r>
              <a:rPr lang="en-US" sz="2400" dirty="0" smtClean="0"/>
              <a:t>apheresis PLT with CCI</a:t>
            </a:r>
            <a:endParaRPr lang="en-US" sz="2400" dirty="0"/>
          </a:p>
          <a:p>
            <a:pPr lvl="1"/>
            <a:r>
              <a:rPr lang="en-US" sz="2000" dirty="0" smtClean="0"/>
              <a:t>(</a:t>
            </a:r>
            <a:r>
              <a:rPr lang="en-US" sz="2000" dirty="0" err="1"/>
              <a:t>Hod</a:t>
            </a:r>
            <a:r>
              <a:rPr lang="en-US" sz="2000" dirty="0"/>
              <a:t> &amp; Schwartz, 2008; </a:t>
            </a:r>
            <a:r>
              <a:rPr lang="en-US" sz="2000" dirty="0" err="1"/>
              <a:t>Nahirniak</a:t>
            </a:r>
            <a:r>
              <a:rPr lang="en-US" sz="2000" dirty="0"/>
              <a:t> et al, 2015</a:t>
            </a:r>
            <a:r>
              <a:rPr lang="en-US" sz="2000" dirty="0" smtClean="0"/>
              <a:t>)</a:t>
            </a:r>
          </a:p>
          <a:p>
            <a:r>
              <a:rPr lang="en-US" sz="2400" dirty="0" smtClean="0"/>
              <a:t>Screen for HLA antibodies</a:t>
            </a:r>
          </a:p>
          <a:p>
            <a:r>
              <a:rPr lang="en-US" sz="2400" dirty="0" smtClean="0"/>
              <a:t>Monitor CCI to assess response</a:t>
            </a:r>
          </a:p>
          <a:p>
            <a:r>
              <a:rPr lang="en-US" sz="2400" dirty="0"/>
              <a:t>Some institutions and published </a:t>
            </a:r>
            <a:r>
              <a:rPr lang="en-US" sz="2400" dirty="0" smtClean="0"/>
              <a:t>guidance</a:t>
            </a:r>
            <a:r>
              <a:rPr lang="en-US" sz="2400" dirty="0"/>
              <a:t> </a:t>
            </a:r>
            <a:r>
              <a:rPr lang="en-US" sz="2400" dirty="0" smtClean="0"/>
              <a:t>suggested PLT drips</a:t>
            </a:r>
            <a:endParaRPr lang="en-US" sz="2400" dirty="0"/>
          </a:p>
        </p:txBody>
      </p:sp>
      <p:pic>
        <p:nvPicPr>
          <p:cNvPr id="4" name="Picture 3"/>
          <p:cNvPicPr>
            <a:picLocks noChangeAspect="1"/>
          </p:cNvPicPr>
          <p:nvPr/>
        </p:nvPicPr>
        <p:blipFill>
          <a:blip r:embed="rId3"/>
          <a:stretch>
            <a:fillRect/>
          </a:stretch>
        </p:blipFill>
        <p:spPr>
          <a:xfrm>
            <a:off x="401549" y="28575"/>
            <a:ext cx="5694451" cy="2139166"/>
          </a:xfrm>
          <a:prstGeom prst="rect">
            <a:avLst/>
          </a:prstGeom>
        </p:spPr>
      </p:pic>
    </p:spTree>
    <p:extLst>
      <p:ext uri="{BB962C8B-B14F-4D97-AF65-F5344CB8AC3E}">
        <p14:creationId xmlns:p14="http://schemas.microsoft.com/office/powerpoint/2010/main" val="177387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Classic HLA </a:t>
            </a:r>
            <a:r>
              <a:rPr lang="en-US" dirty="0" smtClean="0"/>
              <a:t>matching</a:t>
            </a:r>
          </a:p>
          <a:p>
            <a:pPr lvl="1"/>
            <a:r>
              <a:rPr lang="en-US" dirty="0" smtClean="0"/>
              <a:t>Major limitation need </a:t>
            </a:r>
            <a:r>
              <a:rPr lang="en-US" dirty="0"/>
              <a:t>for </a:t>
            </a:r>
            <a:r>
              <a:rPr lang="en-US" dirty="0" err="1" smtClean="0"/>
              <a:t>pt</a:t>
            </a:r>
            <a:r>
              <a:rPr lang="en-US" dirty="0" smtClean="0"/>
              <a:t> HLA type</a:t>
            </a:r>
          </a:p>
          <a:p>
            <a:pPr lvl="1"/>
            <a:r>
              <a:rPr lang="en-US" dirty="0" smtClean="0"/>
              <a:t>Large </a:t>
            </a:r>
            <a:r>
              <a:rPr lang="en-US" dirty="0"/>
              <a:t>registries </a:t>
            </a:r>
            <a:r>
              <a:rPr lang="en-US" dirty="0" smtClean="0"/>
              <a:t>for identical matches</a:t>
            </a:r>
          </a:p>
          <a:p>
            <a:r>
              <a:rPr lang="en-US" dirty="0" smtClean="0"/>
              <a:t>Antibody </a:t>
            </a:r>
            <a:r>
              <a:rPr lang="en-US" dirty="0"/>
              <a:t>specificity </a:t>
            </a:r>
            <a:r>
              <a:rPr lang="en-US" dirty="0" smtClean="0"/>
              <a:t>avoidance</a:t>
            </a:r>
          </a:p>
          <a:p>
            <a:r>
              <a:rPr lang="en-US" dirty="0"/>
              <a:t>HLA-selected platelets based on </a:t>
            </a:r>
            <a:r>
              <a:rPr lang="en-US" dirty="0" smtClean="0"/>
              <a:t>the HLA </a:t>
            </a:r>
            <a:r>
              <a:rPr lang="en-US" dirty="0"/>
              <a:t>type of the patient and their HLA antibody </a:t>
            </a:r>
            <a:r>
              <a:rPr lang="en-US" dirty="0" smtClean="0"/>
              <a:t>profile using </a:t>
            </a:r>
            <a:r>
              <a:rPr lang="en-US" dirty="0"/>
              <a:t>a panel of HLA typed </a:t>
            </a:r>
            <a:r>
              <a:rPr lang="en-US" dirty="0" smtClean="0"/>
              <a:t>donors</a:t>
            </a:r>
          </a:p>
          <a:p>
            <a:r>
              <a:rPr lang="en-US" dirty="0"/>
              <a:t>Cross-matching of platelets</a:t>
            </a:r>
          </a:p>
        </p:txBody>
      </p:sp>
      <p:pic>
        <p:nvPicPr>
          <p:cNvPr id="4" name="Picture 3"/>
          <p:cNvPicPr>
            <a:picLocks noChangeAspect="1"/>
          </p:cNvPicPr>
          <p:nvPr/>
        </p:nvPicPr>
        <p:blipFill rotWithShape="1">
          <a:blip r:embed="rId3"/>
          <a:srcRect b="33655"/>
          <a:stretch/>
        </p:blipFill>
        <p:spPr>
          <a:xfrm>
            <a:off x="401549" y="28575"/>
            <a:ext cx="5694451" cy="1419225"/>
          </a:xfrm>
          <a:prstGeom prst="rect">
            <a:avLst/>
          </a:prstGeom>
        </p:spPr>
      </p:pic>
    </p:spTree>
    <p:extLst>
      <p:ext uri="{BB962C8B-B14F-4D97-AF65-F5344CB8AC3E}">
        <p14:creationId xmlns:p14="http://schemas.microsoft.com/office/powerpoint/2010/main" val="2787315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Classic HLA </a:t>
            </a:r>
            <a:r>
              <a:rPr lang="en-US" dirty="0" smtClean="0"/>
              <a:t>matching</a:t>
            </a:r>
          </a:p>
          <a:p>
            <a:r>
              <a:rPr lang="en-US" dirty="0" smtClean="0"/>
              <a:t>Antibody </a:t>
            </a:r>
            <a:r>
              <a:rPr lang="en-US" dirty="0"/>
              <a:t>specificity </a:t>
            </a:r>
            <a:r>
              <a:rPr lang="en-US" dirty="0" smtClean="0"/>
              <a:t>avoidance</a:t>
            </a:r>
          </a:p>
          <a:p>
            <a:pPr lvl="1"/>
            <a:r>
              <a:rPr lang="en-US" dirty="0" smtClean="0"/>
              <a:t>Useful for </a:t>
            </a:r>
            <a:r>
              <a:rPr lang="en-US" dirty="0"/>
              <a:t>short term </a:t>
            </a:r>
            <a:r>
              <a:rPr lang="en-US" dirty="0" smtClean="0"/>
              <a:t>PLT support</a:t>
            </a:r>
          </a:p>
          <a:p>
            <a:pPr lvl="1"/>
            <a:r>
              <a:rPr lang="en-US" dirty="0"/>
              <a:t>potential of </a:t>
            </a:r>
            <a:r>
              <a:rPr lang="en-US" dirty="0" smtClean="0"/>
              <a:t>further immunization</a:t>
            </a:r>
          </a:p>
          <a:p>
            <a:r>
              <a:rPr lang="en-US" dirty="0"/>
              <a:t>HLA-selected platelets based on </a:t>
            </a:r>
            <a:r>
              <a:rPr lang="en-US" dirty="0" smtClean="0"/>
              <a:t>the HLA </a:t>
            </a:r>
            <a:r>
              <a:rPr lang="en-US" dirty="0"/>
              <a:t>type of the patient and their HLA antibody </a:t>
            </a:r>
            <a:r>
              <a:rPr lang="en-US" dirty="0" smtClean="0"/>
              <a:t>profile using </a:t>
            </a:r>
            <a:r>
              <a:rPr lang="en-US" dirty="0"/>
              <a:t>a panel of HLA typed </a:t>
            </a:r>
            <a:r>
              <a:rPr lang="en-US" dirty="0" smtClean="0"/>
              <a:t>donors</a:t>
            </a:r>
          </a:p>
          <a:p>
            <a:r>
              <a:rPr lang="en-US" dirty="0"/>
              <a:t>Cross-matching of platelets</a:t>
            </a:r>
          </a:p>
        </p:txBody>
      </p:sp>
      <p:pic>
        <p:nvPicPr>
          <p:cNvPr id="4" name="Picture 3"/>
          <p:cNvPicPr>
            <a:picLocks noChangeAspect="1"/>
          </p:cNvPicPr>
          <p:nvPr/>
        </p:nvPicPr>
        <p:blipFill rotWithShape="1">
          <a:blip r:embed="rId2"/>
          <a:srcRect b="33655"/>
          <a:stretch/>
        </p:blipFill>
        <p:spPr>
          <a:xfrm>
            <a:off x="401549" y="28575"/>
            <a:ext cx="5694451" cy="1419225"/>
          </a:xfrm>
          <a:prstGeom prst="rect">
            <a:avLst/>
          </a:prstGeom>
        </p:spPr>
      </p:pic>
    </p:spTree>
    <p:extLst>
      <p:ext uri="{BB962C8B-B14F-4D97-AF65-F5344CB8AC3E}">
        <p14:creationId xmlns:p14="http://schemas.microsoft.com/office/powerpoint/2010/main" val="311311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HLA-selected </a:t>
            </a:r>
            <a:r>
              <a:rPr lang="en-US" sz="2800" dirty="0"/>
              <a:t>platelets based on </a:t>
            </a:r>
            <a:r>
              <a:rPr lang="en-US" sz="2800" dirty="0" smtClean="0"/>
              <a:t>the HLA </a:t>
            </a:r>
            <a:r>
              <a:rPr lang="en-US" sz="2800" dirty="0"/>
              <a:t>type of the patient and their HLA antibody </a:t>
            </a:r>
            <a:r>
              <a:rPr lang="en-US" sz="2800" dirty="0" smtClean="0"/>
              <a:t>profile using </a:t>
            </a:r>
            <a:r>
              <a:rPr lang="en-US" sz="2800" dirty="0"/>
              <a:t>a panel of HLA typed </a:t>
            </a:r>
            <a:r>
              <a:rPr lang="en-US" sz="2800" dirty="0" smtClean="0"/>
              <a:t>donors</a:t>
            </a:r>
          </a:p>
          <a:p>
            <a:pPr lvl="1"/>
            <a:r>
              <a:rPr lang="en-US" sz="2400" dirty="0" smtClean="0"/>
              <a:t>Most </a:t>
            </a:r>
            <a:r>
              <a:rPr lang="en-US" sz="2400" dirty="0"/>
              <a:t>commonly used by Canadian </a:t>
            </a:r>
            <a:r>
              <a:rPr lang="en-US" sz="2400" dirty="0" smtClean="0"/>
              <a:t>and NHSBT</a:t>
            </a:r>
          </a:p>
          <a:p>
            <a:pPr lvl="1"/>
            <a:r>
              <a:rPr lang="en-US" sz="2400" dirty="0" smtClean="0"/>
              <a:t>When only </a:t>
            </a:r>
            <a:r>
              <a:rPr lang="en-US" sz="2400" dirty="0"/>
              <a:t>mismatched donors are available, </a:t>
            </a:r>
            <a:r>
              <a:rPr lang="en-US" sz="2400" dirty="0" smtClean="0"/>
              <a:t>PLT </a:t>
            </a:r>
            <a:r>
              <a:rPr lang="en-US" sz="2400" dirty="0"/>
              <a:t>expressing HLA </a:t>
            </a:r>
            <a:r>
              <a:rPr lang="en-US" sz="2400" dirty="0" err="1" smtClean="0"/>
              <a:t>atgs</a:t>
            </a:r>
            <a:r>
              <a:rPr lang="en-US" sz="2400" dirty="0" smtClean="0"/>
              <a:t> different from </a:t>
            </a:r>
            <a:r>
              <a:rPr lang="en-US" sz="2400" dirty="0"/>
              <a:t>the antibody specificities identified in </a:t>
            </a:r>
            <a:r>
              <a:rPr lang="en-US" sz="2400" dirty="0" err="1" smtClean="0"/>
              <a:t>pt</a:t>
            </a:r>
            <a:r>
              <a:rPr lang="en-US" sz="2400" dirty="0" smtClean="0"/>
              <a:t> are selected</a:t>
            </a:r>
          </a:p>
          <a:p>
            <a:pPr lvl="1"/>
            <a:r>
              <a:rPr lang="en-US" sz="2400" dirty="0"/>
              <a:t>NHSBT </a:t>
            </a:r>
            <a:r>
              <a:rPr lang="en-US" sz="2400" dirty="0" smtClean="0"/>
              <a:t>provides </a:t>
            </a:r>
            <a:r>
              <a:rPr lang="en-US" sz="2400" dirty="0"/>
              <a:t>HLA-selected </a:t>
            </a:r>
            <a:r>
              <a:rPr lang="en-US" sz="2400" dirty="0" err="1" smtClean="0"/>
              <a:t>plt</a:t>
            </a:r>
            <a:r>
              <a:rPr lang="en-US" sz="2400" dirty="0" smtClean="0"/>
              <a:t> (grades </a:t>
            </a:r>
            <a:r>
              <a:rPr lang="en-US" sz="2400" dirty="0"/>
              <a:t>A and B) for over 70% </a:t>
            </a:r>
            <a:r>
              <a:rPr lang="en-US" sz="2400" dirty="0" smtClean="0"/>
              <a:t>of </a:t>
            </a:r>
            <a:r>
              <a:rPr lang="en-US" sz="2400" dirty="0"/>
              <a:t>patients</a:t>
            </a:r>
            <a:endParaRPr lang="en-US" sz="2400" dirty="0" smtClean="0"/>
          </a:p>
        </p:txBody>
      </p:sp>
      <p:pic>
        <p:nvPicPr>
          <p:cNvPr id="4" name="Picture 3"/>
          <p:cNvPicPr>
            <a:picLocks noChangeAspect="1"/>
          </p:cNvPicPr>
          <p:nvPr/>
        </p:nvPicPr>
        <p:blipFill rotWithShape="1">
          <a:blip r:embed="rId3"/>
          <a:srcRect b="33655"/>
          <a:stretch/>
        </p:blipFill>
        <p:spPr>
          <a:xfrm>
            <a:off x="401549" y="28575"/>
            <a:ext cx="5694451" cy="1419225"/>
          </a:xfrm>
          <a:prstGeom prst="rect">
            <a:avLst/>
          </a:prstGeom>
        </p:spPr>
      </p:pic>
    </p:spTree>
    <p:extLst>
      <p:ext uri="{BB962C8B-B14F-4D97-AF65-F5344CB8AC3E}">
        <p14:creationId xmlns:p14="http://schemas.microsoft.com/office/powerpoint/2010/main" val="296356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Cross-matching of </a:t>
            </a:r>
            <a:r>
              <a:rPr lang="en-US" dirty="0" smtClean="0"/>
              <a:t>platelets: Alt method</a:t>
            </a:r>
            <a:endParaRPr lang="en-US" dirty="0"/>
          </a:p>
          <a:p>
            <a:r>
              <a:rPr lang="en-US" dirty="0" smtClean="0"/>
              <a:t>Solid-phase </a:t>
            </a:r>
            <a:r>
              <a:rPr lang="en-US" dirty="0"/>
              <a:t>red cell adherence, </a:t>
            </a:r>
            <a:r>
              <a:rPr lang="en-US" dirty="0" smtClean="0"/>
              <a:t>modified antigen </a:t>
            </a:r>
            <a:r>
              <a:rPr lang="en-US" dirty="0"/>
              <a:t>capture </a:t>
            </a:r>
            <a:r>
              <a:rPr lang="en-US" dirty="0" smtClean="0"/>
              <a:t>ELISA, or </a:t>
            </a:r>
            <a:r>
              <a:rPr lang="en-US" dirty="0"/>
              <a:t>flow </a:t>
            </a:r>
            <a:r>
              <a:rPr lang="en-US" dirty="0" smtClean="0"/>
              <a:t>cytometry</a:t>
            </a:r>
          </a:p>
          <a:p>
            <a:pPr lvl="1"/>
            <a:r>
              <a:rPr lang="en-US" dirty="0" smtClean="0">
                <a:solidFill>
                  <a:srgbClr val="92D050"/>
                </a:solidFill>
              </a:rPr>
              <a:t>Don’t need large panel </a:t>
            </a:r>
            <a:r>
              <a:rPr lang="en-US" dirty="0">
                <a:solidFill>
                  <a:srgbClr val="92D050"/>
                </a:solidFill>
              </a:rPr>
              <a:t>of HLA-typed donors</a:t>
            </a:r>
          </a:p>
          <a:p>
            <a:pPr lvl="1"/>
            <a:r>
              <a:rPr lang="en-US" dirty="0" smtClean="0">
                <a:solidFill>
                  <a:srgbClr val="92D050"/>
                </a:solidFill>
              </a:rPr>
              <a:t>Don’t need recipient </a:t>
            </a:r>
            <a:r>
              <a:rPr lang="en-US" dirty="0">
                <a:solidFill>
                  <a:srgbClr val="92D050"/>
                </a:solidFill>
              </a:rPr>
              <a:t>HLA-typed</a:t>
            </a:r>
          </a:p>
          <a:p>
            <a:pPr lvl="1"/>
            <a:r>
              <a:rPr lang="en-US" dirty="0" smtClean="0">
                <a:solidFill>
                  <a:srgbClr val="92D050"/>
                </a:solidFill>
              </a:rPr>
              <a:t>Lower </a:t>
            </a:r>
            <a:r>
              <a:rPr lang="en-US" dirty="0">
                <a:solidFill>
                  <a:srgbClr val="92D050"/>
                </a:solidFill>
              </a:rPr>
              <a:t>cost for short term </a:t>
            </a:r>
            <a:r>
              <a:rPr lang="en-US" dirty="0" smtClean="0">
                <a:solidFill>
                  <a:srgbClr val="92D050"/>
                </a:solidFill>
              </a:rPr>
              <a:t>support</a:t>
            </a:r>
          </a:p>
          <a:p>
            <a:pPr lvl="1"/>
            <a:r>
              <a:rPr lang="en-US" dirty="0">
                <a:solidFill>
                  <a:srgbClr val="FF7979"/>
                </a:solidFill>
              </a:rPr>
              <a:t>N</a:t>
            </a:r>
            <a:r>
              <a:rPr lang="en-US" dirty="0" smtClean="0">
                <a:solidFill>
                  <a:srgbClr val="FF7979"/>
                </a:solidFill>
              </a:rPr>
              <a:t>eed testing each </a:t>
            </a:r>
            <a:r>
              <a:rPr lang="en-US" dirty="0">
                <a:solidFill>
                  <a:srgbClr val="FF7979"/>
                </a:solidFill>
              </a:rPr>
              <a:t>time a </a:t>
            </a:r>
            <a:r>
              <a:rPr lang="en-US" dirty="0" smtClean="0">
                <a:solidFill>
                  <a:srgbClr val="FF7979"/>
                </a:solidFill>
              </a:rPr>
              <a:t>PLT transfuse </a:t>
            </a:r>
          </a:p>
          <a:p>
            <a:pPr lvl="1"/>
            <a:r>
              <a:rPr lang="en-US" dirty="0" err="1" smtClean="0">
                <a:solidFill>
                  <a:srgbClr val="FF7979"/>
                </a:solidFill>
              </a:rPr>
              <a:t>Poss</a:t>
            </a:r>
            <a:r>
              <a:rPr lang="en-US" dirty="0" smtClean="0">
                <a:solidFill>
                  <a:srgbClr val="FF7979"/>
                </a:solidFill>
              </a:rPr>
              <a:t> increase </a:t>
            </a:r>
            <a:r>
              <a:rPr lang="en-US" dirty="0">
                <a:solidFill>
                  <a:srgbClr val="FF7979"/>
                </a:solidFill>
              </a:rPr>
              <a:t>in the </a:t>
            </a:r>
            <a:r>
              <a:rPr lang="en-US" dirty="0" err="1" smtClean="0">
                <a:solidFill>
                  <a:srgbClr val="FF7979"/>
                </a:solidFill>
              </a:rPr>
              <a:t>alloimmunization</a:t>
            </a:r>
            <a:endParaRPr lang="en-US" dirty="0" smtClean="0">
              <a:solidFill>
                <a:srgbClr val="FF7979"/>
              </a:solidFill>
            </a:endParaRPr>
          </a:p>
          <a:p>
            <a:endParaRPr lang="en-US" dirty="0"/>
          </a:p>
        </p:txBody>
      </p:sp>
      <p:pic>
        <p:nvPicPr>
          <p:cNvPr id="4" name="Picture 3"/>
          <p:cNvPicPr>
            <a:picLocks noChangeAspect="1"/>
          </p:cNvPicPr>
          <p:nvPr/>
        </p:nvPicPr>
        <p:blipFill rotWithShape="1">
          <a:blip r:embed="rId2"/>
          <a:srcRect b="33655"/>
          <a:stretch/>
        </p:blipFill>
        <p:spPr>
          <a:xfrm>
            <a:off x="401549" y="28575"/>
            <a:ext cx="5694451" cy="1419225"/>
          </a:xfrm>
          <a:prstGeom prst="rect">
            <a:avLst/>
          </a:prstGeom>
        </p:spPr>
      </p:pic>
    </p:spTree>
    <p:extLst>
      <p:ext uri="{BB962C8B-B14F-4D97-AF65-F5344CB8AC3E}">
        <p14:creationId xmlns:p14="http://schemas.microsoft.com/office/powerpoint/2010/main" val="326112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No </a:t>
            </a:r>
            <a:r>
              <a:rPr lang="en-US" dirty="0"/>
              <a:t>compatible </a:t>
            </a:r>
            <a:r>
              <a:rPr lang="en-US" dirty="0" smtClean="0"/>
              <a:t>donors? </a:t>
            </a:r>
          </a:p>
          <a:p>
            <a:r>
              <a:rPr lang="en-US" dirty="0"/>
              <a:t>no evidence that </a:t>
            </a:r>
            <a:r>
              <a:rPr lang="en-US" dirty="0" err="1"/>
              <a:t>alloimmunized</a:t>
            </a:r>
            <a:r>
              <a:rPr lang="en-US" dirty="0"/>
              <a:t> </a:t>
            </a:r>
            <a:r>
              <a:rPr lang="en-US" dirty="0" err="1" smtClean="0"/>
              <a:t>pt</a:t>
            </a:r>
            <a:r>
              <a:rPr lang="en-US" dirty="0" smtClean="0"/>
              <a:t> benefit </a:t>
            </a:r>
            <a:r>
              <a:rPr lang="en-US" dirty="0"/>
              <a:t>from </a:t>
            </a:r>
            <a:r>
              <a:rPr lang="en-US" dirty="0" smtClean="0"/>
              <a:t>prophylactic transfusions </a:t>
            </a:r>
            <a:r>
              <a:rPr lang="en-US" dirty="0"/>
              <a:t>of incompatible </a:t>
            </a:r>
            <a:r>
              <a:rPr lang="en-US" dirty="0" smtClean="0"/>
              <a:t>PLT </a:t>
            </a:r>
            <a:r>
              <a:rPr lang="en-US" dirty="0"/>
              <a:t>that do </a:t>
            </a:r>
            <a:r>
              <a:rPr lang="en-US" dirty="0" smtClean="0"/>
              <a:t>not increase the </a:t>
            </a:r>
            <a:r>
              <a:rPr lang="en-US" dirty="0"/>
              <a:t>platelet count, and </a:t>
            </a:r>
            <a:r>
              <a:rPr lang="en-US" dirty="0" smtClean="0"/>
              <a:t>prophylactic PLT </a:t>
            </a:r>
            <a:r>
              <a:rPr lang="en-US" dirty="0"/>
              <a:t>support should be </a:t>
            </a:r>
            <a:r>
              <a:rPr lang="en-US" dirty="0" smtClean="0"/>
              <a:t>discontinued</a:t>
            </a:r>
          </a:p>
          <a:p>
            <a:r>
              <a:rPr lang="en-US" dirty="0"/>
              <a:t>If </a:t>
            </a:r>
            <a:r>
              <a:rPr lang="en-US" dirty="0" smtClean="0"/>
              <a:t>bleeding, random PLT or best matched </a:t>
            </a:r>
            <a:r>
              <a:rPr lang="en-US" dirty="0"/>
              <a:t>despite </a:t>
            </a:r>
            <a:r>
              <a:rPr lang="en-US" dirty="0" err="1" smtClean="0"/>
              <a:t>incompat</a:t>
            </a:r>
            <a:r>
              <a:rPr lang="en-US" dirty="0" smtClean="0"/>
              <a:t>, but may </a:t>
            </a:r>
            <a:r>
              <a:rPr lang="en-US" dirty="0" err="1" smtClean="0"/>
              <a:t>req</a:t>
            </a:r>
            <a:r>
              <a:rPr lang="en-US" dirty="0" smtClean="0"/>
              <a:t> large doses</a:t>
            </a:r>
            <a:endParaRPr lang="en-US" dirty="0"/>
          </a:p>
        </p:txBody>
      </p:sp>
      <p:pic>
        <p:nvPicPr>
          <p:cNvPr id="4" name="Picture 3"/>
          <p:cNvPicPr>
            <a:picLocks noChangeAspect="1"/>
          </p:cNvPicPr>
          <p:nvPr/>
        </p:nvPicPr>
        <p:blipFill rotWithShape="1">
          <a:blip r:embed="rId3"/>
          <a:srcRect b="33655"/>
          <a:stretch/>
        </p:blipFill>
        <p:spPr>
          <a:xfrm>
            <a:off x="401549" y="28575"/>
            <a:ext cx="5694451" cy="1419225"/>
          </a:xfrm>
          <a:prstGeom prst="rect">
            <a:avLst/>
          </a:prstGeom>
        </p:spPr>
      </p:pic>
    </p:spTree>
    <p:extLst>
      <p:ext uri="{BB962C8B-B14F-4D97-AF65-F5344CB8AC3E}">
        <p14:creationId xmlns:p14="http://schemas.microsoft.com/office/powerpoint/2010/main" val="365675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hla mat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41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761" y="303667"/>
            <a:ext cx="9191522" cy="6126163"/>
          </a:xfrm>
          <a:prstGeom prst="rect">
            <a:avLst/>
          </a:prstGeom>
        </p:spPr>
      </p:pic>
    </p:spTree>
    <p:extLst>
      <p:ext uri="{BB962C8B-B14F-4D97-AF65-F5344CB8AC3E}">
        <p14:creationId xmlns:p14="http://schemas.microsoft.com/office/powerpoint/2010/main" val="151564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High res </a:t>
            </a:r>
            <a:r>
              <a:rPr lang="en-US" dirty="0" smtClean="0"/>
              <a:t>vs </a:t>
            </a:r>
            <a:r>
              <a:rPr lang="en-US" smtClean="0"/>
              <a:t>Low res HLA </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043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UWMC TSL </a:t>
            </a:r>
            <a:endParaRPr lang="en-US" dirty="0"/>
          </a:p>
        </p:txBody>
      </p:sp>
      <p:sp>
        <p:nvSpPr>
          <p:cNvPr id="3" name="Content Placeholder 2"/>
          <p:cNvSpPr>
            <a:spLocks noGrp="1"/>
          </p:cNvSpPr>
          <p:nvPr>
            <p:ph idx="1"/>
          </p:nvPr>
        </p:nvSpPr>
        <p:spPr/>
        <p:txBody>
          <a:bodyPr/>
          <a:lstStyle/>
          <a:p>
            <a:pPr marL="0" indent="0">
              <a:buNone/>
            </a:pPr>
            <a:r>
              <a:rPr lang="en-US" dirty="0" smtClean="0"/>
              <a:t>Need PLT now</a:t>
            </a:r>
          </a:p>
          <a:p>
            <a:r>
              <a:rPr lang="en-US" dirty="0" smtClean="0"/>
              <a:t>If </a:t>
            </a:r>
            <a:r>
              <a:rPr lang="en-US" dirty="0" err="1" smtClean="0"/>
              <a:t>pt</a:t>
            </a:r>
            <a:r>
              <a:rPr lang="en-US" dirty="0" smtClean="0"/>
              <a:t> HLA type available, check if Matched HLA of A to BU available</a:t>
            </a:r>
          </a:p>
          <a:p>
            <a:r>
              <a:rPr lang="en-US" dirty="0" smtClean="0"/>
              <a:t>If only PRA available or no matched available, check inventory for HLA selected PLT (avoids)</a:t>
            </a:r>
          </a:p>
          <a:p>
            <a:r>
              <a:rPr lang="en-US" dirty="0" smtClean="0"/>
              <a:t>Issue apheresis or pooled (ABO </a:t>
            </a:r>
            <a:r>
              <a:rPr lang="en-US" dirty="0" err="1" smtClean="0"/>
              <a:t>compat</a:t>
            </a:r>
            <a:r>
              <a:rPr lang="en-US" dirty="0" smtClean="0"/>
              <a:t> preferred. </a:t>
            </a:r>
          </a:p>
          <a:p>
            <a:pPr lvl="1"/>
            <a:r>
              <a:rPr lang="en-US" dirty="0" smtClean="0"/>
              <a:t>Inform team no HLA PLT. Ask next time team needs PLT. Call MD. </a:t>
            </a:r>
          </a:p>
          <a:p>
            <a:endParaRPr lang="en-US" dirty="0"/>
          </a:p>
        </p:txBody>
      </p:sp>
    </p:spTree>
    <p:extLst>
      <p:ext uri="{BB962C8B-B14F-4D97-AF65-F5344CB8AC3E}">
        <p14:creationId xmlns:p14="http://schemas.microsoft.com/office/powerpoint/2010/main" val="4006421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UWMC TSL</a:t>
            </a:r>
            <a:endParaRPr lang="en-US" dirty="0"/>
          </a:p>
        </p:txBody>
      </p:sp>
      <p:sp>
        <p:nvSpPr>
          <p:cNvPr id="3" name="Content Placeholder 2"/>
          <p:cNvSpPr>
            <a:spLocks noGrp="1"/>
          </p:cNvSpPr>
          <p:nvPr>
            <p:ph idx="1"/>
          </p:nvPr>
        </p:nvSpPr>
        <p:spPr/>
        <p:txBody>
          <a:bodyPr/>
          <a:lstStyle/>
          <a:p>
            <a:pPr marL="0" indent="0">
              <a:buNone/>
            </a:pPr>
            <a:r>
              <a:rPr lang="en-US" sz="2800" dirty="0" smtClean="0"/>
              <a:t>Need PLT in the future</a:t>
            </a:r>
          </a:p>
          <a:p>
            <a:r>
              <a:rPr lang="en-US" sz="2800" dirty="0" smtClean="0"/>
              <a:t>If </a:t>
            </a:r>
            <a:r>
              <a:rPr lang="en-US" sz="2800" dirty="0" err="1" smtClean="0"/>
              <a:t>pt</a:t>
            </a:r>
            <a:r>
              <a:rPr lang="en-US" sz="2800" dirty="0" smtClean="0"/>
              <a:t> HLA type available, check if Matched HLA of A to BU available</a:t>
            </a:r>
          </a:p>
          <a:p>
            <a:r>
              <a:rPr lang="en-US" sz="2800" dirty="0" smtClean="0"/>
              <a:t>If only PRA available or no matched available, check inventory for HLA selected PLT (avoids)</a:t>
            </a:r>
          </a:p>
          <a:p>
            <a:r>
              <a:rPr lang="en-US" sz="2800" dirty="0" smtClean="0"/>
              <a:t>Call BWNW </a:t>
            </a:r>
            <a:r>
              <a:rPr lang="en-US" sz="2800" dirty="0" smtClean="0"/>
              <a:t>or ARC to </a:t>
            </a:r>
            <a:r>
              <a:rPr lang="en-US" sz="2800" dirty="0" smtClean="0"/>
              <a:t>see if HLA matched PLT available, preferred over selected for avoids. </a:t>
            </a:r>
          </a:p>
          <a:p>
            <a:r>
              <a:rPr lang="en-US" sz="2800" dirty="0" smtClean="0"/>
              <a:t>None of above available. </a:t>
            </a:r>
            <a:r>
              <a:rPr lang="en-US" sz="2400" dirty="0" smtClean="0"/>
              <a:t>Inform team no HLA PLT. Ask next time team needs PLT. Call MD. </a:t>
            </a:r>
          </a:p>
          <a:p>
            <a:endParaRPr lang="en-US" sz="2800" dirty="0"/>
          </a:p>
        </p:txBody>
      </p:sp>
    </p:spTree>
    <p:extLst>
      <p:ext uri="{BB962C8B-B14F-4D97-AF65-F5344CB8AC3E}">
        <p14:creationId xmlns:p14="http://schemas.microsoft.com/office/powerpoint/2010/main" val="14704596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Systematic review efficacy </a:t>
            </a:r>
            <a:r>
              <a:rPr lang="en-US" dirty="0"/>
              <a:t>of HLA-selected </a:t>
            </a:r>
            <a:r>
              <a:rPr lang="en-US" dirty="0" smtClean="0"/>
              <a:t>PLT in </a:t>
            </a:r>
            <a:r>
              <a:rPr lang="en-US" dirty="0" err="1" smtClean="0"/>
              <a:t>hypoproliferative</a:t>
            </a:r>
            <a:r>
              <a:rPr lang="en-US" dirty="0" smtClean="0"/>
              <a:t> TP</a:t>
            </a:r>
          </a:p>
          <a:p>
            <a:r>
              <a:rPr lang="en-US" dirty="0" smtClean="0"/>
              <a:t>HLA-selected PLT </a:t>
            </a:r>
            <a:r>
              <a:rPr lang="en-US" dirty="0"/>
              <a:t>led to better 1-h </a:t>
            </a:r>
            <a:r>
              <a:rPr lang="en-US" dirty="0" smtClean="0"/>
              <a:t>CCI but insufficient power for mortality </a:t>
            </a:r>
            <a:r>
              <a:rPr lang="en-US" dirty="0"/>
              <a:t>or </a:t>
            </a:r>
            <a:r>
              <a:rPr lang="en-US" dirty="0" smtClean="0"/>
              <a:t>hemorrhage</a:t>
            </a:r>
            <a:endParaRPr lang="en-US" dirty="0"/>
          </a:p>
          <a:p>
            <a:endParaRPr lang="en-US" dirty="0"/>
          </a:p>
        </p:txBody>
      </p:sp>
      <p:sp>
        <p:nvSpPr>
          <p:cNvPr id="4" name="Rectangle 3"/>
          <p:cNvSpPr/>
          <p:nvPr/>
        </p:nvSpPr>
        <p:spPr>
          <a:xfrm>
            <a:off x="6424642" y="6308725"/>
            <a:ext cx="2262158" cy="369332"/>
          </a:xfrm>
          <a:prstGeom prst="rect">
            <a:avLst/>
          </a:prstGeom>
        </p:spPr>
        <p:txBody>
          <a:bodyPr wrap="none">
            <a:spAutoFit/>
          </a:bodyPr>
          <a:lstStyle/>
          <a:p>
            <a:r>
              <a:rPr lang="en-US" dirty="0" err="1">
                <a:solidFill>
                  <a:schemeClr val="bg1"/>
                </a:solidFill>
                <a:latin typeface="AdvMINION-R"/>
              </a:rPr>
              <a:t>Pavenski</a:t>
            </a:r>
            <a:r>
              <a:rPr lang="en-US" dirty="0">
                <a:solidFill>
                  <a:schemeClr val="bg1"/>
                </a:solidFill>
                <a:latin typeface="AdvMINION-R"/>
              </a:rPr>
              <a:t> </a:t>
            </a:r>
            <a:r>
              <a:rPr lang="en-US" dirty="0">
                <a:solidFill>
                  <a:schemeClr val="bg1"/>
                </a:solidFill>
                <a:latin typeface="AdvMINION-I"/>
              </a:rPr>
              <a:t>et al</a:t>
            </a:r>
            <a:r>
              <a:rPr lang="en-US" dirty="0">
                <a:solidFill>
                  <a:schemeClr val="bg1"/>
                </a:solidFill>
                <a:latin typeface="AdvMINION-R"/>
              </a:rPr>
              <a:t>, 2013</a:t>
            </a:r>
            <a:endParaRPr lang="en-US" dirty="0">
              <a:solidFill>
                <a:schemeClr val="bg1"/>
              </a:solidFill>
            </a:endParaRPr>
          </a:p>
        </p:txBody>
      </p:sp>
    </p:spTree>
    <p:extLst>
      <p:ext uri="{BB962C8B-B14F-4D97-AF65-F5344CB8AC3E}">
        <p14:creationId xmlns:p14="http://schemas.microsoft.com/office/powerpoint/2010/main" val="297782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HLAMatchmaker</a:t>
            </a:r>
            <a:endParaRPr lang="en-US" dirty="0"/>
          </a:p>
        </p:txBody>
      </p:sp>
      <p:sp>
        <p:nvSpPr>
          <p:cNvPr id="3" name="Content Placeholder 2"/>
          <p:cNvSpPr>
            <a:spLocks noGrp="1"/>
          </p:cNvSpPr>
          <p:nvPr>
            <p:ph idx="1"/>
          </p:nvPr>
        </p:nvSpPr>
        <p:spPr/>
        <p:txBody>
          <a:bodyPr/>
          <a:lstStyle/>
          <a:p>
            <a:r>
              <a:rPr lang="en-US" dirty="0" smtClean="0"/>
              <a:t>Predicts </a:t>
            </a:r>
            <a:r>
              <a:rPr lang="en-US" dirty="0"/>
              <a:t>HLA </a:t>
            </a:r>
            <a:r>
              <a:rPr lang="en-US" dirty="0" smtClean="0"/>
              <a:t>compatibility by </a:t>
            </a:r>
            <a:r>
              <a:rPr lang="en-US" dirty="0"/>
              <a:t>identifying immunogenic epitopes represented </a:t>
            </a:r>
            <a:r>
              <a:rPr lang="en-US" dirty="0" smtClean="0"/>
              <a:t>by AA </a:t>
            </a:r>
            <a:r>
              <a:rPr lang="en-US" dirty="0"/>
              <a:t>triplets (</a:t>
            </a:r>
            <a:r>
              <a:rPr lang="en-US" dirty="0" err="1"/>
              <a:t>eplets</a:t>
            </a:r>
            <a:r>
              <a:rPr lang="en-US" dirty="0"/>
              <a:t>) in </a:t>
            </a:r>
            <a:r>
              <a:rPr lang="en-US" dirty="0" err="1" smtClean="0"/>
              <a:t>atb</a:t>
            </a:r>
            <a:r>
              <a:rPr lang="en-US" dirty="0" smtClean="0"/>
              <a:t>-accessible </a:t>
            </a:r>
            <a:r>
              <a:rPr lang="en-US" dirty="0"/>
              <a:t>regions </a:t>
            </a:r>
            <a:r>
              <a:rPr lang="en-US" dirty="0" smtClean="0"/>
              <a:t>of HLA </a:t>
            </a:r>
            <a:r>
              <a:rPr lang="en-US" dirty="0"/>
              <a:t>molecules (</a:t>
            </a:r>
            <a:r>
              <a:rPr lang="en-US" dirty="0" err="1" smtClean="0"/>
              <a:t>Nambiar</a:t>
            </a:r>
            <a:r>
              <a:rPr lang="en-US" dirty="0" smtClean="0"/>
              <a:t> </a:t>
            </a:r>
            <a:r>
              <a:rPr lang="en-US" dirty="0"/>
              <a:t>et al, 2006)</a:t>
            </a:r>
          </a:p>
        </p:txBody>
      </p:sp>
    </p:spTree>
    <p:extLst>
      <p:ext uri="{BB962C8B-B14F-4D97-AF65-F5344CB8AC3E}">
        <p14:creationId xmlns:p14="http://schemas.microsoft.com/office/powerpoint/2010/main" val="280962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6"/>
          <p:cNvSpPr>
            <a:spLocks noGrp="1" noChangeArrowheads="1"/>
          </p:cNvSpPr>
          <p:nvPr>
            <p:ph type="body" sz="half" idx="1"/>
          </p:nvPr>
        </p:nvSpPr>
        <p:spPr>
          <a:xfrm>
            <a:off x="4419600" y="5943600"/>
            <a:ext cx="4495800" cy="914400"/>
          </a:xfrm>
        </p:spPr>
        <p:txBody>
          <a:bodyPr/>
          <a:lstStyle/>
          <a:p>
            <a:pPr algn="ctr">
              <a:buFontTx/>
              <a:buNone/>
            </a:pPr>
            <a:r>
              <a:rPr lang="en-GB" altLang="en-US" sz="2000" b="1">
                <a:solidFill>
                  <a:schemeClr val="bg1"/>
                </a:solidFill>
                <a:latin typeface="Helvetica" panose="020B0604020202020204" pitchFamily="34" charset="0"/>
              </a:rPr>
              <a:t>Platelets being collected from a </a:t>
            </a:r>
          </a:p>
          <a:p>
            <a:pPr algn="ctr">
              <a:buFontTx/>
              <a:buNone/>
            </a:pPr>
            <a:r>
              <a:rPr lang="en-GB" altLang="en-US" sz="2000" b="1">
                <a:solidFill>
                  <a:schemeClr val="bg1"/>
                </a:solidFill>
                <a:latin typeface="Helvetica" panose="020B0604020202020204" pitchFamily="34" charset="0"/>
              </a:rPr>
              <a:t>single donor by apheresis</a:t>
            </a:r>
          </a:p>
        </p:txBody>
      </p:sp>
      <p:graphicFrame>
        <p:nvGraphicFramePr>
          <p:cNvPr id="22531" name="Object 7"/>
          <p:cNvGraphicFramePr>
            <a:graphicFrameLocks noGrp="1" noChangeAspect="1"/>
          </p:cNvGraphicFramePr>
          <p:nvPr>
            <p:ph sz="half" idx="2"/>
          </p:nvPr>
        </p:nvGraphicFramePr>
        <p:xfrm>
          <a:off x="4572000" y="304800"/>
          <a:ext cx="4271963" cy="5545138"/>
        </p:xfrm>
        <a:graphic>
          <a:graphicData uri="http://schemas.openxmlformats.org/presentationml/2006/ole">
            <mc:AlternateContent xmlns:mc="http://schemas.openxmlformats.org/markup-compatibility/2006">
              <mc:Choice xmlns:v="urn:schemas-microsoft-com:vml" Requires="v">
                <p:oleObj spid="_x0000_s1046" name="Photo Editor Photo" r:id="rId4" imgW="4525007" imgH="6335009" progId="MSPhotoEd.3">
                  <p:embed/>
                </p:oleObj>
              </mc:Choice>
              <mc:Fallback>
                <p:oleObj name="Photo Editor Photo" r:id="rId4" imgW="4525007" imgH="6335009" progId="MSPhotoEd.3">
                  <p:embed/>
                  <p:pic>
                    <p:nvPicPr>
                      <p:cNvPr id="2253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
                        <a:ext cx="427196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4552" name="Rectangle 8">
            <a:extLst>
              <a:ext uri="{FF2B5EF4-FFF2-40B4-BE49-F238E27FC236}">
                <a16:creationId xmlns:a16="http://schemas.microsoft.com/office/drawing/2014/main" xmlns="" id="{61EF903B-BCD3-4A2B-9B93-458568DAC84A}"/>
              </a:ext>
            </a:extLst>
          </p:cNvPr>
          <p:cNvSpPr>
            <a:spLocks noChangeArrowheads="1"/>
          </p:cNvSpPr>
          <p:nvPr/>
        </p:nvSpPr>
        <p:spPr bwMode="auto">
          <a:xfrm>
            <a:off x="304800" y="2047875"/>
            <a:ext cx="41910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from single donors </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by apheresis </a:t>
            </a:r>
          </a:p>
          <a:p>
            <a:pPr eaLnBrk="1" hangingPunct="1">
              <a:lnSpc>
                <a:spcPct val="90000"/>
              </a:lnSpc>
              <a:spcBef>
                <a:spcPct val="20000"/>
              </a:spcBef>
              <a:defRPr/>
            </a:pPr>
            <a:endParaRPr lang="en-GB" sz="3200">
              <a:solidFill>
                <a:schemeClr val="bg1"/>
              </a:solidFill>
              <a:effectLst>
                <a:outerShdw blurRad="38100" dist="38100" dir="2700000" algn="tl">
                  <a:srgbClr val="000000"/>
                </a:outerShdw>
              </a:effectLst>
              <a:latin typeface="Arial" charset="0"/>
            </a:endParaRP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Registry search</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Recruit</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Collect</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Test</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 Deliver</a:t>
            </a:r>
          </a:p>
          <a:p>
            <a:pPr eaLnBrk="1" hangingPunct="1">
              <a:lnSpc>
                <a:spcPct val="90000"/>
              </a:lnSpc>
              <a:spcBef>
                <a:spcPct val="20000"/>
              </a:spcBef>
              <a:defRPr/>
            </a:pPr>
            <a:r>
              <a:rPr lang="en-GB" sz="3200">
                <a:solidFill>
                  <a:schemeClr val="bg1"/>
                </a:solidFill>
                <a:effectLst>
                  <a:outerShdw blurRad="38100" dist="38100" dir="2700000" algn="tl">
                    <a:srgbClr val="000000"/>
                  </a:outerShdw>
                </a:effectLst>
                <a:latin typeface="Arial" charset="0"/>
              </a:rPr>
              <a:t>Takes a week!</a:t>
            </a:r>
          </a:p>
        </p:txBody>
      </p:sp>
      <p:sp>
        <p:nvSpPr>
          <p:cNvPr id="22533" name="Rectangle 11"/>
          <p:cNvSpPr>
            <a:spLocks noGrp="1" noChangeArrowheads="1"/>
          </p:cNvSpPr>
          <p:nvPr>
            <p:ph type="title"/>
          </p:nvPr>
        </p:nvSpPr>
        <p:spPr>
          <a:xfrm>
            <a:off x="0" y="0"/>
            <a:ext cx="4419600" cy="1917700"/>
          </a:xfrm>
          <a:noFill/>
        </p:spPr>
        <p:txBody>
          <a:bodyPr/>
          <a:lstStyle/>
          <a:p>
            <a:r>
              <a:rPr lang="en-GB" altLang="en-US" sz="4000" b="1">
                <a:solidFill>
                  <a:srgbClr val="FFFF00"/>
                </a:solidFill>
                <a:latin typeface="Helvetica" panose="020B0604020202020204" pitchFamily="34" charset="0"/>
              </a:rPr>
              <a:t>HLA Matched Platelet Components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76F44021-9C8F-4DC3-8F18-DE0DDB35F328}"/>
              </a:ext>
            </a:extLst>
          </p:cNvPr>
          <p:cNvSpPr>
            <a:spLocks noGrp="1" noChangeArrowheads="1"/>
          </p:cNvSpPr>
          <p:nvPr>
            <p:ph type="title"/>
          </p:nvPr>
        </p:nvSpPr>
        <p:spPr>
          <a:xfrm>
            <a:off x="0" y="228600"/>
            <a:ext cx="9144000" cy="914400"/>
          </a:xfrm>
        </p:spPr>
        <p:txBody>
          <a:bodyPr/>
          <a:lstStyle/>
          <a:p>
            <a:pPr>
              <a:defRPr/>
            </a:pPr>
            <a:r>
              <a:rPr lang="en-GB" sz="3200" b="1" dirty="0">
                <a:solidFill>
                  <a:srgbClr val="FFFF00"/>
                </a:solidFill>
                <a:effectLst>
                  <a:outerShdw blurRad="38100" dist="38100" dir="2700000" algn="tl">
                    <a:srgbClr val="000000"/>
                  </a:outerShdw>
                </a:effectLst>
                <a:latin typeface="Helvetica" pitchFamily="34" charset="0"/>
              </a:rPr>
              <a:t>Trial to Reduce </a:t>
            </a:r>
            <a:r>
              <a:rPr lang="en-GB" sz="3200" b="1" dirty="0" err="1">
                <a:solidFill>
                  <a:srgbClr val="FFFF00"/>
                </a:solidFill>
                <a:effectLst>
                  <a:outerShdw blurRad="38100" dist="38100" dir="2700000" algn="tl">
                    <a:srgbClr val="000000"/>
                  </a:outerShdw>
                </a:effectLst>
                <a:latin typeface="Helvetica" pitchFamily="34" charset="0"/>
              </a:rPr>
              <a:t>Alloimmunization</a:t>
            </a:r>
            <a:r>
              <a:rPr lang="en-GB" sz="3200" b="1" dirty="0">
                <a:solidFill>
                  <a:srgbClr val="FFFF00"/>
                </a:solidFill>
                <a:effectLst>
                  <a:outerShdw blurRad="38100" dist="38100" dir="2700000" algn="tl">
                    <a:srgbClr val="000000"/>
                  </a:outerShdw>
                </a:effectLst>
                <a:latin typeface="Helvetica" pitchFamily="34" charset="0"/>
              </a:rPr>
              <a:t> to Platelets said </a:t>
            </a:r>
            <a:r>
              <a:rPr lang="en-GB" sz="3200" b="1" dirty="0" err="1">
                <a:solidFill>
                  <a:srgbClr val="FFFF00"/>
                </a:solidFill>
                <a:effectLst>
                  <a:outerShdw blurRad="38100" dist="38100" dir="2700000" algn="tl">
                    <a:srgbClr val="000000"/>
                  </a:outerShdw>
                </a:effectLst>
                <a:latin typeface="Helvetica" pitchFamily="34" charset="0"/>
              </a:rPr>
              <a:t>leukoreduced</a:t>
            </a:r>
            <a:r>
              <a:rPr lang="en-GB" sz="3200" b="1" dirty="0">
                <a:solidFill>
                  <a:srgbClr val="FFFF00"/>
                </a:solidFill>
                <a:effectLst>
                  <a:outerShdw blurRad="38100" dist="38100" dir="2700000" algn="tl">
                    <a:srgbClr val="000000"/>
                  </a:outerShdw>
                </a:effectLst>
                <a:latin typeface="Helvetica" pitchFamily="34" charset="0"/>
              </a:rPr>
              <a:t> apheresis are best</a:t>
            </a:r>
            <a:endParaRPr lang="en-US" sz="3200" b="1" dirty="0">
              <a:solidFill>
                <a:srgbClr val="CCFFFF"/>
              </a:solidFill>
              <a:effectLst>
                <a:outerShdw blurRad="38100" dist="38100" dir="2700000" algn="tl">
                  <a:srgbClr val="000000"/>
                </a:outerShdw>
              </a:effectLst>
              <a:latin typeface="Helvetica" pitchFamily="34" charset="0"/>
            </a:endParaRPr>
          </a:p>
        </p:txBody>
      </p:sp>
      <p:sp>
        <p:nvSpPr>
          <p:cNvPr id="25603" name="Rectangle 3">
            <a:extLst>
              <a:ext uri="{FF2B5EF4-FFF2-40B4-BE49-F238E27FC236}">
                <a16:creationId xmlns:a16="http://schemas.microsoft.com/office/drawing/2014/main" xmlns="" id="{0E16570A-CB6F-4632-910E-3C25CB92620A}"/>
              </a:ext>
            </a:extLst>
          </p:cNvPr>
          <p:cNvSpPr>
            <a:spLocks noGrp="1" noChangeArrowheads="1"/>
          </p:cNvSpPr>
          <p:nvPr>
            <p:ph type="body" sz="half" idx="1"/>
          </p:nvPr>
        </p:nvSpPr>
        <p:spPr>
          <a:xfrm>
            <a:off x="990600" y="4267200"/>
            <a:ext cx="7391400" cy="2133600"/>
          </a:xfrm>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12700">
                <a:solidFill>
                  <a:schemeClr val="tx1"/>
                </a:solidFill>
                <a:miter lim="800000"/>
                <a:headEnd/>
                <a:tailEnd/>
              </a14:hiddenLine>
            </a:ext>
          </a:extLst>
        </p:spPr>
        <p:txBody>
          <a:bodyPr lIns="82550" tIns="42862" rIns="82550" bIns="42862"/>
          <a:lstStyle/>
          <a:p>
            <a:pPr marL="307975" indent="-307975" defTabSz="814388">
              <a:buFontTx/>
              <a:buNone/>
              <a:defRPr/>
            </a:pPr>
            <a:r>
              <a:rPr lang="en-GB" sz="1800" b="1">
                <a:solidFill>
                  <a:schemeClr val="bg1"/>
                </a:solidFill>
                <a:effectLst>
                  <a:outerShdw blurRad="38100" dist="38100" dir="2700000" algn="tl">
                    <a:srgbClr val="000000"/>
                  </a:outerShdw>
                </a:effectLst>
                <a:latin typeface="Helvetica" pitchFamily="34" charset="0"/>
              </a:rPr>
              <a:t>Summary of results:</a:t>
            </a:r>
          </a:p>
          <a:p>
            <a:pPr marL="307975" indent="-307975" defTabSz="814388">
              <a:defRPr/>
            </a:pPr>
            <a:r>
              <a:rPr lang="en-GB" sz="1800" b="1">
                <a:solidFill>
                  <a:schemeClr val="bg1"/>
                </a:solidFill>
                <a:effectLst>
                  <a:outerShdw blurRad="38100" dist="38100" dir="2700000" algn="tl">
                    <a:srgbClr val="000000"/>
                  </a:outerShdw>
                </a:effectLst>
                <a:latin typeface="Helvetica" pitchFamily="34" charset="0"/>
              </a:rPr>
              <a:t>all treatment groups had significantly less HLA alloimmunization and refractoriness than the control group</a:t>
            </a:r>
          </a:p>
          <a:p>
            <a:pPr marL="307975" indent="-307975" defTabSz="814388">
              <a:defRPr/>
            </a:pPr>
            <a:r>
              <a:rPr lang="en-GB" sz="1800" b="1">
                <a:solidFill>
                  <a:schemeClr val="bg1"/>
                </a:solidFill>
                <a:effectLst>
                  <a:outerShdw blurRad="38100" dist="38100" dir="2700000" algn="tl">
                    <a:srgbClr val="000000"/>
                  </a:outerShdw>
                </a:effectLst>
                <a:latin typeface="Helvetica" pitchFamily="34" charset="0"/>
              </a:rPr>
              <a:t>no differences between study groups</a:t>
            </a:r>
          </a:p>
          <a:p>
            <a:pPr marL="307975" indent="-307975" defTabSz="814388">
              <a:defRPr/>
            </a:pPr>
            <a:r>
              <a:rPr lang="en-GB" sz="1800" b="1">
                <a:solidFill>
                  <a:schemeClr val="bg1"/>
                </a:solidFill>
                <a:effectLst>
                  <a:outerShdw blurRad="38100" dist="38100" dir="2700000" algn="tl">
                    <a:srgbClr val="000000"/>
                  </a:outerShdw>
                </a:effectLst>
                <a:latin typeface="Helvetica" pitchFamily="34" charset="0"/>
              </a:rPr>
              <a:t>low incidence of bleeding (0-1%) in all groups</a:t>
            </a:r>
          </a:p>
          <a:p>
            <a:pPr marL="307975" indent="-307975" defTabSz="814388">
              <a:defRPr/>
            </a:pPr>
            <a:r>
              <a:rPr lang="en-GB" sz="1800" b="1">
                <a:solidFill>
                  <a:schemeClr val="bg1"/>
                </a:solidFill>
                <a:effectLst>
                  <a:outerShdw blurRad="38100" dist="38100" dir="2700000" algn="tl">
                    <a:srgbClr val="000000"/>
                  </a:outerShdw>
                </a:effectLst>
                <a:latin typeface="Helvetica" pitchFamily="34" charset="0"/>
              </a:rPr>
              <a:t>filtered components recommended for AML patients</a:t>
            </a:r>
          </a:p>
        </p:txBody>
      </p:sp>
      <p:pic>
        <p:nvPicPr>
          <p:cNvPr id="2458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 y="1368425"/>
            <a:ext cx="8991600" cy="3060700"/>
          </a:xfrm>
          <a:noFill/>
        </p:spPr>
      </p:pic>
      <p:sp>
        <p:nvSpPr>
          <p:cNvPr id="25605" name="Text Box 5">
            <a:extLst>
              <a:ext uri="{FF2B5EF4-FFF2-40B4-BE49-F238E27FC236}">
                <a16:creationId xmlns:a16="http://schemas.microsoft.com/office/drawing/2014/main" xmlns="" id="{7E020DAA-CC94-4105-A63D-FF2861E26768}"/>
              </a:ext>
            </a:extLst>
          </p:cNvPr>
          <p:cNvSpPr txBox="1">
            <a:spLocks noChangeArrowheads="1"/>
          </p:cNvSpPr>
          <p:nvPr/>
        </p:nvSpPr>
        <p:spPr bwMode="auto">
          <a:xfrm>
            <a:off x="3505200" y="6324600"/>
            <a:ext cx="5434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a:solidFill>
                  <a:schemeClr val="bg1"/>
                </a:solidFill>
                <a:effectLst>
                  <a:outerShdw blurRad="38100" dist="38100" dir="2700000" algn="tl">
                    <a:srgbClr val="000000"/>
                  </a:outerShdw>
                </a:effectLst>
                <a:latin typeface="Helvetica" pitchFamily="34" charset="0"/>
              </a:rPr>
              <a:t>TRAP Trial Study Group</a:t>
            </a:r>
            <a:r>
              <a:rPr lang="en-US" b="1" i="1">
                <a:solidFill>
                  <a:schemeClr val="bg1"/>
                </a:solidFill>
                <a:effectLst>
                  <a:outerShdw blurRad="38100" dist="38100" dir="2700000" algn="tl">
                    <a:srgbClr val="000000"/>
                  </a:outerShdw>
                </a:effectLst>
                <a:latin typeface="Helvetica" pitchFamily="34" charset="0"/>
              </a:rPr>
              <a:t>. NEJM</a:t>
            </a:r>
            <a:r>
              <a:rPr lang="en-US" b="1">
                <a:solidFill>
                  <a:schemeClr val="bg1"/>
                </a:solidFill>
                <a:effectLst>
                  <a:outerShdw blurRad="38100" dist="38100" dir="2700000" algn="tl">
                    <a:srgbClr val="000000"/>
                  </a:outerShdw>
                </a:effectLst>
                <a:latin typeface="Helvetica" pitchFamily="34" charset="0"/>
              </a:rPr>
              <a:t> 1997;337:1861-9.</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4"/>
          <p:cNvSpPr>
            <a:spLocks noGrp="1" noChangeArrowheads="1"/>
          </p:cNvSpPr>
          <p:nvPr>
            <p:ph type="title"/>
          </p:nvPr>
        </p:nvSpPr>
        <p:spPr>
          <a:xfrm>
            <a:off x="381000" y="274638"/>
            <a:ext cx="8305800" cy="1173162"/>
          </a:xfrm>
        </p:spPr>
        <p:txBody>
          <a:bodyPr/>
          <a:lstStyle/>
          <a:p>
            <a:r>
              <a:rPr lang="en-US" altLang="en-US" b="1">
                <a:solidFill>
                  <a:srgbClr val="FFFF00"/>
                </a:solidFill>
              </a:rPr>
              <a:t>Reduce alloimmunization by reducing exposure</a:t>
            </a:r>
          </a:p>
        </p:txBody>
      </p:sp>
      <p:sp>
        <p:nvSpPr>
          <p:cNvPr id="26627" name="Content Placeholder 5"/>
          <p:cNvSpPr>
            <a:spLocks noGrp="1" noChangeArrowheads="1"/>
          </p:cNvSpPr>
          <p:nvPr>
            <p:ph idx="1"/>
          </p:nvPr>
        </p:nvSpPr>
        <p:spPr>
          <a:xfrm>
            <a:off x="457200" y="2057400"/>
            <a:ext cx="8229600" cy="4068763"/>
          </a:xfrm>
        </p:spPr>
        <p:txBody>
          <a:bodyPr/>
          <a:lstStyle/>
          <a:p>
            <a:r>
              <a:rPr lang="en-US" altLang="en-US">
                <a:solidFill>
                  <a:schemeClr val="bg1"/>
                </a:solidFill>
              </a:rPr>
              <a:t>Give one platelet dose for prophylaxis when the first morning platelet count is 10K or less.</a:t>
            </a:r>
          </a:p>
          <a:p>
            <a:r>
              <a:rPr lang="en-US" altLang="en-US">
                <a:solidFill>
                  <a:schemeClr val="bg1"/>
                </a:solidFill>
              </a:rPr>
              <a:t>If patient bleeds raise the platelet transfusion trigger to 40K for 3 days then return to 10K if the bleeding has stopped.</a:t>
            </a:r>
          </a:p>
          <a:p>
            <a:r>
              <a:rPr lang="en-US" altLang="en-US">
                <a:solidFill>
                  <a:schemeClr val="bg1"/>
                </a:solidFill>
              </a:rPr>
              <a:t>Treat the patient, not the number.  If they are not bleeding, one dose a day is enough.</a:t>
            </a:r>
          </a:p>
          <a:p>
            <a:endParaRPr lang="en-US" altLang="en-US">
              <a:solidFill>
                <a:schemeClr val="bg1"/>
              </a:solidFill>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4B2D75-D697-463C-8F3B-9768182EFE17}"/>
              </a:ext>
            </a:extLst>
          </p:cNvPr>
          <p:cNvSpPr>
            <a:spLocks noGrp="1"/>
          </p:cNvSpPr>
          <p:nvPr>
            <p:ph type="title"/>
          </p:nvPr>
        </p:nvSpPr>
        <p:spPr/>
        <p:txBody>
          <a:bodyPr/>
          <a:lstStyle/>
          <a:p>
            <a:r>
              <a:rPr lang="en-US" dirty="0" smtClean="0"/>
              <a:t>Why are we interested in HLA in transfusion?</a:t>
            </a:r>
            <a:endParaRPr lang="en-US" dirty="0"/>
          </a:p>
        </p:txBody>
      </p:sp>
      <p:sp>
        <p:nvSpPr>
          <p:cNvPr id="3" name="Content Placeholder 2">
            <a:extLst>
              <a:ext uri="{FF2B5EF4-FFF2-40B4-BE49-F238E27FC236}">
                <a16:creationId xmlns:a16="http://schemas.microsoft.com/office/drawing/2014/main" xmlns="" id="{0E1DE19B-166F-4D03-A0DB-7553C61AC74F}"/>
              </a:ext>
            </a:extLst>
          </p:cNvPr>
          <p:cNvSpPr>
            <a:spLocks noGrp="1"/>
          </p:cNvSpPr>
          <p:nvPr>
            <p:ph idx="1"/>
          </p:nvPr>
        </p:nvSpPr>
        <p:spPr/>
        <p:txBody>
          <a:bodyPr/>
          <a:lstStyle/>
          <a:p>
            <a:r>
              <a:rPr lang="en-US" dirty="0" smtClean="0"/>
              <a:t>Platelet refractoriness</a:t>
            </a:r>
          </a:p>
          <a:p>
            <a:pPr lvl="1"/>
            <a:r>
              <a:rPr lang="en-US" dirty="0" smtClean="0"/>
              <a:t>HLA is expressed on Platelets</a:t>
            </a:r>
          </a:p>
          <a:p>
            <a:pPr lvl="1"/>
            <a:r>
              <a:rPr lang="en-US" dirty="0" smtClean="0"/>
              <a:t>Why we </a:t>
            </a:r>
            <a:r>
              <a:rPr lang="en-US" dirty="0" err="1" smtClean="0"/>
              <a:t>leukoreduce</a:t>
            </a:r>
            <a:endParaRPr lang="en-US" dirty="0" smtClean="0"/>
          </a:p>
          <a:p>
            <a:r>
              <a:rPr lang="en-US" dirty="0" smtClean="0"/>
              <a:t>Transfusion associated </a:t>
            </a:r>
            <a:r>
              <a:rPr lang="en-US" dirty="0" err="1" smtClean="0"/>
              <a:t>GvHD</a:t>
            </a:r>
            <a:endParaRPr lang="en-US" dirty="0" smtClean="0"/>
          </a:p>
          <a:p>
            <a:pPr lvl="1"/>
            <a:r>
              <a:rPr lang="en-US" dirty="0" smtClean="0"/>
              <a:t>Why we irradiate blood products in directed donation, etc.</a:t>
            </a:r>
            <a:endParaRPr lang="en-US" dirty="0"/>
          </a:p>
          <a:p>
            <a:endParaRPr lang="en-US" dirty="0"/>
          </a:p>
        </p:txBody>
      </p:sp>
    </p:spTree>
    <p:extLst>
      <p:ext uri="{BB962C8B-B14F-4D97-AF65-F5344CB8AC3E}">
        <p14:creationId xmlns:p14="http://schemas.microsoft.com/office/powerpoint/2010/main" val="765790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E8DA270F-8018-4F66-AAD8-D74938AC4DC4}"/>
              </a:ext>
            </a:extLst>
          </p:cNvPr>
          <p:cNvSpPr>
            <a:spLocks noGrp="1" noChangeArrowheads="1"/>
          </p:cNvSpPr>
          <p:nvPr>
            <p:ph type="title"/>
          </p:nvPr>
        </p:nvSpPr>
        <p:spPr>
          <a:xfrm>
            <a:off x="685800" y="457200"/>
            <a:ext cx="7772400" cy="685800"/>
          </a:xfrm>
          <a:extLst>
            <a:ext uri="{91240B29-F687-4F45-9708-019B960494DF}">
              <a14:hiddenLine xmlns:a14="http://schemas.microsoft.com/office/drawing/2010/main" w="12700">
                <a:solidFill>
                  <a:schemeClr val="tx1"/>
                </a:solidFill>
                <a:miter lim="800000"/>
                <a:headEnd/>
                <a:tailEnd/>
              </a14:hiddenLine>
            </a:ext>
          </a:extLst>
        </p:spPr>
        <p:txBody>
          <a:bodyPr lIns="82550" tIns="42862" rIns="82550" bIns="42862" anchor="b"/>
          <a:lstStyle/>
          <a:p>
            <a:pPr defTabSz="814388">
              <a:defRPr/>
            </a:pPr>
            <a:r>
              <a:rPr lang="en-GB" b="1" dirty="0">
                <a:solidFill>
                  <a:srgbClr val="FFFF00"/>
                </a:solidFill>
                <a:effectLst>
                  <a:outerShdw blurRad="38100" dist="38100" dir="2700000" algn="tl">
                    <a:srgbClr val="000000"/>
                  </a:outerShdw>
                </a:effectLst>
                <a:latin typeface="Helvetica" pitchFamily="34" charset="0"/>
              </a:rPr>
              <a:t>Platelet Refractoriness</a:t>
            </a:r>
          </a:p>
        </p:txBody>
      </p:sp>
      <p:sp>
        <p:nvSpPr>
          <p:cNvPr id="3" name="Rectangle 2"/>
          <p:cNvSpPr/>
          <p:nvPr/>
        </p:nvSpPr>
        <p:spPr>
          <a:xfrm>
            <a:off x="6807956" y="6202363"/>
            <a:ext cx="2448445" cy="369332"/>
          </a:xfrm>
          <a:prstGeom prst="rect">
            <a:avLst/>
          </a:prstGeom>
        </p:spPr>
        <p:txBody>
          <a:bodyPr wrap="square">
            <a:spAutoFit/>
          </a:bodyPr>
          <a:lstStyle/>
          <a:p>
            <a:r>
              <a:rPr lang="en-US" dirty="0" err="1" smtClean="0">
                <a:solidFill>
                  <a:schemeClr val="bg1"/>
                </a:solidFill>
              </a:rPr>
              <a:t>UptoDate</a:t>
            </a:r>
            <a:r>
              <a:rPr lang="en-US" dirty="0" smtClean="0">
                <a:solidFill>
                  <a:schemeClr val="bg1"/>
                </a:solidFill>
              </a:rPr>
              <a:t>, 2018</a:t>
            </a:r>
            <a:endParaRPr lang="en-US" dirty="0">
              <a:solidFill>
                <a:schemeClr val="bg1"/>
              </a:solidFill>
            </a:endParaRPr>
          </a:p>
        </p:txBody>
      </p:sp>
      <p:sp>
        <p:nvSpPr>
          <p:cNvPr id="40" name="Rectangle 3"/>
          <p:cNvSpPr txBox="1">
            <a:spLocks noChangeArrowheads="1"/>
          </p:cNvSpPr>
          <p:nvPr/>
        </p:nvSpPr>
        <p:spPr bwMode="auto">
          <a:xfrm>
            <a:off x="464370" y="1676399"/>
            <a:ext cx="410176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82550" tIns="42862" rIns="82550" bIns="42862"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07975" indent="-307975" defTabSz="814388">
              <a:lnSpc>
                <a:spcPct val="80000"/>
              </a:lnSpc>
              <a:buFontTx/>
              <a:buNone/>
            </a:pPr>
            <a:r>
              <a:rPr lang="en-US" altLang="en-US" sz="2000" kern="0" dirty="0" smtClean="0"/>
              <a:t>Failure to achieve desired level of blood platelets in a patient following blood transfusion</a:t>
            </a:r>
          </a:p>
          <a:p>
            <a:pPr marL="307975" indent="-307975" defTabSz="814388">
              <a:lnSpc>
                <a:spcPct val="80000"/>
              </a:lnSpc>
              <a:buFontTx/>
              <a:buNone/>
            </a:pPr>
            <a:endParaRPr lang="en-GB" altLang="en-US" sz="2000" kern="0" dirty="0" smtClean="0"/>
          </a:p>
          <a:p>
            <a:pPr marL="307975" indent="-307975" defTabSz="814388">
              <a:lnSpc>
                <a:spcPct val="80000"/>
              </a:lnSpc>
              <a:buFontTx/>
              <a:buNone/>
            </a:pPr>
            <a:r>
              <a:rPr lang="en-GB" altLang="en-US" sz="2000" u="sng" kern="0" dirty="0" smtClean="0"/>
              <a:t>Corrected count increment (CCI):</a:t>
            </a:r>
          </a:p>
          <a:p>
            <a:pPr marL="307975" indent="-307975" defTabSz="814388">
              <a:lnSpc>
                <a:spcPct val="80000"/>
              </a:lnSpc>
              <a:buFontTx/>
              <a:buNone/>
            </a:pPr>
            <a:endParaRPr lang="en-US" altLang="en-US" sz="2000" kern="0" dirty="0" smtClean="0"/>
          </a:p>
          <a:p>
            <a:pPr marL="307975" indent="-307975" defTabSz="814388">
              <a:lnSpc>
                <a:spcPct val="80000"/>
              </a:lnSpc>
              <a:buFontTx/>
              <a:buNone/>
            </a:pPr>
            <a:endParaRPr lang="en-US" altLang="en-US" sz="2000" kern="0" dirty="0" smtClean="0"/>
          </a:p>
          <a:p>
            <a:pPr marL="307975" indent="-307975" defTabSz="814388">
              <a:lnSpc>
                <a:spcPct val="80000"/>
              </a:lnSpc>
              <a:buFontTx/>
              <a:buNone/>
            </a:pPr>
            <a:endParaRPr lang="en-US" altLang="en-US" sz="2000" kern="0" dirty="0"/>
          </a:p>
          <a:p>
            <a:pPr marL="307975" indent="-307975" defTabSz="814388">
              <a:lnSpc>
                <a:spcPct val="80000"/>
              </a:lnSpc>
              <a:buFontTx/>
              <a:buNone/>
            </a:pPr>
            <a:r>
              <a:rPr lang="en-US" altLang="en-US" sz="2000" kern="0" dirty="0" smtClean="0"/>
              <a:t># PLT transfused ~300</a:t>
            </a:r>
          </a:p>
          <a:p>
            <a:pPr marL="307975" indent="-307975" defTabSz="814388">
              <a:lnSpc>
                <a:spcPct val="80000"/>
              </a:lnSpc>
              <a:buFontTx/>
              <a:buNone/>
            </a:pPr>
            <a:endParaRPr lang="en-US" altLang="en-US" sz="2000" kern="0" dirty="0"/>
          </a:p>
          <a:p>
            <a:pPr marL="307975" indent="-307975" defTabSz="814388">
              <a:lnSpc>
                <a:spcPct val="80000"/>
              </a:lnSpc>
              <a:buFontTx/>
              <a:buNone/>
            </a:pPr>
            <a:r>
              <a:rPr lang="en-US" altLang="en-US" sz="2000" kern="0" dirty="0" smtClean="0"/>
              <a:t>CCI &gt; 7500 considered sufficient</a:t>
            </a:r>
          </a:p>
          <a:p>
            <a:pPr marL="307975" indent="-307975" defTabSz="814388">
              <a:lnSpc>
                <a:spcPct val="80000"/>
              </a:lnSpc>
              <a:buFontTx/>
              <a:buNone/>
            </a:pPr>
            <a:endParaRPr lang="en-US" altLang="en-US" sz="2000" kern="0" dirty="0" smtClean="0"/>
          </a:p>
          <a:p>
            <a:pPr marL="307975" indent="-307975" defTabSz="814388">
              <a:lnSpc>
                <a:spcPct val="80000"/>
              </a:lnSpc>
              <a:buNone/>
            </a:pPr>
            <a:r>
              <a:rPr lang="en-US" altLang="en-US" sz="2000" kern="0" dirty="0"/>
              <a:t>CCI </a:t>
            </a:r>
            <a:r>
              <a:rPr lang="en-US" altLang="en-US" sz="2000" kern="0" dirty="0" smtClean="0"/>
              <a:t>&lt; </a:t>
            </a:r>
            <a:r>
              <a:rPr lang="en-US" altLang="en-US" sz="2000" kern="0" dirty="0"/>
              <a:t>7500 considered </a:t>
            </a:r>
            <a:r>
              <a:rPr lang="en-US" altLang="en-US" sz="2000" kern="0" dirty="0" smtClean="0"/>
              <a:t>refractory</a:t>
            </a:r>
            <a:endParaRPr lang="en-US" altLang="en-US" sz="2000" kern="0" dirty="0"/>
          </a:p>
          <a:p>
            <a:pPr marL="307975" indent="-307975" defTabSz="814388">
              <a:lnSpc>
                <a:spcPct val="80000"/>
              </a:lnSpc>
              <a:buFontTx/>
              <a:buNone/>
            </a:pPr>
            <a:endParaRPr lang="en-US" altLang="en-US" sz="2000" kern="0" dirty="0"/>
          </a:p>
        </p:txBody>
      </p:sp>
      <mc:AlternateContent xmlns:mc="http://schemas.openxmlformats.org/markup-compatibility/2006" xmlns:a14="http://schemas.microsoft.com/office/drawing/2010/main">
        <mc:Choice Requires="a14">
          <p:sp>
            <p:nvSpPr>
              <p:cNvPr id="4" name="TextBox 3"/>
              <p:cNvSpPr txBox="1"/>
              <p:nvPr/>
            </p:nvSpPr>
            <p:spPr>
              <a:xfrm>
                <a:off x="685800" y="3276600"/>
                <a:ext cx="3276600" cy="5861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𝐶𝐶𝐼</m:t>
                      </m:r>
                      <m:r>
                        <a:rPr lang="en-US" i="1" smtClean="0">
                          <a:solidFill>
                            <a:schemeClr val="bg1"/>
                          </a:solidFill>
                          <a:latin typeface="Cambria Math" panose="02040503050406030204" pitchFamily="18" charset="0"/>
                        </a:rPr>
                        <m:t>=</m:t>
                      </m:r>
                      <m:f>
                        <m:fPr>
                          <m:ctrlPr>
                            <a:rPr lang="en-US" i="1" smtClean="0">
                              <a:solidFill>
                                <a:schemeClr val="bg1"/>
                              </a:solidFill>
                              <a:latin typeface="Cambria Math"/>
                            </a:rPr>
                          </m:ctrlPr>
                        </m:fPr>
                        <m:num>
                          <m:d>
                            <m:dPr>
                              <m:ctrlPr>
                                <a:rPr lang="en-US" b="0" i="1" smtClean="0">
                                  <a:solidFill>
                                    <a:schemeClr val="bg1"/>
                                  </a:solidFill>
                                  <a:latin typeface="Cambria Math"/>
                                </a:rPr>
                              </m:ctrlPr>
                            </m:dPr>
                            <m:e>
                              <m:r>
                                <a:rPr lang="en-US" b="0" i="1" smtClean="0">
                                  <a:solidFill>
                                    <a:schemeClr val="bg1"/>
                                  </a:solidFill>
                                  <a:latin typeface="Cambria Math" panose="02040503050406030204" pitchFamily="18" charset="0"/>
                                </a:rPr>
                                <m:t>𝑃𝑜𝑠𝑡𝐶𝑜𝑢𝑛𝑡</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𝑃𝑟𝑒</m:t>
                              </m:r>
                            </m:e>
                          </m:d>
                          <m:r>
                            <a:rPr lang="en-US" b="0" i="1" smtClean="0">
                              <a:solidFill>
                                <a:schemeClr val="bg1"/>
                              </a:solidFill>
                              <a:latin typeface="Cambria Math" panose="02040503050406030204" pitchFamily="18" charset="0"/>
                            </a:rPr>
                            <m:t>𝐵𝑆𝐴</m:t>
                          </m:r>
                          <m:r>
                            <a:rPr lang="en-US" i="1" smtClean="0">
                              <a:solidFill>
                                <a:schemeClr val="bg1"/>
                              </a:solidFill>
                              <a:latin typeface="Cambria Math" panose="02040503050406030204" pitchFamily="18" charset="0"/>
                            </a:rPr>
                            <m:t> </m:t>
                          </m:r>
                        </m:num>
                        <m:den>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𝑃𝐿𝑇</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𝑇𝑟𝑎𝑛𝑠𝑓𝑢𝑠𝑒𝑑</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0" y="3276600"/>
                <a:ext cx="3276600" cy="586122"/>
              </a:xfrm>
              <a:prstGeom prst="rect">
                <a:avLst/>
              </a:prstGeom>
              <a:blipFill>
                <a:blip r:embed="rId3"/>
                <a:stretch>
                  <a:fillRect/>
                </a:stretch>
              </a:blipFill>
            </p:spPr>
            <p:txBody>
              <a:bodyPr/>
              <a:lstStyle/>
              <a:p>
                <a:r>
                  <a:rPr lang="en-US">
                    <a:noFill/>
                  </a:rPr>
                  <a:t> </a:t>
                </a:r>
              </a:p>
            </p:txBody>
          </p:sp>
        </mc:Fallback>
      </mc:AlternateContent>
      <p:pic>
        <p:nvPicPr>
          <p:cNvPr id="2050"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138" y="1524000"/>
            <a:ext cx="4200525" cy="25717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E8DA270F-8018-4F66-AAD8-D74938AC4DC4}"/>
              </a:ext>
            </a:extLst>
          </p:cNvPr>
          <p:cNvSpPr>
            <a:spLocks noGrp="1" noChangeArrowheads="1"/>
          </p:cNvSpPr>
          <p:nvPr>
            <p:ph type="title"/>
          </p:nvPr>
        </p:nvSpPr>
        <p:spPr>
          <a:xfrm>
            <a:off x="685800" y="457200"/>
            <a:ext cx="7772400" cy="685800"/>
          </a:xfrm>
          <a:extLst>
            <a:ext uri="{91240B29-F687-4F45-9708-019B960494DF}">
              <a14:hiddenLine xmlns:a14="http://schemas.microsoft.com/office/drawing/2010/main" w="12700">
                <a:solidFill>
                  <a:schemeClr val="tx1"/>
                </a:solidFill>
                <a:miter lim="800000"/>
                <a:headEnd/>
                <a:tailEnd/>
              </a14:hiddenLine>
            </a:ext>
          </a:extLst>
        </p:spPr>
        <p:txBody>
          <a:bodyPr lIns="82550" tIns="42862" rIns="82550" bIns="42862" anchor="b"/>
          <a:lstStyle/>
          <a:p>
            <a:pPr defTabSz="814388">
              <a:defRPr/>
            </a:pPr>
            <a:r>
              <a:rPr lang="en-GB" b="1" dirty="0">
                <a:solidFill>
                  <a:srgbClr val="FFFF00"/>
                </a:solidFill>
                <a:effectLst>
                  <a:outerShdw blurRad="38100" dist="38100" dir="2700000" algn="tl">
                    <a:srgbClr val="000000"/>
                  </a:outerShdw>
                </a:effectLst>
                <a:latin typeface="Helvetica" pitchFamily="34" charset="0"/>
              </a:rPr>
              <a:t>Platelet Refractoriness</a:t>
            </a:r>
          </a:p>
        </p:txBody>
      </p:sp>
      <p:sp>
        <p:nvSpPr>
          <p:cNvPr id="6147" name="Rectangle 3"/>
          <p:cNvSpPr>
            <a:spLocks noGrp="1" noChangeArrowheads="1"/>
          </p:cNvSpPr>
          <p:nvPr>
            <p:ph type="body" idx="1"/>
          </p:nvPr>
        </p:nvSpPr>
        <p:spPr>
          <a:xfrm>
            <a:off x="5423232" y="1676400"/>
            <a:ext cx="3568368" cy="4525963"/>
          </a:xfrm>
          <a:noFill/>
          <a:extLst>
            <a:ext uri="{91240B29-F687-4F45-9708-019B960494DF}">
              <a14:hiddenLine xmlns:a14="http://schemas.microsoft.com/office/drawing/2010/main" w="12700">
                <a:solidFill>
                  <a:schemeClr val="tx1"/>
                </a:solidFill>
                <a:miter lim="800000"/>
                <a:headEnd/>
                <a:tailEnd/>
              </a14:hiddenLine>
            </a:ext>
          </a:extLst>
        </p:spPr>
        <p:txBody>
          <a:bodyPr lIns="82550" tIns="42862" rIns="82550" bIns="42862"/>
          <a:lstStyle/>
          <a:p>
            <a:pPr marL="307975" indent="-307975" defTabSz="814388">
              <a:lnSpc>
                <a:spcPct val="80000"/>
              </a:lnSpc>
              <a:buFontTx/>
              <a:buNone/>
            </a:pPr>
            <a:r>
              <a:rPr lang="en-GB" altLang="en-US" sz="2000" b="1" dirty="0">
                <a:solidFill>
                  <a:schemeClr val="bg1"/>
                </a:solidFill>
              </a:rPr>
              <a:t>CAUSES</a:t>
            </a:r>
          </a:p>
          <a:p>
            <a:pPr marL="307975" indent="-307975" defTabSz="814388">
              <a:lnSpc>
                <a:spcPct val="80000"/>
              </a:lnSpc>
              <a:buFontTx/>
              <a:buNone/>
            </a:pPr>
            <a:r>
              <a:rPr lang="en-GB" altLang="en-US" sz="2000" u="sng" dirty="0"/>
              <a:t>Non-immune</a:t>
            </a:r>
          </a:p>
          <a:p>
            <a:pPr marL="307975" indent="-307975" defTabSz="814388">
              <a:lnSpc>
                <a:spcPct val="80000"/>
              </a:lnSpc>
              <a:buFontTx/>
              <a:buNone/>
            </a:pPr>
            <a:r>
              <a:rPr lang="en-US" altLang="en-US" sz="2000" dirty="0"/>
              <a:t>•</a:t>
            </a:r>
            <a:r>
              <a:rPr lang="en-GB" altLang="en-US" sz="2000" dirty="0"/>
              <a:t> Infection/sepsis</a:t>
            </a:r>
          </a:p>
          <a:p>
            <a:pPr marL="307975" indent="-307975" defTabSz="814388">
              <a:lnSpc>
                <a:spcPct val="80000"/>
              </a:lnSpc>
              <a:buFontTx/>
              <a:buNone/>
            </a:pPr>
            <a:r>
              <a:rPr lang="en-US" altLang="en-US" sz="2000" dirty="0"/>
              <a:t>•</a:t>
            </a:r>
            <a:r>
              <a:rPr lang="en-GB" altLang="en-US" sz="2000" dirty="0"/>
              <a:t> DIC</a:t>
            </a:r>
          </a:p>
          <a:p>
            <a:pPr marL="307975" indent="-307975" defTabSz="814388">
              <a:lnSpc>
                <a:spcPct val="80000"/>
              </a:lnSpc>
              <a:buFontTx/>
              <a:buNone/>
            </a:pPr>
            <a:r>
              <a:rPr lang="en-US" altLang="en-US" sz="2000" dirty="0"/>
              <a:t>•</a:t>
            </a:r>
            <a:r>
              <a:rPr lang="en-GB" altLang="en-US" sz="2000" dirty="0"/>
              <a:t> Splenomegaly</a:t>
            </a:r>
          </a:p>
          <a:p>
            <a:pPr marL="307975" indent="-307975" defTabSz="814388">
              <a:lnSpc>
                <a:spcPct val="80000"/>
              </a:lnSpc>
              <a:buFontTx/>
              <a:buNone/>
            </a:pPr>
            <a:endParaRPr lang="en-GB" altLang="en-US" sz="2000" u="sng" dirty="0" smtClean="0">
              <a:solidFill>
                <a:schemeClr val="bg1"/>
              </a:solidFill>
            </a:endParaRPr>
          </a:p>
          <a:p>
            <a:pPr marL="307975" indent="-307975" defTabSz="814388">
              <a:lnSpc>
                <a:spcPct val="80000"/>
              </a:lnSpc>
              <a:buFontTx/>
              <a:buNone/>
            </a:pPr>
            <a:r>
              <a:rPr lang="en-GB" altLang="en-US" sz="2000" u="sng" dirty="0" smtClean="0">
                <a:solidFill>
                  <a:schemeClr val="bg1"/>
                </a:solidFill>
              </a:rPr>
              <a:t>Immune</a:t>
            </a:r>
            <a:endParaRPr lang="en-GB" altLang="en-US" sz="2000" u="sng" dirty="0">
              <a:solidFill>
                <a:schemeClr val="bg1"/>
              </a:solidFill>
            </a:endParaRPr>
          </a:p>
          <a:p>
            <a:pPr marL="307975" indent="-307975" defTabSz="814388">
              <a:lnSpc>
                <a:spcPct val="80000"/>
              </a:lnSpc>
            </a:pPr>
            <a:r>
              <a:rPr lang="en-GB" altLang="en-US" sz="2000" dirty="0">
                <a:solidFill>
                  <a:schemeClr val="bg1"/>
                </a:solidFill>
              </a:rPr>
              <a:t>Alloantibodies </a:t>
            </a:r>
          </a:p>
          <a:p>
            <a:pPr marL="665163" lvl="1" indent="-242888" defTabSz="814388">
              <a:lnSpc>
                <a:spcPct val="80000"/>
              </a:lnSpc>
              <a:buFontTx/>
              <a:buNone/>
            </a:pPr>
            <a:r>
              <a:rPr lang="en-GB" altLang="en-US" sz="2000" dirty="0">
                <a:solidFill>
                  <a:schemeClr val="bg1"/>
                </a:solidFill>
              </a:rPr>
              <a:t>- HLA and/or HPA</a:t>
            </a:r>
          </a:p>
          <a:p>
            <a:pPr marL="665163" lvl="1" indent="-242888" defTabSz="814388">
              <a:lnSpc>
                <a:spcPct val="80000"/>
              </a:lnSpc>
              <a:buFontTx/>
              <a:buNone/>
            </a:pPr>
            <a:r>
              <a:rPr lang="en-GB" altLang="en-US" sz="2000" dirty="0">
                <a:solidFill>
                  <a:schemeClr val="bg1"/>
                </a:solidFill>
              </a:rPr>
              <a:t>- ABO</a:t>
            </a:r>
          </a:p>
          <a:p>
            <a:pPr marL="307975" indent="-307975" defTabSz="814388">
              <a:lnSpc>
                <a:spcPct val="80000"/>
              </a:lnSpc>
            </a:pPr>
            <a:r>
              <a:rPr lang="en-GB" altLang="en-US" sz="2000" dirty="0">
                <a:solidFill>
                  <a:schemeClr val="bg1"/>
                </a:solidFill>
              </a:rPr>
              <a:t>Other antibodies </a:t>
            </a:r>
          </a:p>
          <a:p>
            <a:pPr marL="665163" lvl="1" indent="-242888" defTabSz="814388">
              <a:lnSpc>
                <a:spcPct val="80000"/>
              </a:lnSpc>
              <a:buFontTx/>
              <a:buNone/>
            </a:pPr>
            <a:r>
              <a:rPr lang="en-GB" altLang="en-US" sz="2000" dirty="0">
                <a:solidFill>
                  <a:schemeClr val="bg1"/>
                </a:solidFill>
              </a:rPr>
              <a:t>- Autoantibodies</a:t>
            </a:r>
          </a:p>
          <a:p>
            <a:pPr marL="665163" lvl="1" indent="-242888" defTabSz="814388">
              <a:lnSpc>
                <a:spcPct val="80000"/>
              </a:lnSpc>
              <a:buFontTx/>
              <a:buNone/>
            </a:pPr>
            <a:r>
              <a:rPr lang="en-GB" altLang="en-US" sz="2000" dirty="0">
                <a:solidFill>
                  <a:schemeClr val="bg1"/>
                </a:solidFill>
              </a:rPr>
              <a:t>- Drug-dependent </a:t>
            </a:r>
            <a:r>
              <a:rPr lang="en-GB" altLang="en-US" sz="2000" dirty="0" smtClean="0">
                <a:solidFill>
                  <a:schemeClr val="bg1"/>
                </a:solidFill>
              </a:rPr>
              <a:t>abs</a:t>
            </a:r>
            <a:endParaRPr lang="en-GB" altLang="en-US" sz="2000" dirty="0">
              <a:solidFill>
                <a:schemeClr val="bg1"/>
              </a:solidFill>
            </a:endParaRPr>
          </a:p>
        </p:txBody>
      </p:sp>
      <p:sp>
        <p:nvSpPr>
          <p:cNvPr id="3" name="Rectangle 2"/>
          <p:cNvSpPr/>
          <p:nvPr/>
        </p:nvSpPr>
        <p:spPr>
          <a:xfrm>
            <a:off x="6807956" y="6202363"/>
            <a:ext cx="2448445" cy="369332"/>
          </a:xfrm>
          <a:prstGeom prst="rect">
            <a:avLst/>
          </a:prstGeom>
        </p:spPr>
        <p:txBody>
          <a:bodyPr wrap="square">
            <a:spAutoFit/>
          </a:bodyPr>
          <a:lstStyle/>
          <a:p>
            <a:r>
              <a:rPr lang="en-US" dirty="0" err="1" smtClean="0">
                <a:solidFill>
                  <a:schemeClr val="bg1"/>
                </a:solidFill>
              </a:rPr>
              <a:t>Stanworth</a:t>
            </a:r>
            <a:r>
              <a:rPr lang="en-US" dirty="0" smtClean="0">
                <a:solidFill>
                  <a:schemeClr val="bg1"/>
                </a:solidFill>
              </a:rPr>
              <a:t> </a:t>
            </a:r>
            <a:r>
              <a:rPr lang="en-US" i="1" dirty="0" smtClean="0">
                <a:solidFill>
                  <a:schemeClr val="bg1"/>
                </a:solidFill>
              </a:rPr>
              <a:t>et al</a:t>
            </a:r>
            <a:r>
              <a:rPr lang="en-US" dirty="0" smtClean="0">
                <a:solidFill>
                  <a:schemeClr val="bg1"/>
                </a:solidFill>
              </a:rPr>
              <a:t>, 2015</a:t>
            </a:r>
            <a:endParaRPr lang="en-US" dirty="0">
              <a:solidFill>
                <a:schemeClr val="bg1"/>
              </a:solidFill>
            </a:endParaRPr>
          </a:p>
        </p:txBody>
      </p:sp>
      <p:sp>
        <p:nvSpPr>
          <p:cNvPr id="40" name="Rectangle 3"/>
          <p:cNvSpPr txBox="1">
            <a:spLocks noChangeArrowheads="1"/>
          </p:cNvSpPr>
          <p:nvPr/>
        </p:nvSpPr>
        <p:spPr bwMode="auto">
          <a:xfrm>
            <a:off x="464370" y="1676399"/>
            <a:ext cx="410176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82550" tIns="42862" rIns="82550" bIns="42862"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07975" indent="-307975" defTabSz="814388">
              <a:lnSpc>
                <a:spcPct val="80000"/>
              </a:lnSpc>
              <a:buFontTx/>
              <a:buNone/>
            </a:pPr>
            <a:r>
              <a:rPr lang="en-US" altLang="en-US" sz="2000" kern="0" dirty="0" smtClean="0"/>
              <a:t>Failure to achieve desired level of blood platelets in a patient following blood transfusion</a:t>
            </a:r>
          </a:p>
          <a:p>
            <a:pPr marL="307975" indent="-307975" defTabSz="814388">
              <a:lnSpc>
                <a:spcPct val="80000"/>
              </a:lnSpc>
              <a:buFontTx/>
              <a:buNone/>
            </a:pPr>
            <a:endParaRPr lang="en-GB" altLang="en-US" sz="2000" kern="0" dirty="0" smtClean="0"/>
          </a:p>
          <a:p>
            <a:pPr marL="307975" indent="-307975" defTabSz="814388">
              <a:lnSpc>
                <a:spcPct val="80000"/>
              </a:lnSpc>
              <a:buFontTx/>
              <a:buNone/>
            </a:pPr>
            <a:r>
              <a:rPr lang="en-GB" altLang="en-US" sz="2000" u="sng" kern="0" dirty="0" smtClean="0"/>
              <a:t>Corrected count increment (CCI):</a:t>
            </a:r>
          </a:p>
          <a:p>
            <a:pPr marL="307975" indent="-307975" defTabSz="814388">
              <a:lnSpc>
                <a:spcPct val="80000"/>
              </a:lnSpc>
              <a:buFontTx/>
              <a:buNone/>
            </a:pPr>
            <a:endParaRPr lang="en-US" altLang="en-US" sz="2000" kern="0" dirty="0" smtClean="0"/>
          </a:p>
          <a:p>
            <a:pPr marL="307975" indent="-307975" defTabSz="814388">
              <a:lnSpc>
                <a:spcPct val="80000"/>
              </a:lnSpc>
              <a:buFontTx/>
              <a:buNone/>
            </a:pPr>
            <a:endParaRPr lang="en-US" altLang="en-US" sz="2000" kern="0" dirty="0" smtClean="0"/>
          </a:p>
          <a:p>
            <a:pPr marL="307975" indent="-307975" defTabSz="814388">
              <a:lnSpc>
                <a:spcPct val="80000"/>
              </a:lnSpc>
              <a:buFontTx/>
              <a:buNone/>
            </a:pPr>
            <a:endParaRPr lang="en-US" altLang="en-US" sz="2000" kern="0" dirty="0"/>
          </a:p>
          <a:p>
            <a:pPr marL="307975" indent="-307975" defTabSz="814388">
              <a:lnSpc>
                <a:spcPct val="80000"/>
              </a:lnSpc>
              <a:buFontTx/>
              <a:buNone/>
            </a:pPr>
            <a:r>
              <a:rPr lang="en-US" altLang="en-US" sz="2000" kern="0" dirty="0" smtClean="0"/>
              <a:t># PLT transfused ~300</a:t>
            </a:r>
          </a:p>
          <a:p>
            <a:pPr marL="307975" indent="-307975" defTabSz="814388">
              <a:lnSpc>
                <a:spcPct val="80000"/>
              </a:lnSpc>
              <a:buFontTx/>
              <a:buNone/>
            </a:pPr>
            <a:endParaRPr lang="en-US" altLang="en-US" sz="2000" kern="0" dirty="0"/>
          </a:p>
          <a:p>
            <a:pPr marL="307975" indent="-307975" defTabSz="814388">
              <a:lnSpc>
                <a:spcPct val="80000"/>
              </a:lnSpc>
              <a:buFontTx/>
              <a:buNone/>
            </a:pPr>
            <a:r>
              <a:rPr lang="en-US" altLang="en-US" sz="2000" kern="0" dirty="0" smtClean="0"/>
              <a:t>CCI &gt; 7500 considered sufficient</a:t>
            </a:r>
          </a:p>
          <a:p>
            <a:pPr marL="307975" indent="-307975" defTabSz="814388">
              <a:lnSpc>
                <a:spcPct val="80000"/>
              </a:lnSpc>
              <a:buFontTx/>
              <a:buNone/>
            </a:pPr>
            <a:endParaRPr lang="en-US" altLang="en-US" sz="2000" kern="0" dirty="0" smtClean="0"/>
          </a:p>
          <a:p>
            <a:pPr marL="307975" indent="-307975" defTabSz="814388">
              <a:lnSpc>
                <a:spcPct val="80000"/>
              </a:lnSpc>
              <a:buNone/>
            </a:pPr>
            <a:r>
              <a:rPr lang="en-US" altLang="en-US" sz="2000" kern="0" dirty="0"/>
              <a:t>CCI </a:t>
            </a:r>
            <a:r>
              <a:rPr lang="en-US" altLang="en-US" sz="2000" kern="0" dirty="0" smtClean="0"/>
              <a:t>&lt; </a:t>
            </a:r>
            <a:r>
              <a:rPr lang="en-US" altLang="en-US" sz="2000" kern="0" dirty="0"/>
              <a:t>7500 considered </a:t>
            </a:r>
            <a:r>
              <a:rPr lang="en-US" altLang="en-US" sz="2000" kern="0" dirty="0" smtClean="0"/>
              <a:t>refractory</a:t>
            </a:r>
            <a:endParaRPr lang="en-US" altLang="en-US" sz="2000" kern="0" dirty="0"/>
          </a:p>
          <a:p>
            <a:pPr marL="307975" indent="-307975" defTabSz="814388">
              <a:lnSpc>
                <a:spcPct val="80000"/>
              </a:lnSpc>
              <a:buFontTx/>
              <a:buNone/>
            </a:pPr>
            <a:endParaRPr lang="en-US" altLang="en-US" sz="2000" kern="0" dirty="0"/>
          </a:p>
        </p:txBody>
      </p:sp>
      <mc:AlternateContent xmlns:mc="http://schemas.openxmlformats.org/markup-compatibility/2006" xmlns:a14="http://schemas.microsoft.com/office/drawing/2010/main">
        <mc:Choice Requires="a14">
          <p:sp>
            <p:nvSpPr>
              <p:cNvPr id="4" name="TextBox 3"/>
              <p:cNvSpPr txBox="1"/>
              <p:nvPr/>
            </p:nvSpPr>
            <p:spPr>
              <a:xfrm>
                <a:off x="685800" y="3276600"/>
                <a:ext cx="3276600" cy="5861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𝐶𝐶𝐼</m:t>
                      </m:r>
                      <m:r>
                        <a:rPr lang="en-US" i="1" smtClean="0">
                          <a:solidFill>
                            <a:schemeClr val="bg1"/>
                          </a:solidFill>
                          <a:latin typeface="Cambria Math" panose="02040503050406030204" pitchFamily="18" charset="0"/>
                        </a:rPr>
                        <m:t>=</m:t>
                      </m:r>
                      <m:f>
                        <m:fPr>
                          <m:ctrlPr>
                            <a:rPr lang="en-US" i="1" smtClean="0">
                              <a:solidFill>
                                <a:schemeClr val="bg1"/>
                              </a:solidFill>
                              <a:latin typeface="Cambria Math"/>
                            </a:rPr>
                          </m:ctrlPr>
                        </m:fPr>
                        <m:num>
                          <m:d>
                            <m:dPr>
                              <m:ctrlPr>
                                <a:rPr lang="en-US" b="0" i="1" smtClean="0">
                                  <a:solidFill>
                                    <a:schemeClr val="bg1"/>
                                  </a:solidFill>
                                  <a:latin typeface="Cambria Math"/>
                                </a:rPr>
                              </m:ctrlPr>
                            </m:dPr>
                            <m:e>
                              <m:r>
                                <a:rPr lang="en-US" b="0" i="1" smtClean="0">
                                  <a:solidFill>
                                    <a:schemeClr val="bg1"/>
                                  </a:solidFill>
                                  <a:latin typeface="Cambria Math" panose="02040503050406030204" pitchFamily="18" charset="0"/>
                                </a:rPr>
                                <m:t>𝑃𝑜𝑠𝑡𝐶𝑜𝑢𝑛𝑡</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𝑃𝑟𝑒</m:t>
                              </m:r>
                            </m:e>
                          </m:d>
                          <m:r>
                            <a:rPr lang="en-US" b="0" i="1" smtClean="0">
                              <a:solidFill>
                                <a:schemeClr val="bg1"/>
                              </a:solidFill>
                              <a:latin typeface="Cambria Math" panose="02040503050406030204" pitchFamily="18" charset="0"/>
                            </a:rPr>
                            <m:t>𝐵𝑆𝐴</m:t>
                          </m:r>
                          <m:r>
                            <a:rPr lang="en-US" i="1" smtClean="0">
                              <a:solidFill>
                                <a:schemeClr val="bg1"/>
                              </a:solidFill>
                              <a:latin typeface="Cambria Math" panose="02040503050406030204" pitchFamily="18" charset="0"/>
                            </a:rPr>
                            <m:t> </m:t>
                          </m:r>
                        </m:num>
                        <m:den>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𝑃𝐿𝑇</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𝑇𝑟𝑎𝑛𝑠𝑓𝑢𝑠𝑒𝑑</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0" y="3276600"/>
                <a:ext cx="3276600" cy="58612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337006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800" dirty="0" smtClean="0"/>
              <a:t>An analysis </a:t>
            </a:r>
            <a:r>
              <a:rPr lang="en-US" sz="2800" dirty="0"/>
              <a:t>of transfusion and clinical </a:t>
            </a:r>
            <a:r>
              <a:rPr lang="en-US" sz="2800" dirty="0" smtClean="0"/>
              <a:t>factors captured </a:t>
            </a:r>
            <a:r>
              <a:rPr lang="en-US" sz="2800" dirty="0"/>
              <a:t>in the TRAP Study </a:t>
            </a:r>
            <a:r>
              <a:rPr lang="en-US" sz="2800" dirty="0" smtClean="0"/>
              <a:t>identiﬁed: </a:t>
            </a:r>
          </a:p>
          <a:p>
            <a:r>
              <a:rPr lang="en-US" sz="2800" dirty="0" smtClean="0"/>
              <a:t>Fever </a:t>
            </a:r>
            <a:r>
              <a:rPr lang="en-US" sz="2800" dirty="0"/>
              <a:t>(≥38 4°C</a:t>
            </a:r>
            <a:r>
              <a:rPr lang="en-US" sz="2800" dirty="0" smtClean="0"/>
              <a:t>)</a:t>
            </a:r>
          </a:p>
          <a:p>
            <a:r>
              <a:rPr lang="en-US" sz="2800" dirty="0" smtClean="0"/>
              <a:t>Increasing </a:t>
            </a:r>
            <a:r>
              <a:rPr lang="en-US" sz="2800" dirty="0"/>
              <a:t>number of platelet </a:t>
            </a:r>
            <a:r>
              <a:rPr lang="en-US" sz="2800" dirty="0" smtClean="0"/>
              <a:t>transfusions</a:t>
            </a:r>
          </a:p>
          <a:p>
            <a:r>
              <a:rPr lang="en-US" sz="2800" dirty="0" smtClean="0"/>
              <a:t>Heparin administration</a:t>
            </a:r>
          </a:p>
          <a:p>
            <a:r>
              <a:rPr lang="en-US" sz="2800" dirty="0" smtClean="0"/>
              <a:t>Bleeding</a:t>
            </a:r>
          </a:p>
          <a:p>
            <a:r>
              <a:rPr lang="en-US" sz="2800" dirty="0" smtClean="0"/>
              <a:t>Increasing weight</a:t>
            </a:r>
          </a:p>
          <a:p>
            <a:r>
              <a:rPr lang="en-US" sz="2800" dirty="0" smtClean="0"/>
              <a:t>History </a:t>
            </a:r>
            <a:r>
              <a:rPr lang="en-US" sz="2800" dirty="0"/>
              <a:t>of at least </a:t>
            </a:r>
            <a:r>
              <a:rPr lang="en-US" sz="2800" dirty="0" smtClean="0"/>
              <a:t>two pregnancies</a:t>
            </a:r>
          </a:p>
          <a:p>
            <a:r>
              <a:rPr lang="en-US" sz="2800" dirty="0" smtClean="0"/>
              <a:t>Male gender</a:t>
            </a:r>
            <a:endParaRPr lang="en-US" sz="2800" dirty="0"/>
          </a:p>
        </p:txBody>
      </p:sp>
      <p:sp>
        <p:nvSpPr>
          <p:cNvPr id="2" name="Title 1"/>
          <p:cNvSpPr>
            <a:spLocks noGrp="1"/>
          </p:cNvSpPr>
          <p:nvPr>
            <p:ph type="title"/>
          </p:nvPr>
        </p:nvSpPr>
        <p:spPr/>
        <p:txBody>
          <a:bodyPr/>
          <a:lstStyle/>
          <a:p>
            <a:r>
              <a:rPr lang="en-US" dirty="0" smtClean="0"/>
              <a:t>Increased </a:t>
            </a:r>
            <a:r>
              <a:rPr lang="en-US" dirty="0"/>
              <a:t>risk of refractoriness</a:t>
            </a:r>
          </a:p>
        </p:txBody>
      </p:sp>
    </p:spTree>
    <p:extLst>
      <p:ext uri="{BB962C8B-B14F-4D97-AF65-F5344CB8AC3E}">
        <p14:creationId xmlns:p14="http://schemas.microsoft.com/office/powerpoint/2010/main" val="167232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Reactive Antibodies (PRA)</a:t>
            </a:r>
          </a:p>
        </p:txBody>
      </p:sp>
      <p:sp>
        <p:nvSpPr>
          <p:cNvPr id="3" name="Content Placeholder 2"/>
          <p:cNvSpPr>
            <a:spLocks noGrp="1"/>
          </p:cNvSpPr>
          <p:nvPr>
            <p:ph idx="1"/>
          </p:nvPr>
        </p:nvSpPr>
        <p:spPr/>
        <p:txBody>
          <a:bodyPr/>
          <a:lstStyle/>
          <a:p>
            <a:r>
              <a:rPr lang="en-US" dirty="0"/>
              <a:t>Screen for HLA </a:t>
            </a:r>
            <a:r>
              <a:rPr lang="en-US" dirty="0" err="1"/>
              <a:t>alloimmunization</a:t>
            </a:r>
            <a:r>
              <a:rPr lang="en-US" dirty="0"/>
              <a:t> </a:t>
            </a:r>
            <a:endParaRPr lang="en-US" dirty="0" smtClean="0"/>
          </a:p>
          <a:p>
            <a:r>
              <a:rPr lang="en-US" dirty="0" smtClean="0"/>
              <a:t>Analogous </a:t>
            </a:r>
            <a:r>
              <a:rPr lang="en-US" dirty="0"/>
              <a:t>to the “Screen” in a Type &amp; Screen for Red Cell </a:t>
            </a:r>
            <a:r>
              <a:rPr lang="en-US" dirty="0" err="1"/>
              <a:t>alloimmunization</a:t>
            </a:r>
            <a:r>
              <a:rPr lang="en-US" dirty="0"/>
              <a:t> </a:t>
            </a:r>
            <a:endParaRPr lang="en-US" dirty="0" smtClean="0"/>
          </a:p>
          <a:p>
            <a:r>
              <a:rPr lang="en-US" dirty="0" smtClean="0"/>
              <a:t>Methodologies </a:t>
            </a:r>
          </a:p>
          <a:p>
            <a:pPr lvl="1"/>
            <a:r>
              <a:rPr lang="en-US" dirty="0" smtClean="0"/>
              <a:t>Complement‐Dependent </a:t>
            </a:r>
            <a:r>
              <a:rPr lang="en-US" dirty="0"/>
              <a:t>Cytotoxicity (CDC) Assay </a:t>
            </a:r>
            <a:endParaRPr lang="en-US" dirty="0" smtClean="0"/>
          </a:p>
          <a:p>
            <a:pPr lvl="1"/>
            <a:r>
              <a:rPr lang="en-US" dirty="0" err="1" smtClean="0"/>
              <a:t>FlowPRA</a:t>
            </a:r>
            <a:r>
              <a:rPr lang="en-US" dirty="0" smtClean="0"/>
              <a:t> </a:t>
            </a:r>
          </a:p>
          <a:p>
            <a:pPr lvl="1"/>
            <a:r>
              <a:rPr lang="en-US" dirty="0" err="1" smtClean="0"/>
              <a:t>Luminex</a:t>
            </a:r>
            <a:r>
              <a:rPr lang="en-US" dirty="0" smtClean="0"/>
              <a:t>‐based </a:t>
            </a:r>
            <a:r>
              <a:rPr lang="en-US" dirty="0"/>
              <a:t>Bead assay</a:t>
            </a:r>
          </a:p>
        </p:txBody>
      </p:sp>
    </p:spTree>
    <p:extLst>
      <p:ext uri="{BB962C8B-B14F-4D97-AF65-F5344CB8AC3E}">
        <p14:creationId xmlns:p14="http://schemas.microsoft.com/office/powerpoint/2010/main" val="3225385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16302</TotalTime>
  <Words>4377</Words>
  <Application>Microsoft Office PowerPoint</Application>
  <PresentationFormat>On-screen Show (4:3)</PresentationFormat>
  <Paragraphs>405</Paragraphs>
  <Slides>48</Slides>
  <Notes>25</Notes>
  <HiddenSlides>25</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1" baseType="lpstr">
      <vt:lpstr>Default Design</vt:lpstr>
      <vt:lpstr>1_Default Design</vt:lpstr>
      <vt:lpstr>Photo Editor Photo</vt:lpstr>
      <vt:lpstr>Human Leukocyte Antigen</vt:lpstr>
      <vt:lpstr>PowerPoint Presentation</vt:lpstr>
      <vt:lpstr>PowerPoint Presentation</vt:lpstr>
      <vt:lpstr>PowerPoint Presentation</vt:lpstr>
      <vt:lpstr>Why are we interested in HLA in transfusion?</vt:lpstr>
      <vt:lpstr>Platelet Refractoriness</vt:lpstr>
      <vt:lpstr>Platelet Refractoriness</vt:lpstr>
      <vt:lpstr>Increased risk of refractoriness</vt:lpstr>
      <vt:lpstr>Panel Reactive Antibodies (PRA)</vt:lpstr>
      <vt:lpstr>PowerPoint Presentation</vt:lpstr>
      <vt:lpstr>PowerPoint Presentation</vt:lpstr>
      <vt:lpstr>PowerPoint Presentation</vt:lpstr>
      <vt:lpstr>CDC Assay</vt:lpstr>
      <vt:lpstr>PRA Positivity</vt:lpstr>
      <vt:lpstr>PowerPoint Presentation</vt:lpstr>
      <vt:lpstr>PowerPoint Presentation</vt:lpstr>
      <vt:lpstr>PowerPoint Presentation</vt:lpstr>
      <vt:lpstr>PowerPoint Presentation</vt:lpstr>
      <vt:lpstr>PowerPoint Presentation</vt:lpstr>
      <vt:lpstr>Dual‐colored Beads</vt:lpstr>
      <vt:lpstr>38 Beads Separated in 2‐D</vt:lpstr>
      <vt:lpstr>Luminex Single Antigen Assay</vt:lpstr>
      <vt:lpstr>Sensitized to One Antigen</vt:lpstr>
      <vt:lpstr>Highly Sensitized</vt:lpstr>
      <vt:lpstr>PowerPoint Presentation</vt:lpstr>
      <vt:lpstr>PowerPoint Presentation</vt:lpstr>
      <vt:lpstr>PowerPoint Presentation</vt:lpstr>
      <vt:lpstr>PowerPoint Presentation</vt:lpstr>
      <vt:lpstr>Responses to Platelet Transfusions with Different HLA Match Grades </vt:lpstr>
      <vt:lpstr>Managing patient with platelet antibodies</vt:lpstr>
      <vt:lpstr>Managing patient with platelet antibodies</vt:lpstr>
      <vt:lpstr>PowerPoint Presentation</vt:lpstr>
      <vt:lpstr>HLA alloimmunization</vt:lpstr>
      <vt:lpstr>2015 Review</vt:lpstr>
      <vt:lpstr>PowerPoint Presentation</vt:lpstr>
      <vt:lpstr>PowerPoint Presentation</vt:lpstr>
      <vt:lpstr>PowerPoint Presentation</vt:lpstr>
      <vt:lpstr>PowerPoint Presentation</vt:lpstr>
      <vt:lpstr>PowerPoint Presentation</vt:lpstr>
      <vt:lpstr>PowerPoint Presentation</vt:lpstr>
      <vt:lpstr>High res vs Low res HLA </vt:lpstr>
      <vt:lpstr>UWMC TSL </vt:lpstr>
      <vt:lpstr>UWMC TSL</vt:lpstr>
      <vt:lpstr>PowerPoint Presentation</vt:lpstr>
      <vt:lpstr>HLAMatchmaker</vt:lpstr>
      <vt:lpstr>HLA Matched Platelet Components</vt:lpstr>
      <vt:lpstr>Trial to Reduce Alloimmunization to Platelets said leukoreduced apheresis are best</vt:lpstr>
      <vt:lpstr>Reduce alloimmunization by reducing exposure</vt:lpstr>
    </vt:vector>
  </TitlesOfParts>
  <Company>UMMS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about Clotting</dc:title>
  <dc:creator>JHESS</dc:creator>
  <cp:lastModifiedBy>Sen, Nina</cp:lastModifiedBy>
  <cp:revision>202</cp:revision>
  <dcterms:created xsi:type="dcterms:W3CDTF">2007-02-14T15:47:01Z</dcterms:created>
  <dcterms:modified xsi:type="dcterms:W3CDTF">2018-07-12T19:13:42Z</dcterms:modified>
</cp:coreProperties>
</file>