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3AE"/>
    <a:srgbClr val="F1F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2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0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0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4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7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2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5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0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9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4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5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65A41-E1AD-44A8-8C4E-CC5D8A523E39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A8A20-FC77-4BF2-AF79-47DDA24B7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4269" y="1753985"/>
            <a:ext cx="6724995" cy="200204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Transferring Components Between Hospitals in BloodHub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19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b="1" dirty="0">
                <a:solidFill>
                  <a:srgbClr val="FF0000"/>
                </a:solidFill>
              </a:rPr>
              <a:t>Transferring Components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7234"/>
          <a:stretch/>
        </p:blipFill>
        <p:spPr>
          <a:xfrm>
            <a:off x="80962" y="332508"/>
            <a:ext cx="12030075" cy="742229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0962" y="1074738"/>
            <a:ext cx="12030075" cy="571676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624349" y="194579"/>
            <a:ext cx="3898669" cy="1958418"/>
          </a:xfrm>
          <a:prstGeom prst="rect">
            <a:avLst/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Once the transfer has been confirmed, an electronic  notification is sent to Bloodworks to notify of billing adjustments and location transfer.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Please </a:t>
            </a:r>
            <a:r>
              <a:rPr lang="en-US" u="sng" dirty="0" smtClean="0">
                <a:solidFill>
                  <a:srgbClr val="FF0000"/>
                </a:solidFill>
              </a:rPr>
              <a:t>do not print/send </a:t>
            </a:r>
            <a:r>
              <a:rPr lang="en-US" dirty="0" smtClean="0">
                <a:solidFill>
                  <a:schemeClr val="tx1"/>
                </a:solidFill>
              </a:rPr>
              <a:t>Transfer List to Bloodworks.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7825047" y="1173788"/>
            <a:ext cx="3757353" cy="1585128"/>
          </a:xfrm>
          <a:prstGeom prst="wedgeRoundRectCallout">
            <a:avLst>
              <a:gd name="adj1" fmla="val 54232"/>
              <a:gd name="adj2" fmla="val 21465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Transfer  sheet can then be printed for hospital records or to send with transferred units if desired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Note: This does not  take the place of transfer paperwork generated by a hospital’s BECS system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2618510" y="5253643"/>
            <a:ext cx="3374966" cy="1088967"/>
          </a:xfrm>
          <a:prstGeom prst="wedgeRoundRectCallout">
            <a:avLst>
              <a:gd name="adj1" fmla="val -12705"/>
              <a:gd name="adj2" fmla="val -67271"/>
              <a:gd name="adj3" fmla="val 16667"/>
            </a:avLst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name of the tech completing the transfer will appear on notification. The paperwork does not need to be signed.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78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77838"/>
          </a:xfrm>
        </p:spPr>
        <p:txBody>
          <a:bodyPr>
            <a:normAutofit fontScale="90000"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Receiving Transferred Components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" y="972588"/>
            <a:ext cx="11308080" cy="56609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56115" y="1097280"/>
            <a:ext cx="4497187" cy="1305098"/>
          </a:xfrm>
          <a:prstGeom prst="rect">
            <a:avLst/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Upon receipt at hospital, transferred units may be uploaded in BloodHub. This is not required, but  may be useful if hospital is using BloodHub for  inventory  reconciliations or metrics.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382385" y="2026641"/>
            <a:ext cx="3527367" cy="612648"/>
          </a:xfrm>
          <a:prstGeom prst="wedgeEllipseCallout">
            <a:avLst>
              <a:gd name="adj1" fmla="val -20833"/>
              <a:gd name="adj2" fmla="val -67758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on “New Inventory Transaction”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256115" y="4896196"/>
            <a:ext cx="2726576" cy="612648"/>
          </a:xfrm>
          <a:prstGeom prst="wedgeEllipseCallout">
            <a:avLst>
              <a:gd name="adj1" fmla="val -151094"/>
              <a:gd name="adj2" fmla="val -143742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Select “Make </a:t>
            </a:r>
            <a:r>
              <a:rPr lang="en-US" dirty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nits available”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8-Point Star 10"/>
          <p:cNvSpPr/>
          <p:nvPr/>
        </p:nvSpPr>
        <p:spPr>
          <a:xfrm>
            <a:off x="179107" y="1958266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8-Point Star 12"/>
          <p:cNvSpPr/>
          <p:nvPr/>
        </p:nvSpPr>
        <p:spPr>
          <a:xfrm>
            <a:off x="4496183" y="4130659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361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48229"/>
          </a:xfrm>
        </p:spPr>
        <p:txBody>
          <a:bodyPr/>
          <a:lstStyle/>
          <a:p>
            <a:r>
              <a:rPr lang="en-US" sz="2300" b="1" dirty="0">
                <a:solidFill>
                  <a:srgbClr val="FF0000"/>
                </a:solidFill>
              </a:rPr>
              <a:t>Receiving Transferred Components</a:t>
            </a:r>
            <a:endParaRPr lang="en-US" dirty="0"/>
          </a:p>
        </p:txBody>
      </p:sp>
      <p:pic>
        <p:nvPicPr>
          <p:cNvPr id="9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819" y="1205345"/>
            <a:ext cx="9760345" cy="4655127"/>
          </a:xfrm>
          <a:prstGeom prst="rect">
            <a:avLst/>
          </a:prstGeom>
        </p:spPr>
      </p:pic>
      <p:sp>
        <p:nvSpPr>
          <p:cNvPr id="10" name="8-Point Star 9"/>
          <p:cNvSpPr/>
          <p:nvPr/>
        </p:nvSpPr>
        <p:spPr>
          <a:xfrm>
            <a:off x="4587623" y="3851698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5519048" y="4012064"/>
            <a:ext cx="3433759" cy="612648"/>
          </a:xfrm>
          <a:prstGeom prst="wedgeEllipseCallout">
            <a:avLst>
              <a:gd name="adj1" fmla="val -43711"/>
              <a:gd name="adj2" fmla="val -103036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Scan unit barcode or and Product Code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369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15566"/>
          </a:xfrm>
        </p:spPr>
        <p:txBody>
          <a:bodyPr>
            <a:normAutofit fontScale="90000"/>
          </a:bodyPr>
          <a:lstStyle/>
          <a:p>
            <a:r>
              <a:rPr lang="en-US" sz="2300" b="1" dirty="0">
                <a:solidFill>
                  <a:srgbClr val="FF0000"/>
                </a:solidFill>
              </a:rPr>
              <a:t>Receiving Transferred Components</a:t>
            </a:r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36" y="590204"/>
            <a:ext cx="11315111" cy="408154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279775" y="4887883"/>
            <a:ext cx="2507672" cy="1879047"/>
          </a:xfrm>
          <a:prstGeom prst="rect">
            <a:avLst/>
          </a:prstGeom>
        </p:spPr>
      </p:pic>
      <p:sp>
        <p:nvSpPr>
          <p:cNvPr id="10" name="Oval Callout 9"/>
          <p:cNvSpPr/>
          <p:nvPr/>
        </p:nvSpPr>
        <p:spPr>
          <a:xfrm>
            <a:off x="8237913" y="3433155"/>
            <a:ext cx="1787236" cy="581891"/>
          </a:xfrm>
          <a:prstGeom prst="wedgeEllipseCallout">
            <a:avLst>
              <a:gd name="adj1" fmla="val 112658"/>
              <a:gd name="adj2" fmla="val 10948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 on hamburger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7315199" y="5752408"/>
            <a:ext cx="1587731" cy="612648"/>
          </a:xfrm>
          <a:prstGeom prst="wedgeEllipseCallout">
            <a:avLst>
              <a:gd name="adj1" fmla="val 148801"/>
              <a:gd name="adj2" fmla="val 2799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on “Next”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8-Point Star 11"/>
          <p:cNvSpPr/>
          <p:nvPr/>
        </p:nvSpPr>
        <p:spPr>
          <a:xfrm>
            <a:off x="6720221" y="5667039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8-Point Star 12"/>
          <p:cNvSpPr/>
          <p:nvPr/>
        </p:nvSpPr>
        <p:spPr>
          <a:xfrm>
            <a:off x="7558037" y="3563733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935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81326"/>
          </a:xfrm>
        </p:spPr>
        <p:txBody>
          <a:bodyPr/>
          <a:lstStyle/>
          <a:p>
            <a:r>
              <a:rPr lang="en-US" sz="2300" b="1" dirty="0">
                <a:solidFill>
                  <a:srgbClr val="FF0000"/>
                </a:solidFill>
              </a:rPr>
              <a:t>Receiving Transferred Components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193" y="789709"/>
            <a:ext cx="11391207" cy="5810595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6168044" y="4821382"/>
            <a:ext cx="2801388" cy="1019973"/>
          </a:xfrm>
          <a:prstGeom prst="wedgeEllipseCallout">
            <a:avLst>
              <a:gd name="adj1" fmla="val 110027"/>
              <a:gd name="adj2" fmla="val 4457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Verify info  is correct and click on “Confirm”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8-Point Star 5"/>
          <p:cNvSpPr/>
          <p:nvPr/>
        </p:nvSpPr>
        <p:spPr>
          <a:xfrm>
            <a:off x="5480241" y="4727515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33862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6387"/>
          </a:xfrm>
        </p:spPr>
        <p:txBody>
          <a:bodyPr/>
          <a:lstStyle/>
          <a:p>
            <a:r>
              <a:rPr lang="en-US" sz="2300" b="1" dirty="0">
                <a:solidFill>
                  <a:srgbClr val="FF0000"/>
                </a:solidFill>
              </a:rPr>
              <a:t>Receiving Transferred Components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246909"/>
            <a:ext cx="10972800" cy="37485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810595" y="4879571"/>
            <a:ext cx="2801389" cy="914400"/>
          </a:xfrm>
          <a:prstGeom prst="rect">
            <a:avLst/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component will now show available in BloodHub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16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Should I Use BloodHub for Component Transfer?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Yes if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component will be transferred between your hospital and a hospital </a:t>
            </a:r>
            <a:r>
              <a:rPr lang="en-US" dirty="0" smtClean="0">
                <a:solidFill>
                  <a:srgbClr val="00B050"/>
                </a:solidFill>
              </a:rPr>
              <a:t>not</a:t>
            </a:r>
            <a:r>
              <a:rPr lang="en-US" dirty="0" smtClean="0"/>
              <a:t> in your hospital system</a:t>
            </a:r>
          </a:p>
          <a:p>
            <a:r>
              <a:rPr lang="en-US" dirty="0" smtClean="0"/>
              <a:t>A </a:t>
            </a:r>
            <a:r>
              <a:rPr lang="en-US" dirty="0"/>
              <a:t>credit for your </a:t>
            </a:r>
            <a:r>
              <a:rPr lang="en-US" dirty="0" smtClean="0"/>
              <a:t>hospital </a:t>
            </a:r>
            <a:r>
              <a:rPr lang="en-US" dirty="0"/>
              <a:t>and a rebill to the recipient </a:t>
            </a:r>
            <a:r>
              <a:rPr lang="en-US" dirty="0" smtClean="0"/>
              <a:t>hospital </a:t>
            </a:r>
            <a:r>
              <a:rPr lang="en-US" dirty="0"/>
              <a:t>is </a:t>
            </a:r>
            <a:r>
              <a:rPr lang="en-US" dirty="0" smtClean="0"/>
              <a:t>needed for </a:t>
            </a:r>
            <a:r>
              <a:rPr lang="en-US" dirty="0"/>
              <a:t>t</a:t>
            </a:r>
            <a:r>
              <a:rPr lang="en-US" dirty="0" smtClean="0"/>
              <a:t>he transferred component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No if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 component is transferred between your hospital and a hospital within your hospital system and no credit or rebill is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25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474224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Transferring Components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751" y="920266"/>
            <a:ext cx="11592382" cy="1323499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970" y="2934393"/>
            <a:ext cx="11285653" cy="3787479"/>
          </a:xfrm>
          <a:prstGeom prst="rect">
            <a:avLst/>
          </a:prstGeom>
        </p:spPr>
      </p:pic>
      <p:sp>
        <p:nvSpPr>
          <p:cNvPr id="10" name="8-Point Star 9"/>
          <p:cNvSpPr/>
          <p:nvPr/>
        </p:nvSpPr>
        <p:spPr>
          <a:xfrm>
            <a:off x="160970" y="678842"/>
            <a:ext cx="296779" cy="266007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8-Point Star 10"/>
          <p:cNvSpPr/>
          <p:nvPr/>
        </p:nvSpPr>
        <p:spPr>
          <a:xfrm>
            <a:off x="160972" y="2521527"/>
            <a:ext cx="296778" cy="304800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2992582" y="1845425"/>
            <a:ext cx="2194560" cy="914400"/>
          </a:xfrm>
          <a:prstGeom prst="wedgeEllipseCallout">
            <a:avLst>
              <a:gd name="adj1" fmla="val -85227"/>
              <a:gd name="adj2" fmla="val -2750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on “New Inventory Transaction”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3474720" y="5170516"/>
            <a:ext cx="2344189" cy="795528"/>
          </a:xfrm>
          <a:prstGeom prst="wedgeEllipseCallout">
            <a:avLst>
              <a:gd name="adj1" fmla="val -114095"/>
              <a:gd name="adj2" fmla="val 81309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Select “Transfer Units”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94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8322"/>
          </a:xfrm>
        </p:spPr>
        <p:txBody>
          <a:bodyPr/>
          <a:lstStyle/>
          <a:p>
            <a:r>
              <a:rPr lang="en-US" sz="2500" b="1" dirty="0">
                <a:solidFill>
                  <a:srgbClr val="FF0000"/>
                </a:solidFill>
              </a:rPr>
              <a:t>Transferring Components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855" y="924314"/>
            <a:ext cx="1924050" cy="1143000"/>
          </a:xfrm>
          <a:prstGeom prst="rect">
            <a:avLst/>
          </a:prstGeom>
        </p:spPr>
      </p:pic>
      <p:sp>
        <p:nvSpPr>
          <p:cNvPr id="5" name="8-Point Star 4"/>
          <p:cNvSpPr/>
          <p:nvPr/>
        </p:nvSpPr>
        <p:spPr>
          <a:xfrm>
            <a:off x="299258" y="1030778"/>
            <a:ext cx="310342" cy="340822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815541" y="1030778"/>
            <a:ext cx="2734887" cy="953470"/>
          </a:xfrm>
          <a:prstGeom prst="wedgeEllipseCallout">
            <a:avLst>
              <a:gd name="adj1" fmla="val -97429"/>
              <a:gd name="adj2" fmla="val 321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Select a Transacted at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30588" y="1030778"/>
            <a:ext cx="3117274" cy="914400"/>
          </a:xfrm>
          <a:prstGeom prst="rect">
            <a:avLst/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Transfers can be completed at time of  transfer or after the transaction has occurred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855" y="2361333"/>
            <a:ext cx="8801100" cy="1495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6855" y="4150777"/>
            <a:ext cx="8601075" cy="1593317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3973484" y="2239735"/>
            <a:ext cx="3732414" cy="612648"/>
          </a:xfrm>
          <a:prstGeom prst="wedgeRoundRectCallout">
            <a:avLst>
              <a:gd name="adj1" fmla="val -21142"/>
              <a:gd name="adj2" fmla="val 84210"/>
              <a:gd name="adj3" fmla="val 16667"/>
            </a:avLst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If “Now” is selected, Date/Time functions are frozen to current time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973484" y="3773978"/>
            <a:ext cx="3915294" cy="1039091"/>
          </a:xfrm>
          <a:prstGeom prst="wedgeRoundRectCallout">
            <a:avLst>
              <a:gd name="adj1" fmla="val -21278"/>
              <a:gd name="adj2" fmla="val 72900"/>
              <a:gd name="adj3" fmla="val 16667"/>
            </a:avLst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If “In the past” is selected, Date/Time functions must be selected from calendar and clock pop-ups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6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1078"/>
          </a:xfrm>
        </p:spPr>
        <p:txBody>
          <a:bodyPr/>
          <a:lstStyle/>
          <a:p>
            <a:r>
              <a:rPr lang="en-US" sz="2500" b="1" dirty="0">
                <a:solidFill>
                  <a:srgbClr val="FF0000"/>
                </a:solidFill>
              </a:rPr>
              <a:t>Transferring </a:t>
            </a:r>
            <a:r>
              <a:rPr lang="en-US" sz="2500" b="1" dirty="0" smtClean="0">
                <a:solidFill>
                  <a:srgbClr val="FF0000"/>
                </a:solidFill>
              </a:rPr>
              <a:t>Components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350472"/>
            <a:ext cx="8458200" cy="590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00" y="1941022"/>
            <a:ext cx="8067675" cy="20383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500" y="4423237"/>
            <a:ext cx="8620125" cy="704850"/>
          </a:xfrm>
          <a:prstGeom prst="rect">
            <a:avLst/>
          </a:prstGeom>
        </p:spPr>
      </p:pic>
      <p:sp>
        <p:nvSpPr>
          <p:cNvPr id="7" name="8-Point Star 6"/>
          <p:cNvSpPr/>
          <p:nvPr/>
        </p:nvSpPr>
        <p:spPr>
          <a:xfrm>
            <a:off x="203045" y="1055716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039292" y="2668942"/>
            <a:ext cx="5478087" cy="1430135"/>
          </a:xfrm>
          <a:prstGeom prst="wedgeRoundRectCallout">
            <a:avLst>
              <a:gd name="adj1" fmla="val -55886"/>
              <a:gd name="adj2" fmla="val -110714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Begin typing in the name of the Transfer Destination and possible transfer destinations available from your facility will start auto-populating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4731337" y="5159433"/>
            <a:ext cx="2394066" cy="612648"/>
          </a:xfrm>
          <a:prstGeom prst="wedgeEllipseCallout">
            <a:avLst>
              <a:gd name="adj1" fmla="val -64930"/>
              <a:gd name="adj2" fmla="val -100322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on desired location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8-Point Star 10"/>
          <p:cNvSpPr/>
          <p:nvPr/>
        </p:nvSpPr>
        <p:spPr>
          <a:xfrm>
            <a:off x="8186034" y="5532900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6500" y="5128087"/>
            <a:ext cx="1699260" cy="147213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5" name="Oval Callout 14"/>
          <p:cNvSpPr/>
          <p:nvPr/>
        </p:nvSpPr>
        <p:spPr>
          <a:xfrm>
            <a:off x="8429105" y="5772080"/>
            <a:ext cx="1345720" cy="828137"/>
          </a:xfrm>
          <a:prstGeom prst="wedgeEllipseCallout">
            <a:avLst>
              <a:gd name="adj1" fmla="val 103328"/>
              <a:gd name="adj2" fmla="val -9773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on Next Arrow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67799" y="58188"/>
            <a:ext cx="3060469" cy="2447494"/>
          </a:xfrm>
          <a:prstGeom prst="rect">
            <a:avLst/>
          </a:prstGeom>
          <a:solidFill>
            <a:srgbClr val="F0E3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Note: Transfers can be done to any hospital Bloodworks has a contract  with. The transfer list  for your hospital is based geographically. If you don’t see the receiving hospital listed, please call Bloodworks and we can add it to your  list.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6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56635"/>
          </a:xfrm>
        </p:spPr>
        <p:txBody>
          <a:bodyPr/>
          <a:lstStyle/>
          <a:p>
            <a:r>
              <a:rPr lang="en-US" sz="2500" b="1" dirty="0">
                <a:solidFill>
                  <a:srgbClr val="FF0000"/>
                </a:solidFill>
              </a:rPr>
              <a:t>Transferring Components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0627" y="1072674"/>
            <a:ext cx="8791575" cy="819150"/>
          </a:xfrm>
          <a:prstGeom prst="rect">
            <a:avLst/>
          </a:prstGeom>
        </p:spPr>
      </p:pic>
      <p:sp>
        <p:nvSpPr>
          <p:cNvPr id="7" name="8-Point Star 6"/>
          <p:cNvSpPr/>
          <p:nvPr/>
        </p:nvSpPr>
        <p:spPr>
          <a:xfrm>
            <a:off x="325966" y="2920177"/>
            <a:ext cx="567268" cy="320733"/>
          </a:xfrm>
          <a:prstGeom prst="star8">
            <a:avLst>
              <a:gd name="adj" fmla="val 4268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91135" y="1750508"/>
            <a:ext cx="4394923" cy="1330036"/>
          </a:xfrm>
          <a:prstGeom prst="rect">
            <a:avLst/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Identify unit for transfer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There are  two methods- By Scan or By Search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966" y="3285644"/>
            <a:ext cx="10921154" cy="3279717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5519652" y="4414391"/>
            <a:ext cx="3241964" cy="797690"/>
          </a:xfrm>
          <a:prstGeom prst="wedgeEllipseCallout">
            <a:avLst>
              <a:gd name="adj1" fmla="val -48360"/>
              <a:gd name="adj2" fmla="val -4318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Scan unit number barcode and product barcode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1537855" y="5958532"/>
            <a:ext cx="2751513" cy="606829"/>
          </a:xfrm>
          <a:prstGeom prst="wedgeRoundRectCallout">
            <a:avLst>
              <a:gd name="adj1" fmla="val -60483"/>
              <a:gd name="adj2" fmla="val -74486"/>
              <a:gd name="adj3" fmla="val 16667"/>
            </a:avLst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Unit will automatically be added to Transfer List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3013" y="2895877"/>
            <a:ext cx="1679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Scan Method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38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23384"/>
          </a:xfrm>
        </p:spPr>
        <p:txBody>
          <a:bodyPr/>
          <a:lstStyle/>
          <a:p>
            <a:r>
              <a:rPr lang="en-US" sz="2500" b="1" dirty="0">
                <a:solidFill>
                  <a:srgbClr val="FF0000"/>
                </a:solidFill>
              </a:rPr>
              <a:t>Transferring Components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5475" y="1279525"/>
            <a:ext cx="8401050" cy="4514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478" y="2197157"/>
            <a:ext cx="8610600" cy="3086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3562" y="1123950"/>
            <a:ext cx="8524875" cy="4610100"/>
          </a:xfrm>
          <a:prstGeom prst="rect">
            <a:avLst/>
          </a:prstGeom>
        </p:spPr>
      </p:pic>
      <p:sp>
        <p:nvSpPr>
          <p:cNvPr id="9" name="8-Point Star 8"/>
          <p:cNvSpPr/>
          <p:nvPr/>
        </p:nvSpPr>
        <p:spPr>
          <a:xfrm>
            <a:off x="357448" y="798022"/>
            <a:ext cx="819420" cy="320733"/>
          </a:xfrm>
          <a:prstGeom prst="star8">
            <a:avLst>
              <a:gd name="adj" fmla="val 4268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6B-1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6868" y="798022"/>
            <a:ext cx="191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Search Method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4189613" y="3823855"/>
            <a:ext cx="1995055" cy="612648"/>
          </a:xfrm>
          <a:prstGeom prst="wedgeEllipseCallout">
            <a:avLst>
              <a:gd name="adj1" fmla="val -148333"/>
              <a:gd name="adj2" fmla="val -11660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on unit number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0" y="1321406"/>
            <a:ext cx="1605395" cy="875751"/>
          </a:xfrm>
          <a:prstGeom prst="wedgeEllipseCallout">
            <a:avLst>
              <a:gd name="adj1" fmla="val 26805"/>
              <a:gd name="adj2" fmla="val 13559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on Product Type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95207" y="798022"/>
            <a:ext cx="6165576" cy="1138843"/>
          </a:xfrm>
          <a:prstGeom prst="rect">
            <a:avLst/>
          </a:prstGeom>
          <a:solidFill>
            <a:srgbClr val="F1F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list of  the products available that were shipped to you and are currently  in-date will appear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Note: Not all units shipped will appear such as antigen negative  units, so these will need to be entered via the scan method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10806545" y="4937760"/>
            <a:ext cx="1230284" cy="612648"/>
          </a:xfrm>
          <a:prstGeom prst="wedgeEllipseCallout">
            <a:avLst>
              <a:gd name="adj1" fmla="val -89752"/>
              <a:gd name="adj2" fmla="val 4079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Select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8-Point Star 12"/>
          <p:cNvSpPr/>
          <p:nvPr/>
        </p:nvSpPr>
        <p:spPr>
          <a:xfrm>
            <a:off x="6456726" y="3901441"/>
            <a:ext cx="819420" cy="320733"/>
          </a:xfrm>
          <a:prstGeom prst="star8">
            <a:avLst>
              <a:gd name="adj" fmla="val 4268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6B-2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8-Point Star 13"/>
          <p:cNvSpPr/>
          <p:nvPr/>
        </p:nvSpPr>
        <p:spPr>
          <a:xfrm>
            <a:off x="10641363" y="4440926"/>
            <a:ext cx="819420" cy="320733"/>
          </a:xfrm>
          <a:prstGeom prst="star8">
            <a:avLst>
              <a:gd name="adj" fmla="val 4268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6B-3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05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b="1" dirty="0">
                <a:solidFill>
                  <a:srgbClr val="FF0000"/>
                </a:solidFill>
              </a:rPr>
              <a:t>Transferring Components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973" y="1042498"/>
            <a:ext cx="7547957" cy="42542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354" y="3557328"/>
            <a:ext cx="2857500" cy="2943225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2252748" y="4837244"/>
            <a:ext cx="2252749" cy="612648"/>
          </a:xfrm>
          <a:prstGeom prst="wedgeEllipseCallout">
            <a:avLst>
              <a:gd name="adj1" fmla="val -97688"/>
              <a:gd name="adj2" fmla="val -3519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Agree to terms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926446" y="5502054"/>
            <a:ext cx="1246908" cy="814648"/>
          </a:xfrm>
          <a:prstGeom prst="wedgeEllipseCallout">
            <a:avLst>
              <a:gd name="adj1" fmla="val 179711"/>
              <a:gd name="adj2" fmla="val -4563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Click on Next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8-Point Star 8"/>
          <p:cNvSpPr/>
          <p:nvPr/>
        </p:nvSpPr>
        <p:spPr>
          <a:xfrm>
            <a:off x="1737743" y="4516511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8-Point Star 9"/>
          <p:cNvSpPr/>
          <p:nvPr/>
        </p:nvSpPr>
        <p:spPr>
          <a:xfrm>
            <a:off x="8549900" y="4868573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980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b="1" dirty="0">
                <a:solidFill>
                  <a:srgbClr val="FF0000"/>
                </a:solidFill>
              </a:rPr>
              <a:t>Transferring Components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147156"/>
            <a:ext cx="10972800" cy="47985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457450"/>
            <a:ext cx="1981200" cy="1943100"/>
          </a:xfrm>
          <a:prstGeom prst="rect">
            <a:avLst/>
          </a:prstGeom>
        </p:spPr>
      </p:pic>
      <p:sp>
        <p:nvSpPr>
          <p:cNvPr id="6" name="8-Point Star 5"/>
          <p:cNvSpPr/>
          <p:nvPr/>
        </p:nvSpPr>
        <p:spPr>
          <a:xfrm>
            <a:off x="7476681" y="2884880"/>
            <a:ext cx="406555" cy="320733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" name="Oval Callout 2"/>
          <p:cNvSpPr/>
          <p:nvPr/>
        </p:nvSpPr>
        <p:spPr>
          <a:xfrm>
            <a:off x="7200975" y="3388877"/>
            <a:ext cx="1909774" cy="1166497"/>
          </a:xfrm>
          <a:prstGeom prst="wedgeEllipseCallout">
            <a:avLst>
              <a:gd name="adj1" fmla="val -58702"/>
              <a:gd name="adj2" fmla="val -4653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Review transfer and click on “Confirm”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5664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4607</TotalTime>
  <Words>525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1_Office Theme</vt:lpstr>
      <vt:lpstr>Transferring Components Between Hospitals in BloodHub </vt:lpstr>
      <vt:lpstr>Should I Use BloodHub for Component Transfer?</vt:lpstr>
      <vt:lpstr>Transferring Components</vt:lpstr>
      <vt:lpstr>Transferring Components</vt:lpstr>
      <vt:lpstr>Transferring Components</vt:lpstr>
      <vt:lpstr>Transferring Components</vt:lpstr>
      <vt:lpstr>Transferring Components</vt:lpstr>
      <vt:lpstr>Transferring Components</vt:lpstr>
      <vt:lpstr>Transferring Components</vt:lpstr>
      <vt:lpstr>Transferring Components</vt:lpstr>
      <vt:lpstr>Receiving Transferred Components</vt:lpstr>
      <vt:lpstr>Receiving Transferred Components</vt:lpstr>
      <vt:lpstr>Receiving Transferred Components</vt:lpstr>
      <vt:lpstr>Receiving Transferred Components</vt:lpstr>
      <vt:lpstr>Receiving Transferred Components</vt:lpstr>
    </vt:vector>
  </TitlesOfParts>
  <Company>Puget Sound Blood Center and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Transferring Components Between Hospitals in BloodHub</dc:title>
  <dc:creator>Brian Willett</dc:creator>
  <cp:lastModifiedBy>Brian Willett</cp:lastModifiedBy>
  <cp:revision>31</cp:revision>
  <dcterms:created xsi:type="dcterms:W3CDTF">2018-07-27T21:20:33Z</dcterms:created>
  <dcterms:modified xsi:type="dcterms:W3CDTF">2018-08-03T16:13:01Z</dcterms:modified>
</cp:coreProperties>
</file>