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9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8" r:id="rId11"/>
    <p:sldId id="272" r:id="rId12"/>
    <p:sldId id="267" r:id="rId13"/>
    <p:sldId id="268" r:id="rId14"/>
    <p:sldId id="269" r:id="rId15"/>
    <p:sldId id="271" r:id="rId16"/>
    <p:sldId id="270" r:id="rId17"/>
    <p:sldId id="280" r:id="rId18"/>
    <p:sldId id="275" r:id="rId19"/>
    <p:sldId id="274" r:id="rId20"/>
    <p:sldId id="273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CBB"/>
    <a:srgbClr val="F0E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A140F-1BFC-4060-B8EB-0C440FC372F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F4547-5A94-493E-AE8D-AE96837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34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801E1-292D-401E-9526-61E8EBC3CE66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68568F-C97F-42A5-9891-7A0B54C3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9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568F-C97F-42A5-9891-7A0B54C3DC3E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947-FF56-4AB5-A2AA-AEDEECD66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2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8F4-C3D8-41B4-8BB9-5936A76B5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40E7-75BE-4710-AC5A-7ABC3499AD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DECF-3C6A-4E4F-8F28-2A5E655E16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5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482A-8F69-4F8C-BB37-308D659298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EE11-AEA2-4C54-9C4F-3C6A84F789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73E-BB93-4E2A-80DD-2B55A8768A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4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1E88-E3D8-4B22-BD3E-1323B6391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2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4C8E-C101-4EAE-B844-DD4F08C925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9DD1-039B-46B8-A0BF-B398001D3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7C3C-94D2-4CAA-94EA-68793785A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BFB7-B6B7-4FE1-A8C0-FCF00A3B14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6019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BloodHub Returns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Hospital Customer Training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300" b="1" dirty="0">
                <a:solidFill>
                  <a:prstClr val="black"/>
                </a:solidFill>
              </a:rPr>
              <a:t>Returning Components- “Adding Units by scanning”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08215"/>
            <a:ext cx="8229600" cy="1439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70365"/>
            <a:ext cx="8191500" cy="1447800"/>
          </a:xfrm>
          <a:prstGeom prst="rect">
            <a:avLst/>
          </a:prstGeom>
        </p:spPr>
      </p:pic>
      <p:sp>
        <p:nvSpPr>
          <p:cNvPr id="16" name="8-Point Star 15"/>
          <p:cNvSpPr/>
          <p:nvPr/>
        </p:nvSpPr>
        <p:spPr>
          <a:xfrm>
            <a:off x="294542" y="882051"/>
            <a:ext cx="706315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334000"/>
            <a:ext cx="8972550" cy="1247775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4419600" y="1554035"/>
            <a:ext cx="1981200" cy="1314578"/>
          </a:xfrm>
          <a:prstGeom prst="wedgeEllipseCallout">
            <a:avLst>
              <a:gd name="adj1" fmla="val 60824"/>
              <a:gd name="adj2" fmla="val -70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Blood Type from pull-down 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191000" y="4190999"/>
            <a:ext cx="3124200" cy="1024675"/>
          </a:xfrm>
          <a:prstGeom prst="wedgeEllipseCallout">
            <a:avLst>
              <a:gd name="adj1" fmla="val 39392"/>
              <a:gd name="adj2" fmla="val -6620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 select expiration date from pop-up calendar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76300" y="4834256"/>
            <a:ext cx="1524000" cy="612648"/>
          </a:xfrm>
          <a:prstGeom prst="wedgeRoundRectCallout">
            <a:avLst>
              <a:gd name="adj1" fmla="val -11025"/>
              <a:gd name="adj2" fmla="val 121340"/>
              <a:gd name="adj3" fmla="val 16667"/>
            </a:avLst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is added to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1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rPr lang="en-US" sz="2300" b="1" dirty="0">
                <a:solidFill>
                  <a:prstClr val="black"/>
                </a:solidFill>
              </a:rPr>
              <a:t>Returning Components- “Adding Units </a:t>
            </a:r>
            <a:r>
              <a:rPr lang="en-US" sz="2300" b="1" dirty="0" smtClean="0">
                <a:solidFill>
                  <a:prstClr val="black"/>
                </a:solidFill>
              </a:rPr>
              <a:t>via BloodHub Inventory”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21762"/>
            <a:ext cx="6741049" cy="237477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4345887"/>
            <a:ext cx="8839201" cy="25121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199" y="849895"/>
            <a:ext cx="8229600" cy="8836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8-Point Star 9"/>
          <p:cNvSpPr/>
          <p:nvPr/>
        </p:nvSpPr>
        <p:spPr>
          <a:xfrm>
            <a:off x="0" y="523731"/>
            <a:ext cx="706315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657600" y="990600"/>
            <a:ext cx="3962400" cy="765048"/>
          </a:xfrm>
          <a:prstGeom prst="wedgeEllipseCallout">
            <a:avLst>
              <a:gd name="adj1" fmla="val 62599"/>
              <a:gd name="adj2" fmla="val -415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“…” to pull up BloodHub in-date inventory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038600" y="2209800"/>
            <a:ext cx="2209800" cy="1298448"/>
          </a:xfrm>
          <a:prstGeom prst="wedgeEllipseCallout">
            <a:avLst>
              <a:gd name="adj1" fmla="val -116722"/>
              <a:gd name="adj2" fmla="val 19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product category from pop-up 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600200" y="5867400"/>
            <a:ext cx="2743200" cy="612648"/>
          </a:xfrm>
          <a:prstGeom prst="wedgeEllipseCallout">
            <a:avLst>
              <a:gd name="adj1" fmla="val -42948"/>
              <a:gd name="adj2" fmla="val -9249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desired unit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105400" y="5867400"/>
            <a:ext cx="2743200" cy="917448"/>
          </a:xfrm>
          <a:prstGeom prst="wedgeEllipseCallout">
            <a:avLst>
              <a:gd name="adj1" fmla="val 67308"/>
              <a:gd name="adj2" fmla="val 28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“Select to add the unit to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300" b="1" dirty="0">
                <a:solidFill>
                  <a:prstClr val="black"/>
                </a:solidFill>
              </a:rPr>
              <a:t>Returning Components- </a:t>
            </a:r>
            <a:r>
              <a:rPr lang="en-US" sz="2300" b="1" dirty="0" smtClean="0">
                <a:solidFill>
                  <a:prstClr val="black"/>
                </a:solidFill>
              </a:rPr>
              <a:t>“Submitting Return”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19536"/>
            <a:ext cx="2743200" cy="278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1028700" cy="8286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" y="1066800"/>
            <a:ext cx="8915400" cy="2362200"/>
          </a:xfrm>
          <a:prstGeom prst="rect">
            <a:avLst/>
          </a:prstGeom>
        </p:spPr>
      </p:pic>
      <p:sp>
        <p:nvSpPr>
          <p:cNvPr id="13" name="8-Point Star 12"/>
          <p:cNvSpPr/>
          <p:nvPr/>
        </p:nvSpPr>
        <p:spPr>
          <a:xfrm>
            <a:off x="1447800" y="2209800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1957754" y="4383582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8-Point Star 14"/>
          <p:cNvSpPr/>
          <p:nvPr/>
        </p:nvSpPr>
        <p:spPr>
          <a:xfrm>
            <a:off x="5067300" y="4934317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524000" y="2438400"/>
            <a:ext cx="1524000" cy="990600"/>
          </a:xfrm>
          <a:prstGeom prst="wedgeEllipseCallout">
            <a:avLst>
              <a:gd name="adj1" fmla="val -72756"/>
              <a:gd name="adj2" fmla="val -140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agree to terms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953000" y="5475351"/>
            <a:ext cx="1790700" cy="612648"/>
          </a:xfrm>
          <a:prstGeom prst="wedgeEllipseCallout">
            <a:avLst>
              <a:gd name="adj1" fmla="val 95534"/>
              <a:gd name="adj2" fmla="val -193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“Next”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981200" y="4724400"/>
            <a:ext cx="2286000" cy="612648"/>
          </a:xfrm>
          <a:prstGeom prst="wedgeEllipseCallout">
            <a:avLst>
              <a:gd name="adj1" fmla="val -60448"/>
              <a:gd name="adj2" fmla="val 725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“Hamburger”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419600" y="2438400"/>
            <a:ext cx="3810000" cy="914400"/>
          </a:xfrm>
          <a:prstGeom prst="wedgeRoundRectCallout">
            <a:avLst>
              <a:gd name="adj1" fmla="val 859"/>
              <a:gd name="adj2" fmla="val -75000"/>
              <a:gd name="adj3" fmla="val 16667"/>
            </a:avLst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Note that separate returns must be completed for each type of component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300" b="1" dirty="0">
                <a:solidFill>
                  <a:prstClr val="black"/>
                </a:solidFill>
              </a:rPr>
              <a:t>Returning Components- </a:t>
            </a:r>
            <a:r>
              <a:rPr lang="en-US" sz="2300" b="1" dirty="0" smtClean="0">
                <a:solidFill>
                  <a:prstClr val="black"/>
                </a:solidFill>
              </a:rPr>
              <a:t>“Confirm </a:t>
            </a:r>
            <a:r>
              <a:rPr lang="en-US" sz="2300" b="1" dirty="0">
                <a:solidFill>
                  <a:prstClr val="black"/>
                </a:solidFill>
              </a:rPr>
              <a:t>Return”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990600"/>
            <a:ext cx="82296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334000"/>
            <a:ext cx="2286000" cy="1524000"/>
          </a:xfrm>
          <a:prstGeom prst="rect">
            <a:avLst/>
          </a:prstGeom>
        </p:spPr>
      </p:pic>
      <p:sp>
        <p:nvSpPr>
          <p:cNvPr id="8" name="8-Point Star 7"/>
          <p:cNvSpPr/>
          <p:nvPr/>
        </p:nvSpPr>
        <p:spPr>
          <a:xfrm>
            <a:off x="4213713" y="3773382"/>
            <a:ext cx="716573" cy="230297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3864217" y="5573109"/>
            <a:ext cx="716573" cy="230297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724400" y="3888531"/>
            <a:ext cx="3124200" cy="917448"/>
          </a:xfrm>
          <a:prstGeom prst="wedgeEllipseCallout">
            <a:avLst>
              <a:gd name="adj1" fmla="val 63595"/>
              <a:gd name="adj2" fmla="val 730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Review return for accuracy and click on “Hamburger”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560276" y="5890460"/>
            <a:ext cx="1611923" cy="612648"/>
          </a:xfrm>
          <a:prstGeom prst="wedgeEllipseCallout">
            <a:avLst>
              <a:gd name="adj1" fmla="val 104622"/>
              <a:gd name="adj2" fmla="val -49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confirm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5276"/>
          </a:xfrm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prstClr val="black"/>
                </a:solidFill>
              </a:rPr>
              <a:t>Returning Components- </a:t>
            </a:r>
            <a:r>
              <a:rPr lang="en-US" sz="2300" b="1" dirty="0" smtClean="0">
                <a:solidFill>
                  <a:prstClr val="black"/>
                </a:solidFill>
              </a:rPr>
              <a:t>“Printing Return Form”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4916487"/>
            <a:ext cx="1419225" cy="52387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584568"/>
            <a:ext cx="8915400" cy="380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4394567"/>
            <a:ext cx="8915400" cy="23622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477000" y="963760"/>
            <a:ext cx="2057400" cy="914400"/>
          </a:xfrm>
          <a:prstGeom prst="wedgeEllipseCallout">
            <a:avLst>
              <a:gd name="adj1" fmla="val 56753"/>
              <a:gd name="adj2" fmla="val 1923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print icon to print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5638800" y="963760"/>
            <a:ext cx="716573" cy="24202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5454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solidFill>
                  <a:prstClr val="black"/>
                </a:solidFill>
              </a:rPr>
              <a:t>Returning Components- </a:t>
            </a:r>
            <a:r>
              <a:rPr lang="en-US" sz="2100" b="1" dirty="0" smtClean="0">
                <a:solidFill>
                  <a:prstClr val="black"/>
                </a:solidFill>
              </a:rPr>
              <a:t>“Signing </a:t>
            </a:r>
            <a:r>
              <a:rPr lang="en-US" sz="2100" b="1" dirty="0">
                <a:solidFill>
                  <a:prstClr val="black"/>
                </a:solidFill>
              </a:rPr>
              <a:t>Return Form”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97" y="4017293"/>
            <a:ext cx="8991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699436"/>
            <a:ext cx="88011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163389" y="2378314"/>
            <a:ext cx="8889757" cy="704282"/>
          </a:xfrm>
          <a:prstGeom prst="wedgeRoundRectCallout">
            <a:avLst>
              <a:gd name="adj1" fmla="val -21720"/>
              <a:gd name="adj2" fmla="val -35444"/>
              <a:gd name="adj3" fmla="val 16667"/>
            </a:avLst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name of the staffer electronically completing the  form is automatically recorded on the form as well as the timestamp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24000" y="1973084"/>
            <a:ext cx="1219200" cy="405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4608268" y="1973084"/>
            <a:ext cx="725732" cy="405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72200" y="5410200"/>
            <a:ext cx="2880947" cy="1371600"/>
          </a:xfrm>
          <a:prstGeom prst="round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Important Note: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Bloodworks will use  this  time as the time packed when calculating time in transit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286001" y="6477000"/>
            <a:ext cx="3781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Oval Callout 31"/>
          <p:cNvSpPr/>
          <p:nvPr/>
        </p:nvSpPr>
        <p:spPr>
          <a:xfrm>
            <a:off x="163390" y="4391578"/>
            <a:ext cx="2667000" cy="685800"/>
          </a:xfrm>
          <a:prstGeom prst="wedgeEllipseCallout">
            <a:avLst>
              <a:gd name="adj1" fmla="val 26309"/>
              <a:gd name="adj2" fmla="val 13301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Print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&amp; Last Name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3587993" y="5064252"/>
            <a:ext cx="2479431" cy="612648"/>
          </a:xfrm>
          <a:prstGeom prst="wedgeEllipseCallout">
            <a:avLst>
              <a:gd name="adj1" fmla="val -125443"/>
              <a:gd name="adj2" fmla="val 17300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Document Date &amp; Time packed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8-Point Star 34"/>
          <p:cNvSpPr/>
          <p:nvPr/>
        </p:nvSpPr>
        <p:spPr>
          <a:xfrm>
            <a:off x="3373316" y="4694914"/>
            <a:ext cx="716573" cy="3824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07718" y="3156669"/>
            <a:ext cx="8889757" cy="860624"/>
          </a:xfrm>
          <a:prstGeom prst="wedgeRoundRectCallout">
            <a:avLst>
              <a:gd name="adj1" fmla="val 827"/>
              <a:gd name="adj2" fmla="val 38103"/>
              <a:gd name="adj3" fmla="val 16667"/>
            </a:avLst>
          </a:prstGeom>
          <a:solidFill>
            <a:srgbClr val="F7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When the units are physically  packed for shipment, the  shipper must complete the section below to certify that  the storage conditions were met and the exact time units were packed.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100" b="1" dirty="0" smtClean="0">
                <a:solidFill>
                  <a:prstClr val="black"/>
                </a:solidFill>
              </a:rPr>
              <a:t>Removing Units from a Completed Return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47725"/>
            <a:ext cx="6153150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" y="3358051"/>
            <a:ext cx="5587512" cy="349994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6705600" y="274638"/>
            <a:ext cx="1828801" cy="1099770"/>
          </a:xfrm>
          <a:prstGeom prst="wedgeEllipseCallout">
            <a:avLst>
              <a:gd name="adj1" fmla="val -91025"/>
              <a:gd name="adj2" fmla="val 305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 “Inventory” at top of 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133600" y="2258122"/>
            <a:ext cx="2057400" cy="990600"/>
          </a:xfrm>
          <a:prstGeom prst="wedgeEllipseCallout">
            <a:avLst>
              <a:gd name="adj1" fmla="val -40479"/>
              <a:gd name="adj2" fmla="val 21105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“View Transactions”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83931" y="5955022"/>
            <a:ext cx="2133600" cy="765048"/>
          </a:xfrm>
          <a:prstGeom prst="wedgeEllipseCallout">
            <a:avLst>
              <a:gd name="adj1" fmla="val 20375"/>
              <a:gd name="adj2" fmla="val -13746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Product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496300" y="1246618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8-Point Star 15"/>
          <p:cNvSpPr/>
          <p:nvPr/>
        </p:nvSpPr>
        <p:spPr>
          <a:xfrm>
            <a:off x="1905000" y="1981200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8-Point Star 16"/>
          <p:cNvSpPr/>
          <p:nvPr/>
        </p:nvSpPr>
        <p:spPr>
          <a:xfrm>
            <a:off x="609600" y="5410200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3378"/>
          </a:xfrm>
        </p:spPr>
        <p:txBody>
          <a:bodyPr/>
          <a:lstStyle/>
          <a:p>
            <a:r>
              <a:rPr lang="en-US" sz="1700" b="1" dirty="0">
                <a:solidFill>
                  <a:prstClr val="black"/>
                </a:solidFill>
              </a:rPr>
              <a:t>Removing Units from a Completed Return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95" y="638085"/>
            <a:ext cx="5710604" cy="35814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8-Point Star 5"/>
          <p:cNvSpPr/>
          <p:nvPr/>
        </p:nvSpPr>
        <p:spPr>
          <a:xfrm>
            <a:off x="6553200" y="512179"/>
            <a:ext cx="332642" cy="29900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442563" y="1371600"/>
            <a:ext cx="2689714" cy="2676377"/>
          </a:xfrm>
          <a:prstGeom prst="wedgeRoundRectCallout">
            <a:avLst>
              <a:gd name="adj1" fmla="val -78802"/>
              <a:gd name="adj2" fmla="val -137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Select “Last Updated Today” from pull-down menu.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Click on “Completed Transaction Status”.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Click  “Returned”.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26147"/>
            <a:ext cx="8686799" cy="14763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457200" y="4466492"/>
            <a:ext cx="3976321" cy="612648"/>
          </a:xfrm>
          <a:prstGeom prst="wedgeRoundRectCallout">
            <a:avLst>
              <a:gd name="adj1" fmla="val -31554"/>
              <a:gd name="adj2" fmla="val 115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Transaction Number of desired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65943" y="4540459"/>
            <a:ext cx="332642" cy="29900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7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Removing Units from a Completed Return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353" y="4495800"/>
            <a:ext cx="1528762" cy="2128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81600"/>
            <a:ext cx="5724525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3332468" y="3909529"/>
            <a:ext cx="1981200" cy="1031748"/>
          </a:xfrm>
          <a:prstGeom prst="wedgeEllipseCallout">
            <a:avLst>
              <a:gd name="adj1" fmla="val 64818"/>
              <a:gd name="adj2" fmla="val 15794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“OK” on pop-up 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6705599" y="509805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8-Point Star 22"/>
          <p:cNvSpPr/>
          <p:nvPr/>
        </p:nvSpPr>
        <p:spPr>
          <a:xfrm>
            <a:off x="2682753" y="4311777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" y="861312"/>
            <a:ext cx="8915400" cy="3024888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5307806" y="1090246"/>
            <a:ext cx="3176587" cy="685800"/>
          </a:xfrm>
          <a:prstGeom prst="wedgeEllipseCallout">
            <a:avLst>
              <a:gd name="adj1" fmla="val 56872"/>
              <a:gd name="adj2" fmla="val 1441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trashcan next to unit to be removed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34400" y="2590800"/>
            <a:ext cx="0" cy="2476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1700" b="1" dirty="0">
                <a:solidFill>
                  <a:prstClr val="black"/>
                </a:solidFill>
              </a:rPr>
              <a:t>Removing Units from a Completed Return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562600"/>
            <a:ext cx="876300" cy="809625"/>
          </a:xfrm>
          <a:prstGeom prst="rect">
            <a:avLst/>
          </a:prstGeom>
        </p:spPr>
      </p:pic>
      <p:sp>
        <p:nvSpPr>
          <p:cNvPr id="8" name="8-Point Star 7"/>
          <p:cNvSpPr/>
          <p:nvPr/>
        </p:nvSpPr>
        <p:spPr>
          <a:xfrm>
            <a:off x="4953000" y="4963198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943600" y="5126280"/>
            <a:ext cx="2971800" cy="1419225"/>
          </a:xfrm>
          <a:prstGeom prst="wedgeEllipseCallout">
            <a:avLst>
              <a:gd name="adj1" fmla="val -74087"/>
              <a:gd name="adj2" fmla="val 1231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Reprint Packing list  and remove original from shipping container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66800"/>
            <a:ext cx="8458200" cy="2667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14400" y="3733800"/>
            <a:ext cx="3429000" cy="1395411"/>
          </a:xfrm>
          <a:prstGeom prst="wedgeRoundRectCallout">
            <a:avLst>
              <a:gd name="adj1" fmla="val -53238"/>
              <a:gd name="adj2" fmla="val -152287"/>
              <a:gd name="adj3" fmla="val 16667"/>
            </a:avLst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deleted unit will appear on the packing list with a line through it. This lets Bloodworks know that there is a change to the earlier electronic version.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870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Initiating a Return in BloodHub</a:t>
            </a:r>
            <a:r>
              <a:rPr lang="en-US" dirty="0"/>
              <a:t>	</a:t>
            </a:r>
            <a:r>
              <a:rPr lang="en-US" dirty="0" smtClean="0"/>
              <a:t>	Page 3</a:t>
            </a:r>
          </a:p>
          <a:p>
            <a:r>
              <a:rPr lang="en-US" dirty="0" smtClean="0"/>
              <a:t>Return Reasons				Page 4</a:t>
            </a:r>
          </a:p>
          <a:p>
            <a:r>
              <a:rPr lang="en-US" dirty="0" smtClean="0"/>
              <a:t>Return for Re-Issue				Page 5</a:t>
            </a:r>
          </a:p>
          <a:p>
            <a:r>
              <a:rPr lang="en-US" dirty="0" smtClean="0"/>
              <a:t>Return Due to Outdate			Page 6</a:t>
            </a:r>
          </a:p>
          <a:p>
            <a:r>
              <a:rPr lang="en-US" dirty="0" smtClean="0"/>
              <a:t>Adding Units					Page </a:t>
            </a:r>
            <a:r>
              <a:rPr lang="en-US" dirty="0"/>
              <a:t>8</a:t>
            </a:r>
            <a:endParaRPr lang="en-US" dirty="0" smtClean="0"/>
          </a:p>
          <a:p>
            <a:r>
              <a:rPr lang="en-US" dirty="0" smtClean="0"/>
              <a:t>Submitting Return			</a:t>
            </a:r>
            <a:r>
              <a:rPr lang="en-US" dirty="0"/>
              <a:t> </a:t>
            </a:r>
            <a:r>
              <a:rPr lang="en-US" dirty="0" smtClean="0"/>
              <a:t>             Page 12</a:t>
            </a:r>
          </a:p>
          <a:p>
            <a:r>
              <a:rPr lang="en-US" dirty="0" smtClean="0"/>
              <a:t>Printing Return Form				Page 14</a:t>
            </a:r>
          </a:p>
          <a:p>
            <a:r>
              <a:rPr lang="en-US" dirty="0" smtClean="0"/>
              <a:t>Signing Return Form				Page 15</a:t>
            </a:r>
          </a:p>
          <a:p>
            <a:r>
              <a:rPr lang="en-US" dirty="0" smtClean="0"/>
              <a:t>Removing Units from a Completed Return	Page </a:t>
            </a:r>
            <a:r>
              <a:rPr lang="en-US" dirty="0"/>
              <a:t>1</a:t>
            </a:r>
            <a:r>
              <a:rPr lang="en-US" dirty="0" smtClean="0"/>
              <a:t>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6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1700" b="1" dirty="0">
                <a:solidFill>
                  <a:prstClr val="black"/>
                </a:solidFill>
              </a:rPr>
              <a:t>Removing Units from a Completed Return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200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57400" y="896815"/>
            <a:ext cx="4648200" cy="1022837"/>
          </a:xfrm>
          <a:prstGeom prst="wedgeRoundRectCallout">
            <a:avLst>
              <a:gd name="adj1" fmla="val 19152"/>
              <a:gd name="adj2" fmla="val 92586"/>
              <a:gd name="adj3" fmla="val 16667"/>
            </a:avLst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cancel an entire return shipment, simply delete each unit on the </a:t>
            </a:r>
            <a:r>
              <a:rPr lang="en-US" dirty="0" smtClean="0">
                <a:solidFill>
                  <a:schemeClr val="tx1"/>
                </a:solidFill>
              </a:rPr>
              <a:t>return and call Bloodworks to inform of cancellation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Initiating a Return in BloodHub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229600" cy="77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362200" y="2209800"/>
            <a:ext cx="2819400" cy="1295400"/>
          </a:xfrm>
          <a:prstGeom prst="wedgeEllipseCallout">
            <a:avLst>
              <a:gd name="adj1" fmla="val -44778"/>
              <a:gd name="adj2" fmla="val -6086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 the homepage, click on “New Inventory Transaction”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190500" y="1110954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882"/>
            <a:ext cx="9144000" cy="280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8-Point Star 7"/>
          <p:cNvSpPr/>
          <p:nvPr/>
        </p:nvSpPr>
        <p:spPr>
          <a:xfrm>
            <a:off x="154180" y="3497367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362200" y="5029200"/>
            <a:ext cx="2514600" cy="1069848"/>
          </a:xfrm>
          <a:prstGeom prst="wedgeEllipseCallout">
            <a:avLst>
              <a:gd name="adj1" fmla="val -89142"/>
              <a:gd name="adj2" fmla="val 3614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Transaction Type “Return Units”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Returning Components in </a:t>
            </a:r>
            <a:r>
              <a:rPr lang="en-US" sz="2800" b="1" dirty="0" smtClean="0">
                <a:solidFill>
                  <a:prstClr val="black"/>
                </a:solidFill>
              </a:rPr>
              <a:t>BloodHub-Return Reasons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5" y="1548969"/>
            <a:ext cx="8229600" cy="41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-Point Star 5"/>
          <p:cNvSpPr/>
          <p:nvPr/>
        </p:nvSpPr>
        <p:spPr>
          <a:xfrm>
            <a:off x="266700" y="3589344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286000"/>
            <a:ext cx="3352800" cy="762000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“Return To” field will auto-populate to the Hospital Services location that supplies your facility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267200" y="6019800"/>
            <a:ext cx="76200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114800" y="3048000"/>
            <a:ext cx="4572000" cy="1713365"/>
          </a:xfrm>
          <a:prstGeom prst="wedgeEllipseCallout">
            <a:avLst>
              <a:gd name="adj1" fmla="val -85047"/>
              <a:gd name="adj2" fmla="val 3530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“Return Reason”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Choose “</a:t>
            </a:r>
            <a:r>
              <a:rPr lang="en-US" dirty="0" smtClean="0">
                <a:solidFill>
                  <a:srgbClr val="FF0000"/>
                </a:solidFill>
              </a:rPr>
              <a:t>Return for Reissue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Return due to Outdate</a:t>
            </a:r>
            <a:r>
              <a:rPr lang="en-US" dirty="0" smtClean="0">
                <a:solidFill>
                  <a:schemeClr val="tx1"/>
                </a:solidFill>
              </a:rPr>
              <a:t>” and a secondary menu  will appear.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See next page for descriptions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5325246"/>
            <a:ext cx="4953000" cy="1304154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Note: The “Return for Quarantine” option is only available </a:t>
            </a:r>
            <a:r>
              <a:rPr lang="en-US" sz="1600" dirty="0" smtClean="0">
                <a:solidFill>
                  <a:srgbClr val="C00000"/>
                </a:solidFill>
              </a:rPr>
              <a:t>when </a:t>
            </a:r>
            <a:r>
              <a:rPr lang="en-US" sz="1600" dirty="0">
                <a:solidFill>
                  <a:srgbClr val="C00000"/>
                </a:solidFill>
              </a:rPr>
              <a:t>a direct hospital interface </a:t>
            </a:r>
            <a:r>
              <a:rPr lang="en-US" sz="1600" dirty="0" smtClean="0">
                <a:solidFill>
                  <a:srgbClr val="C00000"/>
                </a:solidFill>
              </a:rPr>
              <a:t>system is set up with BloodHub. There </a:t>
            </a:r>
            <a:r>
              <a:rPr lang="en-US" sz="1600" dirty="0">
                <a:solidFill>
                  <a:srgbClr val="C00000"/>
                </a:solidFill>
              </a:rPr>
              <a:t>are options for returning quarantined units </a:t>
            </a:r>
            <a:r>
              <a:rPr lang="en-US" sz="1600" dirty="0" smtClean="0">
                <a:solidFill>
                  <a:srgbClr val="C00000"/>
                </a:solidFill>
              </a:rPr>
              <a:t>under  </a:t>
            </a:r>
            <a:r>
              <a:rPr lang="en-US" sz="1600" dirty="0">
                <a:solidFill>
                  <a:srgbClr val="C00000"/>
                </a:solidFill>
              </a:rPr>
              <a:t>the “Return for Reissue” option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1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Returning </a:t>
            </a:r>
            <a:r>
              <a:rPr lang="en-US" sz="2800" b="1" dirty="0" smtClean="0">
                <a:solidFill>
                  <a:prstClr val="black"/>
                </a:solidFill>
              </a:rPr>
              <a:t>Components- “Return for Reissue”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915400" cy="5562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667000" y="1219200"/>
            <a:ext cx="5867400" cy="917448"/>
          </a:xfrm>
          <a:prstGeom prst="wedgeEllipseCallout">
            <a:avLst>
              <a:gd name="adj1" fmla="val -55299"/>
              <a:gd name="adj2" fmla="val 1688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“Return for Reissue” and then select  from the </a:t>
            </a:r>
            <a:r>
              <a:rPr lang="en-US" dirty="0" smtClean="0">
                <a:solidFill>
                  <a:schemeClr val="tx1"/>
                </a:solidFill>
              </a:rPr>
              <a:t>detailed </a:t>
            </a:r>
            <a:r>
              <a:rPr lang="en-US" dirty="0">
                <a:solidFill>
                  <a:schemeClr val="tx1"/>
                </a:solidFill>
              </a:rPr>
              <a:t>reasons below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1981199" y="1351760"/>
            <a:ext cx="662581" cy="326164"/>
          </a:xfrm>
          <a:prstGeom prst="star8">
            <a:avLst>
              <a:gd name="adj" fmla="val 365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4267200"/>
            <a:ext cx="6134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0000"/>
                </a:solidFill>
              </a:rPr>
              <a:t>Use for in-date viable units returned within  the time limits specified in </a:t>
            </a:r>
            <a:r>
              <a:rPr lang="en-US" sz="1300" dirty="0" smtClean="0">
                <a:solidFill>
                  <a:srgbClr val="FF0000"/>
                </a:solidFill>
              </a:rPr>
              <a:t>hospital contract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439508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0000"/>
                </a:solidFill>
              </a:rPr>
              <a:t>Use for units found not suitable for transfusion or that did not meet order requirements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95500" y="44958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7999" y="4715091"/>
            <a:ext cx="5779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0000"/>
                </a:solidFill>
              </a:rPr>
              <a:t>Use for returning units that were sent as short-dated and were pre-approved for </a:t>
            </a:r>
            <a:r>
              <a:rPr lang="en-US" sz="1300" dirty="0" smtClean="0">
                <a:solidFill>
                  <a:srgbClr val="FF0000"/>
                </a:solidFill>
              </a:rPr>
              <a:t>credit from Bloodworks if </a:t>
            </a:r>
            <a:r>
              <a:rPr lang="en-US" sz="1300" dirty="0">
                <a:solidFill>
                  <a:srgbClr val="FF0000"/>
                </a:solidFill>
              </a:rPr>
              <a:t>not used</a:t>
            </a:r>
          </a:p>
        </p:txBody>
      </p: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2643781" y="4961312"/>
            <a:ext cx="4042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39081" y="5216843"/>
            <a:ext cx="51256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 smtClean="0">
                <a:solidFill>
                  <a:srgbClr val="FF0000"/>
                </a:solidFill>
              </a:rPr>
              <a:t>   Use </a:t>
            </a:r>
            <a:r>
              <a:rPr lang="en-US" sz="1300" dirty="0">
                <a:solidFill>
                  <a:srgbClr val="FF0000"/>
                </a:solidFill>
              </a:rPr>
              <a:t>for units recalled by Bloodworks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758081" y="5363037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954694" y="56388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24400" y="6019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0000"/>
                </a:solidFill>
              </a:rPr>
              <a:t>Use for units returned for a reason not specified above</a:t>
            </a:r>
          </a:p>
        </p:txBody>
      </p:sp>
      <p:cxnSp>
        <p:nvCxnSpPr>
          <p:cNvPr id="48" name="Straight Arrow Connector 47"/>
          <p:cNvCxnSpPr>
            <a:stCxn id="46" idx="1"/>
          </p:cNvCxnSpPr>
          <p:nvPr/>
        </p:nvCxnSpPr>
        <p:spPr>
          <a:xfrm flipH="1">
            <a:off x="4495800" y="616599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Returning Components- “Return </a:t>
            </a:r>
            <a:r>
              <a:rPr lang="en-US" sz="2800" b="1" dirty="0" smtClean="0">
                <a:solidFill>
                  <a:prstClr val="black"/>
                </a:solidFill>
              </a:rPr>
              <a:t>Due to Outdate”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458200" cy="5410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667000" y="1219200"/>
            <a:ext cx="5867400" cy="917448"/>
          </a:xfrm>
          <a:prstGeom prst="wedgeEllipseCallout">
            <a:avLst>
              <a:gd name="adj1" fmla="val -55299"/>
              <a:gd name="adj2" fmla="val 1688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“Return </a:t>
            </a:r>
            <a:r>
              <a:rPr lang="en-US" dirty="0" smtClean="0">
                <a:solidFill>
                  <a:schemeClr val="tx1"/>
                </a:solidFill>
              </a:rPr>
              <a:t>due to Outdate” </a:t>
            </a:r>
            <a:r>
              <a:rPr lang="en-US" dirty="0">
                <a:solidFill>
                  <a:schemeClr val="tx1"/>
                </a:solidFill>
              </a:rPr>
              <a:t>and then select  from the </a:t>
            </a:r>
            <a:r>
              <a:rPr lang="en-US" dirty="0" smtClean="0">
                <a:solidFill>
                  <a:schemeClr val="tx1"/>
                </a:solidFill>
              </a:rPr>
              <a:t>detailed </a:t>
            </a:r>
            <a:r>
              <a:rPr lang="en-US" dirty="0">
                <a:solidFill>
                  <a:schemeClr val="tx1"/>
                </a:solidFill>
              </a:rPr>
              <a:t>reasons below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4102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0000"/>
                </a:solidFill>
              </a:rPr>
              <a:t>Use for returning expired AB RBC for </a:t>
            </a:r>
            <a:r>
              <a:rPr lang="en-US" sz="1300" dirty="0" smtClean="0">
                <a:solidFill>
                  <a:srgbClr val="FF0000"/>
                </a:solidFill>
              </a:rPr>
              <a:t>credit or </a:t>
            </a:r>
            <a:r>
              <a:rPr lang="en-US" sz="1300" dirty="0">
                <a:solidFill>
                  <a:srgbClr val="FF0000"/>
                </a:solidFill>
              </a:rPr>
              <a:t>for returning expired platelets if pre-arranged in contract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286000" y="5638799"/>
            <a:ext cx="533400" cy="17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8-Point Star 18"/>
          <p:cNvSpPr/>
          <p:nvPr/>
        </p:nvSpPr>
        <p:spPr>
          <a:xfrm>
            <a:off x="1981199" y="1351760"/>
            <a:ext cx="662581" cy="326164"/>
          </a:xfrm>
          <a:prstGeom prst="star8">
            <a:avLst>
              <a:gd name="adj" fmla="val 365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9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</a:rPr>
              <a:t>Returning Components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3540"/>
            <a:ext cx="4648200" cy="2146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95800"/>
            <a:ext cx="4572000" cy="23241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1801" y="1123584"/>
            <a:ext cx="6248400" cy="3677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23" y="1123584"/>
            <a:ext cx="3086100" cy="3549956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4495800" y="4800600"/>
            <a:ext cx="3200400" cy="1069848"/>
          </a:xfrm>
          <a:prstGeom prst="wedgeEllipseCallout">
            <a:avLst>
              <a:gd name="adj1" fmla="val 66804"/>
              <a:gd name="adj2" fmla="val 855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Once reason has been selected, click on next arrow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4621823" y="4573988"/>
            <a:ext cx="381000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88578" y="5657850"/>
            <a:ext cx="1345222" cy="914400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comments as needed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0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500" b="1" dirty="0">
                <a:solidFill>
                  <a:prstClr val="black"/>
                </a:solidFill>
              </a:rPr>
              <a:t>Returning </a:t>
            </a:r>
            <a:r>
              <a:rPr lang="en-US" sz="2500" b="1" dirty="0" smtClean="0">
                <a:solidFill>
                  <a:prstClr val="black"/>
                </a:solidFill>
              </a:rPr>
              <a:t>Components- “Adding Units”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8229600" cy="2002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8229600" cy="18288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5800" y="2286000"/>
            <a:ext cx="2286000" cy="911352"/>
          </a:xfrm>
          <a:prstGeom prst="wedgeEllipseCallout">
            <a:avLst>
              <a:gd name="adj1" fmla="val -19502"/>
              <a:gd name="adj2" fmla="val 438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Scan unit number and product code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046784" y="2713775"/>
            <a:ext cx="3619501" cy="1572494"/>
          </a:xfrm>
          <a:prstGeom prst="wedgeEllipseCallout">
            <a:avLst>
              <a:gd name="adj1" fmla="val -18945"/>
              <a:gd name="adj2" fmla="val 4550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click on the “…” button to select the units from a list of units currently in your </a:t>
            </a:r>
            <a:r>
              <a:rPr lang="en-US" sz="1600" dirty="0" smtClean="0">
                <a:solidFill>
                  <a:schemeClr val="tx1"/>
                </a:solidFill>
              </a:rPr>
              <a:t>inventory (see </a:t>
            </a:r>
            <a:r>
              <a:rPr lang="en-US" sz="1600" dirty="0" smtClean="0">
                <a:solidFill>
                  <a:schemeClr val="tx1"/>
                </a:solidFill>
              </a:rPr>
              <a:t>an example of this on following slide)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447800" y="1828800"/>
            <a:ext cx="3810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71600" y="3197352"/>
            <a:ext cx="685800" cy="536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91400" y="2067818"/>
            <a:ext cx="1049215" cy="673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28800" y="1981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Recommended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419099" y="1904735"/>
            <a:ext cx="706315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5641848"/>
            <a:ext cx="4267200" cy="1042918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 long as BloodHub recognizes the unit you are returning, “Blood Type,” and “Expiration Date” will automatically update, otherwise these fields will need to be manually entered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0900" y="1447800"/>
            <a:ext cx="1905000" cy="914400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 are two methods to add units to a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6781800" y="2121891"/>
            <a:ext cx="706315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3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311080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solidFill>
                  <a:prstClr val="black"/>
                </a:solidFill>
              </a:rPr>
              <a:t>Returning Components- “Adding </a:t>
            </a:r>
            <a:r>
              <a:rPr lang="en-US" sz="2500" b="1" dirty="0" smtClean="0">
                <a:solidFill>
                  <a:prstClr val="black"/>
                </a:solidFill>
              </a:rPr>
              <a:t>Units by scanning”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31" y="762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2851666"/>
            <a:ext cx="6477000" cy="958334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 long as BloodHub recognizes the unit you are returning, “Blood Type,” and “Expiration Date” will automatically update, otherwise these fields will need to be manually entered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67000" y="747346"/>
            <a:ext cx="2400300" cy="883803"/>
          </a:xfrm>
          <a:prstGeom prst="wedgeEllipseCallout">
            <a:avLst>
              <a:gd name="adj1" fmla="val 25353"/>
              <a:gd name="adj2" fmla="val 1131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Scan Unit Number and Product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2057400" y="685800"/>
            <a:ext cx="706315" cy="3261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69" y="4648200"/>
            <a:ext cx="8991600" cy="1752600"/>
          </a:xfrm>
          <a:prstGeom prst="rect">
            <a:avLst/>
          </a:prstGeom>
          <a:solidFill>
            <a:srgbClr val="F0E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Manual Entry of Blood Type and Expiration Date  is required in the  following circumstances: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Secondary  processing has been done to the  unit at your  facility and the product code has changed (i.e. irradiation or thawing)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Unit is antigen negative and was ordered from the Red Cell Reference Lab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Unit was transferred to your facility from another hospital and was not “made available” in BloodHub when received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See next page for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32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885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BloodHub Returns Hospital Customer Training</vt:lpstr>
      <vt:lpstr>Index</vt:lpstr>
      <vt:lpstr>Initiating a Return in BloodHub</vt:lpstr>
      <vt:lpstr>Returning Components in BloodHub-Return Reasons</vt:lpstr>
      <vt:lpstr>Returning Components- “Return for Reissue”</vt:lpstr>
      <vt:lpstr>Returning Components- “Return Due to Outdate”</vt:lpstr>
      <vt:lpstr>Returning Components</vt:lpstr>
      <vt:lpstr>Returning Components- “Adding Units”</vt:lpstr>
      <vt:lpstr>Returning Components- “Adding Units by scanning”</vt:lpstr>
      <vt:lpstr>Returning Components- “Adding Units by scanning”</vt:lpstr>
      <vt:lpstr>Returning Components- “Adding Units via BloodHub Inventory”</vt:lpstr>
      <vt:lpstr>Returning Components- “Submitting Return”</vt:lpstr>
      <vt:lpstr>Returning Components- “Confirm Return”</vt:lpstr>
      <vt:lpstr>Returning Components- “Printing Return Form”</vt:lpstr>
      <vt:lpstr>Returning Components- “Signing Return Form”</vt:lpstr>
      <vt:lpstr>Removing Units from a Completed Return</vt:lpstr>
      <vt:lpstr>Removing Units from a Completed Return</vt:lpstr>
      <vt:lpstr>Removing Units from a Completed Return</vt:lpstr>
      <vt:lpstr>Removing Units from a Completed Return</vt:lpstr>
      <vt:lpstr>Removing Units from a Completed Return</vt:lpstr>
    </vt:vector>
  </TitlesOfParts>
  <Company>Puget Sound Blood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BloodHub Returns Hospital Customer Training</dc:title>
  <dc:creator>Brian Willett</dc:creator>
  <cp:lastModifiedBy>Brian Willett</cp:lastModifiedBy>
  <cp:revision>61</cp:revision>
  <cp:lastPrinted>2018-08-03T18:38:33Z</cp:lastPrinted>
  <dcterms:created xsi:type="dcterms:W3CDTF">2018-07-28T16:35:44Z</dcterms:created>
  <dcterms:modified xsi:type="dcterms:W3CDTF">2018-08-06T22:02:56Z</dcterms:modified>
</cp:coreProperties>
</file>