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0" r:id="rId3"/>
    <p:sldId id="271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  <p:sldId id="267" r:id="rId13"/>
    <p:sldId id="265" r:id="rId14"/>
    <p:sldId id="268" r:id="rId15"/>
    <p:sldId id="26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ACD"/>
    <a:srgbClr val="FFC9F2"/>
    <a:srgbClr val="F6F5EA"/>
    <a:srgbClr val="FFF4E5"/>
    <a:srgbClr val="F8E8F2"/>
    <a:srgbClr val="E8F8F8"/>
    <a:srgbClr val="EEF5F8"/>
    <a:srgbClr val="FFCC99"/>
    <a:srgbClr val="E7F1C1"/>
    <a:srgbClr val="F7E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-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A9EB6-F103-46FD-9D7A-2AA61CEFA66A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A9FB-50BD-4A18-A085-09099360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051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7B49FC-A3FB-4793-B773-1A1A1188C3F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F87F5-A8F9-4A54-BB61-322D1DE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76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E28C-DEEF-49DD-836C-BF3D111699EC}" type="datetime1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7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658D-7FD0-4FDF-AE9D-528F43E81E09}" type="datetime1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1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224-9FEB-41BE-BB38-E87E9E17E72F}" type="datetime1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6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4233-35BC-4656-9B6B-2106C6158237}" type="datetime1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8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2FB9-7385-4895-B11F-9B9DD22BC656}" type="datetime1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4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1882-F2F4-4CCA-AAE2-97E534EAE1D1}" type="datetime1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0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DD53-AC72-40BD-B169-100D28DA6556}" type="datetime1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E803-8B06-449E-AF5C-DC03CFEDEA14}" type="datetime1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E445-8F06-4FBF-8B64-178678693C88}" type="datetime1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7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D6F-1C0C-49B5-90D4-DFD095D89EAA}" type="datetime1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B423-DFF1-42CB-AFCB-C5E3C8777362}" type="datetime1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4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AFEA6-417F-4CB2-85E0-549162FBA3CA}" type="datetime1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2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mailto:support@bloodhub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269" y="1753985"/>
            <a:ext cx="6724995" cy="200204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BloodHub Administration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Hospital Admins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3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99096"/>
          </a:xfrm>
        </p:spPr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rgbClr val="FF0000"/>
                </a:solidFill>
              </a:rPr>
              <a:t>Managing Users-Adding A New User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2511426"/>
            <a:ext cx="10972800" cy="342360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Adding New Users-Frequently Asked Questions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1. My hospital receives blood from multiple blood suppliers that all require BloodHub for ordering, 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how should this 	type of user account be entered? </a:t>
            </a:r>
            <a:r>
              <a:rPr lang="en-US" sz="2400" dirty="0">
                <a:solidFill>
                  <a:srgbClr val="00B050"/>
                </a:solidFill>
              </a:rPr>
              <a:t>	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BloodHub Support will need to set up the dual ordering accounts for the user. 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Email BloodHub Support at </a:t>
            </a:r>
            <a:r>
              <a:rPr lang="en-US" sz="2400" dirty="0" smtClean="0">
                <a:solidFill>
                  <a:srgbClr val="7030A0"/>
                </a:solidFill>
                <a:hlinkClick r:id="rId2"/>
              </a:rPr>
              <a:t>support@bloodhub.com</a:t>
            </a:r>
            <a:r>
              <a:rPr lang="en-US" sz="2400" dirty="0" smtClean="0">
                <a:solidFill>
                  <a:srgbClr val="7030A0"/>
                </a:solidFill>
              </a:rPr>
              <a:t> 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2. The new user is transferring from another location within my hospital group and thus has their same email address 	and so the message “email address already exists” appears when I try to enter the new employee’s email 	address? What can be done?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Call Bloodworks to move the user to correct location.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3. If a new employee fails to activate their BloodHub  account within 3 weeks, can the activation email be 	regenerated?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No, the email cannot be regenerated.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Access the user’s account and manually change the user’s 	password. Have the user log in directly to the site using their email address and the new password.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372" y="1069974"/>
            <a:ext cx="866775" cy="809625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91440" y="780733"/>
            <a:ext cx="2783840" cy="1019174"/>
          </a:xfrm>
          <a:prstGeom prst="wedgeEllipseCallout">
            <a:avLst>
              <a:gd name="adj1" fmla="val 65025"/>
              <a:gd name="adj2" fmla="val 2305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“Save”  and the employee account is created!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863600"/>
            <a:ext cx="6614160" cy="1427480"/>
          </a:xfrm>
          <a:prstGeom prst="rect">
            <a:avLst/>
          </a:prstGeom>
          <a:solidFill>
            <a:srgbClr val="F7EC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-Upon saving the account, a “Welcome to BloodHub” an email is generated and sent to the user.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-The email will contain a link to activate account.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-The user </a:t>
            </a:r>
            <a:r>
              <a:rPr lang="en-US" dirty="0" smtClean="0">
                <a:solidFill>
                  <a:srgbClr val="C00000"/>
                </a:solidFill>
              </a:rPr>
              <a:t>must activate </a:t>
            </a:r>
            <a:r>
              <a:rPr lang="en-US" dirty="0" smtClean="0">
                <a:solidFill>
                  <a:schemeClr val="tx1"/>
                </a:solidFill>
              </a:rPr>
              <a:t>the account within </a:t>
            </a:r>
            <a:r>
              <a:rPr lang="en-US" dirty="0" smtClean="0">
                <a:solidFill>
                  <a:srgbClr val="C00000"/>
                </a:solidFill>
              </a:rPr>
              <a:t>3 weeks </a:t>
            </a:r>
            <a:r>
              <a:rPr lang="en-US" dirty="0" smtClean="0">
                <a:solidFill>
                  <a:schemeClr val="tx1"/>
                </a:solidFill>
              </a:rPr>
              <a:t>of generation.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z="1400" b="1" smtClean="0"/>
              <a:t>10</a:t>
            </a:fld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7416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Managing Users-</a:t>
            </a:r>
            <a:r>
              <a:rPr lang="en-US" sz="2300" b="1" dirty="0" smtClean="0">
                <a:solidFill>
                  <a:srgbClr val="FF0000"/>
                </a:solidFill>
              </a:rPr>
              <a:t>Editing A User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38" y="1029493"/>
            <a:ext cx="2028825" cy="7048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2007" y="1769940"/>
            <a:ext cx="2800350" cy="12096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602" y="3843020"/>
            <a:ext cx="4410075" cy="8382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6965" y="3843020"/>
            <a:ext cx="4552950" cy="8858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75956" y="5637999"/>
            <a:ext cx="742950" cy="8001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9" name="Explosion 1 8"/>
          <p:cNvSpPr/>
          <p:nvPr/>
        </p:nvSpPr>
        <p:spPr>
          <a:xfrm>
            <a:off x="220048" y="1480099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1221335" y="2045017"/>
            <a:ext cx="2892829" cy="899001"/>
          </a:xfrm>
          <a:prstGeom prst="wedgeEllipseCallout">
            <a:avLst>
              <a:gd name="adj1" fmla="val -25143"/>
              <a:gd name="adj2" fmla="val -9839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“Users” from the  Admin menu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806440" y="1731327"/>
            <a:ext cx="1524000" cy="985520"/>
          </a:xfrm>
          <a:prstGeom prst="wedgeEllipseCallout">
            <a:avLst>
              <a:gd name="adj1" fmla="val 107894"/>
              <a:gd name="adj2" fmla="val 261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User’s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282565" y="3178086"/>
            <a:ext cx="914400" cy="612648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Edit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568440" y="5592250"/>
            <a:ext cx="1833130" cy="667356"/>
          </a:xfrm>
          <a:prstGeom prst="wedgeEllipseCallout">
            <a:avLst>
              <a:gd name="adj1" fmla="val 78024"/>
              <a:gd name="adj2" fmla="val 2388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“Save”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8227400" y="1130690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4470618" y="3307443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8552007" y="5111768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8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Managing Users-</a:t>
            </a:r>
            <a:r>
              <a:rPr lang="en-US" sz="2300" b="1" dirty="0" smtClean="0">
                <a:solidFill>
                  <a:srgbClr val="FF0000"/>
                </a:solidFill>
              </a:rPr>
              <a:t>Deactivating A User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4643" y="1677416"/>
            <a:ext cx="2028825" cy="7048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802" y="2024443"/>
            <a:ext cx="3981450" cy="12096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9691" y="4360518"/>
            <a:ext cx="1014413" cy="77311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2456" y="4363722"/>
            <a:ext cx="877412" cy="76990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6140" y="5133630"/>
            <a:ext cx="723900" cy="7715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Oval Callout 2"/>
          <p:cNvSpPr/>
          <p:nvPr/>
        </p:nvSpPr>
        <p:spPr>
          <a:xfrm>
            <a:off x="1759742" y="2541524"/>
            <a:ext cx="3393440" cy="881189"/>
          </a:xfrm>
          <a:prstGeom prst="wedgeEllipseCallout">
            <a:avLst>
              <a:gd name="adj1" fmla="val -28917"/>
              <a:gd name="adj2" fmla="val -8854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Select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“Users” from the  Admin menu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329691" y="5518910"/>
            <a:ext cx="3076949" cy="1095249"/>
          </a:xfrm>
          <a:prstGeom prst="wedgeEllipseCallout">
            <a:avLst>
              <a:gd name="adj1" fmla="val -5644"/>
              <a:gd name="adj2" fmla="val -8592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Move the green “Active” button left  so that it shows grey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9499600" y="1148833"/>
            <a:ext cx="1960880" cy="612648"/>
          </a:xfrm>
          <a:prstGeom prst="wedgeEllipseCallout">
            <a:avLst>
              <a:gd name="adj1" fmla="val -59693"/>
              <a:gd name="adj2" fmla="val 12386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Click on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User’s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9532620" y="4360518"/>
            <a:ext cx="1894840" cy="612648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“Save” button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1102563" y="915182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8638313" y="4495846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3347205" y="4495846"/>
            <a:ext cx="552526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9499600" y="517872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45760" y="4747074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06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5688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Managing Users-</a:t>
            </a:r>
            <a:r>
              <a:rPr lang="en-US" sz="2300" b="1" dirty="0" smtClean="0">
                <a:solidFill>
                  <a:srgbClr val="FF0000"/>
                </a:solidFill>
              </a:rPr>
              <a:t>Resetting User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60" y="694338"/>
            <a:ext cx="11299767" cy="599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When a user needs password reset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Ask user to click on “password help” on the  log-in page to reset password.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If that does not work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(some users get caught in an email loop that doesn’t allow password reset due to firewalls)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, manually reset password for user following these steps:</a:t>
            </a:r>
          </a:p>
          <a:p>
            <a:pPr marL="0" indent="0"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420" y="3383280"/>
            <a:ext cx="1888836" cy="6723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076" y="3040134"/>
            <a:ext cx="3088404" cy="8425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2745" y="4920553"/>
            <a:ext cx="3325178" cy="6381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1079" y="4296739"/>
            <a:ext cx="3063255" cy="14442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06910" y="3367911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Access “Users” menu from Admin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9096" y="3081926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on user’s name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560" y="4987158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on “Reset Password”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1879" y="4792549"/>
            <a:ext cx="246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Enter a new password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6154980"/>
            <a:ext cx="32835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Notify user off new password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310560" y="2865455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Explosion 1 15"/>
          <p:cNvSpPr/>
          <p:nvPr/>
        </p:nvSpPr>
        <p:spPr>
          <a:xfrm>
            <a:off x="5770804" y="2852975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280080" y="4418097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5658603" y="4373365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Explosion 1 19"/>
          <p:cNvSpPr/>
          <p:nvPr/>
        </p:nvSpPr>
        <p:spPr>
          <a:xfrm>
            <a:off x="5300956" y="5994473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6910" y="5791200"/>
            <a:ext cx="4282210" cy="955040"/>
          </a:xfrm>
          <a:prstGeom prst="rect">
            <a:avLst/>
          </a:prstGeom>
          <a:solidFill>
            <a:srgbClr val="F7EC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a user is having issues resetting passwords when an admin is not available, please call Bloodworks for password hel</a:t>
            </a: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5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1681" y="274637"/>
            <a:ext cx="4299584" cy="784541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Managing </a:t>
            </a:r>
            <a:r>
              <a:rPr lang="en-US" sz="2400" b="1" dirty="0" smtClean="0">
                <a:solidFill>
                  <a:srgbClr val="FF0000"/>
                </a:solidFill>
              </a:rPr>
              <a:t>Organization-</a:t>
            </a:r>
            <a:r>
              <a:rPr lang="en-US" sz="2300" b="1" dirty="0" smtClean="0">
                <a:solidFill>
                  <a:srgbClr val="FF0000"/>
                </a:solidFill>
              </a:rPr>
              <a:t>Editing Organization Info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68609"/>
            <a:ext cx="1628775" cy="7905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7905" y="212533"/>
            <a:ext cx="1943100" cy="952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85441"/>
            <a:ext cx="12211050" cy="39787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2525" y="2462088"/>
            <a:ext cx="857250" cy="7810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Oval Callout 7"/>
          <p:cNvSpPr/>
          <p:nvPr/>
        </p:nvSpPr>
        <p:spPr>
          <a:xfrm>
            <a:off x="599440" y="182174"/>
            <a:ext cx="2682240" cy="1080929"/>
          </a:xfrm>
          <a:prstGeom prst="wedgeEllipseCallout">
            <a:avLst>
              <a:gd name="adj1" fmla="val -14772"/>
              <a:gd name="adj2" fmla="val 9257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Select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“Organization” </a:t>
            </a:r>
            <a:r>
              <a:rPr lang="en-US" dirty="0">
                <a:solidFill>
                  <a:schemeClr val="tx1"/>
                </a:solidFill>
              </a:rPr>
              <a:t>from the  Admin menu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9566910" y="1116624"/>
            <a:ext cx="2625090" cy="766088"/>
          </a:xfrm>
          <a:prstGeom prst="wedgeEllipseCallout">
            <a:avLst>
              <a:gd name="adj1" fmla="val -48313"/>
              <a:gd name="adj2" fmla="val -5851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hospital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3440429" y="4690275"/>
            <a:ext cx="4140835" cy="1228100"/>
          </a:xfrm>
          <a:prstGeom prst="wedgeRoundRectCallout">
            <a:avLst>
              <a:gd name="adj1" fmla="val -20833"/>
              <a:gd name="adj2" fmla="val 4934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“Info” tab.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Any of the these fields, indicated with “</a:t>
            </a:r>
            <a:r>
              <a:rPr lang="en-US" b="1" dirty="0" smtClean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”, can be edited.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9936480" y="2389412"/>
            <a:ext cx="1730375" cy="853726"/>
          </a:xfrm>
          <a:prstGeom prst="wedgeEllipseCallout">
            <a:avLst>
              <a:gd name="adj1" fmla="val -64283"/>
              <a:gd name="adj2" fmla="val 894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“Save” button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3281680" y="4006512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8127093" y="2020371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7983855" y="146805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107360" y="73538"/>
            <a:ext cx="492080" cy="5024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4640" y="4668631"/>
            <a:ext cx="5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*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65128" y="5349326"/>
            <a:ext cx="94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7708" y="6142011"/>
            <a:ext cx="141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*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581005" y="4668631"/>
            <a:ext cx="1255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*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80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971607" cy="680402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Managing Organization-</a:t>
            </a:r>
            <a:r>
              <a:rPr lang="en-US" sz="2300" b="1" dirty="0" smtClean="0">
                <a:solidFill>
                  <a:srgbClr val="FF0000"/>
                </a:solidFill>
              </a:rPr>
              <a:t>Editing </a:t>
            </a:r>
            <a:r>
              <a:rPr lang="en-US" sz="2300" b="1" dirty="0">
                <a:solidFill>
                  <a:srgbClr val="FF0000"/>
                </a:solidFill>
              </a:rPr>
              <a:t>Organization </a:t>
            </a:r>
            <a:r>
              <a:rPr lang="en-US" sz="2300" b="1" dirty="0" smtClean="0">
                <a:solidFill>
                  <a:srgbClr val="FF0000"/>
                </a:solidFill>
              </a:rPr>
              <a:t>Address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03862"/>
            <a:ext cx="12192000" cy="5054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805" y="1270000"/>
            <a:ext cx="4124325" cy="4572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3775" y="5866886"/>
            <a:ext cx="857250" cy="7810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Rounded Rectangular Callout 6"/>
          <p:cNvSpPr/>
          <p:nvPr/>
        </p:nvSpPr>
        <p:spPr>
          <a:xfrm>
            <a:off x="2502132" y="3374967"/>
            <a:ext cx="2726574" cy="1687761"/>
          </a:xfrm>
          <a:prstGeom prst="wedgeRoundRectCallout">
            <a:avLst>
              <a:gd name="adj1" fmla="val -20833"/>
              <a:gd name="adj2" fmla="val 2993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Select </a:t>
            </a:r>
            <a:r>
              <a:rPr lang="en-US" dirty="0" smtClean="0">
                <a:solidFill>
                  <a:schemeClr val="tx1"/>
                </a:solidFill>
              </a:rPr>
              <a:t>“Address” </a:t>
            </a:r>
            <a:r>
              <a:rPr lang="en-US" dirty="0">
                <a:solidFill>
                  <a:schemeClr val="tx1"/>
                </a:solidFill>
              </a:rPr>
              <a:t>tab.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Any of the these </a:t>
            </a:r>
            <a:r>
              <a:rPr lang="en-US" dirty="0" smtClean="0">
                <a:solidFill>
                  <a:schemeClr val="tx1"/>
                </a:solidFill>
              </a:rPr>
              <a:t>fields can </a:t>
            </a:r>
            <a:r>
              <a:rPr lang="en-US" dirty="0">
                <a:solidFill>
                  <a:schemeClr val="tx1"/>
                </a:solidFill>
              </a:rPr>
              <a:t>be edited. 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9676015" y="4588625"/>
            <a:ext cx="2078181" cy="1119725"/>
          </a:xfrm>
          <a:prstGeom prst="wedgeEllipseCallout">
            <a:avLst>
              <a:gd name="adj1" fmla="val 32367"/>
              <a:gd name="adj2" fmla="val 7512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“Save” after changes are made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8055033" y="120350"/>
            <a:ext cx="3815542" cy="834690"/>
          </a:xfrm>
          <a:prstGeom prst="wedgeRoundRectCallout">
            <a:avLst>
              <a:gd name="adj1" fmla="val -17565"/>
              <a:gd name="adj2" fmla="val 89637"/>
              <a:gd name="adj3" fmla="val 16667"/>
            </a:avLst>
          </a:prstGeom>
          <a:solidFill>
            <a:srgbClr val="F7EC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These tabs are only for Bloodworks’ use. </a:t>
            </a:r>
            <a:r>
              <a:rPr lang="en-US" dirty="0" smtClean="0">
                <a:solidFill>
                  <a:srgbClr val="FF0000"/>
                </a:solidFill>
              </a:rPr>
              <a:t>Please do not make any modifications within them!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2053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Index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86692"/>
            <a:ext cx="10972800" cy="5256098"/>
          </a:xfrm>
        </p:spPr>
        <p:txBody>
          <a:bodyPr>
            <a:normAutofit/>
          </a:bodyPr>
          <a:lstStyle/>
          <a:p>
            <a:r>
              <a:rPr lang="en-US" dirty="0" smtClean="0"/>
              <a:t>BloodHub Administrative Function Grid			Page 3</a:t>
            </a:r>
          </a:p>
          <a:p>
            <a:r>
              <a:rPr lang="en-US" dirty="0" smtClean="0"/>
              <a:t>Accessing </a:t>
            </a:r>
            <a:r>
              <a:rPr lang="en-US" dirty="0" smtClean="0"/>
              <a:t>Admin Functions					Page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Managing Users-Adding a New User				Page </a:t>
            </a:r>
            <a:r>
              <a:rPr lang="en-US" dirty="0" smtClean="0"/>
              <a:t>10</a:t>
            </a:r>
            <a:endParaRPr lang="en-US" dirty="0" smtClean="0"/>
          </a:p>
          <a:p>
            <a:r>
              <a:rPr lang="en-US" dirty="0" smtClean="0"/>
              <a:t>Managing Users-Editing a User Account			Page </a:t>
            </a:r>
            <a:r>
              <a:rPr lang="en-US" dirty="0" smtClean="0"/>
              <a:t>11</a:t>
            </a:r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Managing Users-Deactivating </a:t>
            </a:r>
            <a:r>
              <a:rPr lang="en-US" dirty="0">
                <a:solidFill>
                  <a:prstClr val="black"/>
                </a:solidFill>
              </a:rPr>
              <a:t>a User Account	</a:t>
            </a:r>
            <a:r>
              <a:rPr lang="en-US" dirty="0" smtClean="0"/>
              <a:t>	Page </a:t>
            </a:r>
            <a:r>
              <a:rPr lang="en-US" dirty="0" smtClean="0"/>
              <a:t>12</a:t>
            </a:r>
            <a:endParaRPr lang="en-US" dirty="0" smtClean="0"/>
          </a:p>
          <a:p>
            <a:r>
              <a:rPr lang="en-US" dirty="0" smtClean="0"/>
              <a:t>Managing Users-Resetting </a:t>
            </a:r>
            <a:r>
              <a:rPr lang="en-US" dirty="0"/>
              <a:t>User  Passwords </a:t>
            </a:r>
            <a:r>
              <a:rPr lang="en-US" dirty="0" smtClean="0"/>
              <a:t>		Page </a:t>
            </a:r>
            <a:r>
              <a:rPr lang="en-US" dirty="0" smtClean="0"/>
              <a:t>13</a:t>
            </a:r>
            <a:endParaRPr lang="en-US" dirty="0" smtClean="0"/>
          </a:p>
          <a:p>
            <a:r>
              <a:rPr lang="en-US" dirty="0" smtClean="0"/>
              <a:t>Managing Organization-Editing Organization Info</a:t>
            </a:r>
            <a:r>
              <a:rPr lang="en-US" dirty="0"/>
              <a:t> </a:t>
            </a:r>
            <a:r>
              <a:rPr lang="en-US" dirty="0" smtClean="0"/>
              <a:t>        Page </a:t>
            </a:r>
            <a:r>
              <a:rPr lang="en-US" dirty="0" smtClean="0"/>
              <a:t>14</a:t>
            </a:r>
            <a:endParaRPr lang="en-US" dirty="0" smtClean="0"/>
          </a:p>
          <a:p>
            <a:r>
              <a:rPr lang="en-US" dirty="0" smtClean="0"/>
              <a:t>Managing Organization-Editing Organization Address	Page </a:t>
            </a:r>
            <a:r>
              <a:rPr lang="en-US" dirty="0" smtClean="0"/>
              <a:t>15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b="1" smtClean="0">
                <a:solidFill>
                  <a:schemeClr val="tx1"/>
                </a:solidFill>
              </a:rPr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5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31539"/>
          </a:xfrm>
          <a:noFill/>
        </p:spPr>
        <p:txBody>
          <a:bodyPr>
            <a:normAutofit fontScale="90000"/>
          </a:bodyPr>
          <a:lstStyle/>
          <a:p>
            <a:r>
              <a:rPr lang="en-US" sz="2500" b="1" smtClean="0">
                <a:solidFill>
                  <a:srgbClr val="FF0000"/>
                </a:solidFill>
              </a:rPr>
              <a:t>BloodHub Administrative Function Grid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889361"/>
              </p:ext>
            </p:extLst>
          </p:nvPr>
        </p:nvGraphicFramePr>
        <p:xfrm>
          <a:off x="-2" y="706177"/>
          <a:ext cx="12192003" cy="6528321"/>
        </p:xfrm>
        <a:graphic>
          <a:graphicData uri="http://schemas.openxmlformats.org/drawingml/2006/table">
            <a:tbl>
              <a:tblPr firstRow="1" firstCol="1" bandRow="1"/>
              <a:tblGrid>
                <a:gridCol w="4063373">
                  <a:extLst>
                    <a:ext uri="{9D8B030D-6E8A-4147-A177-3AD203B41FA5}">
                      <a16:colId xmlns:a16="http://schemas.microsoft.com/office/drawing/2014/main" val="2208083895"/>
                    </a:ext>
                  </a:extLst>
                </a:gridCol>
                <a:gridCol w="4064315">
                  <a:extLst>
                    <a:ext uri="{9D8B030D-6E8A-4147-A177-3AD203B41FA5}">
                      <a16:colId xmlns:a16="http://schemas.microsoft.com/office/drawing/2014/main" val="849637269"/>
                    </a:ext>
                  </a:extLst>
                </a:gridCol>
                <a:gridCol w="4064315">
                  <a:extLst>
                    <a:ext uri="{9D8B030D-6E8A-4147-A177-3AD203B41FA5}">
                      <a16:colId xmlns:a16="http://schemas.microsoft.com/office/drawing/2014/main" val="644327750"/>
                    </a:ext>
                  </a:extLst>
                </a:gridCol>
              </a:tblGrid>
              <a:tr h="73279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BloodHub Administrative Function Responsibility  Grid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Items in </a:t>
                      </a: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sole responsibility of indicated group.  Items in 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Purple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be performed by multiple groups.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08193"/>
                  </a:ext>
                </a:extLst>
              </a:tr>
              <a:tr h="394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Admins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Bloodworks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BloodHub Customer 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28063"/>
                  </a:ext>
                </a:extLst>
              </a:tr>
              <a:tr h="540085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Entry of  new users once hospital is  live on BloodHub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Determining which BloodHub  page each user  sees when logging on to BloodHub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Determining if user will be Hospital Admin or Hospital User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Swedish or Legacy Group, notifying  Bloodworks of new users that need to be part of parent organization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Editing user accounts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Deactivating  user accounts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Resetting user passwords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Editing hospital organization info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8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entry of hospital users when 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begins using  BloodHub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Swedish or Legacy Group, adding new users to parent organization that need to be part of parent organization and notifying BloodHub  if necessary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Transferring an existing user from one hospital account to another hospital account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Editing user accounts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Deactivating user accounts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Resetting user passwords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 up Hospitals in BloodHub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Editing hospital organization info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 up hospital organization messages, alerts, redirects, and flags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product list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 up user accounts when user needs order access to multiple blood suppliers in BloodHub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03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Accessing Admin Functions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334" y="3619017"/>
            <a:ext cx="5743575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492" y="1030137"/>
            <a:ext cx="2759365" cy="264507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7175" y="4765891"/>
            <a:ext cx="2435225" cy="172402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Oval Callout 6"/>
          <p:cNvSpPr/>
          <p:nvPr/>
        </p:nvSpPr>
        <p:spPr>
          <a:xfrm>
            <a:off x="1196426" y="2181567"/>
            <a:ext cx="2956560" cy="934720"/>
          </a:xfrm>
          <a:prstGeom prst="wedgeEllipseCallout">
            <a:avLst>
              <a:gd name="adj1" fmla="val -2964"/>
              <a:gd name="adj2" fmla="val 10923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the “Hamburger on the toolbar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96000" y="1555839"/>
            <a:ext cx="2357120" cy="1560448"/>
          </a:xfrm>
          <a:prstGeom prst="wedgeEllipseCallout">
            <a:avLst>
              <a:gd name="adj1" fmla="val 86495"/>
              <a:gd name="adj2" fmla="val 625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Then click on “Admin” in the navigation window pop-up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096000" y="4998720"/>
            <a:ext cx="2113280" cy="1402867"/>
          </a:xfrm>
          <a:prstGeom prst="wedgeRoundRectCallout">
            <a:avLst>
              <a:gd name="adj1" fmla="val 92148"/>
              <a:gd name="adj2" fmla="val -702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Users or Organization can then be selected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05" y="997038"/>
            <a:ext cx="4393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All BloodHub Hospitals Users with account designation “Admin” have access to admin functions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2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Managing Users-Adding A New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417638"/>
            <a:ext cx="2790825" cy="13620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5" name="Oval Callout 4"/>
          <p:cNvSpPr/>
          <p:nvPr/>
        </p:nvSpPr>
        <p:spPr>
          <a:xfrm>
            <a:off x="4318000" y="1524000"/>
            <a:ext cx="2194560" cy="765048"/>
          </a:xfrm>
          <a:prstGeom prst="wedgeEllipseCallout">
            <a:avLst>
              <a:gd name="adj1" fmla="val -115370"/>
              <a:gd name="adj2" fmla="val 6084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“New User”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042" y="1670431"/>
            <a:ext cx="1514475" cy="5905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1" y="4241290"/>
            <a:ext cx="11023599" cy="15397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1" name="Oval Callout 10"/>
          <p:cNvSpPr/>
          <p:nvPr/>
        </p:nvSpPr>
        <p:spPr>
          <a:xfrm>
            <a:off x="10210800" y="1249680"/>
            <a:ext cx="1855788" cy="1629535"/>
          </a:xfrm>
          <a:prstGeom prst="wedgeEllipseCallout">
            <a:avLst>
              <a:gd name="adj1" fmla="val -59704"/>
              <a:gd name="adj2" fmla="val -359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Upload employee photo if desired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908799" y="2779713"/>
            <a:ext cx="2616517" cy="987042"/>
          </a:xfrm>
          <a:prstGeom prst="wedgeEllipseCallout">
            <a:avLst>
              <a:gd name="adj1" fmla="val -77525"/>
              <a:gd name="adj2" fmla="val 15102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Enter First Name, Last Name, &amp; Email 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4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Managing Users-Adding A New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757" y="1329531"/>
            <a:ext cx="4581525" cy="8001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885" y="3467417"/>
            <a:ext cx="4400550" cy="3133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9160" y="1166812"/>
            <a:ext cx="4495800" cy="8477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Rounded Rectangular Callout 7"/>
          <p:cNvSpPr/>
          <p:nvPr/>
        </p:nvSpPr>
        <p:spPr>
          <a:xfrm>
            <a:off x="3540601" y="1743678"/>
            <a:ext cx="1910080" cy="943324"/>
          </a:xfrm>
          <a:prstGeom prst="wedgeRoundRectCallout">
            <a:avLst>
              <a:gd name="adj1" fmla="val -91046"/>
              <a:gd name="adj2" fmla="val -4735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Enter Phone Number (optional)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8830627" y="2059907"/>
            <a:ext cx="2854960" cy="1070642"/>
          </a:xfrm>
          <a:prstGeom prst="wedgeRoundRectCallout">
            <a:avLst>
              <a:gd name="adj1" fmla="val -25459"/>
              <a:gd name="adj2" fmla="val -7510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Enter Badge Number (Optional)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82320" y="3467417"/>
            <a:ext cx="3672681" cy="1998663"/>
          </a:xfrm>
          <a:prstGeom prst="wedgeEllipseCallout">
            <a:avLst>
              <a:gd name="adj1" fmla="val 64648"/>
              <a:gd name="adj2" fmla="val 3301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Choose Time Zone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Note: It is very important that correct time zone is shown so orders are forwarded to Bloodworks correctly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1522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Managing Users-Adding A New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947" y="1940560"/>
            <a:ext cx="6155373" cy="338026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345440" y="650399"/>
            <a:ext cx="2773680" cy="612648"/>
          </a:xfrm>
          <a:prstGeom prst="wedgeRoundRectCallout">
            <a:avLst>
              <a:gd name="adj1" fmla="val 50595"/>
              <a:gd name="adj2" fmla="val 19517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the page user will see upon log 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2240" y="1172517"/>
            <a:ext cx="382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Dashboard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Opens to Homepage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Displays Messages from Bloodworks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Recommended by Bloodworks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2240" y="2519203"/>
            <a:ext cx="382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Order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Opens to New Order Screen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Order Template Appears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Good for Non-frequent Order Placers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62240" y="3963585"/>
            <a:ext cx="4846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Order List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Opens to Order Matrix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Shows Status of Orders within Specified Date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Good For Shift Supervisors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2240" y="5341143"/>
            <a:ext cx="452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To-Do List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Do Not Use-Function Not Used by Bloodworks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0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81820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Managing Users-Adding A New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8560" y="1363107"/>
            <a:ext cx="2085975" cy="7715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559" y="2382520"/>
            <a:ext cx="2085975" cy="11088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284480" y="1666240"/>
            <a:ext cx="1524000" cy="1432561"/>
          </a:xfrm>
          <a:prstGeom prst="roundRect">
            <a:avLst/>
          </a:prstGeom>
          <a:solidFill>
            <a:srgbClr val="F7EC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Ignore these fields-they  are just  for Bloodworks Receiving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1818640" y="1748870"/>
            <a:ext cx="629920" cy="3847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1808480" y="2134632"/>
            <a:ext cx="640079" cy="8023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63107"/>
            <a:ext cx="5915025" cy="1171575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9094" y="2901473"/>
            <a:ext cx="2191386" cy="695643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9734" y="3597116"/>
            <a:ext cx="2110106" cy="341947"/>
          </a:xfrm>
          <a:prstGeom prst="rect">
            <a:avLst/>
          </a:prstGeom>
        </p:spPr>
      </p:pic>
      <p:sp>
        <p:nvSpPr>
          <p:cNvPr id="16" name="Rounded Rectangular Callout 15"/>
          <p:cNvSpPr/>
          <p:nvPr/>
        </p:nvSpPr>
        <p:spPr>
          <a:xfrm>
            <a:off x="8366760" y="687832"/>
            <a:ext cx="3644265" cy="978408"/>
          </a:xfrm>
          <a:prstGeom prst="wedgeRoundRectCallout">
            <a:avLst>
              <a:gd name="adj1" fmla="val -63862"/>
              <a:gd name="adj2" fmla="val 89499"/>
              <a:gd name="adj3" fmla="val 16667"/>
            </a:avLst>
          </a:prstGeom>
          <a:solidFill>
            <a:srgbClr val="F7EC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Your hospital will auto-populate in the organization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6326505" y="4529536"/>
            <a:ext cx="5144136" cy="2152410"/>
          </a:xfrm>
          <a:prstGeom prst="wedgeRoundRectCallout">
            <a:avLst>
              <a:gd name="adj1" fmla="val 5764"/>
              <a:gd name="adj2" fmla="val -75982"/>
              <a:gd name="adj3" fmla="val 16667"/>
            </a:avLst>
          </a:prstGeom>
          <a:solidFill>
            <a:srgbClr val="F7EC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If the new employee will be working for one of these parent organizations at multiple locations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nter the employee at their home hospital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otify Bloodworks to have the employee added to the parent organization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Bloodworks will provide notification when access is available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9602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Managing Users-Adding A New User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360" y="3076263"/>
            <a:ext cx="5386917" cy="29757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Hospital Admin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02" y="3076264"/>
            <a:ext cx="5389033" cy="29757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Hospital User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2560" y="3373835"/>
            <a:ext cx="5811520" cy="339272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3102" y="3391148"/>
            <a:ext cx="5897298" cy="339272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3322" y="984215"/>
            <a:ext cx="7305675" cy="187789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11" name="Oval Callout 10"/>
          <p:cNvSpPr/>
          <p:nvPr/>
        </p:nvSpPr>
        <p:spPr>
          <a:xfrm>
            <a:off x="162560" y="274638"/>
            <a:ext cx="2082800" cy="2143442"/>
          </a:xfrm>
          <a:prstGeom prst="wedgeEllipseCallout">
            <a:avLst>
              <a:gd name="adj1" fmla="val 58679"/>
              <a:gd name="adj2" fmla="val 2221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Choose employee access  level by clicking on “Manage User Groups”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59200" y="2418080"/>
            <a:ext cx="10724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31663" y="2204720"/>
            <a:ext cx="513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User’s access level prior to Re-skin will display here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5680" y="2828494"/>
            <a:ext cx="286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2 Choices-Admin or User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0480" y="3391148"/>
            <a:ext cx="447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Admins have access to create user accounts, reset passwords, delete user access, and modify audit trails. </a:t>
            </a:r>
            <a:r>
              <a:rPr lang="en-US" sz="1400" b="1" dirty="0" smtClean="0">
                <a:solidFill>
                  <a:srgbClr val="FF0000"/>
                </a:solidFill>
              </a:rPr>
              <a:t>We recommend this access level for managers, supervisors, or shift leads and that each hospital have at least 2 admins.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3049" y="3398992"/>
            <a:ext cx="3311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Users have access to basic functions in BloodHub and can update their profile preferences. </a:t>
            </a:r>
            <a:r>
              <a:rPr lang="en-US" sz="1400" b="1" dirty="0" smtClean="0">
                <a:solidFill>
                  <a:srgbClr val="FF0000"/>
                </a:solidFill>
              </a:rPr>
              <a:t>This is recommended for the majority of staff.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804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891</Words>
  <Application>Microsoft Office PowerPoint</Application>
  <PresentationFormat>Widescreen</PresentationFormat>
  <Paragraphs>161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1_Office Theme</vt:lpstr>
      <vt:lpstr>BloodHub Administration for Hospital Admins</vt:lpstr>
      <vt:lpstr>Index</vt:lpstr>
      <vt:lpstr>BloodHub Administrative Function Grid</vt:lpstr>
      <vt:lpstr>Accessing Admin Functions</vt:lpstr>
      <vt:lpstr>Managing Users-Adding A New User</vt:lpstr>
      <vt:lpstr>Managing Users-Adding A New User</vt:lpstr>
      <vt:lpstr>Managing Users-Adding A New User</vt:lpstr>
      <vt:lpstr>Managing Users-Adding A New User</vt:lpstr>
      <vt:lpstr>Managing Users-Adding A New User</vt:lpstr>
      <vt:lpstr>Managing Users-Adding A New User</vt:lpstr>
      <vt:lpstr>Managing Users-Editing A User Account</vt:lpstr>
      <vt:lpstr>Managing Users-Deactivating A User Account</vt:lpstr>
      <vt:lpstr>Managing Users-Resetting User Passwords</vt:lpstr>
      <vt:lpstr>Managing Organization-Editing Organization Info</vt:lpstr>
      <vt:lpstr>Managing Organization-Editing Organization Address</vt:lpstr>
    </vt:vector>
  </TitlesOfParts>
  <Company>Puget Sound Blood Center and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BloodHub Administration for Hospital</dc:title>
  <dc:creator>Brian Willett</dc:creator>
  <cp:lastModifiedBy>Brian Willett</cp:lastModifiedBy>
  <cp:revision>52</cp:revision>
  <cp:lastPrinted>2018-08-06T18:44:51Z</cp:lastPrinted>
  <dcterms:created xsi:type="dcterms:W3CDTF">2018-08-02T22:13:25Z</dcterms:created>
  <dcterms:modified xsi:type="dcterms:W3CDTF">2018-08-07T21:09:29Z</dcterms:modified>
</cp:coreProperties>
</file>